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3" r:id="rId3"/>
    <p:sldId id="321" r:id="rId4"/>
    <p:sldId id="323" r:id="rId5"/>
    <p:sldId id="315" r:id="rId6"/>
    <p:sldId id="305" r:id="rId7"/>
    <p:sldId id="306" r:id="rId8"/>
    <p:sldId id="307" r:id="rId9"/>
    <p:sldId id="322" r:id="rId10"/>
    <p:sldId id="308" r:id="rId11"/>
    <p:sldId id="309" r:id="rId12"/>
    <p:sldId id="310" r:id="rId13"/>
    <p:sldId id="324" r:id="rId14"/>
    <p:sldId id="312" r:id="rId15"/>
    <p:sldId id="316" r:id="rId16"/>
    <p:sldId id="318" r:id="rId17"/>
    <p:sldId id="317" r:id="rId18"/>
    <p:sldId id="313" r:id="rId19"/>
    <p:sldId id="314" r:id="rId20"/>
    <p:sldId id="311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E2798-ACE0-487A-8B8A-D26003A05D98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CB0F-5CF4-4BE9-B3CA-A3C93D1534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83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856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927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72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849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432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09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835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422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560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256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409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857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880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365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72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74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84E5-5787-4D25-A666-0A14B9EDC62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48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824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894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CB0F-5CF4-4BE9-B3CA-A3C93D15340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55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A87273-B2B7-4E97-9171-B907214B1473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B54099-1DE7-4E01-B73C-239C3D6EA71F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Prevención, diagnóstico y tratamiento de la infección de la cavidad </a:t>
            </a:r>
            <a:r>
              <a:rPr lang="es-AR" dirty="0" smtClean="0"/>
              <a:t>pleural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9113" y="350100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schemeClr val="tx1"/>
                </a:solidFill>
              </a:rPr>
              <a:t>Dr. Alejandro J. Videla Montilla, FCCP, </a:t>
            </a:r>
            <a:r>
              <a:rPr lang="es-ES" dirty="0" err="1">
                <a:solidFill>
                  <a:schemeClr val="tx1"/>
                </a:solidFill>
              </a:rPr>
              <a:t>Mgr</a:t>
            </a:r>
            <a:r>
              <a:rPr lang="es-ES" dirty="0">
                <a:solidFill>
                  <a:schemeClr val="tx1"/>
                </a:solidFill>
              </a:rPr>
              <a:t> (candidato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chemeClr val="tx1"/>
                </a:solidFill>
              </a:rPr>
              <a:t>Servicio </a:t>
            </a:r>
            <a:r>
              <a:rPr lang="es-ES" dirty="0">
                <a:solidFill>
                  <a:schemeClr val="tx1"/>
                </a:solidFill>
              </a:rPr>
              <a:t>de Neumonología, </a:t>
            </a: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tx1"/>
                </a:solidFill>
              </a:rPr>
              <a:t>Hospital Universitario Austral</a:t>
            </a:r>
          </a:p>
          <a:p>
            <a:pPr>
              <a:lnSpc>
                <a:spcPct val="80000"/>
              </a:lnSpc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chemeClr val="tx1"/>
                </a:solidFill>
              </a:rPr>
              <a:t>Consultor,</a:t>
            </a:r>
            <a:endParaRPr lang="es-E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tx1"/>
                </a:solidFill>
              </a:rPr>
              <a:t>Programa de Prevención y Control de las Enfermedades Respiratorias Crónicas del Adulto, </a:t>
            </a: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tx1"/>
                </a:solidFill>
              </a:rPr>
              <a:t>Ministerio de Salud de la Nación </a:t>
            </a:r>
          </a:p>
          <a:p>
            <a:endParaRPr lang="es-AR" dirty="0"/>
          </a:p>
        </p:txBody>
      </p:sp>
      <p:pic>
        <p:nvPicPr>
          <p:cNvPr id="4" name="Picture 5" descr="C:\Users\Propietario\Pictures\Pictures\logos\log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3335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46"/>
            <a:ext cx="3743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aamr.org.ar/42congreso/images/home/index_r1_c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-143219" r="70864" b="143219"/>
          <a:stretch/>
        </p:blipFill>
        <p:spPr bwMode="auto">
          <a:xfrm>
            <a:off x="155575" y="-1439863"/>
            <a:ext cx="2729139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44394"/>
            <a:ext cx="1763687" cy="18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5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Estudio de 39 pacientes internados con DPN complicado y 191 con NAC</a:t>
            </a:r>
          </a:p>
          <a:p>
            <a:r>
              <a:rPr lang="es-AR" dirty="0" smtClean="0"/>
              <a:t>Factores asociados con la </a:t>
            </a:r>
            <a:r>
              <a:rPr lang="es-AR" dirty="0" err="1" smtClean="0"/>
              <a:t>progresion</a:t>
            </a:r>
            <a:r>
              <a:rPr lang="es-AR" dirty="0" smtClean="0"/>
              <a:t> a DPN: </a:t>
            </a:r>
          </a:p>
          <a:p>
            <a:pPr lvl="1"/>
            <a:r>
              <a:rPr lang="es-AR" dirty="0" smtClean="0"/>
              <a:t>Demora de la </a:t>
            </a:r>
            <a:r>
              <a:rPr lang="es-AR" dirty="0" err="1" smtClean="0"/>
              <a:t>puncion</a:t>
            </a:r>
            <a:r>
              <a:rPr lang="es-AR" dirty="0" smtClean="0"/>
              <a:t> </a:t>
            </a:r>
            <a:r>
              <a:rPr lang="es-AR" dirty="0" err="1" smtClean="0"/>
              <a:t>toracica</a:t>
            </a:r>
            <a:r>
              <a:rPr lang="es-AR" dirty="0" smtClean="0"/>
              <a:t> (5,7 </a:t>
            </a:r>
            <a:r>
              <a:rPr lang="es-AR" dirty="0" err="1" smtClean="0"/>
              <a:t>dias</a:t>
            </a:r>
            <a:r>
              <a:rPr lang="es-AR" dirty="0" smtClean="0"/>
              <a:t>)</a:t>
            </a:r>
          </a:p>
          <a:p>
            <a:pPr lvl="1"/>
            <a:r>
              <a:rPr lang="es-AR" dirty="0" err="1" smtClean="0"/>
              <a:t>Tests</a:t>
            </a:r>
            <a:r>
              <a:rPr lang="es-AR" dirty="0" smtClean="0"/>
              <a:t> de laboratorio incompletos  en el liquido pleural (16/38 pacientes)</a:t>
            </a:r>
          </a:p>
          <a:p>
            <a:pPr lvl="1"/>
            <a:r>
              <a:rPr lang="es-AR" dirty="0" smtClean="0"/>
              <a:t>Demora del drenaje pleural (4,2 </a:t>
            </a:r>
            <a:r>
              <a:rPr lang="es-AR" dirty="0" err="1" smtClean="0"/>
              <a:t>dias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La demora de diagnostico y tratamiento se asocia a la </a:t>
            </a:r>
            <a:r>
              <a:rPr lang="es-AR" dirty="0" err="1" smtClean="0"/>
              <a:t>aparicion</a:t>
            </a:r>
            <a:r>
              <a:rPr lang="es-AR" dirty="0" smtClean="0"/>
              <a:t> de </a:t>
            </a:r>
            <a:r>
              <a:rPr lang="es-AR" dirty="0" err="1" smtClean="0"/>
              <a:t>infeccion</a:t>
            </a:r>
            <a:r>
              <a:rPr lang="es-AR" dirty="0" smtClean="0"/>
              <a:t> del espacio pleural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64088" y="6384158"/>
            <a:ext cx="373211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smtClean="0"/>
              <a:t>Heffner </a:t>
            </a:r>
            <a:r>
              <a:rPr lang="en-US" sz="1600" dirty="0" smtClean="0"/>
              <a:t>JE et al, Arch </a:t>
            </a:r>
            <a:r>
              <a:rPr lang="en-US" sz="1600" dirty="0" err="1" smtClean="0"/>
              <a:t>Surg</a:t>
            </a:r>
            <a:r>
              <a:rPr lang="en-US" sz="1600" dirty="0" smtClean="0"/>
              <a:t> 1995 130: 433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334802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s-AR" dirty="0" err="1" smtClean="0"/>
              <a:t>Rx</a:t>
            </a:r>
            <a:r>
              <a:rPr lang="es-AR" dirty="0" smtClean="0"/>
              <a:t> de </a:t>
            </a:r>
            <a:r>
              <a:rPr lang="es-AR" dirty="0" err="1" smtClean="0"/>
              <a:t>torax</a:t>
            </a:r>
            <a:endParaRPr lang="es-AR" dirty="0" smtClean="0"/>
          </a:p>
          <a:p>
            <a:pPr lvl="1"/>
            <a:r>
              <a:rPr lang="es-AR" dirty="0" smtClean="0"/>
              <a:t>10% de falsos negativos contra TAC de </a:t>
            </a:r>
            <a:r>
              <a:rPr lang="es-AR" dirty="0" err="1" smtClean="0"/>
              <a:t>torax</a:t>
            </a:r>
            <a:endParaRPr lang="es-AR" dirty="0" smtClean="0"/>
          </a:p>
          <a:p>
            <a:r>
              <a:rPr lang="es-AR" dirty="0" err="1" smtClean="0"/>
              <a:t>Ecografia</a:t>
            </a:r>
            <a:r>
              <a:rPr lang="es-AR" dirty="0" smtClean="0"/>
              <a:t> pleural</a:t>
            </a:r>
          </a:p>
          <a:p>
            <a:pPr lvl="1"/>
            <a:r>
              <a:rPr lang="es-AR" dirty="0" smtClean="0"/>
              <a:t>Diagnostico de liquido</a:t>
            </a:r>
          </a:p>
          <a:p>
            <a:pPr lvl="1"/>
            <a:r>
              <a:rPr lang="es-AR" dirty="0" smtClean="0"/>
              <a:t>Diagnostico de </a:t>
            </a:r>
            <a:r>
              <a:rPr lang="es-AR" dirty="0" err="1" smtClean="0"/>
              <a:t>tabicación</a:t>
            </a:r>
            <a:r>
              <a:rPr lang="es-AR" dirty="0" smtClean="0"/>
              <a:t> de la pleura</a:t>
            </a:r>
          </a:p>
          <a:p>
            <a:pPr lvl="1"/>
            <a:r>
              <a:rPr lang="es-AR" dirty="0" smtClean="0"/>
              <a:t>Error diagnostico en 5% por confusión con tejido blando</a:t>
            </a:r>
          </a:p>
          <a:p>
            <a:r>
              <a:rPr lang="es-AR" dirty="0" smtClean="0"/>
              <a:t>TAC torácica</a:t>
            </a:r>
          </a:p>
          <a:p>
            <a:pPr lvl="1"/>
            <a:r>
              <a:rPr lang="es-AR" dirty="0" smtClean="0"/>
              <a:t>Engrosamiento  pleural con el contraste en 85 a 100% de los empiemas</a:t>
            </a:r>
          </a:p>
          <a:p>
            <a:pPr lvl="1"/>
            <a:r>
              <a:rPr lang="es-AR" dirty="0" smtClean="0"/>
              <a:t>Retrasar la toma </a:t>
            </a:r>
            <a:r>
              <a:rPr lang="es-AR" dirty="0" err="1" smtClean="0"/>
              <a:t>radiologica</a:t>
            </a:r>
            <a:r>
              <a:rPr lang="es-AR" dirty="0" smtClean="0"/>
              <a:t> 60 a 90 </a:t>
            </a:r>
            <a:r>
              <a:rPr lang="es-AR" dirty="0" err="1" smtClean="0"/>
              <a:t>seg</a:t>
            </a:r>
            <a:r>
              <a:rPr lang="es-AR" dirty="0" smtClean="0"/>
              <a:t> de la </a:t>
            </a:r>
            <a:r>
              <a:rPr lang="es-AR" dirty="0" err="1" smtClean="0"/>
              <a:t>administracion</a:t>
            </a:r>
            <a:r>
              <a:rPr lang="es-AR" dirty="0" smtClean="0"/>
              <a:t> del contraste</a:t>
            </a:r>
          </a:p>
          <a:p>
            <a:pPr lvl="1"/>
            <a:r>
              <a:rPr lang="es-AR" dirty="0" smtClean="0"/>
              <a:t>La RNM no ofrece beneficios adicionales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Diagnostico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064" y="5661248"/>
            <a:ext cx="359585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Brixley</a:t>
            </a:r>
            <a:r>
              <a:rPr lang="en-US" sz="1600" b="0" u="none" dirty="0" smtClean="0"/>
              <a:t> et al, </a:t>
            </a:r>
            <a:r>
              <a:rPr lang="en-US" sz="1600" b="0" u="none" dirty="0" err="1" smtClean="0"/>
              <a:t>Respirology</a:t>
            </a:r>
            <a:r>
              <a:rPr lang="en-US" sz="1600" b="0" u="none" dirty="0" smtClean="0"/>
              <a:t> 2011 16: 1000</a:t>
            </a:r>
          </a:p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Ketai</a:t>
            </a:r>
            <a:r>
              <a:rPr lang="en-US" sz="1600" b="0" u="none" dirty="0" smtClean="0"/>
              <a:t> L </a:t>
            </a:r>
            <a:r>
              <a:rPr lang="en-US" sz="1600" dirty="0" smtClean="0"/>
              <a:t>et al,  </a:t>
            </a:r>
            <a:r>
              <a:rPr lang="en-US" sz="1600" dirty="0" err="1" smtClean="0"/>
              <a:t>Clin</a:t>
            </a:r>
            <a:r>
              <a:rPr lang="en-US" sz="1600" dirty="0" smtClean="0"/>
              <a:t> Chest Med 2008 29:77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181135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Engrosamiento pleural en TAC</a:t>
            </a:r>
            <a:endParaRPr lang="es-A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211513"/>
            <a:ext cx="2420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/>
          <a:stretch/>
        </p:blipFill>
        <p:spPr bwMode="auto">
          <a:xfrm>
            <a:off x="614363" y="1556657"/>
            <a:ext cx="7915275" cy="454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64088" y="6384158"/>
            <a:ext cx="364715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Ketai</a:t>
            </a:r>
            <a:r>
              <a:rPr lang="en-US" sz="1600" b="0" u="none" dirty="0" smtClean="0"/>
              <a:t> L </a:t>
            </a:r>
            <a:r>
              <a:rPr lang="en-US" sz="1600" dirty="0" smtClean="0"/>
              <a:t>et al,  </a:t>
            </a:r>
            <a:r>
              <a:rPr lang="en-US" sz="1600" dirty="0" err="1" smtClean="0"/>
              <a:t>Clin</a:t>
            </a:r>
            <a:r>
              <a:rPr lang="en-US" sz="1600" dirty="0" smtClean="0"/>
              <a:t> Chest Med 2008 29:77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274883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6379029"/>
            <a:ext cx="3210412" cy="464915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OR 0,93 95% IC 0,2-0,7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La punción bajo control ecográfico</a:t>
            </a:r>
            <a:br>
              <a:rPr lang="es-AR" sz="3200" dirty="0" smtClean="0"/>
            </a:br>
            <a:r>
              <a:rPr lang="es-AR" sz="3200" dirty="0" smtClean="0"/>
              <a:t>disminuye el riesgo de </a:t>
            </a:r>
            <a:r>
              <a:rPr lang="es-AR" sz="3200" dirty="0" err="1" smtClean="0"/>
              <a:t>neumotorax</a:t>
            </a:r>
            <a:endParaRPr lang="es-AR" sz="32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64088" y="6384158"/>
            <a:ext cx="369844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smtClean="0"/>
              <a:t>Gordon CE Arch Inter Med 2010: 170: 332</a:t>
            </a:r>
            <a:endParaRPr lang="en-GB" sz="1600" b="0" u="non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3" y="1221608"/>
            <a:ext cx="78486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8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44116"/>
              </p:ext>
            </p:extLst>
          </p:nvPr>
        </p:nvGraphicFramePr>
        <p:xfrm>
          <a:off x="467544" y="764704"/>
          <a:ext cx="8208912" cy="495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782156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Caracteristica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DPN No Complicado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DPN Complicado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Empiema</a:t>
                      </a:r>
                      <a:endParaRPr lang="es-AR" dirty="0"/>
                    </a:p>
                  </a:txBody>
                  <a:tcPr/>
                </a:tc>
              </a:tr>
              <a:tr h="782156">
                <a:tc>
                  <a:txBody>
                    <a:bodyPr/>
                    <a:lstStyle/>
                    <a:p>
                      <a:r>
                        <a:rPr lang="es-AR" dirty="0" smtClean="0"/>
                        <a:t>Aspecto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Ligeramente turbio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Grumoso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Pus</a:t>
                      </a:r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smtClean="0"/>
                        <a:t>Laboratorio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smtClean="0"/>
                        <a:t>pH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&gt; 7,30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7,20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NA</a:t>
                      </a:r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smtClean="0"/>
                        <a:t>Glucosa</a:t>
                      </a:r>
                      <a:r>
                        <a:rPr lang="es-AR" baseline="0" dirty="0" smtClean="0"/>
                        <a:t> mg%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&gt; 60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40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NA</a:t>
                      </a:r>
                      <a:endParaRPr lang="es-AR" dirty="0"/>
                    </a:p>
                  </a:txBody>
                  <a:tcPr/>
                </a:tc>
              </a:tr>
              <a:tr h="676626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Rel</a:t>
                      </a:r>
                      <a:r>
                        <a:rPr lang="es-AR" baseline="0" dirty="0" smtClean="0"/>
                        <a:t> pleura/sangre glucosa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&gt; 0,5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0,5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NA</a:t>
                      </a:r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smtClean="0"/>
                        <a:t>LDH UI/l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700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s-AR" dirty="0" smtClean="0"/>
                        <a:t>&gt; 1000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NA</a:t>
                      </a:r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Rto</a:t>
                      </a:r>
                      <a:r>
                        <a:rPr lang="es-AR" dirty="0" smtClean="0"/>
                        <a:t> GB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15.000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&gt; 25.000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NA</a:t>
                      </a:r>
                      <a:endParaRPr lang="es-AR" dirty="0"/>
                    </a:p>
                  </a:txBody>
                  <a:tcPr/>
                </a:tc>
              </a:tr>
              <a:tr h="453154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Microbiologia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Puede</a:t>
                      </a:r>
                      <a:r>
                        <a:rPr lang="es-AR" baseline="0" dirty="0" smtClean="0"/>
                        <a:t> ser positiva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Puede</a:t>
                      </a:r>
                      <a:r>
                        <a:rPr lang="es-AR" baseline="0" dirty="0" smtClean="0"/>
                        <a:t> ser positiva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76056" y="6165304"/>
            <a:ext cx="367921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dirty="0" smtClean="0"/>
              <a:t>Light RW</a:t>
            </a:r>
            <a:r>
              <a:rPr lang="en-US" sz="1600" b="0" u="none" dirty="0" smtClean="0"/>
              <a:t>  </a:t>
            </a:r>
            <a:r>
              <a:rPr lang="en-US" sz="1600" b="0" u="none" dirty="0" err="1" smtClean="0"/>
              <a:t>Proc</a:t>
            </a:r>
            <a:r>
              <a:rPr lang="en-US" sz="1600" b="0" u="none" dirty="0" smtClean="0"/>
              <a:t> Am Thor </a:t>
            </a:r>
            <a:r>
              <a:rPr lang="en-US" sz="1600" b="0" u="none" dirty="0" err="1" smtClean="0"/>
              <a:t>Soc</a:t>
            </a:r>
            <a:r>
              <a:rPr lang="en-US" sz="1600" b="0" u="none" dirty="0" smtClean="0"/>
              <a:t> 2006 3; 75 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177590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 smtClean="0"/>
              <a:t>El cultivo en frasco de hemocultivo (BACTEC)  aumenta la </a:t>
            </a:r>
            <a:r>
              <a:rPr lang="es-AR" sz="3600" dirty="0" err="1" smtClean="0"/>
              <a:t>deteccion</a:t>
            </a:r>
            <a:r>
              <a:rPr lang="es-AR" sz="3600" dirty="0" smtClean="0"/>
              <a:t> de </a:t>
            </a:r>
            <a:r>
              <a:rPr lang="es-AR" sz="3600" dirty="0" err="1" smtClean="0"/>
              <a:t>germenes</a:t>
            </a:r>
            <a:r>
              <a:rPr lang="es-AR" sz="3600" dirty="0" smtClean="0"/>
              <a:t> en un 20% (n = 62)</a:t>
            </a:r>
            <a:endParaRPr lang="es-AR" sz="3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64088" y="6384158"/>
            <a:ext cx="35125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Menzies</a:t>
            </a:r>
            <a:r>
              <a:rPr lang="en-US" sz="1600" b="0" u="none" dirty="0" smtClean="0"/>
              <a:t>, S. et al Thorax 2011; 66: 658 </a:t>
            </a:r>
            <a:endParaRPr lang="en-GB" sz="1600" b="0" u="non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5" y="1914103"/>
            <a:ext cx="81915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2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N= 308 muestras de pacientes con distintas causas de derrame pleural</a:t>
            </a:r>
          </a:p>
          <a:p>
            <a:r>
              <a:rPr lang="es-AR" dirty="0" smtClean="0"/>
              <a:t>Mayores valores de </a:t>
            </a:r>
            <a:r>
              <a:rPr lang="es-AR" dirty="0" err="1" smtClean="0"/>
              <a:t>proteina</a:t>
            </a:r>
            <a:r>
              <a:rPr lang="es-AR" dirty="0" smtClean="0"/>
              <a:t> C reactiva, sTREM-1 y </a:t>
            </a:r>
            <a:r>
              <a:rPr lang="es-AR" dirty="0" err="1" smtClean="0"/>
              <a:t>proteina</a:t>
            </a:r>
            <a:r>
              <a:rPr lang="es-AR" dirty="0" smtClean="0"/>
              <a:t> </a:t>
            </a:r>
            <a:r>
              <a:rPr lang="es-AR" dirty="0" err="1" smtClean="0"/>
              <a:t>ligadora</a:t>
            </a:r>
            <a:r>
              <a:rPr lang="es-AR" dirty="0" smtClean="0"/>
              <a:t> de </a:t>
            </a:r>
            <a:r>
              <a:rPr lang="es-AR" dirty="0" err="1" smtClean="0"/>
              <a:t>lipopolisacaridos</a:t>
            </a:r>
            <a:r>
              <a:rPr lang="es-AR" dirty="0" smtClean="0"/>
              <a:t> en DP C</a:t>
            </a:r>
          </a:p>
          <a:p>
            <a:r>
              <a:rPr lang="es-AR" dirty="0" smtClean="0"/>
              <a:t>AUC 0,87 para CRP para distinguir causas infecciosas</a:t>
            </a:r>
          </a:p>
          <a:p>
            <a:r>
              <a:rPr lang="es-AR" dirty="0" err="1" smtClean="0"/>
              <a:t>Glu</a:t>
            </a:r>
            <a:r>
              <a:rPr lang="es-AR" dirty="0" smtClean="0"/>
              <a:t> &lt; 60 mg%, LBP &gt; 17 </a:t>
            </a:r>
            <a:r>
              <a:rPr lang="es-AR" dirty="0" err="1" smtClean="0"/>
              <a:t>mcg</a:t>
            </a:r>
            <a:r>
              <a:rPr lang="es-AR" dirty="0" smtClean="0"/>
              <a:t>/</a:t>
            </a:r>
            <a:r>
              <a:rPr lang="es-AR" dirty="0" err="1" smtClean="0"/>
              <a:t>mL</a:t>
            </a:r>
            <a:r>
              <a:rPr lang="es-AR" dirty="0" smtClean="0"/>
              <a:t>, CRP &gt; 80 mg% mejores </a:t>
            </a:r>
            <a:r>
              <a:rPr lang="es-AR" dirty="0" err="1" smtClean="0"/>
              <a:t>parametros</a:t>
            </a:r>
            <a:endParaRPr lang="es-AR" dirty="0" smtClean="0"/>
          </a:p>
          <a:p>
            <a:r>
              <a:rPr lang="es-AR" dirty="0" err="1" smtClean="0"/>
              <a:t>Ningun</a:t>
            </a:r>
            <a:r>
              <a:rPr lang="es-AR" dirty="0" smtClean="0"/>
              <a:t> </a:t>
            </a:r>
            <a:r>
              <a:rPr lang="es-AR" dirty="0" err="1" smtClean="0"/>
              <a:t>biomarcador</a:t>
            </a:r>
            <a:r>
              <a:rPr lang="es-AR" dirty="0" smtClean="0"/>
              <a:t> mejor </a:t>
            </a:r>
            <a:r>
              <a:rPr lang="es-AR" dirty="0" err="1" smtClean="0"/>
              <a:t>perfomance</a:t>
            </a:r>
            <a:r>
              <a:rPr lang="es-AR" dirty="0" smtClean="0"/>
              <a:t> que pH, glucosa o LDH de forma individual.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Diagnostico diferencial entre DP C y No C con </a:t>
            </a:r>
            <a:r>
              <a:rPr lang="es-AR" dirty="0" err="1"/>
              <a:t>biomarcadores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64088" y="6384158"/>
            <a:ext cx="326724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Porcel</a:t>
            </a:r>
            <a:r>
              <a:rPr lang="en-US" sz="1600" b="0" u="none" dirty="0" smtClean="0"/>
              <a:t> </a:t>
            </a:r>
            <a:r>
              <a:rPr lang="en-US" sz="1600" dirty="0" smtClean="0"/>
              <a:t>JM, et al, ERJ 2009; 34: 1383 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45563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2" y="404664"/>
            <a:ext cx="835932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64088" y="6384158"/>
            <a:ext cx="326724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Porcel</a:t>
            </a:r>
            <a:r>
              <a:rPr lang="en-US" sz="1600" b="0" u="none" dirty="0" smtClean="0"/>
              <a:t> </a:t>
            </a:r>
            <a:r>
              <a:rPr lang="en-US" sz="1600" dirty="0" smtClean="0"/>
              <a:t>JM, et al, ERJ 2009; 34: 1383 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361801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3450696"/>
          </a:xfrm>
        </p:spPr>
        <p:txBody>
          <a:bodyPr>
            <a:normAutofit/>
          </a:bodyPr>
          <a:lstStyle/>
          <a:p>
            <a:r>
              <a:rPr lang="es-AR" dirty="0" smtClean="0"/>
              <a:t>Precoz. </a:t>
            </a:r>
          </a:p>
          <a:p>
            <a:r>
              <a:rPr lang="es-AR" dirty="0" smtClean="0"/>
              <a:t>Amplio, basado en perfiles locales de resistencia</a:t>
            </a:r>
          </a:p>
          <a:p>
            <a:r>
              <a:rPr lang="es-AR" dirty="0" smtClean="0"/>
              <a:t>Cobertura de anaerobios salvo diagnostico de neumococo</a:t>
            </a:r>
          </a:p>
          <a:p>
            <a:r>
              <a:rPr lang="es-AR" dirty="0" smtClean="0"/>
              <a:t>Pueden ser necesarios cursos prolongados </a:t>
            </a:r>
          </a:p>
          <a:p>
            <a:r>
              <a:rPr lang="es-AR" dirty="0" smtClean="0"/>
              <a:t>No es necesaria la adición de </a:t>
            </a:r>
            <a:r>
              <a:rPr lang="es-AR" dirty="0" err="1" smtClean="0"/>
              <a:t>macrólidos</a:t>
            </a:r>
            <a:r>
              <a:rPr lang="es-AR" dirty="0" smtClean="0"/>
              <a:t> salvo sospecha de </a:t>
            </a:r>
            <a:r>
              <a:rPr lang="es-AR" dirty="0" err="1" smtClean="0"/>
              <a:t>infeccion</a:t>
            </a:r>
            <a:r>
              <a:rPr lang="es-AR" dirty="0" smtClean="0"/>
              <a:t> por intracelulares</a:t>
            </a:r>
          </a:p>
          <a:p>
            <a:r>
              <a:rPr lang="es-AR" dirty="0" smtClean="0"/>
              <a:t>Guiarse por los resultados del cultivo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Manejo antibiótico: Recomendaciones de la BTS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64088" y="6384158"/>
            <a:ext cx="33073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smtClean="0"/>
              <a:t>Davies, H et al , Thorax 2010; 65: ii41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331537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14437"/>
              </p:ext>
            </p:extLst>
          </p:nvPr>
        </p:nvGraphicFramePr>
        <p:xfrm>
          <a:off x="323528" y="116631"/>
          <a:ext cx="8496945" cy="630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1109115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AR" dirty="0" err="1" smtClean="0"/>
                        <a:t>Caracteristicas</a:t>
                      </a:r>
                      <a:r>
                        <a:rPr lang="es-AR" dirty="0" smtClean="0"/>
                        <a:t> asociadas a</a:t>
                      </a:r>
                      <a:r>
                        <a:rPr lang="es-AR" baseline="0" dirty="0" smtClean="0"/>
                        <a:t> mala </a:t>
                      </a:r>
                      <a:r>
                        <a:rPr lang="es-AR" baseline="0" dirty="0" err="1" smtClean="0"/>
                        <a:t>evolucion</a:t>
                      </a:r>
                      <a:r>
                        <a:rPr lang="es-AR" baseline="0" dirty="0" smtClean="0"/>
                        <a:t> de un</a:t>
                      </a:r>
                    </a:p>
                    <a:p>
                      <a:r>
                        <a:rPr lang="es-AR" baseline="0" dirty="0" smtClean="0"/>
                        <a:t>DP</a:t>
                      </a:r>
                      <a:endParaRPr lang="es-A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09115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Volumen</a:t>
                      </a:r>
                      <a:r>
                        <a:rPr lang="es-AR" baseline="0" dirty="0" smtClean="0">
                          <a:solidFill>
                            <a:schemeClr val="bg1"/>
                          </a:solidFill>
                        </a:rPr>
                        <a:t> y </a:t>
                      </a:r>
                      <a:r>
                        <a:rPr lang="es-AR" baseline="0" dirty="0" err="1" smtClean="0">
                          <a:solidFill>
                            <a:schemeClr val="bg1"/>
                          </a:solidFill>
                        </a:rPr>
                        <a:t>configuracion</a:t>
                      </a:r>
                      <a:r>
                        <a:rPr lang="es-AR" baseline="0" dirty="0" smtClean="0">
                          <a:solidFill>
                            <a:schemeClr val="bg1"/>
                          </a:solidFill>
                        </a:rPr>
                        <a:t> del liquido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bg1"/>
                          </a:solidFill>
                        </a:rPr>
                        <a:t>Bacteriologia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pH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Riesgo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Drenaje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48711">
                <a:tc>
                  <a:txBody>
                    <a:bodyPr/>
                    <a:lstStyle/>
                    <a:p>
                      <a:r>
                        <a:rPr lang="es-AR" dirty="0" smtClean="0"/>
                        <a:t>Mínimo,</a:t>
                      </a:r>
                      <a:r>
                        <a:rPr lang="es-AR" baseline="0" dirty="0" smtClean="0"/>
                        <a:t> libre &lt; 10 mm </a:t>
                      </a:r>
                      <a:r>
                        <a:rPr lang="es-AR" baseline="0" dirty="0" err="1" smtClean="0"/>
                        <a:t>Rx</a:t>
                      </a:r>
                      <a:r>
                        <a:rPr lang="es-AR" baseline="0" dirty="0" smtClean="0"/>
                        <a:t> lateral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 conocido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 conocido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Muy bajo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</a:t>
                      </a:r>
                      <a:endParaRPr lang="es-AR" dirty="0"/>
                    </a:p>
                  </a:txBody>
                  <a:tcPr/>
                </a:tc>
              </a:tr>
              <a:tr h="1109115">
                <a:tc>
                  <a:txBody>
                    <a:bodyPr/>
                    <a:lstStyle/>
                    <a:p>
                      <a:r>
                        <a:rPr lang="es-AR" dirty="0" smtClean="0"/>
                        <a:t>Libre</a:t>
                      </a:r>
                      <a:r>
                        <a:rPr lang="es-AR" baseline="0" dirty="0" smtClean="0"/>
                        <a:t> &lt; 50% </a:t>
                      </a:r>
                      <a:r>
                        <a:rPr lang="es-AR" baseline="0" dirty="0" err="1" smtClean="0"/>
                        <a:t>hemitorax</a:t>
                      </a:r>
                      <a:r>
                        <a:rPr lang="es-AR" baseline="0" dirty="0" smtClean="0"/>
                        <a:t> ocupado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Negativo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&gt; 7,20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Bajo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</a:t>
                      </a:r>
                      <a:endParaRPr lang="es-AR" dirty="0"/>
                    </a:p>
                  </a:txBody>
                  <a:tcPr/>
                </a:tc>
              </a:tr>
              <a:tr h="1479940">
                <a:tc>
                  <a:txBody>
                    <a:bodyPr/>
                    <a:lstStyle/>
                    <a:p>
                      <a:r>
                        <a:rPr lang="es-AR" dirty="0" smtClean="0"/>
                        <a:t>&gt;</a:t>
                      </a:r>
                      <a:r>
                        <a:rPr lang="es-AR" baseline="0" dirty="0" smtClean="0"/>
                        <a:t> 50% del </a:t>
                      </a:r>
                      <a:r>
                        <a:rPr lang="es-AR" baseline="0" dirty="0" err="1" smtClean="0"/>
                        <a:t>hemitorax</a:t>
                      </a:r>
                      <a:r>
                        <a:rPr lang="es-AR" baseline="0" dirty="0" smtClean="0"/>
                        <a:t> o </a:t>
                      </a:r>
                      <a:r>
                        <a:rPr lang="es-AR" baseline="0" dirty="0" err="1" smtClean="0"/>
                        <a:t>loculado</a:t>
                      </a:r>
                      <a:r>
                        <a:rPr lang="es-AR" baseline="0" dirty="0" smtClean="0"/>
                        <a:t> o con engrosamiento pleural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Gram</a:t>
                      </a:r>
                      <a:r>
                        <a:rPr lang="es-AR" baseline="0" dirty="0" smtClean="0"/>
                        <a:t> positivo o cultivo positivo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&lt; 7,20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Moderado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/>
                </a:tc>
              </a:tr>
              <a:tr h="549650">
                <a:tc>
                  <a:txBody>
                    <a:bodyPr/>
                    <a:lstStyle/>
                    <a:p>
                      <a:r>
                        <a:rPr lang="es-AR" dirty="0" smtClean="0"/>
                        <a:t>Irrelevante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Pus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Si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64088" y="6525344"/>
            <a:ext cx="293541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Colice</a:t>
            </a:r>
            <a:r>
              <a:rPr lang="en-US" sz="1600" b="0" u="none" dirty="0" smtClean="0"/>
              <a:t> </a:t>
            </a:r>
            <a:r>
              <a:rPr lang="en-US" sz="1600" dirty="0" smtClean="0"/>
              <a:t>et al,  Chest 2000 118:1158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294490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En EE.UU. entre 20 y 57% de los pacientes hospitalizados por NAC desarrollan derrame </a:t>
            </a:r>
            <a:r>
              <a:rPr lang="es-AR" dirty="0" err="1" smtClean="0"/>
              <a:t>paraneumonico</a:t>
            </a:r>
            <a:endParaRPr lang="es-AR" dirty="0" smtClean="0"/>
          </a:p>
          <a:p>
            <a:r>
              <a:rPr lang="es-AR" dirty="0" smtClean="0"/>
              <a:t>Solo 10% de los derrames requieren drenaje</a:t>
            </a:r>
          </a:p>
          <a:p>
            <a:r>
              <a:rPr lang="es-AR" dirty="0" smtClean="0"/>
              <a:t>5 a 10% de los derrames </a:t>
            </a:r>
            <a:r>
              <a:rPr lang="es-AR" dirty="0" err="1" smtClean="0"/>
              <a:t>paraneumonicos</a:t>
            </a:r>
            <a:r>
              <a:rPr lang="es-AR" dirty="0" smtClean="0"/>
              <a:t> evolucionan a empiema</a:t>
            </a:r>
          </a:p>
          <a:p>
            <a:r>
              <a:rPr lang="es-AR" dirty="0" smtClean="0"/>
              <a:t>De los empiemas  :</a:t>
            </a:r>
          </a:p>
          <a:p>
            <a:pPr lvl="1"/>
            <a:r>
              <a:rPr lang="es-AR" dirty="0" smtClean="0"/>
              <a:t>70% son secundarios a neumonía</a:t>
            </a:r>
          </a:p>
          <a:p>
            <a:pPr lvl="1"/>
            <a:r>
              <a:rPr lang="es-AR" dirty="0"/>
              <a:t>7</a:t>
            </a:r>
            <a:r>
              <a:rPr lang="es-AR" dirty="0" smtClean="0"/>
              <a:t>% secundarios a trauma</a:t>
            </a:r>
          </a:p>
          <a:p>
            <a:pPr lvl="1"/>
            <a:r>
              <a:rPr lang="es-AR" dirty="0"/>
              <a:t>6</a:t>
            </a:r>
            <a:r>
              <a:rPr lang="es-AR" dirty="0" smtClean="0"/>
              <a:t>% postoperatorios</a:t>
            </a:r>
          </a:p>
          <a:p>
            <a:pPr lvl="1"/>
            <a:r>
              <a:rPr lang="es-AR" dirty="0" smtClean="0"/>
              <a:t>4% tuberculosis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Frecuencia</a:t>
            </a:r>
            <a:endParaRPr lang="es-AR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67544" y="6207125"/>
            <a:ext cx="892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1400" dirty="0" err="1" smtClean="0"/>
              <a:t>Sahn</a:t>
            </a:r>
            <a:r>
              <a:rPr lang="es-AR" sz="1400" dirty="0" smtClean="0"/>
              <a:t>, S. CID 2007 45: 1480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03007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Involucrar precozmente al cirujano</a:t>
            </a:r>
          </a:p>
          <a:p>
            <a:r>
              <a:rPr lang="es-AR" dirty="0" smtClean="0"/>
              <a:t>Asegurar adecuadamente la nutrición</a:t>
            </a:r>
          </a:p>
          <a:p>
            <a:r>
              <a:rPr lang="es-AR" dirty="0" smtClean="0"/>
              <a:t>Garantizar profilaxis </a:t>
            </a:r>
            <a:r>
              <a:rPr lang="es-AR" dirty="0" err="1" smtClean="0"/>
              <a:t>antitrombótica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Recomendaciones de la Guia de la BTS 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64088" y="6384158"/>
            <a:ext cx="33073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smtClean="0"/>
              <a:t>Davies, H et al , Thorax 2010; 65: ii41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179312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4597" y="227255"/>
            <a:ext cx="8229600" cy="1252728"/>
          </a:xfrm>
        </p:spPr>
        <p:txBody>
          <a:bodyPr>
            <a:normAutofit/>
          </a:bodyPr>
          <a:lstStyle/>
          <a:p>
            <a:r>
              <a:rPr lang="es-AR" sz="2800" dirty="0" smtClean="0"/>
              <a:t>La incidencia de internaciones por empiema en EE.UU. se duplicó entre 1996 y 2008</a:t>
            </a:r>
            <a:endParaRPr lang="es-AR" sz="28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50702" y="6418378"/>
            <a:ext cx="340670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dirty="0" err="1" smtClean="0"/>
              <a:t>Grijalva</a:t>
            </a:r>
            <a:r>
              <a:rPr lang="en-US" sz="1600" dirty="0" smtClean="0"/>
              <a:t> CG et al,  Thorax 2011 66: 663</a:t>
            </a:r>
            <a:r>
              <a:rPr lang="en-US" sz="1600" b="0" u="none" dirty="0" smtClean="0"/>
              <a:t> </a:t>
            </a:r>
            <a:endParaRPr lang="en-GB" sz="1600" b="0" u="non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239"/>
            <a:ext cx="8100409" cy="515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7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La incidencia de empiema </a:t>
            </a:r>
            <a:r>
              <a:rPr lang="es-AR" sz="3200" dirty="0" err="1" smtClean="0"/>
              <a:t>neumocóccico</a:t>
            </a:r>
            <a:r>
              <a:rPr lang="es-AR" sz="3200" dirty="0" smtClean="0"/>
              <a:t> aumento en España al introducirse la vacuna conjugada de 7 serotipos</a:t>
            </a:r>
            <a:endParaRPr lang="es-AR" sz="32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50702" y="6418378"/>
            <a:ext cx="389401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dirty="0" smtClean="0"/>
              <a:t>Burgos J et al , 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Dis 2011 53: 254</a:t>
            </a:r>
            <a:r>
              <a:rPr lang="en-US" sz="1600" b="0" u="none" dirty="0" smtClean="0"/>
              <a:t> </a:t>
            </a:r>
            <a:endParaRPr lang="en-GB" sz="1600" b="0" u="non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1674"/>
            <a:ext cx="8085994" cy="404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0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mortalidad del empiema varia entre 5 y 30</a:t>
            </a:r>
            <a:r>
              <a:rPr lang="es-AR" dirty="0" smtClean="0"/>
              <a:t>%</a:t>
            </a:r>
            <a:endParaRPr lang="es-AR" dirty="0"/>
          </a:p>
          <a:p>
            <a:r>
              <a:rPr lang="es-AR" dirty="0"/>
              <a:t>La presencia de derrame pleural </a:t>
            </a:r>
            <a:r>
              <a:rPr lang="es-AR" dirty="0" smtClean="0"/>
              <a:t>unilateral se </a:t>
            </a:r>
            <a:r>
              <a:rPr lang="es-AR" dirty="0"/>
              <a:t>asocia a </a:t>
            </a:r>
            <a:r>
              <a:rPr lang="es-AR" dirty="0" smtClean="0"/>
              <a:t>3,7 </a:t>
            </a:r>
            <a:r>
              <a:rPr lang="es-AR" dirty="0"/>
              <a:t>veces mas riesgo de muerte en NAC</a:t>
            </a:r>
          </a:p>
          <a:p>
            <a:r>
              <a:rPr lang="es-AR" dirty="0" smtClean="0"/>
              <a:t>La presencia de derrame pleural bilateral se asocia a 6,5 veces mas riesgo de muerte en NAC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Mortalidad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860032" y="5661248"/>
            <a:ext cx="352211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dirty="0" smtClean="0"/>
              <a:t>Light RW</a:t>
            </a:r>
            <a:r>
              <a:rPr lang="en-US" sz="1600" b="0" u="none" dirty="0" smtClean="0"/>
              <a:t>  </a:t>
            </a:r>
            <a:r>
              <a:rPr lang="en-US" sz="1600" b="0" u="none" dirty="0" err="1" smtClean="0"/>
              <a:t>Proc</a:t>
            </a:r>
            <a:r>
              <a:rPr lang="en-US" sz="1600" b="0" u="none" dirty="0" smtClean="0"/>
              <a:t> Am Thor </a:t>
            </a:r>
            <a:r>
              <a:rPr lang="en-US" sz="1600" b="0" u="none" dirty="0" err="1" smtClean="0"/>
              <a:t>Soc</a:t>
            </a:r>
            <a:r>
              <a:rPr lang="en-US" sz="1600" b="0" u="none" dirty="0" smtClean="0"/>
              <a:t> 2006 3</a:t>
            </a:r>
            <a:r>
              <a:rPr lang="en-US" sz="1600" dirty="0"/>
              <a:t>; </a:t>
            </a:r>
            <a:r>
              <a:rPr lang="en-US" sz="1600" dirty="0" smtClean="0"/>
              <a:t>75</a:t>
            </a:r>
          </a:p>
          <a:p>
            <a:pPr marL="0" lvl="3" defTabSz="762000">
              <a:lnSpc>
                <a:spcPct val="90000"/>
              </a:lnSpc>
            </a:pPr>
            <a:r>
              <a:rPr lang="en-US" sz="1600" dirty="0" err="1" smtClean="0"/>
              <a:t>Sahn</a:t>
            </a:r>
            <a:r>
              <a:rPr lang="en-US" sz="1600" dirty="0" smtClean="0"/>
              <a:t> </a:t>
            </a:r>
            <a:r>
              <a:rPr lang="en-US" sz="1600" dirty="0"/>
              <a:t>S. CID 2007 45: 1480</a:t>
            </a:r>
            <a:endParaRPr lang="en-GB" sz="1600" dirty="0"/>
          </a:p>
          <a:p>
            <a:pPr marL="0" lvl="3" defTabSz="762000">
              <a:lnSpc>
                <a:spcPct val="90000"/>
              </a:lnSpc>
            </a:pPr>
            <a:r>
              <a:rPr lang="en-US" sz="1600" b="0" u="none" dirty="0" smtClean="0"/>
              <a:t> 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36279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822082" y="188640"/>
            <a:ext cx="37000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s-ES_tradnl" sz="1600" dirty="0" smtClean="0"/>
              <a:t>Aspiración de </a:t>
            </a:r>
            <a:r>
              <a:rPr lang="es-ES_tradnl" sz="1600" dirty="0"/>
              <a:t> </a:t>
            </a:r>
            <a:r>
              <a:rPr lang="es-ES_tradnl" sz="1600" dirty="0" smtClean="0"/>
              <a:t>bacterias de la </a:t>
            </a:r>
            <a:r>
              <a:rPr lang="es-ES_tradnl" sz="1600" dirty="0" err="1" smtClean="0"/>
              <a:t>orofaringe</a:t>
            </a:r>
            <a:r>
              <a:rPr lang="es-ES_tradnl" sz="1600" dirty="0" smtClean="0"/>
              <a:t> </a:t>
            </a:r>
            <a:endParaRPr lang="es-ES_tradnl" sz="1600" dirty="0"/>
          </a:p>
          <a:p>
            <a:endParaRPr lang="es-ES_tradnl" sz="1600" dirty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059553" y="1707030"/>
            <a:ext cx="1168910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s-ES_tradnl" sz="1600" dirty="0" smtClean="0"/>
              <a:t>Neumonía  </a:t>
            </a:r>
            <a:endParaRPr lang="es-ES_tradnl" sz="1600" dirty="0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347864" y="2996952"/>
            <a:ext cx="2664296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 smtClean="0"/>
              <a:t>Derrame PN no complicado</a:t>
            </a:r>
            <a:endParaRPr lang="es-ES_tradnl" sz="1600" dirty="0" smtClean="0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5364088" y="4797152"/>
            <a:ext cx="1991685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 smtClean="0"/>
              <a:t>Cerca de 10 a 21 </a:t>
            </a:r>
            <a:r>
              <a:rPr lang="es-ES_tradnl" sz="1600" dirty="0" err="1" smtClean="0"/>
              <a:t>dias</a:t>
            </a:r>
            <a:r>
              <a:rPr lang="es-ES_tradnl" sz="1600" dirty="0" smtClean="0"/>
              <a:t> </a:t>
            </a:r>
            <a:endParaRPr lang="es-ES_tradnl" sz="1600" dirty="0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60922" y="3018781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400" dirty="0" smtClean="0">
                <a:latin typeface="Tahoma" pitchFamily="34" charset="0"/>
              </a:rPr>
              <a:t>ESTADIO EXUDATIVO</a:t>
            </a:r>
            <a:endParaRPr lang="es-ES_tradnl" dirty="0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076056" y="1047343"/>
            <a:ext cx="2020111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/>
              <a:t> </a:t>
            </a:r>
            <a:r>
              <a:rPr lang="es-ES_tradnl" sz="1600" dirty="0" smtClean="0"/>
              <a:t>cerca de 2 a 7 </a:t>
            </a:r>
            <a:r>
              <a:rPr lang="es-ES_tradnl" sz="1600" dirty="0" err="1" smtClean="0"/>
              <a:t>dias</a:t>
            </a:r>
            <a:endParaRPr lang="es-ES_tradnl" sz="1600" dirty="0" smtClean="0"/>
          </a:p>
        </p:txBody>
      </p:sp>
      <p:sp>
        <p:nvSpPr>
          <p:cNvPr id="22" name="21 Flecha abajo"/>
          <p:cNvSpPr/>
          <p:nvPr/>
        </p:nvSpPr>
        <p:spPr>
          <a:xfrm>
            <a:off x="4427984" y="764704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Flecha abajo"/>
          <p:cNvSpPr/>
          <p:nvPr/>
        </p:nvSpPr>
        <p:spPr>
          <a:xfrm>
            <a:off x="4355976" y="3284985"/>
            <a:ext cx="576064" cy="936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5525801" y="6384158"/>
            <a:ext cx="237436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Sahn</a:t>
            </a:r>
            <a:r>
              <a:rPr lang="en-US" sz="1600" b="0" u="none" dirty="0" smtClean="0"/>
              <a:t> S. CID 2007 45: 1480</a:t>
            </a:r>
            <a:endParaRPr lang="en-GB" sz="1600" b="0" u="none" dirty="0"/>
          </a:p>
        </p:txBody>
      </p:sp>
      <p:sp>
        <p:nvSpPr>
          <p:cNvPr id="20" name="19 Flecha abajo"/>
          <p:cNvSpPr/>
          <p:nvPr/>
        </p:nvSpPr>
        <p:spPr>
          <a:xfrm>
            <a:off x="4463988" y="2045584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55876" y="4221088"/>
            <a:ext cx="2664296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 smtClean="0"/>
              <a:t>Derrame PN complicado</a:t>
            </a:r>
            <a:endParaRPr lang="es-ES_tradnl" sz="1600" dirty="0" smtClean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977934" y="5517232"/>
            <a:ext cx="1332148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 smtClean="0"/>
              <a:t>Empiema </a:t>
            </a:r>
            <a:endParaRPr lang="es-ES_tradnl" sz="1600" dirty="0" smtClean="0"/>
          </a:p>
        </p:txBody>
      </p:sp>
      <p:sp>
        <p:nvSpPr>
          <p:cNvPr id="26" name="25 Flecha abajo"/>
          <p:cNvSpPr/>
          <p:nvPr/>
        </p:nvSpPr>
        <p:spPr>
          <a:xfrm>
            <a:off x="4355976" y="4581129"/>
            <a:ext cx="576064" cy="936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110116" y="2221527"/>
            <a:ext cx="2020111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/>
              <a:t> </a:t>
            </a:r>
            <a:r>
              <a:rPr lang="es-ES_tradnl" sz="1600" dirty="0" smtClean="0"/>
              <a:t>cerca de 2 a 5 </a:t>
            </a:r>
            <a:r>
              <a:rPr lang="es-ES_tradnl" sz="1600" dirty="0" err="1" smtClean="0"/>
              <a:t>dias</a:t>
            </a:r>
            <a:endParaRPr lang="es-ES_tradnl" sz="1600" dirty="0" smtClean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290711" y="3583759"/>
            <a:ext cx="2020111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/>
              <a:t> </a:t>
            </a:r>
            <a:r>
              <a:rPr lang="es-ES_tradnl" sz="1600" dirty="0" smtClean="0"/>
              <a:t>cerca de 5 a 10 </a:t>
            </a:r>
            <a:r>
              <a:rPr lang="es-ES_tradnl" sz="1600" dirty="0" err="1" smtClean="0"/>
              <a:t>dias</a:t>
            </a:r>
            <a:endParaRPr lang="es-ES_tradnl" sz="1600" dirty="0" smtClean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60922" y="4221088"/>
            <a:ext cx="27446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400" dirty="0" smtClean="0">
                <a:latin typeface="Tahoma" pitchFamily="34" charset="0"/>
              </a:rPr>
              <a:t>ESTADIO FIBRINOPURULENTO</a:t>
            </a:r>
            <a:endParaRPr lang="es-ES_tradnl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84722" y="5569495"/>
            <a:ext cx="27446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_tradnl" sz="1400" dirty="0" smtClean="0">
                <a:latin typeface="Tahoma" pitchFamily="34" charset="0"/>
              </a:rPr>
              <a:t>ESTADIO ORGANIZACIONAL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16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 autoUpdateAnimBg="0"/>
      <p:bldP spid="140292" grpId="0" animBg="1" autoUpdateAnimBg="0"/>
      <p:bldP spid="140294" grpId="0" animBg="1" autoUpdateAnimBg="0"/>
      <p:bldP spid="140296" grpId="0" animBg="1" autoUpdateAnimBg="0"/>
      <p:bldP spid="140299" grpId="0" animBg="1" autoUpdateAnimBg="0"/>
      <p:bldP spid="42" grpId="0" animBg="1" autoUpdateAnimBg="0"/>
      <p:bldP spid="21" grpId="0" animBg="1" autoUpdateAnimBg="0"/>
      <p:bldP spid="24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Factores de riesgo para desarrollo de </a:t>
            </a:r>
            <a:br>
              <a:rPr lang="es-AR" dirty="0" smtClean="0"/>
            </a:br>
            <a:r>
              <a:rPr lang="es-AR" dirty="0" smtClean="0"/>
              <a:t>empiema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Extremos de la vida</a:t>
            </a:r>
          </a:p>
          <a:p>
            <a:r>
              <a:rPr lang="es-AR" dirty="0" smtClean="0"/>
              <a:t>Deterioro del estado general</a:t>
            </a:r>
          </a:p>
          <a:p>
            <a:r>
              <a:rPr lang="es-AR" dirty="0" smtClean="0"/>
              <a:t>Sexo masculino</a:t>
            </a:r>
          </a:p>
          <a:p>
            <a:r>
              <a:rPr lang="es-AR" dirty="0" smtClean="0"/>
              <a:t>Etilismo</a:t>
            </a:r>
          </a:p>
          <a:p>
            <a:r>
              <a:rPr lang="es-AR" dirty="0" err="1" smtClean="0"/>
              <a:t>Enf</a:t>
            </a:r>
            <a:r>
              <a:rPr lang="es-AR" dirty="0" smtClean="0"/>
              <a:t>. </a:t>
            </a:r>
            <a:r>
              <a:rPr lang="es-AR" dirty="0" err="1" smtClean="0"/>
              <a:t>Comorbidas</a:t>
            </a:r>
            <a:r>
              <a:rPr lang="es-AR" dirty="0" smtClean="0"/>
              <a:t>:</a:t>
            </a:r>
          </a:p>
          <a:p>
            <a:pPr lvl="1"/>
            <a:r>
              <a:rPr lang="es-AR" dirty="0" smtClean="0"/>
              <a:t>Bronquiectasias</a:t>
            </a:r>
          </a:p>
          <a:p>
            <a:pPr lvl="1"/>
            <a:r>
              <a:rPr lang="es-AR" dirty="0" smtClean="0"/>
              <a:t>EPOC</a:t>
            </a:r>
          </a:p>
          <a:p>
            <a:pPr lvl="1"/>
            <a:r>
              <a:rPr lang="es-AR" dirty="0" smtClean="0"/>
              <a:t>AR</a:t>
            </a:r>
          </a:p>
          <a:p>
            <a:pPr lvl="1"/>
            <a:r>
              <a:rPr lang="es-AR" dirty="0" smtClean="0"/>
              <a:t>Diabetes</a:t>
            </a:r>
          </a:p>
          <a:p>
            <a:pPr lvl="1"/>
            <a:r>
              <a:rPr lang="es-AR" dirty="0" smtClean="0"/>
              <a:t>Reflujo </a:t>
            </a:r>
            <a:r>
              <a:rPr lang="es-AR" dirty="0" err="1" smtClean="0"/>
              <a:t>gastroesofagico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525801" y="6384158"/>
            <a:ext cx="237436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Sahn</a:t>
            </a:r>
            <a:r>
              <a:rPr lang="en-US" sz="1600" b="0" u="none" dirty="0" smtClean="0"/>
              <a:t> S. CID 2007 45: 1480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167596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/>
          <a:lstStyle/>
          <a:p>
            <a:r>
              <a:rPr lang="es-AR" dirty="0" smtClean="0"/>
              <a:t>Neumococo: 40 – 57%</a:t>
            </a:r>
          </a:p>
          <a:p>
            <a:r>
              <a:rPr lang="es-AR" dirty="0" smtClean="0"/>
              <a:t>St. </a:t>
            </a:r>
            <a:r>
              <a:rPr lang="es-AR" dirty="0" err="1" smtClean="0"/>
              <a:t>Aureus</a:t>
            </a:r>
            <a:r>
              <a:rPr lang="es-AR" dirty="0" smtClean="0"/>
              <a:t>: 1-25% de los casos de adultos</a:t>
            </a:r>
          </a:p>
          <a:p>
            <a:r>
              <a:rPr lang="es-AR" dirty="0" smtClean="0"/>
              <a:t>S. </a:t>
            </a:r>
            <a:r>
              <a:rPr lang="es-AR" dirty="0" err="1" smtClean="0"/>
              <a:t>anginosus</a:t>
            </a:r>
            <a:r>
              <a:rPr lang="es-AR" dirty="0" smtClean="0"/>
              <a:t> (ex </a:t>
            </a:r>
            <a:r>
              <a:rPr lang="es-AR" dirty="0" err="1" smtClean="0"/>
              <a:t>millieri</a:t>
            </a:r>
            <a:r>
              <a:rPr lang="es-AR" dirty="0" smtClean="0"/>
              <a:t>): 30 -50%</a:t>
            </a:r>
          </a:p>
          <a:p>
            <a:r>
              <a:rPr lang="es-AR" dirty="0" smtClean="0"/>
              <a:t>Bacilos Gram Negativos</a:t>
            </a:r>
          </a:p>
          <a:p>
            <a:r>
              <a:rPr lang="es-AR" dirty="0" smtClean="0"/>
              <a:t>Anaerobios: 25 a 76% de los casos en </a:t>
            </a:r>
            <a:r>
              <a:rPr lang="es-AR" dirty="0" err="1" smtClean="0"/>
              <a:t>pediatria</a:t>
            </a:r>
            <a:endParaRPr lang="es-AR" dirty="0" smtClean="0"/>
          </a:p>
          <a:p>
            <a:r>
              <a:rPr lang="es-AR" dirty="0" err="1" smtClean="0"/>
              <a:t>Mycoplasma</a:t>
            </a:r>
            <a:r>
              <a:rPr lang="es-AR" dirty="0" smtClean="0"/>
              <a:t> y virus respiratorios: 20%</a:t>
            </a:r>
          </a:p>
          <a:p>
            <a:r>
              <a:rPr lang="es-AR" dirty="0" smtClean="0"/>
              <a:t>El cultivo del liquido es negativo en 40%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Etiología</a:t>
            </a:r>
            <a:endParaRPr lang="es-A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220072" y="5929013"/>
            <a:ext cx="303640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b="0" u="none" dirty="0" err="1" smtClean="0"/>
              <a:t>Sahn</a:t>
            </a:r>
            <a:r>
              <a:rPr lang="en-US" sz="1600" b="0" u="none" dirty="0" smtClean="0"/>
              <a:t> S. CID 2007 45: 1480</a:t>
            </a:r>
          </a:p>
          <a:p>
            <a:pPr marL="0" lvl="3" defTabSz="762000">
              <a:lnSpc>
                <a:spcPct val="90000"/>
              </a:lnSpc>
            </a:pPr>
            <a:r>
              <a:rPr lang="en-US" sz="1600" dirty="0" err="1" smtClean="0"/>
              <a:t>Maskell</a:t>
            </a:r>
            <a:r>
              <a:rPr lang="en-US" sz="1600" dirty="0" smtClean="0"/>
              <a:t> NA; NEJM 2005; 352: 865</a:t>
            </a:r>
            <a:endParaRPr lang="en-GB" sz="1600" b="0" u="none" dirty="0"/>
          </a:p>
        </p:txBody>
      </p:sp>
    </p:spTree>
    <p:extLst>
      <p:ext uri="{BB962C8B-B14F-4D97-AF65-F5344CB8AC3E}">
        <p14:creationId xmlns:p14="http://schemas.microsoft.com/office/powerpoint/2010/main" val="145525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La </a:t>
            </a:r>
            <a:r>
              <a:rPr lang="es-AR" dirty="0" err="1" smtClean="0"/>
              <a:t>infeccion</a:t>
            </a:r>
            <a:r>
              <a:rPr lang="es-AR" dirty="0" smtClean="0"/>
              <a:t> mas severa se presenta con el estafilococo </a:t>
            </a:r>
            <a:endParaRPr lang="es-AR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50702" y="6418378"/>
            <a:ext cx="340670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3" defTabSz="762000">
              <a:lnSpc>
                <a:spcPct val="90000"/>
              </a:lnSpc>
            </a:pPr>
            <a:r>
              <a:rPr lang="en-US" sz="1600" dirty="0" err="1" smtClean="0"/>
              <a:t>Grijalva</a:t>
            </a:r>
            <a:r>
              <a:rPr lang="en-US" sz="1600" dirty="0" smtClean="0"/>
              <a:t> CG et al,  Thorax 2011 66: 663</a:t>
            </a:r>
            <a:r>
              <a:rPr lang="en-US" sz="1600" b="0" u="none" dirty="0" smtClean="0"/>
              <a:t> </a:t>
            </a:r>
            <a:endParaRPr lang="en-GB" sz="1600" b="0" u="non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" y="1805939"/>
            <a:ext cx="8882025" cy="433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00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524</TotalTime>
  <Words>1010</Words>
  <Application>Microsoft Office PowerPoint</Application>
  <PresentationFormat>Presentación en pantalla (4:3)</PresentationFormat>
  <Paragraphs>196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Forma de onda</vt:lpstr>
      <vt:lpstr>Prevención, diagnóstico y tratamiento de la infección de la cavidad pleural</vt:lpstr>
      <vt:lpstr>Frecuencia</vt:lpstr>
      <vt:lpstr>La incidencia de internaciones por empiema en EE.UU. se duplicó entre 1996 y 2008</vt:lpstr>
      <vt:lpstr>La incidencia de empiema neumocóccico aumento en España al introducirse la vacuna conjugada de 7 serotipos</vt:lpstr>
      <vt:lpstr>Mortalidad</vt:lpstr>
      <vt:lpstr>Presentación de PowerPoint</vt:lpstr>
      <vt:lpstr>Factores de riesgo para desarrollo de  empiema</vt:lpstr>
      <vt:lpstr>Etiología</vt:lpstr>
      <vt:lpstr>La infeccion mas severa se presenta con el estafilococo </vt:lpstr>
      <vt:lpstr>La demora de diagnostico y tratamiento se asocia a la aparicion de infeccion del espacio pleural</vt:lpstr>
      <vt:lpstr>Diagnostico</vt:lpstr>
      <vt:lpstr>Engrosamiento pleural en TAC</vt:lpstr>
      <vt:lpstr>La punción bajo control ecográfico disminuye el riesgo de neumotorax</vt:lpstr>
      <vt:lpstr>Presentación de PowerPoint</vt:lpstr>
      <vt:lpstr>El cultivo en frasco de hemocultivo (BACTEC)  aumenta la deteccion de germenes en un 20% (n = 62)</vt:lpstr>
      <vt:lpstr>Diagnostico diferencial entre DP C y No C con biomarcadores</vt:lpstr>
      <vt:lpstr>Presentación de PowerPoint</vt:lpstr>
      <vt:lpstr>Manejo antibiótico: Recomendaciones de la BTS</vt:lpstr>
      <vt:lpstr>Presentación de PowerPoint</vt:lpstr>
      <vt:lpstr>Recomendaciones de la Guia de la BTS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Tabaco y enfermedades respiratorias: Mas alla de la EPOC  y el cancer de pulmon</dc:title>
  <dc:creator>Alejandro</dc:creator>
  <cp:lastModifiedBy>Alejandro</cp:lastModifiedBy>
  <cp:revision>48</cp:revision>
  <dcterms:created xsi:type="dcterms:W3CDTF">2014-09-06T01:54:42Z</dcterms:created>
  <dcterms:modified xsi:type="dcterms:W3CDTF">2014-10-08T23:18:43Z</dcterms:modified>
</cp:coreProperties>
</file>