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31"/>
  </p:notesMasterIdLst>
  <p:sldIdLst>
    <p:sldId id="257" r:id="rId3"/>
    <p:sldId id="614" r:id="rId4"/>
    <p:sldId id="613" r:id="rId5"/>
    <p:sldId id="615" r:id="rId6"/>
    <p:sldId id="541" r:id="rId7"/>
    <p:sldId id="616" r:id="rId8"/>
    <p:sldId id="582" r:id="rId9"/>
    <p:sldId id="568" r:id="rId10"/>
    <p:sldId id="577" r:id="rId11"/>
    <p:sldId id="548" r:id="rId12"/>
    <p:sldId id="610" r:id="rId13"/>
    <p:sldId id="611" r:id="rId14"/>
    <p:sldId id="612" r:id="rId15"/>
    <p:sldId id="618" r:id="rId16"/>
    <p:sldId id="619" r:id="rId17"/>
    <p:sldId id="621" r:id="rId18"/>
    <p:sldId id="622" r:id="rId19"/>
    <p:sldId id="617" r:id="rId20"/>
    <p:sldId id="636" r:id="rId21"/>
    <p:sldId id="626" r:id="rId22"/>
    <p:sldId id="632" r:id="rId23"/>
    <p:sldId id="633" r:id="rId24"/>
    <p:sldId id="634" r:id="rId25"/>
    <p:sldId id="630" r:id="rId26"/>
    <p:sldId id="631" r:id="rId27"/>
    <p:sldId id="635" r:id="rId28"/>
    <p:sldId id="592" r:id="rId29"/>
    <p:sldId id="623"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6600"/>
    <a:srgbClr val="000066"/>
    <a:srgbClr val="FFFFCC"/>
    <a:srgbClr val="99FF66"/>
    <a:srgbClr val="99FF99"/>
    <a:srgbClr val="112F37"/>
    <a:srgbClr val="05345F"/>
    <a:srgbClr val="66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923" autoAdjust="0"/>
  </p:normalViewPr>
  <p:slideViewPr>
    <p:cSldViewPr>
      <p:cViewPr varScale="1">
        <p:scale>
          <a:sx n="68" d="100"/>
          <a:sy n="68"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462C9-4D21-4538-957D-F36E9CE823FC}" type="datetimeFigureOut">
              <a:rPr lang="es-ES" smtClean="0"/>
              <a:pPr/>
              <a:t>11/10/2014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D84F3-A8A6-416B-9B24-DD288B2ED023}" type="slidenum">
              <a:rPr lang="es-ES" smtClean="0"/>
              <a:pPr/>
              <a:t>‹Nº›</a:t>
            </a:fld>
            <a:endParaRPr lang="es-ES"/>
          </a:p>
        </p:txBody>
      </p:sp>
    </p:spTree>
    <p:extLst>
      <p:ext uri="{BB962C8B-B14F-4D97-AF65-F5344CB8AC3E}">
        <p14:creationId xmlns:p14="http://schemas.microsoft.com/office/powerpoint/2010/main" val="140783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term=Karner%20C%5bAuthor%5d&amp;cauthor=true&amp;cauthor_uid=2251396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dirty="0" smtClean="0"/>
          </a:p>
        </p:txBody>
      </p:sp>
      <p:sp>
        <p:nvSpPr>
          <p:cNvPr id="43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057174-30E5-4B24-8270-1E6A218C3FB0}" type="slidenum">
              <a:rPr lang="es-ES" smtClean="0">
                <a:solidFill>
                  <a:prstClr val="black"/>
                </a:solidFill>
              </a:rPr>
              <a:pPr>
                <a:defRPr/>
              </a:pPr>
              <a:t>1</a:t>
            </a:fld>
            <a:endParaRPr lang="es-E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5D84F3-A8A6-416B-9B24-DD288B2ED023}" type="slidenum">
              <a:rPr lang="es-ES" smtClean="0"/>
              <a:pPr/>
              <a:t>12</a:t>
            </a:fld>
            <a:endParaRPr lang="es-ES"/>
          </a:p>
        </p:txBody>
      </p:sp>
    </p:spTree>
    <p:extLst>
      <p:ext uri="{BB962C8B-B14F-4D97-AF65-F5344CB8AC3E}">
        <p14:creationId xmlns:p14="http://schemas.microsoft.com/office/powerpoint/2010/main" val="293655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VE" sz="1200" b="1" i="0" u="none" strike="noStrike" cap="none" normalizeH="0" baseline="0" dirty="0" smtClean="0">
                <a:ln>
                  <a:noFill/>
                </a:ln>
                <a:solidFill>
                  <a:srgbClr val="000000"/>
                </a:solidFill>
                <a:effectLst/>
                <a:ea typeface="Times New Roman" pitchFamily="18" charset="0"/>
                <a:cs typeface="Arial" pitchFamily="34" charset="0"/>
              </a:rPr>
              <a:t>Resumen de la evidencia</a:t>
            </a:r>
            <a:r>
              <a:rPr kumimoji="0" lang="es-ES" sz="1200" b="1" i="0" u="none" strike="noStrike" cap="none" normalizeH="0" baseline="0" dirty="0" smtClean="0">
                <a:ln>
                  <a:noFill/>
                </a:ln>
                <a:solidFill>
                  <a:srgbClr val="000000"/>
                </a:solidFill>
                <a:effectLst/>
                <a:ea typeface="Times New Roman" pitchFamily="18" charset="0"/>
                <a:cs typeface="Arial" pitchFamily="34" charset="0"/>
              </a:rPr>
              <a:t>:</a:t>
            </a:r>
            <a:r>
              <a:rPr kumimoji="0" lang="es-ES" sz="1200" b="0" i="0" u="none" strike="noStrike" cap="none" normalizeH="0" baseline="0" dirty="0" smtClean="0">
                <a:ln>
                  <a:noFill/>
                </a:ln>
                <a:solidFill>
                  <a:srgbClr val="000000"/>
                </a:solidFill>
                <a:effectLst/>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Otra revisión sistemática en pacientes con EPOC moderada a muy grave que </a:t>
            </a:r>
            <a:r>
              <a:rPr kumimoji="0" lang="es-ES_tradnl" sz="1200" b="1" i="0" u="none" strike="noStrike" cap="none" normalizeH="0" baseline="0" dirty="0" smtClean="0">
                <a:ln>
                  <a:noFill/>
                </a:ln>
                <a:solidFill>
                  <a:srgbClr val="000000"/>
                </a:solidFill>
                <a:effectLst/>
                <a:ea typeface="MS Mincho" pitchFamily="49" charset="-128"/>
                <a:cs typeface="Arial" pitchFamily="34" charset="0"/>
              </a:rPr>
              <a:t>incluye estudios con seguimiento menor a 6 meses, indica mayor beneficio de la doble terapia broncodilatadora sobre la monoterapia (Tiotropio/LABA vs. Tiotropio) en la calidad de vida, disnea  y  función pulmonar, pero no en la reducción del riesgo de exacerbaciones </a:t>
            </a:r>
            <a:r>
              <a:rPr kumimoji="0" lang="es-ES_tradnl" sz="1200" b="0" i="0" u="none" strike="noStrike" cap="none" normalizeH="0" baseline="0" dirty="0" smtClean="0">
                <a:ln>
                  <a:noFill/>
                </a:ln>
                <a:solidFill>
                  <a:schemeClr val="tx1"/>
                </a:solidFill>
                <a:effectLst/>
                <a:ea typeface="MS Mincho" pitchFamily="49" charset="-128"/>
                <a:cs typeface="Arial" pitchFamily="34" charset="0"/>
              </a:rPr>
              <a:t>(</a:t>
            </a:r>
            <a:r>
              <a:rPr kumimoji="0" lang="es-ES_tradnl" sz="1200" b="1" i="0" u="none" strike="noStrike" cap="none" normalizeH="0" baseline="0" dirty="0" smtClean="0">
                <a:ln>
                  <a:noFill/>
                </a:ln>
                <a:solidFill>
                  <a:schemeClr val="tx1"/>
                </a:solidFill>
                <a:effectLst/>
                <a:ea typeface="MS Mincho" pitchFamily="49" charset="-128"/>
                <a:cs typeface="Arial" pitchFamily="34" charset="0"/>
              </a:rPr>
              <a:t>Rodrigo GJ</a:t>
            </a:r>
            <a:r>
              <a:rPr kumimoji="0" lang="es-ES_tradnl" sz="1200" b="0" i="0" u="none" strike="noStrike" cap="none" normalizeH="0" baseline="0" dirty="0" smtClean="0">
                <a:ln>
                  <a:noFill/>
                </a:ln>
                <a:solidFill>
                  <a:schemeClr val="tx1"/>
                </a:solidFill>
                <a:effectLst/>
                <a:ea typeface="MS Mincho" pitchFamily="49" charset="-128"/>
                <a:cs typeface="Arial" pitchFamily="34" charset="0"/>
              </a:rPr>
              <a:t>, Plaza V, Castro-Rodríguez JA. Pulm Pharmacol Ther. 2012 Feb;25(1):40-7).</a:t>
            </a:r>
            <a:endParaRPr kumimoji="0" lang="es-ES" sz="8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La revisión sistemática de Wang J, et al. en pacientes con EPOC moderado a grave (</a:t>
            </a:r>
            <a:r>
              <a:rPr kumimoji="0" lang="es-ES_tradnl" sz="1200" b="1" i="0" u="none" strike="noStrike" cap="none" normalizeH="0" baseline="0" dirty="0" smtClean="0">
                <a:ln>
                  <a:noFill/>
                </a:ln>
                <a:solidFill>
                  <a:srgbClr val="000000"/>
                </a:solidFill>
                <a:effectLst/>
                <a:ea typeface="MS Mincho" pitchFamily="49" charset="-128"/>
                <a:cs typeface="Arial" pitchFamily="34" charset="0"/>
              </a:rPr>
              <a:t>Wang J</a:t>
            </a: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 </a:t>
            </a:r>
            <a:r>
              <a:rPr kumimoji="0" lang="es-ES_tradnl" sz="1200" b="0" i="0" u="none" strike="noStrike" cap="none" normalizeH="0" baseline="0" dirty="0" err="1" smtClean="0">
                <a:ln>
                  <a:noFill/>
                </a:ln>
                <a:solidFill>
                  <a:srgbClr val="000000"/>
                </a:solidFill>
                <a:effectLst/>
                <a:ea typeface="MS Mincho" pitchFamily="49" charset="-128"/>
                <a:cs typeface="Arial" pitchFamily="34" charset="0"/>
              </a:rPr>
              <a:t>Jin</a:t>
            </a: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 D, Zuo P, Wang T, Xu Y, Xiong W. Respirology. 2011 Feb;16(2):350-8) muestra mejoría de la función pulmonar y síntomas en paciente con Tiotropio/Formoterol vs. Tiotropio, sin embargo es importante destacar que  7/8 estudios analizados en esta revisión incluyeron pacientes con  esteroides inhalados, por lo que las conclusiones sobre las ventajas de la doble terapia broncodilatadora vs. monoterapia no son sustentable. </a:t>
            </a:r>
            <a:endParaRPr kumimoji="0" lang="es-ES" sz="8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Los resultados de un ensayo clínico aleatorizado (</a:t>
            </a:r>
            <a:r>
              <a:rPr kumimoji="0" lang="es-ES_tradnl" sz="1200" b="1" i="0" u="none" strike="noStrike" cap="none" normalizeH="0" baseline="0" dirty="0" smtClean="0">
                <a:ln>
                  <a:noFill/>
                </a:ln>
                <a:solidFill>
                  <a:srgbClr val="000000"/>
                </a:solidFill>
                <a:effectLst/>
                <a:ea typeface="MS Mincho" pitchFamily="49" charset="-128"/>
                <a:cs typeface="Arial" pitchFamily="34" charset="0"/>
              </a:rPr>
              <a:t>Mahler DA</a:t>
            </a: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 D'Urzo A, Bateman ED, Ozkan SA, White T, Peckitt C, Lassen C, Kramer B; INTRUST-1 and INTRUST-2 study investigators. Thorax. 2012 Sep;67(9):781-8) que  compara Tiotropio/Indacaterol vs. Tiotropio en pacientes con EPOC moderado a grave reporta mayores beneficios en la función pulmonar con la doble terapia broncodilatadora, aunque el tiempo de seguimiento fue de sólo 12 semanas. </a:t>
            </a:r>
            <a:endParaRPr kumimoji="0" lang="es-ES" sz="8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Otro ECA compara Indacaterol/Glicopirronio vs. Glicopirronio o Tiotropio. (</a:t>
            </a:r>
            <a:r>
              <a:rPr kumimoji="0" lang="es-ES_tradnl" sz="1200" b="1" i="0" u="none" strike="noStrike" cap="none" normalizeH="0" baseline="0" dirty="0" smtClean="0">
                <a:ln>
                  <a:noFill/>
                </a:ln>
                <a:solidFill>
                  <a:srgbClr val="000000"/>
                </a:solidFill>
                <a:effectLst/>
                <a:ea typeface="MS Mincho" pitchFamily="49" charset="-128"/>
                <a:cs typeface="Arial" pitchFamily="34" charset="0"/>
              </a:rPr>
              <a:t>Wedzicha J,</a:t>
            </a: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 et al.  Lancet Respiratory Medicine, Vol. 1 No. 3 pp 199-209) con un período de seguimiento de 64 semanas en pacientes con EPOC grave o muy grave. La doble terapia broncodilatadora mostró mayor reducción  en la tasa de todas las exacerbaciones comparada con los dos tipos de monoterapia, sin embargo, no se observaron  diferencia en la tasa de exacerbaciones moderadas  y graves. También se  reportan mayores beneficios en la función pulmonar  y calidad de vida con la doble terapia broncodilatadora. </a:t>
            </a:r>
            <a:endParaRPr kumimoji="0" lang="es-ES" sz="8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Bateman y colaboradores compararon (</a:t>
            </a:r>
            <a:r>
              <a:rPr kumimoji="0" lang="es-ES_tradnl" sz="1200" b="1" i="0" u="none" strike="noStrike" cap="none" normalizeH="0" baseline="0" dirty="0" smtClean="0">
                <a:ln>
                  <a:noFill/>
                </a:ln>
                <a:solidFill>
                  <a:srgbClr val="000000"/>
                </a:solidFill>
                <a:effectLst/>
                <a:ea typeface="MS Mincho" pitchFamily="49" charset="-128"/>
                <a:cs typeface="Arial" pitchFamily="34" charset="0"/>
              </a:rPr>
              <a:t>Bateman ED</a:t>
            </a:r>
            <a:r>
              <a:rPr kumimoji="0" lang="es-ES_tradnl" sz="1200" b="0" i="0" u="none" strike="noStrike" cap="none" normalizeH="0" baseline="0" dirty="0" smtClean="0">
                <a:ln>
                  <a:noFill/>
                </a:ln>
                <a:solidFill>
                  <a:srgbClr val="000000"/>
                </a:solidFill>
                <a:effectLst/>
                <a:ea typeface="MS Mincho" pitchFamily="49" charset="-128"/>
                <a:cs typeface="Arial" pitchFamily="34" charset="0"/>
              </a:rPr>
              <a:t>, Ferguson GT, Barnes N, Gallagher N, Green Y, Henley M, Banerji D. Eur Respir J. 2013 May 30) la doble terapia broncodilatadora Glicopirronio/Indacaterol vs. cada uno de sus componentes, Tiotropio y placebo por un período de seguimiento de 6 meses en pacientes con EPOC moderado a grave. Los resultados muestran  mayores beneficios en la  función pulmonar, disnea y calidad de vida con la doble terapia broncodilatadora comparada con la  monoterapia de Indacaterol, Glicopirronio y Tiotropio.  </a:t>
            </a:r>
            <a:endParaRPr kumimoji="0" lang="es-ES" sz="800" b="0" i="0" u="none" strike="noStrike" cap="none" normalizeH="0" baseline="0" dirty="0" smtClean="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ea typeface="MS Mincho" pitchFamily="49" charset="-128"/>
                <a:cs typeface="Arial" pitchFamily="34" charset="0"/>
              </a:rPr>
              <a:t>En términos de seguridad, la frecuencia de efectos adversos fue similar entre la doble terapia broncodilatadora comparada con la monoterapia de LABA o LAMA en los diferentes estudios analizados.  </a:t>
            </a:r>
            <a:r>
              <a:rPr kumimoji="0" lang="en-US" sz="1200" b="1" i="0" u="none" strike="noStrike" cap="none" normalizeH="0" baseline="0" dirty="0" smtClean="0">
                <a:ln>
                  <a:noFill/>
                </a:ln>
                <a:solidFill>
                  <a:srgbClr val="000000"/>
                </a:solidFill>
                <a:effectLst/>
                <a:ea typeface="MS Mincho" pitchFamily="49" charset="-128"/>
                <a:cs typeface="Arial" pitchFamily="34" charset="0"/>
              </a:rPr>
              <a:t>(</a:t>
            </a:r>
            <a:r>
              <a:rPr kumimoji="0" lang="en-US" sz="1200" b="1" i="0" u="none" strike="noStrike" cap="none" normalizeH="0" baseline="0" dirty="0" smtClean="0">
                <a:ln>
                  <a:noFill/>
                </a:ln>
                <a:solidFill>
                  <a:schemeClr val="tx1"/>
                </a:solidFill>
                <a:effectLst/>
                <a:ea typeface="MS Mincho" pitchFamily="49" charset="-128"/>
                <a:cs typeface="Arial" pitchFamily="34" charset="0"/>
              </a:rPr>
              <a:t>Rodrigo GJ,</a:t>
            </a:r>
            <a:r>
              <a:rPr kumimoji="0" lang="en-US" sz="1600" b="1" i="0" u="none" strike="noStrike" cap="none" normalizeH="0" baseline="0" dirty="0" smtClean="0">
                <a:ln>
                  <a:noFill/>
                </a:ln>
                <a:solidFill>
                  <a:schemeClr val="tx1"/>
                </a:solidFill>
                <a:effectLst/>
                <a:ea typeface="MS Mincho" pitchFamily="49" charset="-128"/>
                <a:cs typeface="Times New Roman" pitchFamily="18" charset="0"/>
              </a:rPr>
              <a:t> </a:t>
            </a:r>
            <a:r>
              <a:rPr kumimoji="0" lang="en-US" sz="1100" b="1" i="0" u="none" strike="noStrike" cap="none" normalizeH="0" baseline="0" dirty="0" smtClean="0">
                <a:ln>
                  <a:noFill/>
                </a:ln>
                <a:solidFill>
                  <a:srgbClr val="660066"/>
                </a:solidFill>
                <a:effectLst/>
                <a:ea typeface="MS Mincho" pitchFamily="49" charset="-128"/>
                <a:cs typeface="Arial" pitchFamily="34" charset="0"/>
                <a:hlinkClick r:id="rId3"/>
              </a:rPr>
              <a:t>Karner C</a:t>
            </a:r>
            <a:r>
              <a:rPr kumimoji="0" lang="en-US" sz="1600" b="1" i="0" u="none" strike="noStrike" cap="none" normalizeH="0" baseline="0" dirty="0" smtClean="0">
                <a:ln>
                  <a:noFill/>
                </a:ln>
                <a:solidFill>
                  <a:schemeClr val="tx1"/>
                </a:solidFill>
                <a:effectLst/>
                <a:ea typeface="MS Mincho" pitchFamily="49" charset="-128"/>
                <a:cs typeface="Times New Roman" pitchFamily="18" charset="0"/>
              </a:rPr>
              <a:t>, </a:t>
            </a:r>
            <a:r>
              <a:rPr kumimoji="0" lang="en-US" sz="1200" b="1" i="0" u="none" strike="noStrike" cap="none" normalizeH="0" baseline="0" dirty="0" smtClean="0">
                <a:ln>
                  <a:noFill/>
                </a:ln>
                <a:solidFill>
                  <a:srgbClr val="000000"/>
                </a:solidFill>
                <a:effectLst/>
                <a:ea typeface="MS Mincho" pitchFamily="49" charset="-128"/>
                <a:cs typeface="Arial" pitchFamily="34" charset="0"/>
              </a:rPr>
              <a:t>Bateman ED, Wedzicha J, Wang J</a:t>
            </a:r>
            <a:r>
              <a:rPr kumimoji="0" lang="en-US" sz="1200" b="1" i="0" u="none" strike="noStrike" cap="none" normalizeH="0" baseline="0" dirty="0" smtClean="0">
                <a:ln>
                  <a:noFill/>
                </a:ln>
                <a:solidFill>
                  <a:schemeClr val="tx1"/>
                </a:solidFill>
                <a:effectLst/>
                <a:ea typeface="MS Mincho" pitchFamily="49" charset="-128"/>
                <a:cs typeface="Arial" pitchFamily="34" charset="0"/>
              </a:rPr>
              <a:t>)</a:t>
            </a:r>
            <a:endParaRPr kumimoji="0" lang="en-US" sz="1800" b="0" i="0" u="none" strike="noStrike" cap="none" normalizeH="0" baseline="0" dirty="0" smtClean="0">
              <a:ln>
                <a:noFill/>
              </a:ln>
              <a:solidFill>
                <a:schemeClr val="tx1"/>
              </a:solidFill>
              <a:effectLst/>
            </a:endParaRPr>
          </a:p>
          <a:p>
            <a:endParaRPr lang="es-ES" dirty="0"/>
          </a:p>
        </p:txBody>
      </p:sp>
      <p:sp>
        <p:nvSpPr>
          <p:cNvPr id="4" name="3 Marcador de número de diapositiva"/>
          <p:cNvSpPr>
            <a:spLocks noGrp="1"/>
          </p:cNvSpPr>
          <p:nvPr>
            <p:ph type="sldNum" sz="quarter" idx="10"/>
          </p:nvPr>
        </p:nvSpPr>
        <p:spPr/>
        <p:txBody>
          <a:bodyPr/>
          <a:lstStyle/>
          <a:p>
            <a:fld id="{4D6E3A9D-9071-47BD-96C1-A71A38401722}" type="slidenum">
              <a:rPr lang="es-ES" smtClean="0"/>
              <a:pPr/>
              <a:t>15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spcBef>
                <a:spcPts val="0"/>
              </a:spcBef>
            </a:pPr>
            <a:r>
              <a:rPr lang="es-CL" sz="1000" noProof="0" dirty="0" smtClean="0"/>
              <a:t>La mayor disminución en exacerbaciones</a:t>
            </a:r>
            <a:r>
              <a:rPr lang="es-CL" sz="1000" baseline="0" noProof="0" dirty="0" smtClean="0"/>
              <a:t> leves (alrededor de 3 por año), afecto en la calidad de vida y en la declinación del VEF. Esto probablemente también disminuyo las exacerbaciones moderadas y severas.</a:t>
            </a:r>
          </a:p>
          <a:p>
            <a:pPr>
              <a:lnSpc>
                <a:spcPct val="100000"/>
              </a:lnSpc>
              <a:spcBef>
                <a:spcPts val="0"/>
              </a:spcBef>
            </a:pPr>
            <a:r>
              <a:rPr lang="es-CL" sz="1000" baseline="0" noProof="0" dirty="0" smtClean="0"/>
              <a:t>El sistema de registro en el “e-diary” detecto todas las exacerbaciones, incluso aquellas en las cuales los pacientes no hubieran consultado</a:t>
            </a:r>
            <a:endParaRPr lang="es-CL" sz="1000" noProof="0" dirty="0"/>
          </a:p>
        </p:txBody>
      </p:sp>
      <p:sp>
        <p:nvSpPr>
          <p:cNvPr id="4" name="Slide Number Placeholder 3"/>
          <p:cNvSpPr>
            <a:spLocks noGrp="1"/>
          </p:cNvSpPr>
          <p:nvPr>
            <p:ph type="sldNum" sz="quarter" idx="10"/>
          </p:nvPr>
        </p:nvSpPr>
        <p:spPr/>
        <p:txBody>
          <a:bodyPr/>
          <a:lstStyle/>
          <a:p>
            <a:pPr>
              <a:defRPr/>
            </a:pPr>
            <a:fld id="{FFEC0A41-BD0C-42AD-9347-9CABBF476B17}" type="slidenum">
              <a:rPr lang="en-US" altLang="ja-JP" smtClean="0">
                <a:solidFill>
                  <a:srgbClr val="000000"/>
                </a:solidFill>
              </a:rPr>
              <a:pPr>
                <a:defRPr/>
              </a:pPr>
              <a:t>16</a:t>
            </a:fld>
            <a:endParaRPr lang="en-US" altLang="ja-JP" dirty="0">
              <a:solidFill>
                <a:srgbClr val="000000"/>
              </a:solidFill>
            </a:endParaRPr>
          </a:p>
        </p:txBody>
      </p:sp>
    </p:spTree>
    <p:extLst>
      <p:ext uri="{BB962C8B-B14F-4D97-AF65-F5344CB8AC3E}">
        <p14:creationId xmlns:p14="http://schemas.microsoft.com/office/powerpoint/2010/main" val="353084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208385-AC1E-4FDF-9700-C940BFA91153}"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208385-AC1E-4FDF-9700-C940BFA91153}"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We calculated </a:t>
            </a:r>
            <a:r>
              <a:rPr lang="en-US" sz="1200" b="1" kern="1200" baseline="0" dirty="0" smtClean="0">
                <a:solidFill>
                  <a:schemeClr val="tx1"/>
                </a:solidFill>
                <a:latin typeface="+mn-lt"/>
                <a:ea typeface="+mn-ea"/>
                <a:cs typeface="+mn-cs"/>
              </a:rPr>
              <a:t>mortality risk using Cox proportional hazard, and developed a graphic representation of the prevalence and strength of association to mortality in the form of a “</a:t>
            </a:r>
            <a:r>
              <a:rPr lang="en-US" sz="1200" b="1" kern="1200" baseline="0" dirty="0" err="1" smtClean="0">
                <a:solidFill>
                  <a:schemeClr val="tx1"/>
                </a:solidFill>
                <a:latin typeface="+mn-lt"/>
                <a:ea typeface="+mn-ea"/>
                <a:cs typeface="+mn-cs"/>
              </a:rPr>
              <a:t>comorbidome</a:t>
            </a:r>
            <a:r>
              <a:rPr lang="en-US"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Figure 2. The “</a:t>
            </a:r>
            <a:r>
              <a:rPr lang="en-US" sz="1200" kern="1200" baseline="0" dirty="0" err="1" smtClean="0">
                <a:solidFill>
                  <a:schemeClr val="tx1"/>
                </a:solidFill>
                <a:latin typeface="+mn-lt"/>
                <a:ea typeface="+mn-ea"/>
                <a:cs typeface="+mn-cs"/>
              </a:rPr>
              <a:t>comorbidome</a:t>
            </a:r>
            <a:r>
              <a:rPr lang="en-US" sz="1200" b="1" kern="1200" baseline="0" dirty="0" smtClean="0">
                <a:solidFill>
                  <a:schemeClr val="tx1"/>
                </a:solidFill>
                <a:latin typeface="+mn-lt"/>
                <a:ea typeface="+mn-ea"/>
                <a:cs typeface="+mn-cs"/>
              </a:rPr>
              <a:t>” is a graphic expression of comorbidities with more than 10% prevalence in the entire cohort</a:t>
            </a:r>
            <a:r>
              <a:rPr lang="en-US" sz="1200" kern="1200" baseline="0" dirty="0" smtClean="0">
                <a:solidFill>
                  <a:schemeClr val="tx1"/>
                </a:solidFill>
                <a:latin typeface="+mn-lt"/>
                <a:ea typeface="+mn-ea"/>
                <a:cs typeface="+mn-cs"/>
              </a:rPr>
              <a:t>, and those comorbidities with the strongest </a:t>
            </a:r>
            <a:r>
              <a:rPr lang="es-ES" sz="1200" kern="1200" baseline="0" dirty="0" err="1" smtClean="0">
                <a:solidFill>
                  <a:schemeClr val="tx1"/>
                </a:solidFill>
                <a:latin typeface="+mn-lt"/>
                <a:ea typeface="+mn-ea"/>
                <a:cs typeface="+mn-cs"/>
              </a:rPr>
              <a:t>association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with</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mortality</a:t>
            </a:r>
            <a:r>
              <a:rPr lang="es-E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(hazard ratio [HR], .1; 95% confidence </a:t>
            </a:r>
            <a:r>
              <a:rPr lang="es-ES" sz="1200" kern="1200" baseline="0" dirty="0" err="1" smtClean="0">
                <a:solidFill>
                  <a:schemeClr val="tx1"/>
                </a:solidFill>
                <a:latin typeface="+mn-lt"/>
                <a:ea typeface="+mn-ea"/>
                <a:cs typeface="+mn-cs"/>
              </a:rPr>
              <a:t>interval</a:t>
            </a:r>
            <a:r>
              <a:rPr lang="es-ES" sz="1200" kern="1200" baseline="0" dirty="0" smtClean="0">
                <a:solidFill>
                  <a:schemeClr val="tx1"/>
                </a:solidFill>
                <a:latin typeface="+mn-lt"/>
                <a:ea typeface="+mn-ea"/>
                <a:cs typeface="+mn-cs"/>
              </a:rPr>
              <a:t>, .1; P &lt; 0.05). </a:t>
            </a:r>
            <a:r>
              <a:rPr lang="en-US" sz="1200" b="1" kern="1200" baseline="0" dirty="0" smtClean="0">
                <a:solidFill>
                  <a:schemeClr val="tx1"/>
                </a:solidFill>
                <a:latin typeface="+mn-lt"/>
                <a:ea typeface="+mn-ea"/>
                <a:cs typeface="+mn-cs"/>
              </a:rPr>
              <a:t>The area of the circle relates to the prevalence of the disease. The proximity to the center (mortality) expresses the strength of the association </a:t>
            </a:r>
            <a:r>
              <a:rPr lang="es-ES" sz="1200" b="1" kern="1200" baseline="0" dirty="0" err="1" smtClean="0">
                <a:solidFill>
                  <a:schemeClr val="tx1"/>
                </a:solidFill>
                <a:latin typeface="+mn-lt"/>
                <a:ea typeface="+mn-ea"/>
                <a:cs typeface="+mn-cs"/>
              </a:rPr>
              <a:t>between</a:t>
            </a:r>
            <a:r>
              <a:rPr lang="es-ES" sz="1200" b="1" kern="1200" baseline="0" dirty="0" smtClean="0">
                <a:solidFill>
                  <a:schemeClr val="tx1"/>
                </a:solidFill>
                <a:latin typeface="+mn-lt"/>
                <a:ea typeface="+mn-ea"/>
                <a:cs typeface="+mn-cs"/>
              </a:rPr>
              <a:t> </a:t>
            </a:r>
            <a:r>
              <a:rPr lang="es-ES" sz="1200" b="1" kern="1200" baseline="0" dirty="0" err="1" smtClean="0">
                <a:solidFill>
                  <a:schemeClr val="tx1"/>
                </a:solidFill>
                <a:latin typeface="+mn-lt"/>
                <a:ea typeface="+mn-ea"/>
                <a:cs typeface="+mn-cs"/>
              </a:rPr>
              <a:t>the</a:t>
            </a:r>
            <a:r>
              <a:rPr lang="es-ES" sz="1200" b="1" kern="1200" baseline="0" dirty="0" smtClean="0">
                <a:solidFill>
                  <a:schemeClr val="tx1"/>
                </a:solidFill>
                <a:latin typeface="+mn-lt"/>
                <a:ea typeface="+mn-ea"/>
                <a:cs typeface="+mn-cs"/>
              </a:rPr>
              <a:t> </a:t>
            </a:r>
            <a:r>
              <a:rPr lang="es-ES" sz="1200" b="1" kern="1200" baseline="0" dirty="0" err="1" smtClean="0">
                <a:solidFill>
                  <a:schemeClr val="tx1"/>
                </a:solidFill>
                <a:latin typeface="+mn-lt"/>
                <a:ea typeface="+mn-ea"/>
                <a:cs typeface="+mn-cs"/>
              </a:rPr>
              <a:t>disease</a:t>
            </a:r>
            <a:r>
              <a:rPr lang="es-ES" sz="1200" b="1" kern="1200" baseline="0" dirty="0" smtClean="0">
                <a:solidFill>
                  <a:schemeClr val="tx1"/>
                </a:solidFill>
                <a:latin typeface="+mn-lt"/>
                <a:ea typeface="+mn-ea"/>
                <a:cs typeface="+mn-cs"/>
              </a:rPr>
              <a:t> and </a:t>
            </a:r>
            <a:r>
              <a:rPr lang="en-US" sz="1200" b="1" kern="1200" baseline="0" dirty="0" smtClean="0">
                <a:solidFill>
                  <a:schemeClr val="tx1"/>
                </a:solidFill>
                <a:latin typeface="+mn-lt"/>
                <a:ea typeface="+mn-ea"/>
                <a:cs typeface="+mn-cs"/>
              </a:rPr>
              <a:t>risk of death. </a:t>
            </a:r>
            <a:r>
              <a:rPr lang="en-US" sz="1200" kern="1200" baseline="0" dirty="0" smtClean="0">
                <a:solidFill>
                  <a:schemeClr val="tx1"/>
                </a:solidFill>
                <a:latin typeface="+mn-lt"/>
                <a:ea typeface="+mn-ea"/>
                <a:cs typeface="+mn-cs"/>
              </a:rPr>
              <a:t>This was scaled from the inverse of the HR (1/HR). </a:t>
            </a:r>
            <a:r>
              <a:rPr lang="en-US" sz="1200" b="1" kern="1200" baseline="0" dirty="0" smtClean="0">
                <a:solidFill>
                  <a:schemeClr val="tx1"/>
                </a:solidFill>
                <a:latin typeface="+mn-lt"/>
                <a:ea typeface="+mn-ea"/>
                <a:cs typeface="+mn-cs"/>
              </a:rPr>
              <a:t>All bubbles associated with a statistically </a:t>
            </a:r>
            <a:r>
              <a:rPr lang="es-ES" sz="1200" b="1" kern="1200" baseline="0" dirty="0" err="1" smtClean="0">
                <a:solidFill>
                  <a:schemeClr val="tx1"/>
                </a:solidFill>
                <a:latin typeface="+mn-lt"/>
                <a:ea typeface="+mn-ea"/>
                <a:cs typeface="+mn-cs"/>
              </a:rPr>
              <a:t>significant</a:t>
            </a:r>
            <a:r>
              <a:rPr lang="es-ES" sz="1200" b="1" kern="1200" baseline="0" dirty="0" smtClean="0">
                <a:solidFill>
                  <a:schemeClr val="tx1"/>
                </a:solidFill>
                <a:latin typeface="+mn-lt"/>
                <a:ea typeface="+mn-ea"/>
                <a:cs typeface="+mn-cs"/>
              </a:rPr>
              <a:t> </a:t>
            </a:r>
            <a:r>
              <a:rPr lang="es-ES" sz="1200" b="1" kern="1200" baseline="0" dirty="0" err="1" smtClean="0">
                <a:solidFill>
                  <a:schemeClr val="tx1"/>
                </a:solidFill>
                <a:latin typeface="+mn-lt"/>
                <a:ea typeface="+mn-ea"/>
                <a:cs typeface="+mn-cs"/>
              </a:rPr>
              <a:t>increase</a:t>
            </a:r>
            <a:r>
              <a:rPr lang="es-ES" sz="1200" b="1" kern="1200" baseline="0" dirty="0" smtClean="0">
                <a:solidFill>
                  <a:schemeClr val="tx1"/>
                </a:solidFill>
                <a:latin typeface="+mn-lt"/>
                <a:ea typeface="+mn-ea"/>
                <a:cs typeface="+mn-cs"/>
              </a:rPr>
              <a:t> in </a:t>
            </a:r>
            <a:r>
              <a:rPr lang="es-ES" sz="1200" b="1" kern="1200" baseline="0" dirty="0" err="1" smtClean="0">
                <a:solidFill>
                  <a:schemeClr val="tx1"/>
                </a:solidFill>
                <a:latin typeface="+mn-lt"/>
                <a:ea typeface="+mn-ea"/>
                <a:cs typeface="+mn-cs"/>
              </a:rPr>
              <a:t>mortality</a:t>
            </a:r>
            <a:r>
              <a:rPr lang="es-ES" sz="12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are fully inside the dotted </a:t>
            </a:r>
            <a:r>
              <a:rPr lang="es-ES" sz="1200" b="1" kern="1200" baseline="0" dirty="0" err="1" smtClean="0">
                <a:solidFill>
                  <a:schemeClr val="tx1"/>
                </a:solidFill>
                <a:latin typeface="+mn-lt"/>
                <a:ea typeface="+mn-ea"/>
                <a:cs typeface="+mn-cs"/>
              </a:rPr>
              <a:t>orbit</a:t>
            </a:r>
            <a:r>
              <a:rPr lang="es-ES" sz="1200" b="1" kern="1200" baseline="0" dirty="0" smtClean="0">
                <a:solidFill>
                  <a:schemeClr val="tx1"/>
                </a:solidFill>
                <a:latin typeface="+mn-lt"/>
                <a:ea typeface="+mn-ea"/>
                <a:cs typeface="+mn-cs"/>
              </a:rPr>
              <a:t> (1/HR ,1). </a:t>
            </a:r>
            <a:r>
              <a:rPr lang="es-ES" sz="1200" kern="1200" baseline="0" dirty="0" err="1" smtClean="0">
                <a:solidFill>
                  <a:schemeClr val="tx1"/>
                </a:solidFill>
                <a:latin typeface="+mn-lt"/>
                <a:ea typeface="+mn-ea"/>
                <a:cs typeface="+mn-cs"/>
              </a:rPr>
              <a:t>Bubble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colors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represent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organ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systems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or</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clusters</a:t>
            </a:r>
            <a:r>
              <a:rPr lang="es-ES" sz="1200" kern="1200" baseline="0" dirty="0" smtClean="0">
                <a:solidFill>
                  <a:schemeClr val="tx1"/>
                </a:solidFill>
                <a:latin typeface="+mn-lt"/>
                <a:ea typeface="+mn-ea"/>
                <a:cs typeface="+mn-cs"/>
              </a:rPr>
              <a:t> (cardiovascular ¼ red, </a:t>
            </a:r>
            <a:r>
              <a:rPr lang="es-ES" sz="1200" kern="1200" baseline="0" dirty="0" err="1" smtClean="0">
                <a:solidFill>
                  <a:schemeClr val="tx1"/>
                </a:solidFill>
                <a:latin typeface="+mn-lt"/>
                <a:ea typeface="+mn-ea"/>
                <a:cs typeface="+mn-cs"/>
              </a:rPr>
              <a:t>female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specific</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comorbidities</a:t>
            </a:r>
            <a:r>
              <a:rPr lang="es-ES" sz="1200" kern="1200" baseline="0" dirty="0" smtClean="0">
                <a:solidFill>
                  <a:schemeClr val="tx1"/>
                </a:solidFill>
                <a:latin typeface="+mn-lt"/>
                <a:ea typeface="+mn-ea"/>
                <a:cs typeface="+mn-cs"/>
              </a:rPr>
              <a:t> ¼ </a:t>
            </a:r>
            <a:r>
              <a:rPr lang="es-ES" sz="1200" kern="1200" baseline="0" dirty="0" err="1" smtClean="0">
                <a:solidFill>
                  <a:schemeClr val="tx1"/>
                </a:solidFill>
                <a:latin typeface="+mn-lt"/>
                <a:ea typeface="+mn-ea"/>
                <a:cs typeface="+mn-cs"/>
              </a:rPr>
              <a:t>pink</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pulmonary</a:t>
            </a:r>
            <a:r>
              <a:rPr lang="es-ES" sz="1200" kern="1200" baseline="0" dirty="0" smtClean="0">
                <a:solidFill>
                  <a:schemeClr val="tx1"/>
                </a:solidFill>
                <a:latin typeface="+mn-lt"/>
                <a:ea typeface="+mn-ea"/>
                <a:cs typeface="+mn-cs"/>
              </a:rPr>
              <a:t> ¼ </a:t>
            </a:r>
            <a:r>
              <a:rPr lang="es-ES" sz="1200" kern="1200" baseline="0" dirty="0" err="1" smtClean="0">
                <a:solidFill>
                  <a:schemeClr val="tx1"/>
                </a:solidFill>
                <a:latin typeface="+mn-lt"/>
                <a:ea typeface="+mn-ea"/>
                <a:cs typeface="+mn-cs"/>
              </a:rPr>
              <a:t>green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psychiatric</a:t>
            </a:r>
            <a:r>
              <a:rPr lang="es-ES" sz="1200" kern="1200" baseline="0" dirty="0" smtClean="0">
                <a:solidFill>
                  <a:schemeClr val="tx1"/>
                </a:solidFill>
                <a:latin typeface="+mn-lt"/>
                <a:ea typeface="+mn-ea"/>
                <a:cs typeface="+mn-cs"/>
              </a:rPr>
              <a:t> ¼ </a:t>
            </a:r>
            <a:r>
              <a:rPr lang="en-US" sz="1200" kern="1200" baseline="0" dirty="0" smtClean="0">
                <a:solidFill>
                  <a:schemeClr val="tx1"/>
                </a:solidFill>
                <a:latin typeface="+mn-lt"/>
                <a:ea typeface="+mn-ea"/>
                <a:cs typeface="+mn-cs"/>
              </a:rPr>
              <a:t>blue, others ¼ brown and orange).</a:t>
            </a:r>
          </a:p>
          <a:p>
            <a:r>
              <a:rPr lang="es-ES" sz="1200" kern="1200" baseline="0" dirty="0" smtClean="0">
                <a:solidFill>
                  <a:schemeClr val="tx1"/>
                </a:solidFill>
                <a:latin typeface="+mn-lt"/>
                <a:ea typeface="+mn-ea"/>
                <a:cs typeface="+mn-cs"/>
              </a:rPr>
              <a:t>A. </a:t>
            </a:r>
            <a:r>
              <a:rPr lang="es-ES" sz="1200" kern="1200" baseline="0" dirty="0" err="1" smtClean="0">
                <a:solidFill>
                  <a:schemeClr val="tx1"/>
                </a:solidFill>
                <a:latin typeface="+mn-lt"/>
                <a:ea typeface="+mn-ea"/>
                <a:cs typeface="+mn-cs"/>
              </a:rPr>
              <a:t>fibrillation</a:t>
            </a:r>
            <a:r>
              <a:rPr lang="es-ES" sz="1200" kern="1200" baseline="0" dirty="0" smtClean="0">
                <a:solidFill>
                  <a:schemeClr val="tx1"/>
                </a:solidFill>
                <a:latin typeface="+mn-lt"/>
                <a:ea typeface="+mn-ea"/>
                <a:cs typeface="+mn-cs"/>
              </a:rPr>
              <a:t> ¼ atrial </a:t>
            </a:r>
            <a:r>
              <a:rPr lang="es-ES" sz="1200" kern="1200" baseline="0" dirty="0" err="1" smtClean="0">
                <a:solidFill>
                  <a:schemeClr val="tx1"/>
                </a:solidFill>
                <a:latin typeface="+mn-lt"/>
                <a:ea typeface="+mn-ea"/>
                <a:cs typeface="+mn-cs"/>
              </a:rPr>
              <a:t>fibrillation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flutter</a:t>
            </a:r>
            <a:r>
              <a:rPr lang="es-ES" sz="1200" kern="1200" baseline="0" dirty="0" smtClean="0">
                <a:solidFill>
                  <a:schemeClr val="tx1"/>
                </a:solidFill>
                <a:latin typeface="+mn-lt"/>
                <a:ea typeface="+mn-ea"/>
                <a:cs typeface="+mn-cs"/>
              </a:rPr>
              <a:t>; BPH ¼ </a:t>
            </a:r>
            <a:r>
              <a:rPr lang="es-ES" sz="1200" kern="1200" baseline="0" dirty="0" err="1" smtClean="0">
                <a:solidFill>
                  <a:schemeClr val="tx1"/>
                </a:solidFill>
                <a:latin typeface="+mn-lt"/>
                <a:ea typeface="+mn-ea"/>
                <a:cs typeface="+mn-cs"/>
              </a:rPr>
              <a:t>benign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prostatic</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hypertrophy</a:t>
            </a:r>
            <a:r>
              <a:rPr lang="es-ES" sz="1200" kern="1200" baseline="0" dirty="0" smtClean="0">
                <a:solidFill>
                  <a:schemeClr val="tx1"/>
                </a:solidFill>
                <a:latin typeface="+mn-lt"/>
                <a:ea typeface="+mn-ea"/>
                <a:cs typeface="+mn-cs"/>
              </a:rPr>
              <a:t>; CAD ¼ </a:t>
            </a:r>
            <a:r>
              <a:rPr lang="es-ES" sz="1200" kern="1200" baseline="0" dirty="0" err="1" smtClean="0">
                <a:solidFill>
                  <a:schemeClr val="tx1"/>
                </a:solidFill>
                <a:latin typeface="+mn-lt"/>
                <a:ea typeface="+mn-ea"/>
                <a:cs typeface="+mn-cs"/>
              </a:rPr>
              <a:t>coronary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artery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CHF ¼ </a:t>
            </a:r>
            <a:r>
              <a:rPr lang="es-ES" sz="1200" kern="1200" baseline="0" dirty="0" err="1" smtClean="0">
                <a:solidFill>
                  <a:schemeClr val="tx1"/>
                </a:solidFill>
                <a:latin typeface="+mn-lt"/>
                <a:ea typeface="+mn-ea"/>
                <a:cs typeface="+mn-cs"/>
              </a:rPr>
              <a:t>congestive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heart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failure</a:t>
            </a:r>
            <a:r>
              <a:rPr lang="es-ES" sz="1200" kern="1200" baseline="0" dirty="0" smtClean="0">
                <a:solidFill>
                  <a:schemeClr val="tx1"/>
                </a:solidFill>
                <a:latin typeface="+mn-lt"/>
                <a:ea typeface="+mn-ea"/>
                <a:cs typeface="+mn-cs"/>
              </a:rPr>
              <a:t>; CRF ¼ </a:t>
            </a:r>
            <a:r>
              <a:rPr lang="es-ES" sz="1200" kern="1200" baseline="0" dirty="0" err="1" smtClean="0">
                <a:solidFill>
                  <a:schemeClr val="tx1"/>
                </a:solidFill>
                <a:latin typeface="+mn-lt"/>
                <a:ea typeface="+mn-ea"/>
                <a:cs typeface="+mn-cs"/>
              </a:rPr>
              <a:t>chronic</a:t>
            </a:r>
            <a:r>
              <a:rPr lang="es-ES" sz="1200" kern="1200" baseline="0" dirty="0" smtClean="0">
                <a:solidFill>
                  <a:schemeClr val="tx1"/>
                </a:solidFill>
                <a:latin typeface="+mn-lt"/>
                <a:ea typeface="+mn-ea"/>
                <a:cs typeface="+mn-cs"/>
              </a:rPr>
              <a:t> renal </a:t>
            </a:r>
            <a:r>
              <a:rPr lang="es-ES" sz="1200" kern="1200" baseline="0" dirty="0" err="1" smtClean="0">
                <a:solidFill>
                  <a:schemeClr val="tx1"/>
                </a:solidFill>
                <a:latin typeface="+mn-lt"/>
                <a:ea typeface="+mn-ea"/>
                <a:cs typeface="+mn-cs"/>
              </a:rPr>
              <a:t>failure</a:t>
            </a:r>
            <a:r>
              <a:rPr lang="es-ES" sz="1200" kern="1200" baseline="0" dirty="0" smtClean="0">
                <a:solidFill>
                  <a:schemeClr val="tx1"/>
                </a:solidFill>
                <a:latin typeface="+mn-lt"/>
                <a:ea typeface="+mn-ea"/>
                <a:cs typeface="+mn-cs"/>
              </a:rPr>
              <a:t>; CVA ¼ cerebrovascular </a:t>
            </a:r>
            <a:r>
              <a:rPr lang="es-ES" sz="1200" kern="1200" baseline="0" dirty="0" err="1" smtClean="0">
                <a:solidFill>
                  <a:schemeClr val="tx1"/>
                </a:solidFill>
                <a:latin typeface="+mn-lt"/>
                <a:ea typeface="+mn-ea"/>
                <a:cs typeface="+mn-cs"/>
              </a:rPr>
              <a:t>accident</a:t>
            </a:r>
            <a:r>
              <a:rPr lang="es-ES" sz="1200" kern="1200" baseline="0" dirty="0" smtClean="0">
                <a:solidFill>
                  <a:schemeClr val="tx1"/>
                </a:solidFill>
                <a:latin typeface="+mn-lt"/>
                <a:ea typeface="+mn-ea"/>
                <a:cs typeface="+mn-cs"/>
              </a:rPr>
              <a:t>; DJD ¼ </a:t>
            </a:r>
            <a:r>
              <a:rPr lang="es-ES" sz="1200" kern="1200" baseline="0" dirty="0" err="1" smtClean="0">
                <a:solidFill>
                  <a:schemeClr val="tx1"/>
                </a:solidFill>
                <a:latin typeface="+mn-lt"/>
                <a:ea typeface="+mn-ea"/>
                <a:cs typeface="+mn-cs"/>
              </a:rPr>
              <a:t>degenerative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joint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GERD ¼ </a:t>
            </a:r>
            <a:r>
              <a:rPr lang="es-ES" sz="1200" kern="1200" baseline="0" dirty="0" err="1" smtClean="0">
                <a:solidFill>
                  <a:schemeClr val="tx1"/>
                </a:solidFill>
                <a:latin typeface="+mn-lt"/>
                <a:ea typeface="+mn-ea"/>
                <a:cs typeface="+mn-cs"/>
              </a:rPr>
              <a:t>gastroesophageal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reflux</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OSA ¼ </a:t>
            </a:r>
            <a:r>
              <a:rPr lang="es-ES" sz="1200" kern="1200" baseline="0" dirty="0" err="1" smtClean="0">
                <a:solidFill>
                  <a:schemeClr val="tx1"/>
                </a:solidFill>
                <a:latin typeface="+mn-lt"/>
                <a:ea typeface="+mn-ea"/>
                <a:cs typeface="+mn-cs"/>
              </a:rPr>
              <a:t>obstructive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sleep</a:t>
            </a:r>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apnea; PAD ¼ </a:t>
            </a:r>
            <a:r>
              <a:rPr lang="es-ES" sz="1200" kern="1200" baseline="0" dirty="0" err="1" smtClean="0">
                <a:solidFill>
                  <a:schemeClr val="tx1"/>
                </a:solidFill>
                <a:latin typeface="+mn-lt"/>
                <a:ea typeface="+mn-ea"/>
                <a:cs typeface="+mn-cs"/>
              </a:rPr>
              <a:t>peripheral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artery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pulmonary</a:t>
            </a:r>
            <a:r>
              <a:rPr lang="es-ES" sz="1200" kern="1200" baseline="0" dirty="0" smtClean="0">
                <a:solidFill>
                  <a:schemeClr val="tx1"/>
                </a:solidFill>
                <a:latin typeface="+mn-lt"/>
                <a:ea typeface="+mn-ea"/>
                <a:cs typeface="+mn-cs"/>
              </a:rPr>
              <a:t> HTN1RHF ¼ </a:t>
            </a:r>
            <a:r>
              <a:rPr lang="es-ES" sz="1200" kern="1200" baseline="0" dirty="0" err="1" smtClean="0">
                <a:solidFill>
                  <a:schemeClr val="tx1"/>
                </a:solidFill>
                <a:latin typeface="+mn-lt"/>
                <a:ea typeface="+mn-ea"/>
                <a:cs typeface="+mn-cs"/>
              </a:rPr>
              <a:t>pulmonary</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hypertension</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right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heart</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failure</a:t>
            </a:r>
            <a:r>
              <a:rPr lang="es-E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Rationale: Patients with chronic obstructive pulmonary disease (COPD) are afflicted by comorbidities. Few studies have prospectively evaluated COPD comorbidities and mortality risk.</a:t>
            </a:r>
          </a:p>
          <a:p>
            <a:r>
              <a:rPr lang="en-US" sz="1200" kern="1200" baseline="0" dirty="0" smtClean="0">
                <a:solidFill>
                  <a:schemeClr val="tx1"/>
                </a:solidFill>
                <a:latin typeface="+mn-lt"/>
                <a:ea typeface="+mn-ea"/>
                <a:cs typeface="+mn-cs"/>
              </a:rPr>
              <a:t>Objectives: To prospectively evaluate COPD comorbidities and mortality </a:t>
            </a:r>
            <a:r>
              <a:rPr lang="es-ES" sz="1200" kern="1200" baseline="0" dirty="0" err="1" smtClean="0">
                <a:solidFill>
                  <a:schemeClr val="tx1"/>
                </a:solidFill>
                <a:latin typeface="+mn-lt"/>
                <a:ea typeface="+mn-ea"/>
                <a:cs typeface="+mn-cs"/>
              </a:rPr>
              <a:t>risk</a:t>
            </a:r>
            <a:r>
              <a:rPr lang="es-E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Methods: We followed 1,664 patients with COPD in five centers for a median of 51 months. Systematically, 79 comorbidities were recorded. We calculated mortality risk using Cox proportional hazard, and developed a graphic representation of the prevalence and strength of association to mortality in the form of a “</a:t>
            </a:r>
            <a:r>
              <a:rPr lang="en-US" sz="1200" kern="1200" baseline="0" dirty="0" err="1" smtClean="0">
                <a:solidFill>
                  <a:schemeClr val="tx1"/>
                </a:solidFill>
                <a:latin typeface="+mn-lt"/>
                <a:ea typeface="+mn-ea"/>
                <a:cs typeface="+mn-cs"/>
              </a:rPr>
              <a:t>comorbidome</a:t>
            </a:r>
            <a:r>
              <a:rPr lang="en-US" sz="1200" kern="1200" baseline="0" dirty="0" smtClean="0">
                <a:solidFill>
                  <a:schemeClr val="tx1"/>
                </a:solidFill>
                <a:latin typeface="+mn-lt"/>
                <a:ea typeface="+mn-ea"/>
                <a:cs typeface="+mn-cs"/>
              </a:rPr>
              <a:t>.” A COPD comorbidity index (COPD specific comorbidity test [COTE]) was constructed based on the comorbidities that increase mortality risk using a multivariate analysis. We tested the COTE index as predictor of mortality and explored whether the COTE index added predictive information when used with the validated BODE index. Measurements and Main Results: Fifteen of 79 comorbidities differed in prevalence between survivors and </a:t>
            </a:r>
            <a:r>
              <a:rPr lang="en-US" sz="1200" kern="1200" baseline="0" dirty="0" err="1" smtClean="0">
                <a:solidFill>
                  <a:schemeClr val="tx1"/>
                </a:solidFill>
                <a:latin typeface="+mn-lt"/>
                <a:ea typeface="+mn-ea"/>
                <a:cs typeface="+mn-cs"/>
              </a:rPr>
              <a:t>nonsurvivors</a:t>
            </a:r>
            <a:r>
              <a:rPr lang="en-US" sz="1200" kern="1200" baseline="0" dirty="0" smtClean="0">
                <a:solidFill>
                  <a:schemeClr val="tx1"/>
                </a:solidFill>
                <a:latin typeface="+mn-lt"/>
                <a:ea typeface="+mn-ea"/>
                <a:cs typeface="+mn-cs"/>
              </a:rPr>
              <a:t>. Of those, 12 predicted mortality and were integrated into the COTE index. Increases in the COTE index were associated with an increased risk of death</a:t>
            </a:r>
          </a:p>
          <a:p>
            <a:r>
              <a:rPr lang="en-US" sz="1200" kern="1200" baseline="0" dirty="0" smtClean="0">
                <a:solidFill>
                  <a:schemeClr val="tx1"/>
                </a:solidFill>
                <a:latin typeface="+mn-lt"/>
                <a:ea typeface="+mn-ea"/>
                <a:cs typeface="+mn-cs"/>
              </a:rPr>
              <a:t>from COPD-related (hazard ratio [HR], 1.13; 95% confidence interval, 1.08–1.18; P , 0.001) and non–COPD-related causes (HR, 1.18; 95% confidence interval, 1.15 1.21; P,0.001). Further, increases in the BODE and COTE were independently associated with increased risk of death. A COTE score of greater than or equal to 4 points increased by 2.2-fold the risk of death (HR, 2.26–2.68; P , 0.001) in </a:t>
            </a:r>
            <a:r>
              <a:rPr lang="es-ES" sz="1200" kern="1200" baseline="0" dirty="0" err="1" smtClean="0">
                <a:solidFill>
                  <a:schemeClr val="tx1"/>
                </a:solidFill>
                <a:latin typeface="+mn-lt"/>
                <a:ea typeface="+mn-ea"/>
                <a:cs typeface="+mn-cs"/>
              </a:rPr>
              <a:t>all</a:t>
            </a:r>
            <a:r>
              <a:rPr lang="es-ES" sz="1200" kern="1200" baseline="0" dirty="0" smtClean="0">
                <a:solidFill>
                  <a:schemeClr val="tx1"/>
                </a:solidFill>
                <a:latin typeface="+mn-lt"/>
                <a:ea typeface="+mn-ea"/>
                <a:cs typeface="+mn-cs"/>
              </a:rPr>
              <a:t> BODE </a:t>
            </a:r>
            <a:r>
              <a:rPr lang="es-ES" sz="1200" kern="1200" baseline="0" dirty="0" err="1" smtClean="0">
                <a:solidFill>
                  <a:schemeClr val="tx1"/>
                </a:solidFill>
                <a:latin typeface="+mn-lt"/>
                <a:ea typeface="+mn-ea"/>
                <a:cs typeface="+mn-cs"/>
              </a:rPr>
              <a:t>quartile</a:t>
            </a:r>
            <a:r>
              <a:rPr lang="es-E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Conclusions: Comorbidities are frequent in COPD and 12 of them negatively influence survival. </a:t>
            </a:r>
            <a:r>
              <a:rPr lang="en-US" sz="1200" kern="1200" baseline="0" dirty="0" err="1" smtClean="0">
                <a:solidFill>
                  <a:schemeClr val="tx1"/>
                </a:solidFill>
                <a:latin typeface="+mn-lt"/>
                <a:ea typeface="+mn-ea"/>
                <a:cs typeface="+mn-cs"/>
              </a:rPr>
              <a:t>Asimple</a:t>
            </a:r>
            <a:r>
              <a:rPr lang="en-US" sz="1200" kern="1200" baseline="0" dirty="0" smtClean="0">
                <a:solidFill>
                  <a:schemeClr val="tx1"/>
                </a:solidFill>
                <a:latin typeface="+mn-lt"/>
                <a:ea typeface="+mn-ea"/>
                <a:cs typeface="+mn-cs"/>
              </a:rPr>
              <a:t> disease-specific comorbidities</a:t>
            </a:r>
          </a:p>
          <a:p>
            <a:r>
              <a:rPr lang="en-US" sz="1200" kern="1200" baseline="0" dirty="0" smtClean="0">
                <a:solidFill>
                  <a:schemeClr val="tx1"/>
                </a:solidFill>
                <a:latin typeface="+mn-lt"/>
                <a:ea typeface="+mn-ea"/>
                <a:cs typeface="+mn-cs"/>
              </a:rPr>
              <a:t>index (COTE) helps assess mortality risk in patients with COPD.</a:t>
            </a:r>
          </a:p>
          <a:p>
            <a:r>
              <a:rPr lang="en-US" sz="1200" kern="1200" baseline="0" dirty="0" smtClean="0">
                <a:solidFill>
                  <a:schemeClr val="tx1"/>
                </a:solidFill>
                <a:latin typeface="+mn-lt"/>
                <a:ea typeface="+mn-ea"/>
                <a:cs typeface="+mn-cs"/>
              </a:rPr>
              <a:t>The COTE index was constructed by scoring those same comorbidities</a:t>
            </a:r>
          </a:p>
          <a:p>
            <a:r>
              <a:rPr lang="en-US" sz="1200" kern="1200" baseline="0" dirty="0" smtClean="0">
                <a:solidFill>
                  <a:schemeClr val="tx1"/>
                </a:solidFill>
                <a:latin typeface="+mn-lt"/>
                <a:ea typeface="+mn-ea"/>
                <a:cs typeface="+mn-cs"/>
              </a:rPr>
              <a:t>that were associated with a statistically significant hazard of death.</a:t>
            </a:r>
            <a:r>
              <a:rPr kumimoji="0" lang="es-ES_tradnl"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Recientemente Divo y col</a:t>
            </a:r>
            <a:r>
              <a:rPr kumimoji="0" lang="es-ES_tradnl" sz="12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13</a:t>
            </a:r>
            <a:r>
              <a:rPr kumimoji="0" lang="es-ES_tradnl"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evaluaron el riesgo de mortalidad asociado a comorbilidades en EPOC. En una cohorte de pacientes con seguimiento promedio de  51 meses se identificaron  doce comorbilidades asociadas a mayor mortalidad con las cuales se elaboró un índice de comorbilidad COTE (CO-</a:t>
            </a:r>
            <a:r>
              <a:rPr kumimoji="0" lang="es-ES_tradnl"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morbidity</a:t>
            </a:r>
            <a:r>
              <a:rPr kumimoji="0" lang="es-ES_tradnl"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Test). Así, comorbilidades como hipertensión e hipercolesterolemia, de gran frecuencia en pacientes con EPOC no estarían  asociadas a  mayor mortalidad, en tanto que si lo estarían otras como: cáncer (en particular de pulmón, esófago, páncreas y mama), ansiedad, cirrosis hepática, fibrilación auricular, diabetes, fibrosis pulmonar, insuficiencia cardíaca, úlcera gastroduodenal y enfermedad coronaria.</a:t>
            </a:r>
            <a:endParaRPr lang="es-CO" dirty="0"/>
          </a:p>
        </p:txBody>
      </p:sp>
      <p:sp>
        <p:nvSpPr>
          <p:cNvPr id="4" name="3 Marcador de número de diapositiva"/>
          <p:cNvSpPr>
            <a:spLocks noGrp="1"/>
          </p:cNvSpPr>
          <p:nvPr>
            <p:ph type="sldNum" sz="quarter" idx="10"/>
          </p:nvPr>
        </p:nvSpPr>
        <p:spPr/>
        <p:txBody>
          <a:bodyPr/>
          <a:lstStyle/>
          <a:p>
            <a:fld id="{1A5D84F3-A8A6-416B-9B24-DD288B2ED023}" type="slidenum">
              <a:rPr lang="es-ES" smtClean="0"/>
              <a:pPr/>
              <a:t>25</a:t>
            </a:fld>
            <a:endParaRPr lang="es-ES"/>
          </a:p>
        </p:txBody>
      </p:sp>
    </p:spTree>
    <p:extLst>
      <p:ext uri="{BB962C8B-B14F-4D97-AF65-F5344CB8AC3E}">
        <p14:creationId xmlns:p14="http://schemas.microsoft.com/office/powerpoint/2010/main" val="40075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A5D84F3-A8A6-416B-9B24-DD288B2ED023}" type="slidenum">
              <a:rPr lang="es-ES" smtClean="0"/>
              <a:pPr/>
              <a:t>27</a:t>
            </a:fld>
            <a:endParaRPr lang="es-ES"/>
          </a:p>
        </p:txBody>
      </p:sp>
    </p:spTree>
    <p:extLst>
      <p:ext uri="{BB962C8B-B14F-4D97-AF65-F5344CB8AC3E}">
        <p14:creationId xmlns:p14="http://schemas.microsoft.com/office/powerpoint/2010/main" val="396957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s-ES" dirty="0" smtClean="0"/>
              <a:t>Haga clic para modificar el estilo de título del patrón</a:t>
            </a:r>
            <a:endParaRPr lang="en-US" dirty="0"/>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n-US" dirty="0"/>
          </a:p>
        </p:txBody>
      </p:sp>
      <p:sp>
        <p:nvSpPr>
          <p:cNvPr id="4" name="28 Marcador de número de diapositiva"/>
          <p:cNvSpPr>
            <a:spLocks noGrp="1"/>
          </p:cNvSpPr>
          <p:nvPr>
            <p:ph type="sldNum" sz="quarter" idx="10"/>
          </p:nvPr>
        </p:nvSpPr>
        <p:spPr>
          <a:xfrm>
            <a:off x="8320088" y="1588"/>
            <a:ext cx="747712" cy="365125"/>
          </a:xfrm>
          <a:prstGeom prst="rect">
            <a:avLst/>
          </a:prstGeom>
        </p:spPr>
        <p:txBody>
          <a:bodyPr/>
          <a:lstStyle>
            <a:lvl1pPr algn="r">
              <a:defRPr sz="1800">
                <a:solidFill>
                  <a:schemeClr val="bg1"/>
                </a:solidFill>
                <a:latin typeface="Arial" pitchFamily="34" charset="0"/>
                <a:cs typeface="Arial" pitchFamily="34" charset="0"/>
              </a:defRPr>
            </a:lvl1pPr>
          </a:lstStyle>
          <a:p>
            <a:pPr fontAlgn="base">
              <a:spcBef>
                <a:spcPct val="0"/>
              </a:spcBef>
              <a:spcAft>
                <a:spcPct val="0"/>
              </a:spcAft>
              <a:defRPr/>
            </a:pPr>
            <a:endParaRPr lang="es-ES">
              <a:solidFill>
                <a:prstClr val="white"/>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5" name="4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6" name="5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5" name="4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6" name="5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4" name="3 Marcador de pie de página"/>
          <p:cNvSpPr>
            <a:spLocks noGrp="1"/>
          </p:cNvSpPr>
          <p:nvPr>
            <p:ph type="ftr" sz="quarter" idx="11"/>
          </p:nvPr>
        </p:nvSpPr>
        <p:spPr>
          <a:xfrm>
            <a:off x="3124200" y="6248400"/>
            <a:ext cx="2895600"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5" name="4 Marcador de número de diapositiva"/>
          <p:cNvSpPr>
            <a:spLocks noGrp="1"/>
          </p:cNvSpPr>
          <p:nvPr>
            <p:ph type="sldNum" sz="quarter" idx="12"/>
          </p:nvPr>
        </p:nvSpPr>
        <p:spPr>
          <a:xfrm>
            <a:off x="6553200" y="6248400"/>
            <a:ext cx="1905000"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79AA62D2-E0A5-41AA-ADE4-6CDC19743943}" type="slidenum">
              <a:rPr lang="es-ES">
                <a:solidFill>
                  <a:prstClr val="black"/>
                </a:solidFill>
              </a:rPr>
              <a:pPr fontAlgn="base">
                <a:spcBef>
                  <a:spcPct val="0"/>
                </a:spcBef>
                <a:spcAft>
                  <a:spcPct val="0"/>
                </a:spcAft>
                <a:defRPr/>
              </a:pPr>
              <a:t>‹Nº›</a:t>
            </a:fld>
            <a:endParaRPr lang="es-ES">
              <a:solidFill>
                <a:prstClr val="black"/>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477"/>
                </a:solidFill>
              </a:defRPr>
            </a:lvl1pPr>
          </a:lstStyle>
          <a:p>
            <a:r>
              <a:rPr lang="en-US" dirty="0" smtClean="0"/>
              <a:t>Click to edit Master title style</a:t>
            </a:r>
            <a:endParaRPr lang="en-US" dirty="0"/>
          </a:p>
        </p:txBody>
      </p:sp>
      <p:sp>
        <p:nvSpPr>
          <p:cNvPr id="3" name="Text Placeholder 4"/>
          <p:cNvSpPr>
            <a:spLocks noGrp="1"/>
          </p:cNvSpPr>
          <p:nvPr>
            <p:ph type="body" sz="quarter" idx="10"/>
          </p:nvPr>
        </p:nvSpPr>
        <p:spPr>
          <a:xfrm>
            <a:off x="347663" y="6437085"/>
            <a:ext cx="4202112" cy="224518"/>
          </a:xfrm>
        </p:spPr>
        <p:txBody>
          <a:bodyPr tIns="0" bIns="0" anchor="b" anchorCtr="0"/>
          <a:lstStyle>
            <a:lvl1pPr marL="0" indent="0">
              <a:buNone/>
              <a:defRPr sz="1200"/>
            </a:lvl1pPr>
          </a:lstStyle>
          <a:p>
            <a:pPr lvl="0"/>
            <a:r>
              <a:rPr lang="en-US" dirty="0" smtClean="0"/>
              <a:t>Click to edit Master text styles</a:t>
            </a:r>
          </a:p>
        </p:txBody>
      </p:sp>
      <p:sp>
        <p:nvSpPr>
          <p:cNvPr id="4" name="Text Placeholder 4"/>
          <p:cNvSpPr>
            <a:spLocks noGrp="1"/>
          </p:cNvSpPr>
          <p:nvPr>
            <p:ph type="body" sz="quarter" idx="11" hasCustomPrompt="1"/>
          </p:nvPr>
        </p:nvSpPr>
        <p:spPr>
          <a:xfrm>
            <a:off x="4607257" y="6437085"/>
            <a:ext cx="4202112" cy="224518"/>
          </a:xfrm>
        </p:spPr>
        <p:txBody>
          <a:bodyPr tIns="0" bIns="0" anchor="b" anchorCtr="0"/>
          <a:lstStyle>
            <a:lvl1pPr marL="0" indent="0" algn="r">
              <a:buNone/>
              <a:defRPr sz="1200"/>
            </a:lvl1pPr>
          </a:lstStyle>
          <a:p>
            <a:pPr lvl="0"/>
            <a:r>
              <a:rPr lang="en-US" dirty="0" smtClean="0"/>
              <a:t>Click to add footnote text</a:t>
            </a:r>
          </a:p>
        </p:txBody>
      </p:sp>
    </p:spTree>
    <p:extLst>
      <p:ext uri="{BB962C8B-B14F-4D97-AF65-F5344CB8AC3E}">
        <p14:creationId xmlns:p14="http://schemas.microsoft.com/office/powerpoint/2010/main" val="48702298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title"/>
          </p:nvPr>
        </p:nvSpPr>
        <p:spPr bwMode="auto">
          <a:xfrm>
            <a:off x="384175" y="274638"/>
            <a:ext cx="8377238" cy="114300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5134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9514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9929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9736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193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428604"/>
            <a:ext cx="9144000" cy="1066800"/>
          </a:xfrm>
        </p:spPr>
        <p:txBody>
          <a:bodyPr/>
          <a:lstStyle/>
          <a:p>
            <a:r>
              <a:rPr lang="es-ES" dirty="0" smtClean="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591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8979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1905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93388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39063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737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6948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a:gradFill flip="none" rotWithShape="1">
            <a:gsLst>
              <a:gs pos="0">
                <a:schemeClr val="accent1">
                  <a:lumMod val="50000"/>
                </a:schemeClr>
              </a:gs>
              <a:gs pos="81000">
                <a:schemeClr val="accent1">
                  <a:lumMod val="75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anchor="b"/>
          <a:lstStyle>
            <a:lvl1pPr algn="l" rtl="0" eaLnBrk="1" latinLnBrk="0" hangingPunct="1">
              <a:spcBef>
                <a:spcPct val="0"/>
              </a:spcBef>
              <a:buNone/>
              <a:def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itchFamily="34" charset="0"/>
                <a:ea typeface="+mn-ea"/>
                <a:cs typeface="+mn-cs"/>
              </a:defRPr>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dirty="0" smtClean="0"/>
              <a:t>Haga clic para modificar el estilo de texto del patrón</a:t>
            </a:r>
          </a:p>
        </p:txBody>
      </p:sp>
      <p:sp>
        <p:nvSpPr>
          <p:cNvPr id="4" name="3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5" name="4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6" name="5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6" name="5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7" name="6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lstStyle>
            <a:lvl1pPr>
              <a:defRPr sz="4000" b="0" i="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5 Marcador de fecha"/>
          <p:cNvSpPr>
            <a:spLocks noGrp="1"/>
          </p:cNvSpPr>
          <p:nvPr>
            <p:ph type="dt" sz="half" idx="10"/>
          </p:nvPr>
        </p:nvSpPr>
        <p:spPr>
          <a:xfrm>
            <a:off x="6586538" y="612775"/>
            <a:ext cx="957262" cy="457200"/>
          </a:xfrm>
          <a:prstGeom prst="rect">
            <a:avLst/>
          </a:prstGeom>
        </p:spPr>
        <p:txBody>
          <a:bodyPr rtlCol="0"/>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8" name="26 Marcador de número de diapositiva"/>
          <p:cNvSpPr>
            <a:spLocks noGrp="1"/>
          </p:cNvSpPr>
          <p:nvPr>
            <p:ph type="sldNum" sz="quarter" idx="11"/>
          </p:nvPr>
        </p:nvSpPr>
        <p:spPr>
          <a:xfrm>
            <a:off x="8174038" y="1588"/>
            <a:ext cx="762000" cy="366712"/>
          </a:xfrm>
          <a:prstGeom prst="rect">
            <a:avLst/>
          </a:prstGeom>
        </p:spPr>
        <p:txBody>
          <a:bodyPr rtlCol="0"/>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9" name="27 Marcador de pie de página"/>
          <p:cNvSpPr>
            <a:spLocks noGrp="1"/>
          </p:cNvSpPr>
          <p:nvPr>
            <p:ph type="ftr" sz="quarter" idx="12"/>
          </p:nvPr>
        </p:nvSpPr>
        <p:spPr>
          <a:xfrm>
            <a:off x="5257800" y="612775"/>
            <a:ext cx="1325563" cy="457200"/>
          </a:xfrm>
          <a:prstGeom prst="rect">
            <a:avLst/>
          </a:prstGeom>
        </p:spPr>
        <p:txBody>
          <a:bodyPr rtlCol="0"/>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esis">
    <p:spTree>
      <p:nvGrpSpPr>
        <p:cNvPr id="1" name=""/>
        <p:cNvGrpSpPr/>
        <p:nvPr/>
      </p:nvGrpSpPr>
      <p:grpSpPr>
        <a:xfrm>
          <a:off x="0" y="0"/>
          <a:ext cx="0" cy="0"/>
          <a:chOff x="0" y="0"/>
          <a:chExt cx="0" cy="0"/>
        </a:xfrm>
      </p:grpSpPr>
      <p:sp>
        <p:nvSpPr>
          <p:cNvPr id="2" name="1 Título"/>
          <p:cNvSpPr>
            <a:spLocks noGrp="1"/>
          </p:cNvSpPr>
          <p:nvPr>
            <p:ph type="title"/>
          </p:nvPr>
        </p:nvSpPr>
        <p:spPr>
          <a:xfrm>
            <a:off x="0" y="428604"/>
            <a:ext cx="9144000" cy="1069848"/>
          </a:xfrm>
          <a:gradFill flip="none" rotWithShape="1">
            <a:gsLst>
              <a:gs pos="0">
                <a:schemeClr val="accent1">
                  <a:lumMod val="50000"/>
                </a:schemeClr>
              </a:gs>
              <a:gs pos="81000">
                <a:schemeClr val="accent1">
                  <a:lumMod val="75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a:lstStyle>
            <a:lvl1pPr algn="r" rtl="0" eaLnBrk="1" latinLnBrk="0" hangingPunct="1">
              <a:spcBef>
                <a:spcPct val="0"/>
              </a:spcBef>
              <a:buNone/>
              <a:defRPr kumimoji="0" lang="en-US" sz="2800" b="0" i="0" u="none" strike="noStrike" kern="1200" cap="none" spc="0" normalizeH="0" baseline="0" noProof="0">
                <a:ln>
                  <a:noFill/>
                </a:ln>
                <a:solidFill>
                  <a:schemeClr val="accent3">
                    <a:lumMod val="20000"/>
                    <a:lumOff val="80000"/>
                  </a:schemeClr>
                </a:solidFill>
                <a:effectLst>
                  <a:outerShdw blurRad="38100" dist="38100" dir="2700000" algn="tl">
                    <a:srgbClr val="000000">
                      <a:alpha val="43137"/>
                    </a:srgbClr>
                  </a:outerShdw>
                </a:effectLst>
                <a:uLnTx/>
                <a:uFillTx/>
                <a:latin typeface="Trebuchet MS" pitchFamily="34" charset="0"/>
                <a:ea typeface="+mn-ea"/>
                <a:cs typeface="+mn-cs"/>
              </a:defRPr>
            </a:lvl1pPr>
          </a:lstStyle>
          <a:p>
            <a:r>
              <a:rPr lang="es-ES" dirty="0" smtClean="0"/>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3" name="2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4" name="3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6" name="5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7" name="6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586538" y="612775"/>
            <a:ext cx="957262"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6" name="5 Marcador de pie de página"/>
          <p:cNvSpPr>
            <a:spLocks noGrp="1"/>
          </p:cNvSpPr>
          <p:nvPr>
            <p:ph type="ftr" sz="quarter" idx="11"/>
          </p:nvPr>
        </p:nvSpPr>
        <p:spPr>
          <a:xfrm>
            <a:off x="5257800" y="612775"/>
            <a:ext cx="1325563" cy="457200"/>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
        <p:nvSpPr>
          <p:cNvPr id="7" name="6 Marcador de número de diapositiva"/>
          <p:cNvSpPr>
            <a:spLocks noGrp="1"/>
          </p:cNvSpPr>
          <p:nvPr>
            <p:ph type="sldNum" sz="quarter" idx="12"/>
          </p:nvPr>
        </p:nvSpPr>
        <p:spPr>
          <a:xfrm>
            <a:off x="8174038" y="1588"/>
            <a:ext cx="762000" cy="366712"/>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endParaRPr lang="es-E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2" name="21 Marcador de título"/>
          <p:cNvSpPr>
            <a:spLocks noGrp="1"/>
          </p:cNvSpPr>
          <p:nvPr>
            <p:ph type="title"/>
          </p:nvPr>
        </p:nvSpPr>
        <p:spPr>
          <a:xfrm>
            <a:off x="0" y="428625"/>
            <a:ext cx="9144000" cy="1066800"/>
          </a:xfrm>
          <a:prstGeom prst="rect">
            <a:avLst/>
          </a:prstGeom>
          <a:gradFill flip="none" rotWithShape="1">
            <a:gsLst>
              <a:gs pos="0">
                <a:schemeClr val="accent1">
                  <a:lumMod val="50000"/>
                </a:schemeClr>
              </a:gs>
              <a:gs pos="81000">
                <a:schemeClr val="accent1">
                  <a:lumMod val="75000"/>
                </a:schemeClr>
              </a:gs>
              <a:gs pos="100000">
                <a:schemeClr val="accent1">
                  <a:tint val="23500"/>
                  <a:satMod val="160000"/>
                </a:schemeClr>
              </a:gs>
            </a:gsLst>
            <a:lin ang="10800000" scaled="1"/>
            <a:tileRect/>
          </a:gradFill>
          <a:ln>
            <a:noFill/>
          </a:ln>
          <a:effectLst>
            <a:outerShdw blurRad="50800" dist="38100" dir="2700000" algn="tl" rotWithShape="0">
              <a:prstClr val="black">
                <a:alpha val="40000"/>
              </a:prstClr>
            </a:outerShdw>
          </a:effectLst>
        </p:spPr>
        <p:txBody>
          <a:bodyPr vert="horz" wrap="square" anchor="ctr">
            <a:noAutofit/>
          </a:bodyPr>
          <a:lstStyle/>
          <a:p>
            <a:pPr lvl="0"/>
            <a:r>
              <a:rPr lang="es-ES" dirty="0" smtClean="0"/>
              <a:t>Haga clic para modificar el estilo de título del patrón</a:t>
            </a:r>
            <a:endParaRPr lang="en-US" dirty="0"/>
          </a:p>
        </p:txBody>
      </p:sp>
      <p:sp>
        <p:nvSpPr>
          <p:cNvPr id="1034"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04" r:id="rId14"/>
    <p:sldLayoutId id="2147483717" r:id="rId15"/>
  </p:sldLayoutIdLst>
  <p:timing>
    <p:tnLst>
      <p:par>
        <p:cTn id="1" dur="indefinite" restart="never" nodeType="tmRoot"/>
      </p:par>
    </p:tnLst>
  </p:timing>
  <p:hf sldNum="0" hdr="0" dt="0"/>
  <p:txStyles>
    <p:titleStyle>
      <a:lvl1pPr algn="r" rtl="0" eaLnBrk="0" fontAlgn="base" hangingPunct="0">
        <a:spcBef>
          <a:spcPct val="0"/>
        </a:spcBef>
        <a:spcAft>
          <a:spcPct val="0"/>
        </a:spcAft>
        <a:defRPr lang="en-US" sz="3200" kern="1200" dirty="0">
          <a:solidFill>
            <a:srgbClr val="EDDAEE"/>
          </a:solidFill>
          <a:effectLst>
            <a:outerShdw blurRad="38100" dist="38100" dir="2700000" algn="tl">
              <a:srgbClr val="000000">
                <a:alpha val="43137"/>
              </a:srgbClr>
            </a:outerShdw>
          </a:effectLst>
          <a:latin typeface="Trebuchet MS" pitchFamily="34" charset="0"/>
          <a:ea typeface="+mn-ea"/>
          <a:cs typeface="+mn-cs"/>
        </a:defRPr>
      </a:lvl1pPr>
      <a:lvl2pPr algn="r" rtl="0" eaLnBrk="0" fontAlgn="base" hangingPunct="0">
        <a:spcBef>
          <a:spcPct val="0"/>
        </a:spcBef>
        <a:spcAft>
          <a:spcPct val="0"/>
        </a:spcAft>
        <a:defRPr sz="3200">
          <a:solidFill>
            <a:srgbClr val="EDDAEE"/>
          </a:solidFill>
          <a:latin typeface="Trebuchet MS" pitchFamily="34" charset="0"/>
        </a:defRPr>
      </a:lvl2pPr>
      <a:lvl3pPr algn="r" rtl="0" eaLnBrk="0" fontAlgn="base" hangingPunct="0">
        <a:spcBef>
          <a:spcPct val="0"/>
        </a:spcBef>
        <a:spcAft>
          <a:spcPct val="0"/>
        </a:spcAft>
        <a:defRPr sz="3200">
          <a:solidFill>
            <a:srgbClr val="EDDAEE"/>
          </a:solidFill>
          <a:latin typeface="Trebuchet MS" pitchFamily="34" charset="0"/>
        </a:defRPr>
      </a:lvl3pPr>
      <a:lvl4pPr algn="r" rtl="0" eaLnBrk="0" fontAlgn="base" hangingPunct="0">
        <a:spcBef>
          <a:spcPct val="0"/>
        </a:spcBef>
        <a:spcAft>
          <a:spcPct val="0"/>
        </a:spcAft>
        <a:defRPr sz="3200">
          <a:solidFill>
            <a:srgbClr val="EDDAEE"/>
          </a:solidFill>
          <a:latin typeface="Trebuchet MS" pitchFamily="34" charset="0"/>
        </a:defRPr>
      </a:lvl4pPr>
      <a:lvl5pPr algn="r" rtl="0" eaLnBrk="0" fontAlgn="base" hangingPunct="0">
        <a:spcBef>
          <a:spcPct val="0"/>
        </a:spcBef>
        <a:spcAft>
          <a:spcPct val="0"/>
        </a:spcAft>
        <a:defRPr sz="3200">
          <a:solidFill>
            <a:srgbClr val="EDDAEE"/>
          </a:solidFill>
          <a:latin typeface="Trebuchet MS" pitchFamily="34" charset="0"/>
        </a:defRPr>
      </a:lvl5pPr>
      <a:lvl6pPr marL="457200" algn="r" rtl="0" fontAlgn="base">
        <a:spcBef>
          <a:spcPct val="0"/>
        </a:spcBef>
        <a:spcAft>
          <a:spcPct val="0"/>
        </a:spcAft>
        <a:defRPr sz="3200">
          <a:solidFill>
            <a:srgbClr val="EDDAEE"/>
          </a:solidFill>
          <a:latin typeface="Trebuchet MS" pitchFamily="34" charset="0"/>
        </a:defRPr>
      </a:lvl6pPr>
      <a:lvl7pPr marL="914400" algn="r" rtl="0" fontAlgn="base">
        <a:spcBef>
          <a:spcPct val="0"/>
        </a:spcBef>
        <a:spcAft>
          <a:spcPct val="0"/>
        </a:spcAft>
        <a:defRPr sz="3200">
          <a:solidFill>
            <a:srgbClr val="EDDAEE"/>
          </a:solidFill>
          <a:latin typeface="Trebuchet MS" pitchFamily="34" charset="0"/>
        </a:defRPr>
      </a:lvl7pPr>
      <a:lvl8pPr marL="1371600" algn="r" rtl="0" fontAlgn="base">
        <a:spcBef>
          <a:spcPct val="0"/>
        </a:spcBef>
        <a:spcAft>
          <a:spcPct val="0"/>
        </a:spcAft>
        <a:defRPr sz="3200">
          <a:solidFill>
            <a:srgbClr val="EDDAEE"/>
          </a:solidFill>
          <a:latin typeface="Trebuchet MS" pitchFamily="34" charset="0"/>
        </a:defRPr>
      </a:lvl8pPr>
      <a:lvl9pPr marL="1828800" algn="r" rtl="0" fontAlgn="base">
        <a:spcBef>
          <a:spcPct val="0"/>
        </a:spcBef>
        <a:spcAft>
          <a:spcPct val="0"/>
        </a:spcAft>
        <a:defRPr sz="3200">
          <a:solidFill>
            <a:srgbClr val="EDDAEE"/>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Trebuchet MS" pitchFamily="34" charset="0"/>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Trebuchet MS" pitchFamily="34" charset="0"/>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Trebuchet MS" pitchFamily="34" charset="0"/>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Trebuchet MS" pitchFamily="34" charset="0"/>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Trebuchet MS"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282A4-8DB8-4EC4-8FC8-EC00E20245E4}" type="datetimeFigureOut">
              <a:rPr lang="es-CO" smtClean="0">
                <a:solidFill>
                  <a:prstClr val="black">
                    <a:tint val="75000"/>
                  </a:prstClr>
                </a:solidFill>
              </a:rPr>
              <a:pPr/>
              <a:t>11/10/2014</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34144-BDB5-440C-B7FF-7F49334C17A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482631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11.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gif"/><Relationship Id="rId4" Type="http://schemas.openxmlformats.org/officeDocument/2006/relationships/image" Target="../media/image9.png"/><Relationship Id="rId9" Type="http://schemas.openxmlformats.org/officeDocument/2006/relationships/hyperlink" Target="http://www.erscongress2010.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251" y="260649"/>
            <a:ext cx="9144000" cy="1944216"/>
          </a:xfr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anchor="ctr">
            <a:noAutofit/>
          </a:bodyPr>
          <a:lstStyle/>
          <a:p>
            <a:r>
              <a:rPr lang="es-MX" sz="4800" dirty="0"/>
              <a:t>Guías ALAT </a:t>
            </a:r>
            <a:r>
              <a:rPr lang="es-MX" sz="4800" dirty="0" smtClean="0"/>
              <a:t>2014</a:t>
            </a:r>
            <a:br>
              <a:rPr lang="es-MX" sz="4800" dirty="0" smtClean="0"/>
            </a:br>
            <a:r>
              <a:rPr lang="es-MX" sz="3200" dirty="0" smtClean="0"/>
              <a:t>¿Que </a:t>
            </a:r>
            <a:r>
              <a:rPr lang="es-MX" sz="3200" dirty="0"/>
              <a:t>aportan en cuanto a clasificación y estratificación de la </a:t>
            </a:r>
            <a:r>
              <a:rPr lang="es-MX" sz="3200" dirty="0" smtClean="0"/>
              <a:t>EPOC?</a:t>
            </a:r>
            <a:endParaRPr lang="en-US" sz="1000" dirty="0"/>
          </a:p>
        </p:txBody>
      </p:sp>
      <p:grpSp>
        <p:nvGrpSpPr>
          <p:cNvPr id="14" name="6 Grupo"/>
          <p:cNvGrpSpPr>
            <a:grpSpLocks/>
          </p:cNvGrpSpPr>
          <p:nvPr/>
        </p:nvGrpSpPr>
        <p:grpSpPr bwMode="auto">
          <a:xfrm rot="20359893">
            <a:off x="19798" y="2556034"/>
            <a:ext cx="3636822" cy="3212133"/>
            <a:chOff x="1785938" y="1500188"/>
            <a:chExt cx="5813425" cy="4183062"/>
          </a:xfrm>
        </p:grpSpPr>
        <p:pic>
          <p:nvPicPr>
            <p:cNvPr id="15" name="Picture 7" descr="plaatje P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38" y="1500188"/>
              <a:ext cx="5813425"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775" y="1528763"/>
              <a:ext cx="25844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0"/>
          <p:cNvPicPr>
            <a:picLocks noChangeAspect="1" noChangeArrowheads="1"/>
          </p:cNvPicPr>
          <p:nvPr/>
        </p:nvPicPr>
        <p:blipFill>
          <a:blip r:embed="rId5" cstate="print"/>
          <a:srcRect/>
          <a:stretch>
            <a:fillRect/>
          </a:stretch>
        </p:blipFill>
        <p:spPr bwMode="auto">
          <a:xfrm>
            <a:off x="5809746" y="2636912"/>
            <a:ext cx="1449145" cy="17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 name="20 Grupo"/>
          <p:cNvGrpSpPr>
            <a:grpSpLocks/>
          </p:cNvGrpSpPr>
          <p:nvPr/>
        </p:nvGrpSpPr>
        <p:grpSpPr bwMode="auto">
          <a:xfrm>
            <a:off x="7393922" y="2636912"/>
            <a:ext cx="1574478" cy="1728192"/>
            <a:chOff x="6858016" y="5214950"/>
            <a:chExt cx="1224000" cy="1572092"/>
          </a:xfrm>
        </p:grpSpPr>
        <p:pic>
          <p:nvPicPr>
            <p:cNvPr id="22" name="Picture 2" descr="http://srvoas01.urosario.edu.co/imagapex/themes/theme_18/logo.jpg"/>
            <p:cNvPicPr>
              <a:picLocks noChangeAspect="1" noChangeArrowheads="1"/>
            </p:cNvPicPr>
            <p:nvPr/>
          </p:nvPicPr>
          <p:blipFill>
            <a:blip r:embed="rId6" cstate="print"/>
            <a:srcRect/>
            <a:stretch>
              <a:fillRect/>
            </a:stretch>
          </p:blipFill>
          <p:spPr bwMode="auto">
            <a:xfrm>
              <a:off x="6858840" y="5214950"/>
              <a:ext cx="1222352" cy="12156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3" name="22 CuadroTexto"/>
            <p:cNvSpPr txBox="1"/>
            <p:nvPr/>
          </p:nvSpPr>
          <p:spPr>
            <a:xfrm>
              <a:off x="6858016" y="6417710"/>
              <a:ext cx="1224000"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CO" sz="900" b="1" dirty="0">
                  <a:latin typeface="Arial" pitchFamily="34" charset="0"/>
                  <a:cs typeface="Arial" pitchFamily="34" charset="0"/>
                </a:rPr>
                <a:t>UNIVERSIDAD DEL ROSARIO</a:t>
              </a:r>
            </a:p>
          </p:txBody>
        </p:sp>
      </p:gr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8959" y="2636912"/>
            <a:ext cx="1604162"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 name="2 Subtítulo"/>
          <p:cNvSpPr txBox="1">
            <a:spLocks/>
          </p:cNvSpPr>
          <p:nvPr/>
        </p:nvSpPr>
        <p:spPr bwMode="auto">
          <a:xfrm>
            <a:off x="2973785" y="4576188"/>
            <a:ext cx="6206727" cy="20803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64008" indent="0" algn="l" rtl="0" eaLnBrk="0" fontAlgn="base" hangingPunct="0">
              <a:spcBef>
                <a:spcPts val="300"/>
              </a:spcBef>
              <a:spcAft>
                <a:spcPct val="0"/>
              </a:spcAft>
              <a:buClr>
                <a:srgbClr val="A04DA3"/>
              </a:buClr>
              <a:buFont typeface="Georgia" pitchFamily="18" charset="0"/>
              <a:buNone/>
              <a:defRPr sz="2400" kern="1200">
                <a:solidFill>
                  <a:schemeClr val="tx2"/>
                </a:solidFill>
                <a:latin typeface="Trebuchet MS" pitchFamily="34" charset="0"/>
                <a:ea typeface="+mn-ea"/>
                <a:cs typeface="+mn-cs"/>
              </a:defRPr>
            </a:lvl1pPr>
            <a:lvl2pPr marL="457200" indent="0" algn="ctr" rtl="0" eaLnBrk="0" fontAlgn="base" hangingPunct="0">
              <a:spcBef>
                <a:spcPts val="300"/>
              </a:spcBef>
              <a:spcAft>
                <a:spcPct val="0"/>
              </a:spcAft>
              <a:buClr>
                <a:schemeClr val="accent2"/>
              </a:buClr>
              <a:buFont typeface="Georgia" pitchFamily="18" charset="0"/>
              <a:buNone/>
              <a:defRPr sz="2600" kern="1200">
                <a:solidFill>
                  <a:schemeClr val="accent2"/>
                </a:solidFill>
                <a:latin typeface="Trebuchet MS" pitchFamily="34" charset="0"/>
                <a:ea typeface="+mn-ea"/>
                <a:cs typeface="+mn-cs"/>
              </a:defRPr>
            </a:lvl2pPr>
            <a:lvl3pPr marL="914400" indent="0" algn="ctr" rtl="0" eaLnBrk="0" fontAlgn="base" hangingPunct="0">
              <a:spcBef>
                <a:spcPts val="300"/>
              </a:spcBef>
              <a:spcAft>
                <a:spcPct val="0"/>
              </a:spcAft>
              <a:buClr>
                <a:schemeClr val="accent1"/>
              </a:buClr>
              <a:buFont typeface="Wingdings 2" pitchFamily="18" charset="2"/>
              <a:buNone/>
              <a:defRPr sz="2400" kern="1200">
                <a:solidFill>
                  <a:schemeClr val="accent1"/>
                </a:solidFill>
                <a:latin typeface="Trebuchet MS" pitchFamily="34" charset="0"/>
                <a:ea typeface="+mn-ea"/>
                <a:cs typeface="+mn-cs"/>
              </a:defRPr>
            </a:lvl3pPr>
            <a:lvl4pPr marL="1371600" indent="0" algn="ctr" rtl="0" eaLnBrk="0" fontAlgn="base" hangingPunct="0">
              <a:spcBef>
                <a:spcPts val="300"/>
              </a:spcBef>
              <a:spcAft>
                <a:spcPct val="0"/>
              </a:spcAft>
              <a:buClr>
                <a:schemeClr val="accent1"/>
              </a:buClr>
              <a:buFont typeface="Wingdings 2" pitchFamily="18" charset="2"/>
              <a:buNone/>
              <a:defRPr sz="2200" kern="1200">
                <a:solidFill>
                  <a:schemeClr val="accent1"/>
                </a:solidFill>
                <a:latin typeface="Trebuchet MS" pitchFamily="34" charset="0"/>
                <a:ea typeface="+mn-ea"/>
                <a:cs typeface="+mn-cs"/>
              </a:defRPr>
            </a:lvl4pPr>
            <a:lvl5pPr marL="1828800" indent="0" algn="ctr" rtl="0" eaLnBrk="0" fontAlgn="base" hangingPunct="0">
              <a:spcBef>
                <a:spcPts val="300"/>
              </a:spcBef>
              <a:spcAft>
                <a:spcPct val="0"/>
              </a:spcAft>
              <a:buClr>
                <a:srgbClr val="A04DA3"/>
              </a:buClr>
              <a:buFont typeface="Georgia" pitchFamily="18" charset="0"/>
              <a:buNone/>
              <a:defRPr sz="2000" kern="1200">
                <a:solidFill>
                  <a:srgbClr val="A04DA3"/>
                </a:solidFill>
                <a:latin typeface="Trebuchet MS" pitchFamily="34" charset="0"/>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eaLnBrk="1" fontAlgn="auto" hangingPunct="1">
              <a:spcAft>
                <a:spcPts val="0"/>
              </a:spcAft>
              <a:buClr>
                <a:schemeClr val="accent3"/>
              </a:buClr>
              <a:buFont typeface="Georgia"/>
              <a:buNone/>
              <a:defRPr/>
            </a:pPr>
            <a:r>
              <a:rPr lang="es-MX" sz="2800" dirty="0" smtClean="0">
                <a:solidFill>
                  <a:schemeClr val="tx1"/>
                </a:solidFill>
                <a:effectLst>
                  <a:outerShdw blurRad="38100" dist="38100" dir="2700000" algn="tl">
                    <a:srgbClr val="000000">
                      <a:alpha val="43137"/>
                    </a:srgbClr>
                  </a:outerShdw>
                </a:effectLst>
              </a:rPr>
              <a:t>Alejandro Casas, MD, PhD</a:t>
            </a:r>
          </a:p>
          <a:p>
            <a:pPr algn="ctr" eaLnBrk="1" fontAlgn="auto" hangingPunct="1">
              <a:spcBef>
                <a:spcPts val="0"/>
              </a:spcBef>
              <a:spcAft>
                <a:spcPts val="0"/>
              </a:spcAft>
              <a:buClr>
                <a:schemeClr val="accent3"/>
              </a:buClr>
              <a:buFont typeface="Georgia"/>
              <a:buNone/>
              <a:defRPr/>
            </a:pPr>
            <a:r>
              <a:rPr lang="es-MX" sz="1600" dirty="0" smtClean="0">
                <a:solidFill>
                  <a:schemeClr val="tx1"/>
                </a:solidFill>
                <a:effectLst>
                  <a:outerShdw blurRad="38100" dist="38100" dir="2700000" algn="tl">
                    <a:srgbClr val="000000">
                      <a:alpha val="43137"/>
                    </a:srgbClr>
                  </a:outerShdw>
                </a:effectLst>
              </a:rPr>
              <a:t>PROFESOR TITULAR DE MEDICINA</a:t>
            </a:r>
          </a:p>
          <a:p>
            <a:pPr algn="ctr" eaLnBrk="1" fontAlgn="auto" hangingPunct="1">
              <a:spcBef>
                <a:spcPts val="0"/>
              </a:spcBef>
              <a:spcAft>
                <a:spcPts val="0"/>
              </a:spcAft>
              <a:buClr>
                <a:schemeClr val="accent3"/>
              </a:buClr>
              <a:defRPr/>
            </a:pPr>
            <a:r>
              <a:rPr lang="es-MX" sz="1600" dirty="0" smtClean="0">
                <a:solidFill>
                  <a:schemeClr val="tx1"/>
                </a:solidFill>
                <a:effectLst>
                  <a:outerShdw blurRad="38100" dist="38100" dir="2700000" algn="tl">
                    <a:srgbClr val="000000">
                      <a:alpha val="43137"/>
                    </a:srgbClr>
                  </a:outerShdw>
                </a:effectLst>
              </a:rPr>
              <a:t>Universidad del Rosario – Facultad de Medicina Bogotá, Colombia </a:t>
            </a:r>
            <a:endParaRPr lang="es-ES" sz="1400" dirty="0" smtClean="0">
              <a:solidFill>
                <a:schemeClr val="tx1"/>
              </a:solidFill>
              <a:effectLst>
                <a:outerShdw blurRad="38100" dist="38100" dir="2700000" algn="tl">
                  <a:srgbClr val="000000">
                    <a:alpha val="43137"/>
                  </a:srgbClr>
                </a:outerShdw>
              </a:effectLst>
            </a:endParaRPr>
          </a:p>
          <a:p>
            <a:pPr algn="ctr" eaLnBrk="1" fontAlgn="auto" hangingPunct="1">
              <a:spcBef>
                <a:spcPts val="0"/>
              </a:spcBef>
              <a:spcAft>
                <a:spcPts val="0"/>
              </a:spcAft>
              <a:buClr>
                <a:schemeClr val="accent3"/>
              </a:buClr>
              <a:buFont typeface="Georgia"/>
              <a:buNone/>
              <a:defRPr/>
            </a:pPr>
            <a:endParaRPr lang="es-MX" sz="500" dirty="0" smtClean="0">
              <a:solidFill>
                <a:schemeClr val="tx1"/>
              </a:solidFill>
              <a:effectLst>
                <a:outerShdw blurRad="38100" dist="38100" dir="2700000" algn="tl">
                  <a:srgbClr val="000000">
                    <a:alpha val="43137"/>
                  </a:srgbClr>
                </a:outerShdw>
              </a:effectLst>
            </a:endParaRPr>
          </a:p>
          <a:p>
            <a:pPr algn="ctr" eaLnBrk="1" fontAlgn="auto" hangingPunct="1">
              <a:spcBef>
                <a:spcPts val="0"/>
              </a:spcBef>
              <a:spcAft>
                <a:spcPts val="0"/>
              </a:spcAft>
              <a:buClr>
                <a:schemeClr val="accent3"/>
              </a:buClr>
              <a:buFont typeface="Georgia"/>
              <a:buNone/>
              <a:defRPr/>
            </a:pPr>
            <a:r>
              <a:rPr lang="es-MX" sz="1600" dirty="0" smtClean="0">
                <a:solidFill>
                  <a:schemeClr val="tx1"/>
                </a:solidFill>
                <a:effectLst>
                  <a:outerShdw blurRad="38100" dist="38100" dir="2700000" algn="tl">
                    <a:srgbClr val="000000">
                      <a:alpha val="43137"/>
                    </a:srgbClr>
                  </a:outerShdw>
                </a:effectLst>
              </a:rPr>
              <a:t>DIRECTOR MÉDICO</a:t>
            </a:r>
          </a:p>
          <a:p>
            <a:pPr algn="ctr" eaLnBrk="1" fontAlgn="auto" hangingPunct="1">
              <a:spcBef>
                <a:spcPts val="0"/>
              </a:spcBef>
              <a:spcAft>
                <a:spcPts val="0"/>
              </a:spcAft>
              <a:buClr>
                <a:schemeClr val="accent3"/>
              </a:buClr>
              <a:buFont typeface="Georgia"/>
              <a:buNone/>
              <a:defRPr/>
            </a:pPr>
            <a:r>
              <a:rPr lang="es-MX" sz="1600" dirty="0" smtClean="0">
                <a:solidFill>
                  <a:schemeClr val="tx1"/>
                </a:solidFill>
                <a:effectLst>
                  <a:outerShdw blurRad="38100" dist="38100" dir="2700000" algn="tl">
                    <a:srgbClr val="000000">
                      <a:alpha val="43137"/>
                    </a:srgbClr>
                  </a:outerShdw>
                </a:effectLst>
              </a:rPr>
              <a:t>Fundación Neumológica Colombiana</a:t>
            </a:r>
          </a:p>
          <a:p>
            <a:pPr algn="ctr" eaLnBrk="1" fontAlgn="auto" hangingPunct="1">
              <a:spcBef>
                <a:spcPts val="0"/>
              </a:spcBef>
              <a:spcAft>
                <a:spcPts val="0"/>
              </a:spcAft>
              <a:buClr>
                <a:schemeClr val="accent3"/>
              </a:buClr>
              <a:buFont typeface="Georgia"/>
              <a:buNone/>
              <a:defRPr/>
            </a:pPr>
            <a:endParaRPr lang="es-MX" sz="700" dirty="0" smtClean="0">
              <a:solidFill>
                <a:schemeClr val="tx1"/>
              </a:solidFill>
              <a:effectLst>
                <a:outerShdw blurRad="38100" dist="38100" dir="2700000" algn="tl">
                  <a:srgbClr val="000000">
                    <a:alpha val="43137"/>
                  </a:srgbClr>
                </a:outerShdw>
              </a:effectLst>
            </a:endParaRPr>
          </a:p>
          <a:p>
            <a:pPr algn="ctr" eaLnBrk="1" fontAlgn="auto" hangingPunct="1">
              <a:spcBef>
                <a:spcPts val="0"/>
              </a:spcBef>
              <a:spcAft>
                <a:spcPts val="0"/>
              </a:spcAft>
              <a:buClr>
                <a:schemeClr val="accent3"/>
              </a:buClr>
              <a:buFont typeface="Georgia"/>
              <a:buNone/>
              <a:defRPr/>
            </a:pPr>
            <a:r>
              <a:rPr lang="es-CO" sz="1600" dirty="0" smtClean="0">
                <a:solidFill>
                  <a:schemeClr val="tx1"/>
                </a:solidFill>
                <a:effectLst>
                  <a:outerShdw blurRad="38100" dist="38100" dir="2700000" algn="tl">
                    <a:srgbClr val="000000">
                      <a:alpha val="43137"/>
                    </a:srgbClr>
                  </a:outerShdw>
                </a:effectLst>
              </a:rPr>
              <a:t>PRESIDENTE ALAT</a:t>
            </a:r>
            <a:endParaRPr lang="es-MX" sz="1600" dirty="0" smtClean="0">
              <a:solidFill>
                <a:schemeClr val="tx1"/>
              </a:solidFill>
              <a:effectLst>
                <a:outerShdw blurRad="38100" dist="38100" dir="2700000" algn="tl">
                  <a:srgbClr val="000000">
                    <a:alpha val="43137"/>
                  </a:srgbClr>
                </a:outerShdw>
              </a:effectLst>
            </a:endParaRPr>
          </a:p>
          <a:p>
            <a:pPr algn="ctr" eaLnBrk="1" fontAlgn="auto" hangingPunct="1">
              <a:spcAft>
                <a:spcPts val="0"/>
              </a:spcAft>
              <a:buClr>
                <a:schemeClr val="accent3"/>
              </a:buClr>
              <a:defRPr/>
            </a:pPr>
            <a:r>
              <a:rPr lang="es-MX" sz="1600" dirty="0" smtClean="0">
                <a:solidFill>
                  <a:srgbClr val="333399"/>
                </a:solidFill>
                <a:effectLst>
                  <a:outerShdw blurRad="38100" dist="38100" dir="2700000" algn="tl">
                    <a:srgbClr val="000000">
                      <a:alpha val="43137"/>
                    </a:srgbClr>
                  </a:outerShdw>
                </a:effectLst>
              </a:rPr>
              <a:t>www.alatorax.org</a:t>
            </a:r>
          </a:p>
          <a:p>
            <a:pPr algn="ctr" eaLnBrk="1" fontAlgn="auto" hangingPunct="1">
              <a:spcAft>
                <a:spcPts val="0"/>
              </a:spcAft>
              <a:buClr>
                <a:schemeClr val="accent3"/>
              </a:buClr>
              <a:defRPr/>
            </a:pPr>
            <a:endParaRPr lang="es-MX" sz="1600" dirty="0" smtClean="0">
              <a:solidFill>
                <a:srgbClr val="333399"/>
              </a:solidFill>
              <a:effectLst>
                <a:outerShdw blurRad="38100" dist="38100" dir="2700000" algn="tl">
                  <a:srgbClr val="000000">
                    <a:alpha val="43137"/>
                  </a:srgbClr>
                </a:outerShdw>
              </a:effectLst>
            </a:endParaRPr>
          </a:p>
          <a:p>
            <a:pPr algn="ctr" eaLnBrk="1" fontAlgn="auto" hangingPunct="1">
              <a:spcAft>
                <a:spcPts val="0"/>
              </a:spcAft>
              <a:buClr>
                <a:schemeClr val="accent3"/>
              </a:buClr>
              <a:defRPr/>
            </a:pPr>
            <a:endParaRPr lang="es-MX" sz="1600" dirty="0" smtClean="0">
              <a:solidFill>
                <a:srgbClr val="333399"/>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310443989"/>
              </p:ext>
            </p:extLst>
          </p:nvPr>
        </p:nvGraphicFramePr>
        <p:xfrm>
          <a:off x="214280" y="107434"/>
          <a:ext cx="8715443" cy="6464838"/>
        </p:xfrm>
        <a:graphic>
          <a:graphicData uri="http://schemas.openxmlformats.org/drawingml/2006/table">
            <a:tbl>
              <a:tblPr/>
              <a:tblGrid>
                <a:gridCol w="1643076"/>
                <a:gridCol w="1383056"/>
                <a:gridCol w="902960"/>
                <a:gridCol w="391455"/>
                <a:gridCol w="780584"/>
                <a:gridCol w="393573"/>
                <a:gridCol w="393573"/>
                <a:gridCol w="255393"/>
                <a:gridCol w="210335"/>
                <a:gridCol w="393573"/>
                <a:gridCol w="393573"/>
                <a:gridCol w="216965"/>
                <a:gridCol w="176608"/>
                <a:gridCol w="393573"/>
                <a:gridCol w="393573"/>
                <a:gridCol w="393573"/>
              </a:tblGrid>
              <a:tr h="505196">
                <a:tc>
                  <a:txBody>
                    <a:bodyPr/>
                    <a:lstStyle/>
                    <a:p>
                      <a:pPr algn="ctr" fontAlgn="ctr"/>
                      <a:r>
                        <a:rPr lang="es-ES" sz="1000" b="1" i="0" u="none" strike="noStrike" dirty="0">
                          <a:solidFill>
                            <a:srgbClr val="000000"/>
                          </a:solidFill>
                          <a:latin typeface="Arial" pitchFamily="34" charset="0"/>
                          <a:cs typeface="Arial" pitchFamily="34" charset="0"/>
                        </a:rPr>
                        <a:t>Número del capítulo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3">
                  <a:txBody>
                    <a:bodyPr/>
                    <a:lstStyle/>
                    <a:p>
                      <a:pPr algn="ctr" fontAlgn="ctr"/>
                      <a:r>
                        <a:rPr lang="es-ES" sz="1000" b="1" i="0" u="none" strike="noStrike" dirty="0">
                          <a:solidFill>
                            <a:srgbClr val="000000"/>
                          </a:solidFill>
                          <a:latin typeface="Arial" pitchFamily="34" charset="0"/>
                          <a:cs typeface="Arial" pitchFamily="34" charset="0"/>
                        </a:rPr>
                        <a:t>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pPr algn="ctr" fontAlgn="ctr"/>
                      <a:endParaRPr lang="es-ES" sz="1000" b="1" i="0" u="none" strike="noStrike">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ctr" fontAlgn="ctr"/>
                      <a:r>
                        <a:rPr lang="es-ES" sz="1000" b="1" i="0" u="none" strike="noStrike">
                          <a:solidFill>
                            <a:srgbClr val="000000"/>
                          </a:solidFill>
                          <a:latin typeface="Arial" pitchFamily="34" charset="0"/>
                          <a:cs typeface="Arial" pitchFamily="34" charset="0"/>
                        </a:rPr>
                        <a:t>Referencias del TripDatabae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5">
                  <a:txBody>
                    <a:bodyPr/>
                    <a:lstStyle/>
                    <a:p>
                      <a:pPr algn="ctr" fontAlgn="ctr"/>
                      <a:r>
                        <a:rPr lang="es-ES" sz="1000" b="1" i="0" u="none" strike="noStrike">
                          <a:solidFill>
                            <a:srgbClr val="000000"/>
                          </a:solidFill>
                          <a:latin typeface="Arial" pitchFamily="34" charset="0"/>
                          <a:cs typeface="Arial" pitchFamily="34" charset="0"/>
                        </a:rPr>
                        <a:t>Referencias del Medline ( Uso del MeSH)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s-ES" sz="1000" b="1" i="0" u="none" strike="noStrike">
                          <a:solidFill>
                            <a:srgbClr val="000000"/>
                          </a:solidFill>
                          <a:latin typeface="Arial" pitchFamily="34" charset="0"/>
                          <a:cs typeface="Arial" pitchFamily="34" charset="0"/>
                        </a:rPr>
                        <a:t>Numero  de Referencias seleccionas para evaluación Caspe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004583">
                <a:tc>
                  <a:txBody>
                    <a:bodyPr/>
                    <a:lstStyle/>
                    <a:p>
                      <a:pPr algn="ctr" fontAlgn="ctr"/>
                      <a:r>
                        <a:rPr lang="es-ES" sz="1000" b="1" i="0" u="none" strike="noStrike">
                          <a:solidFill>
                            <a:srgbClr val="000000"/>
                          </a:solidFill>
                          <a:latin typeface="Arial" pitchFamily="34" charset="0"/>
                          <a:cs typeface="Arial"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S" sz="1000" b="1" i="0" u="none" strike="noStrike">
                          <a:solidFill>
                            <a:srgbClr val="000000"/>
                          </a:solidFill>
                          <a:latin typeface="Arial" pitchFamily="34" charset="0"/>
                          <a:cs typeface="Arial" pitchFamily="34" charset="0"/>
                        </a:rPr>
                        <a:t>¿SE RECOMIENDA LA BUSQUEDA ACTIVA DE CASOS CON ESPIROMETRIA EN SUJETOS SINTOMÁTICOS CON FACTORES DE RIESGO DE EPOC?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1" i="0" u="none" strike="noStrike">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s-ES" sz="1000" b="1" i="0" u="none" strike="noStrike" dirty="0" smtClean="0">
                          <a:solidFill>
                            <a:srgbClr val="FF0000"/>
                          </a:solidFill>
                          <a:latin typeface="Arial" pitchFamily="34" charset="0"/>
                          <a:cs typeface="Arial" pitchFamily="34" charset="0"/>
                        </a:rPr>
                        <a:t>58</a:t>
                      </a:r>
                      <a:endParaRPr lang="es-ES" sz="1000" b="1" i="0" u="none" strike="noStrike" dirty="0">
                        <a:solidFill>
                          <a:srgbClr val="FF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es-ES" sz="1000" b="1" i="0" u="none" strike="noStrike" dirty="0" smtClean="0">
                          <a:solidFill>
                            <a:srgbClr val="FF0000"/>
                          </a:solidFill>
                          <a:latin typeface="Arial" pitchFamily="34" charset="0"/>
                          <a:cs typeface="Arial" pitchFamily="34" charset="0"/>
                        </a:rPr>
                        <a:t>32</a:t>
                      </a:r>
                      <a:endParaRPr lang="es-ES" sz="1000" b="1" i="0" u="none" strike="noStrike" dirty="0">
                        <a:solidFill>
                          <a:srgbClr val="FF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s-ES" sz="1000" b="1" i="0" u="none" strike="noStrike" dirty="0" smtClean="0">
                          <a:solidFill>
                            <a:srgbClr val="FF0000"/>
                          </a:solidFill>
                          <a:latin typeface="Arial" pitchFamily="34" charset="0"/>
                          <a:cs typeface="Arial" pitchFamily="34" charset="0"/>
                        </a:rPr>
                        <a:t>26</a:t>
                      </a:r>
                      <a:endParaRPr lang="es-ES" sz="1000" b="1" i="0" u="none" strike="noStrike" dirty="0">
                        <a:solidFill>
                          <a:srgbClr val="FF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16137">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endParaRPr lang="en-US"/>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39365">
                <a:tc gridSpan="16">
                  <a:txBody>
                    <a:bodyPr/>
                    <a:lstStyle/>
                    <a:p>
                      <a:pPr algn="l" fontAlgn="ctr"/>
                      <a:r>
                        <a:rPr lang="es-ES" sz="1000" b="1" i="0" u="none" strike="noStrike" dirty="0">
                          <a:solidFill>
                            <a:srgbClr val="C00000"/>
                          </a:solidFill>
                          <a:latin typeface="Arial" pitchFamily="34" charset="0"/>
                          <a:cs typeface="Arial" pitchFamily="34" charset="0"/>
                        </a:rPr>
                        <a:t>PICO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365">
                <a:tc gridSpan="3">
                  <a:txBody>
                    <a:bodyPr/>
                    <a:lstStyle/>
                    <a:p>
                      <a:pPr algn="l" fontAlgn="b"/>
                      <a:r>
                        <a:rPr lang="es-ES" sz="1000" b="0" i="0" u="none" strike="noStrike">
                          <a:solidFill>
                            <a:srgbClr val="000000"/>
                          </a:solidFill>
                          <a:latin typeface="Arial" pitchFamily="34" charset="0"/>
                          <a:cs typeface="Arial" pitchFamily="34" charset="0"/>
                        </a:rPr>
                        <a:t>PACIENTE-PROBLEMA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5">
                  <a:txBody>
                    <a:bodyPr/>
                    <a:lstStyle/>
                    <a:p>
                      <a:pPr algn="l" fontAlgn="b"/>
                      <a:r>
                        <a:rPr lang="es-ES" sz="1000" b="0" i="0" u="none" strike="noStrike" dirty="0">
                          <a:solidFill>
                            <a:srgbClr val="000000"/>
                          </a:solidFill>
                          <a:latin typeface="Arial" pitchFamily="34" charset="0"/>
                          <a:cs typeface="Arial" pitchFamily="34" charset="0"/>
                        </a:rPr>
                        <a:t>INTERVENCION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4">
                  <a:txBody>
                    <a:bodyPr/>
                    <a:lstStyle/>
                    <a:p>
                      <a:pPr algn="l" fontAlgn="b"/>
                      <a:r>
                        <a:rPr lang="es-ES" sz="1000" b="0" i="0" u="none" strike="noStrike" dirty="0">
                          <a:solidFill>
                            <a:srgbClr val="000000"/>
                          </a:solidFill>
                          <a:latin typeface="Arial" pitchFamily="34" charset="0"/>
                          <a:cs typeface="Arial" pitchFamily="34" charset="0"/>
                        </a:rPr>
                        <a:t>COMPARADOR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4">
                  <a:txBody>
                    <a:bodyPr/>
                    <a:lstStyle/>
                    <a:p>
                      <a:pPr algn="l" fontAlgn="b"/>
                      <a:r>
                        <a:rPr lang="es-ES" sz="1000" b="0" i="0" u="none" strike="noStrike" dirty="0">
                          <a:solidFill>
                            <a:srgbClr val="000000"/>
                          </a:solidFill>
                          <a:latin typeface="Arial" pitchFamily="34" charset="0"/>
                          <a:cs typeface="Arial" pitchFamily="34" charset="0"/>
                        </a:rPr>
                        <a:t>DESENLACE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r>
              <a:tr h="262301">
                <a:tc gridSpan="3">
                  <a:txBody>
                    <a:bodyPr/>
                    <a:lstStyle/>
                    <a:p>
                      <a:pPr algn="l" fontAlgn="t"/>
                      <a:r>
                        <a:rPr lang="es-ES" sz="1000" b="0" i="0" u="none" strike="noStrike">
                          <a:solidFill>
                            <a:srgbClr val="C00000"/>
                          </a:solidFill>
                          <a:latin typeface="Arial" pitchFamily="34" charset="0"/>
                          <a:cs typeface="Arial" pitchFamily="34" charset="0"/>
                        </a:rPr>
                        <a:t>COPD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endParaRPr lang="en-US"/>
                    </a:p>
                  </a:txBody>
                  <a:tcPr/>
                </a:tc>
                <a:tc gridSpan="5">
                  <a:txBody>
                    <a:bodyPr/>
                    <a:lstStyle/>
                    <a:p>
                      <a:pPr algn="l" fontAlgn="t"/>
                      <a:r>
                        <a:rPr lang="es-ES" sz="1000" b="0" i="0" u="none" strike="noStrike">
                          <a:solidFill>
                            <a:srgbClr val="000000"/>
                          </a:solidFill>
                          <a:latin typeface="Arial" pitchFamily="34" charset="0"/>
                          <a:cs typeface="Arial" pitchFamily="34" charset="0"/>
                        </a:rPr>
                        <a:t>case finding by spirometry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pPr algn="l" fontAlgn="t"/>
                      <a:endParaRPr lang="es-ES" sz="1000" b="0" i="0" u="none" strike="noStrike">
                        <a:solidFill>
                          <a:srgbClr val="000000"/>
                        </a:solidFill>
                        <a:latin typeface="Arial" pitchFamily="34" charset="0"/>
                        <a:cs typeface="Arial"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endParaRPr lang="en-US"/>
                    </a:p>
                  </a:txBody>
                  <a:tcPr/>
                </a:tc>
                <a:tc gridSpan="4">
                  <a:txBody>
                    <a:bodyPr/>
                    <a:lstStyle/>
                    <a:p>
                      <a:pPr algn="l" fontAlgn="t"/>
                      <a:r>
                        <a:rPr lang="es-ES" sz="1000" b="0" i="0" u="none" strike="noStrike">
                          <a:solidFill>
                            <a:srgbClr val="000000"/>
                          </a:solidFill>
                          <a:latin typeface="Arial" pitchFamily="34" charset="0"/>
                          <a:cs typeface="Arial"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pPr algn="l" fontAlgn="t"/>
                      <a:endParaRPr lang="es-ES" sz="1000" b="0" i="0" u="none" strike="noStrike">
                        <a:solidFill>
                          <a:srgbClr val="000000"/>
                        </a:solidFill>
                        <a:latin typeface="Arial" pitchFamily="34" charset="0"/>
                        <a:cs typeface="Arial"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endParaRPr lang="en-US"/>
                    </a:p>
                  </a:txBody>
                  <a:tcPr/>
                </a:tc>
                <a:tc gridSpan="4">
                  <a:txBody>
                    <a:bodyPr/>
                    <a:lstStyle/>
                    <a:p>
                      <a:pPr algn="l" fontAlgn="t"/>
                      <a:r>
                        <a:rPr lang="es-ES" sz="1000" b="0" i="0" u="none" strike="noStrike">
                          <a:solidFill>
                            <a:srgbClr val="000000"/>
                          </a:solidFill>
                          <a:latin typeface="Arial" pitchFamily="34" charset="0"/>
                          <a:cs typeface="Arial" pitchFamily="34" charset="0"/>
                        </a:rPr>
                        <a:t>COPD Diagnosis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pPr algn="l" fontAlgn="t"/>
                      <a:endParaRPr lang="es-ES" sz="1000" b="0" i="0" u="none" strike="noStrike">
                        <a:solidFill>
                          <a:srgbClr val="000000"/>
                        </a:solidFill>
                        <a:latin typeface="Arial" pitchFamily="34" charset="0"/>
                        <a:cs typeface="Arial"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endParaRPr lang="en-US"/>
                    </a:p>
                  </a:txBody>
                  <a:tcPr/>
                </a:tc>
              </a:tr>
              <a:tr h="139365">
                <a:tc gridSpan="16">
                  <a:txBody>
                    <a:bodyPr/>
                    <a:lstStyle/>
                    <a:p>
                      <a:pPr algn="l" fontAlgn="ctr"/>
                      <a:r>
                        <a:rPr lang="es-ES" sz="1000" b="1" i="0" u="none" strike="noStrike" dirty="0">
                          <a:solidFill>
                            <a:srgbClr val="C00000"/>
                          </a:solidFill>
                          <a:latin typeface="Arial" pitchFamily="34" charset="0"/>
                          <a:cs typeface="Arial" pitchFamily="34" charset="0"/>
                        </a:rPr>
                        <a:t>TERMINOS TRIPDATABASE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365">
                <a:tc gridSpan="16">
                  <a:txBody>
                    <a:bodyPr/>
                    <a:lstStyle/>
                    <a:p>
                      <a:pPr algn="l" fontAlgn="ctr"/>
                      <a:r>
                        <a:rPr lang="es-ES" sz="1000" b="0" i="0" u="none" strike="noStrike">
                          <a:solidFill>
                            <a:srgbClr val="000000"/>
                          </a:solidFill>
                          <a:latin typeface="Arial" pitchFamily="34" charset="0"/>
                          <a:cs typeface="Arial" pitchFamily="34" charset="0"/>
                        </a:rPr>
                        <a:t>Busqueda en TRIPDATABASE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170">
                <a:tc gridSpan="2">
                  <a:txBody>
                    <a:bodyPr/>
                    <a:lstStyle/>
                    <a:p>
                      <a:pPr algn="l" fontAlgn="ctr"/>
                      <a:r>
                        <a:rPr lang="en-US" sz="1000" b="0" i="0" u="none" strike="noStrike">
                          <a:solidFill>
                            <a:srgbClr val="000000"/>
                          </a:solidFill>
                          <a:latin typeface="Arial" pitchFamily="34" charset="0"/>
                          <a:cs typeface="Arial" pitchFamily="34" charset="0"/>
                        </a:rPr>
                        <a:t>(title:copd)(case finding by spirometry )(copd diagnosis)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80013">
                <a:tc gridSpan="11">
                  <a:txBody>
                    <a:bodyPr/>
                    <a:lstStyle/>
                    <a:p>
                      <a:pPr algn="l" fontAlgn="ctr"/>
                      <a:r>
                        <a:rPr lang="es-ES" sz="1000" b="0" i="0" u="none" strike="noStrike" dirty="0">
                          <a:solidFill>
                            <a:srgbClr val="000000"/>
                          </a:solidFill>
                          <a:latin typeface="Arial" pitchFamily="34" charset="0"/>
                          <a:cs typeface="Arial" pitchFamily="34" charset="0"/>
                        </a:rPr>
                        <a:t>De los </a:t>
                      </a:r>
                      <a:r>
                        <a:rPr lang="es-ES" sz="1000" b="0" i="0" u="none" strike="noStrike" dirty="0" smtClean="0">
                          <a:solidFill>
                            <a:srgbClr val="000000"/>
                          </a:solidFill>
                          <a:latin typeface="Arial" pitchFamily="34" charset="0"/>
                          <a:cs typeface="Arial" pitchFamily="34" charset="0"/>
                        </a:rPr>
                        <a:t>58 </a:t>
                      </a:r>
                      <a:r>
                        <a:rPr lang="es-ES" sz="1000" b="0" i="0" u="none" strike="noStrike" dirty="0">
                          <a:solidFill>
                            <a:srgbClr val="000000"/>
                          </a:solidFill>
                          <a:latin typeface="Arial" pitchFamily="34" charset="0"/>
                          <a:cs typeface="Arial" pitchFamily="34" charset="0"/>
                        </a:rPr>
                        <a:t>resultados SELECCIONADOS de esta </a:t>
                      </a:r>
                      <a:r>
                        <a:rPr lang="es-ES" sz="1000" b="0" i="0" u="none" strike="noStrike" dirty="0" smtClean="0">
                          <a:solidFill>
                            <a:srgbClr val="000000"/>
                          </a:solidFill>
                          <a:latin typeface="Arial" pitchFamily="34" charset="0"/>
                          <a:cs typeface="Arial" pitchFamily="34" charset="0"/>
                        </a:rPr>
                        <a:t>búsqueda</a:t>
                      </a:r>
                      <a:r>
                        <a:rPr lang="es-ES" sz="1000" b="0" i="0" u="none" strike="noStrike" dirty="0">
                          <a:solidFill>
                            <a:srgbClr val="000000"/>
                          </a:solidFill>
                          <a:latin typeface="Arial" pitchFamily="34" charset="0"/>
                          <a:cs typeface="Arial" pitchFamily="34" charset="0"/>
                        </a:rPr>
                        <a:t>, solo 6 ayudan a responder la pregunta (ver abajo)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45170">
                <a:tc gridSpan="16">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170">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s-ES" sz="1000" b="0" i="0" u="none" strike="noStrike">
                        <a:solidFill>
                          <a:srgbClr val="000000"/>
                        </a:solidFill>
                        <a:latin typeface="Arial" pitchFamily="34" charset="0"/>
                        <a:cs typeface="Arial"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t"/>
                      <a:endParaRPr lang="es-ES" sz="1000" b="0" i="0" u="none" strike="noStrike">
                        <a:solidFill>
                          <a:srgbClr val="000000"/>
                        </a:solidFill>
                        <a:latin typeface="Arial" pitchFamily="34" charset="0"/>
                        <a:cs typeface="Arial"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t"/>
                      <a:endParaRPr lang="es-ES" sz="1000" b="0" i="0" u="none" strike="noStrike">
                        <a:solidFill>
                          <a:srgbClr val="000000"/>
                        </a:solidFill>
                        <a:latin typeface="Arial" pitchFamily="34" charset="0"/>
                        <a:cs typeface="Arial"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s-ES" sz="1000" b="0" i="0" u="none" strike="noStrike">
                        <a:solidFill>
                          <a:srgbClr val="000000"/>
                        </a:solidFill>
                        <a:latin typeface="Arial" pitchFamily="34" charset="0"/>
                        <a:cs typeface="Arial"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s-ES" sz="1000" b="0" i="0" u="none" strike="noStrike">
                          <a:solidFill>
                            <a:srgbClr val="000000"/>
                          </a:solidFill>
                          <a:latin typeface="Arial" pitchFamily="34" charset="0"/>
                          <a:cs typeface="Arial" pitchFamily="34"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9365">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39365">
                <a:tc gridSpan="16">
                  <a:txBody>
                    <a:bodyPr/>
                    <a:lstStyle/>
                    <a:p>
                      <a:pPr algn="l" fontAlgn="ctr"/>
                      <a:r>
                        <a:rPr lang="es-ES" sz="1000" b="1" i="0" u="none" strike="noStrike" dirty="0">
                          <a:solidFill>
                            <a:srgbClr val="C00000"/>
                          </a:solidFill>
                          <a:latin typeface="Arial" pitchFamily="34" charset="0"/>
                          <a:cs typeface="Arial" pitchFamily="34" charset="0"/>
                        </a:rPr>
                        <a:t>TERMINOS MESH</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365">
                <a:tc gridSpan="16">
                  <a:txBody>
                    <a:bodyPr/>
                    <a:lstStyle/>
                    <a:p>
                      <a:pPr algn="l" fontAlgn="ctr"/>
                      <a:r>
                        <a:rPr lang="es-ES" sz="1000" b="0" i="0" u="none" strike="noStrike">
                          <a:solidFill>
                            <a:srgbClr val="000000"/>
                          </a:solidFill>
                          <a:latin typeface="Arial" pitchFamily="34" charset="0"/>
                          <a:cs typeface="Arial" pitchFamily="34" charset="0"/>
                        </a:rPr>
                        <a:t>Busqueda en MESH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4914">
                <a:tc gridSpan="16">
                  <a:txBody>
                    <a:bodyPr/>
                    <a:lstStyle/>
                    <a:p>
                      <a:pPr algn="l" fontAlgn="t"/>
                      <a:r>
                        <a:rPr lang="en-US" sz="1000" b="0" i="0" u="none" strike="noStrike">
                          <a:solidFill>
                            <a:srgbClr val="000000"/>
                          </a:solidFill>
                          <a:latin typeface="Arial" pitchFamily="34" charset="0"/>
                          <a:cs typeface="Arial" pitchFamily="34" charset="0"/>
                        </a:rPr>
                        <a:t>((((((((((((Meta-Analysis as Topic/)) OR (meta analy*[Text Word])) OR (metaanaly*[Text Word])) OR (Meta-Analysis/)) OR ((systematic review*[Text Word]) OR systematic overview*[Text Word])) OR (Review Literature as Topic/))) OR (((((((((cochrane[Title/Abstract])) OR (embase[Title/Abstract])) OR ((psychlit[Title/Abstract]) OR psyclit[Title/Abstract])) OR ((psychinfo[Title/Abstract]) OR psycinfo[Title/Abstract])) OR ((cinahl[Title/Abstract]) OR cinhal[Title/Abstract])) OR (science citation index[Title/Abstract])) OR (bids[Title/Abstract])) OR (cancerlit[Title/Abstract]))) OR ((((((reference list*[Title/Abstract])) OR (bibliograph*[Title/Abstract])) OR (hand-search*[Title/Abstract])) OR (relevant journals[Title/Abstract])) OR (manual search*[Title/Abstract]))) OR (((((selection criteria[Title/Abstract])) OR (data extraction[Title/Abstract]))) AND (Review/)))) NOT (((((Comment/)) OR (Letter/)) OR (Editorial/)) OR (((animal/)) NOT (((animal/)) AND (human/)))) and "Mass Screening"[Mesh] and "Spirometry"[Mesh]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776">
                <a:tc gridSpan="16">
                  <a:txBody>
                    <a:bodyPr/>
                    <a:lstStyle/>
                    <a:p>
                      <a:pPr algn="l" fontAlgn="t"/>
                      <a:r>
                        <a:rPr lang="en-US" sz="1000" b="0" i="0" u="none" strike="noStrike">
                          <a:solidFill>
                            <a:srgbClr val="000000"/>
                          </a:solidFill>
                          <a:latin typeface="Arial" pitchFamily="34" charset="0"/>
                          <a:cs typeface="Arial" pitchFamily="34" charset="0"/>
                        </a:rPr>
                        <a:t>("pulmonary disease, chronic obstructive"[MeSH Terms] OR COPD OR Chronic Obstructive Pulmonary Disease OR COAD OR Chronic Obstructive Airway Disease OR Chronic Obstructive Lung Disease OR Airflow Obstruction, Chronic OR Airflow Obstructions, Chronic OR Chronic Airflow Obstructions OR Chronic Airflow Obstruction) AND ("Mass screening"[MeSH Terms] and "spirometry"[Mesh terms])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365">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365">
                <a:tc gridSpan="16">
                  <a:txBody>
                    <a:bodyPr/>
                    <a:lstStyle/>
                    <a:p>
                      <a:pPr algn="l" fontAlgn="ctr"/>
                      <a:r>
                        <a:rPr lang="es-ES" sz="1000" b="0" i="0" u="none" strike="noStrike">
                          <a:solidFill>
                            <a:srgbClr val="000000"/>
                          </a:solidFill>
                          <a:latin typeface="Arial" pitchFamily="34" charset="0"/>
                          <a:cs typeface="Arial" pitchFamily="34" charset="0"/>
                        </a:rPr>
                        <a:t>Busqueda en MESH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170">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gridSpan="2">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0" i="0" u="none" strike="noStrike">
                          <a:solidFill>
                            <a:srgbClr val="000000"/>
                          </a:solidFill>
                          <a:latin typeface="Arial" pitchFamily="34" charset="0"/>
                          <a:cs typeface="Arial"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49735">
                <a:tc gridSpan="11">
                  <a:txBody>
                    <a:bodyPr/>
                    <a:lstStyle/>
                    <a:p>
                      <a:pPr algn="l" fontAlgn="ctr"/>
                      <a:r>
                        <a:rPr lang="es-ES" sz="1000" b="0" i="0" u="none" strike="noStrike" dirty="0">
                          <a:solidFill>
                            <a:srgbClr val="000000"/>
                          </a:solidFill>
                          <a:latin typeface="Arial" pitchFamily="34" charset="0"/>
                          <a:cs typeface="Arial" pitchFamily="34" charset="0"/>
                        </a:rPr>
                        <a:t>De los </a:t>
                      </a:r>
                      <a:r>
                        <a:rPr lang="es-ES" sz="1000" b="0" i="0" u="none" strike="noStrike" dirty="0" smtClean="0">
                          <a:solidFill>
                            <a:srgbClr val="000000"/>
                          </a:solidFill>
                          <a:latin typeface="Arial" pitchFamily="34" charset="0"/>
                          <a:cs typeface="Arial" pitchFamily="34" charset="0"/>
                        </a:rPr>
                        <a:t>32 </a:t>
                      </a:r>
                      <a:r>
                        <a:rPr lang="es-ES" sz="1000" b="0" i="0" u="none" strike="noStrike" dirty="0">
                          <a:solidFill>
                            <a:srgbClr val="000000"/>
                          </a:solidFill>
                          <a:latin typeface="Arial" pitchFamily="34" charset="0"/>
                          <a:cs typeface="Arial" pitchFamily="34" charset="0"/>
                        </a:rPr>
                        <a:t>resultados SELECCIONADOS de esta </a:t>
                      </a:r>
                      <a:r>
                        <a:rPr lang="es-ES" sz="1000" b="0" i="0" u="none" strike="noStrike" dirty="0" smtClean="0">
                          <a:solidFill>
                            <a:srgbClr val="000000"/>
                          </a:solidFill>
                          <a:latin typeface="Arial" pitchFamily="34" charset="0"/>
                          <a:cs typeface="Arial" pitchFamily="34" charset="0"/>
                        </a:rPr>
                        <a:t>búsqueda, </a:t>
                      </a:r>
                      <a:r>
                        <a:rPr lang="es-ES" sz="1000" b="0" i="0" u="none" strike="noStrike" dirty="0">
                          <a:solidFill>
                            <a:srgbClr val="000000"/>
                          </a:solidFill>
                          <a:latin typeface="Arial" pitchFamily="34" charset="0"/>
                          <a:cs typeface="Arial" pitchFamily="34" charset="0"/>
                        </a:rPr>
                        <a:t>solo </a:t>
                      </a:r>
                      <a:r>
                        <a:rPr lang="es-ES" sz="1000" b="0" i="0" u="none" strike="noStrike" dirty="0" smtClean="0">
                          <a:solidFill>
                            <a:srgbClr val="000000"/>
                          </a:solidFill>
                          <a:latin typeface="Arial" pitchFamily="34" charset="0"/>
                          <a:cs typeface="Arial" pitchFamily="34" charset="0"/>
                        </a:rPr>
                        <a:t>20 </a:t>
                      </a:r>
                      <a:r>
                        <a:rPr lang="es-ES" sz="1000" b="0" i="0" u="none" strike="noStrike" dirty="0">
                          <a:solidFill>
                            <a:srgbClr val="000000"/>
                          </a:solidFill>
                          <a:latin typeface="Arial" pitchFamily="34" charset="0"/>
                          <a:cs typeface="Arial" pitchFamily="34" charset="0"/>
                        </a:rPr>
                        <a:t>ayudan a responder la pregunta (ver abajo)</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ctr"/>
                      <a:r>
                        <a:rPr lang="es-ES" sz="1000" b="1" i="0" u="none" strike="noStrike">
                          <a:solidFill>
                            <a:srgbClr val="000000"/>
                          </a:solidFill>
                          <a:latin typeface="Arial" pitchFamily="34" charset="0"/>
                          <a:cs typeface="Arial"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145170">
                <a:tc gridSpan="16">
                  <a:txBody>
                    <a:bodyPr/>
                    <a:lstStyle/>
                    <a:p>
                      <a:pPr algn="l" fontAlgn="ctr"/>
                      <a:r>
                        <a:rPr lang="es-ES" sz="1000" b="1" i="0" u="none" strike="noStrike" dirty="0">
                          <a:solidFill>
                            <a:srgbClr val="000000"/>
                          </a:solidFill>
                          <a:latin typeface="Arial" pitchFamily="34" charset="0"/>
                          <a:cs typeface="Arial"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382534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CO" sz="3600" dirty="0">
                <a:solidFill>
                  <a:schemeClr val="bg1"/>
                </a:solidFill>
              </a:rPr>
              <a:t>Búsqueda de casos a partir </a:t>
            </a:r>
            <a:br>
              <a:rPr lang="es-CO" sz="3600" dirty="0">
                <a:solidFill>
                  <a:schemeClr val="bg1"/>
                </a:solidFill>
              </a:rPr>
            </a:br>
            <a:r>
              <a:rPr lang="es-CO" sz="3600" dirty="0">
                <a:solidFill>
                  <a:schemeClr val="bg1"/>
                </a:solidFill>
              </a:rPr>
              <a:t>de sujetos a riesgo</a:t>
            </a:r>
            <a:endParaRPr lang="es-MX" sz="3600" dirty="0">
              <a:solidFill>
                <a:schemeClr val="bg1"/>
              </a:solidFill>
            </a:endParaRPr>
          </a:p>
        </p:txBody>
      </p:sp>
      <p:sp>
        <p:nvSpPr>
          <p:cNvPr id="3" name="2 Marcador de contenido"/>
          <p:cNvSpPr>
            <a:spLocks noGrp="1"/>
          </p:cNvSpPr>
          <p:nvPr>
            <p:ph idx="1"/>
          </p:nvPr>
        </p:nvSpPr>
        <p:spPr>
          <a:xfrm>
            <a:off x="-7172" y="2344170"/>
            <a:ext cx="2411760" cy="2104379"/>
          </a:xfrm>
        </p:spPr>
        <p:txBody>
          <a:bodyPr>
            <a:noAutofit/>
          </a:bodyPr>
          <a:lstStyle/>
          <a:p>
            <a:r>
              <a:rPr lang="es-CO" sz="2400" b="1" dirty="0"/>
              <a:t>N=110,355 </a:t>
            </a:r>
            <a:r>
              <a:rPr lang="es-CO" sz="2400" b="1" dirty="0" smtClean="0"/>
              <a:t>fumadores &gt; 40 años y al menos 10 </a:t>
            </a:r>
            <a:r>
              <a:rPr lang="es-CO" sz="2400" b="1" dirty="0" err="1" smtClean="0"/>
              <a:t>paq</a:t>
            </a:r>
            <a:r>
              <a:rPr lang="es-CO" sz="2400" b="1" dirty="0" smtClean="0"/>
              <a:t>/año. </a:t>
            </a:r>
          </a:p>
          <a:p>
            <a:pPr lvl="1"/>
            <a:r>
              <a:rPr lang="es-CO" sz="2000" b="1" dirty="0" smtClean="0">
                <a:solidFill>
                  <a:schemeClr val="tx1"/>
                </a:solidFill>
              </a:rPr>
              <a:t>POLONIA</a:t>
            </a:r>
          </a:p>
          <a:p>
            <a:pPr lvl="1"/>
            <a:r>
              <a:rPr lang="es-CO" sz="2000" b="1" dirty="0" smtClean="0">
                <a:solidFill>
                  <a:schemeClr val="tx1"/>
                </a:solidFill>
              </a:rPr>
              <a:t>7 centros</a:t>
            </a:r>
          </a:p>
        </p:txBody>
      </p:sp>
      <p:sp>
        <p:nvSpPr>
          <p:cNvPr id="5" name="4 Rectángulo"/>
          <p:cNvSpPr/>
          <p:nvPr/>
        </p:nvSpPr>
        <p:spPr>
          <a:xfrm>
            <a:off x="3660721" y="6173475"/>
            <a:ext cx="5249520" cy="369332"/>
          </a:xfrm>
          <a:prstGeom prst="rect">
            <a:avLst/>
          </a:prstGeom>
        </p:spPr>
        <p:txBody>
          <a:bodyPr wrap="square">
            <a:spAutoFit/>
          </a:bodyPr>
          <a:lstStyle/>
          <a:p>
            <a:pPr algn="r"/>
            <a:r>
              <a:rPr lang="it-IT" b="1" dirty="0" smtClean="0">
                <a:latin typeface="Trebuchet MS" pitchFamily="34" charset="0"/>
              </a:rPr>
              <a:t>Zeilinski et al </a:t>
            </a:r>
            <a:r>
              <a:rPr lang="fr-FR" b="1" dirty="0" err="1" smtClean="0">
                <a:latin typeface="Trebuchet MS" pitchFamily="34" charset="0"/>
              </a:rPr>
              <a:t>Eur</a:t>
            </a:r>
            <a:r>
              <a:rPr lang="fr-FR" b="1" dirty="0" smtClean="0">
                <a:latin typeface="Trebuchet MS" pitchFamily="34" charset="0"/>
              </a:rPr>
              <a:t> </a:t>
            </a:r>
            <a:r>
              <a:rPr lang="fr-FR" b="1" dirty="0" err="1">
                <a:latin typeface="Trebuchet MS" pitchFamily="34" charset="0"/>
              </a:rPr>
              <a:t>Respir</a:t>
            </a:r>
            <a:r>
              <a:rPr lang="fr-FR" b="1" dirty="0">
                <a:latin typeface="Trebuchet MS" pitchFamily="34" charset="0"/>
              </a:rPr>
              <a:t> J 2006; 27: 833–852</a:t>
            </a:r>
            <a:endParaRPr lang="es-MX" b="1" dirty="0">
              <a:latin typeface="Trebuchet MS"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500109136"/>
              </p:ext>
            </p:extLst>
          </p:nvPr>
        </p:nvGraphicFramePr>
        <p:xfrm>
          <a:off x="2443234" y="1960704"/>
          <a:ext cx="6480720" cy="3775587"/>
        </p:xfrm>
        <a:graphic>
          <a:graphicData uri="http://schemas.openxmlformats.org/drawingml/2006/table">
            <a:tbl>
              <a:tblPr>
                <a:tableStyleId>{5940675A-B579-460E-94D1-54222C63F5DA}</a:tableStyleId>
              </a:tblPr>
              <a:tblGrid>
                <a:gridCol w="1800200"/>
                <a:gridCol w="1440160"/>
                <a:gridCol w="1620180"/>
                <a:gridCol w="1620180"/>
              </a:tblGrid>
              <a:tr h="439205">
                <a:tc>
                  <a:txBody>
                    <a:bodyPr/>
                    <a:lstStyle/>
                    <a:p>
                      <a:pPr algn="l" fontAlgn="b"/>
                      <a:r>
                        <a:rPr lang="es-MX" sz="2400" u="none" strike="noStrike" dirty="0">
                          <a:effectLst/>
                        </a:rPr>
                        <a:t>Grado</a:t>
                      </a:r>
                      <a:endParaRPr lang="es-MX" sz="2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s-MX" sz="2400" u="none" strike="noStrike" dirty="0">
                          <a:effectLst/>
                        </a:rPr>
                        <a:t>% esperado</a:t>
                      </a:r>
                      <a:endParaRPr lang="es-MX" sz="2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s-MX" sz="2400" u="none" strike="noStrike" dirty="0">
                          <a:effectLst/>
                        </a:rPr>
                        <a:t>#</a:t>
                      </a:r>
                      <a:endParaRPr lang="es-MX" sz="2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es-MX" sz="2400" u="none" strike="noStrike" dirty="0">
                          <a:effectLst/>
                        </a:rPr>
                        <a:t>%</a:t>
                      </a:r>
                      <a:endParaRPr lang="es-MX" sz="24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439205">
                <a:tc>
                  <a:txBody>
                    <a:bodyPr/>
                    <a:lstStyle/>
                    <a:p>
                      <a:pPr algn="l" fontAlgn="b"/>
                      <a:r>
                        <a:rPr lang="es-MX" sz="2400" u="none" strike="noStrike" dirty="0" smtClean="0">
                          <a:effectLst/>
                        </a:rPr>
                        <a:t>  Leve</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&gt; 70%</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smtClean="0">
                          <a:effectLst/>
                        </a:rPr>
                        <a:t>6777</a:t>
                      </a:r>
                      <a:r>
                        <a:rPr lang="es-MX" sz="2400" u="none" strike="noStrike" baseline="0" dirty="0" smtClean="0">
                          <a:effectLst/>
                        </a:rPr>
                        <a:t> </a:t>
                      </a:r>
                      <a:r>
                        <a:rPr lang="es-MX" sz="2400" u="none" strike="noStrike" dirty="0" smtClean="0">
                          <a:effectLst/>
                        </a:rPr>
                        <a:t>     </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s-MX" sz="2400" u="none" strike="noStrike" dirty="0" smtClean="0">
                          <a:effectLst/>
                        </a:rPr>
                        <a:t> (8.4%)</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r>
              <a:tr h="439205">
                <a:tc>
                  <a:txBody>
                    <a:bodyPr/>
                    <a:lstStyle/>
                    <a:p>
                      <a:pPr algn="l" fontAlgn="b"/>
                      <a:r>
                        <a:rPr lang="es-MX" sz="2400" u="none" strike="noStrike" dirty="0" smtClean="0">
                          <a:effectLst/>
                        </a:rPr>
                        <a:t>  Moderado</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a:effectLst/>
                        </a:rPr>
                        <a:t>50-69%</a:t>
                      </a:r>
                      <a:endParaRPr lang="es-MX" sz="2400" b="0" i="0" u="none" strike="noStrike">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6100</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s-MX" sz="2400" u="none" strike="noStrike" dirty="0" smtClean="0">
                          <a:effectLst/>
                        </a:rPr>
                        <a:t> (7.6%)</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r>
              <a:tr h="439205">
                <a:tc>
                  <a:txBody>
                    <a:bodyPr/>
                    <a:lstStyle/>
                    <a:p>
                      <a:pPr algn="l" fontAlgn="b"/>
                      <a:r>
                        <a:rPr lang="es-MX" sz="2400" u="none" strike="noStrike" dirty="0" smtClean="0">
                          <a:effectLst/>
                        </a:rPr>
                        <a:t>  Grave</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a:effectLst/>
                        </a:rPr>
                        <a:t>&lt;50%</a:t>
                      </a:r>
                      <a:endParaRPr lang="es-MX" sz="2400" b="0" i="0" u="none" strike="noStrike">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5602</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s-MX" sz="2400" u="none" strike="noStrike" dirty="0" smtClean="0">
                          <a:effectLst/>
                        </a:rPr>
                        <a:t> (6.9%)</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r>
              <a:tr h="838517">
                <a:tc>
                  <a:txBody>
                    <a:bodyPr/>
                    <a:lstStyle/>
                    <a:p>
                      <a:pPr algn="l" fontAlgn="b"/>
                      <a:r>
                        <a:rPr lang="es-MX" sz="2400" u="none" strike="noStrike" dirty="0" smtClean="0">
                          <a:effectLst/>
                        </a:rPr>
                        <a:t>  Total   </a:t>
                      </a:r>
                    </a:p>
                    <a:p>
                      <a:pPr algn="l" fontAlgn="b"/>
                      <a:r>
                        <a:rPr lang="es-MX" sz="2400" u="none" strike="noStrike" dirty="0" smtClean="0">
                          <a:effectLst/>
                        </a:rPr>
                        <a:t> Obstrucción</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 </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18479</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s-MX" sz="2400" u="none" strike="noStrike" dirty="0" smtClean="0">
                          <a:effectLst/>
                        </a:rPr>
                        <a:t> (22.9%)</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r>
              <a:tr h="439205">
                <a:tc>
                  <a:txBody>
                    <a:bodyPr/>
                    <a:lstStyle/>
                    <a:p>
                      <a:pPr algn="l" fontAlgn="b"/>
                      <a:r>
                        <a:rPr lang="es-MX" sz="2400" u="none" strike="noStrike" dirty="0" smtClean="0">
                          <a:effectLst/>
                        </a:rPr>
                        <a:t>  Restrictivos</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a:effectLst/>
                        </a:rPr>
                        <a:t> </a:t>
                      </a:r>
                      <a:endParaRPr lang="es-MX" sz="2400" b="0" i="0" u="none" strike="noStrike">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7074</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s-MX" sz="2400" u="none" strike="noStrike" dirty="0" smtClean="0">
                          <a:effectLst/>
                        </a:rPr>
                        <a:t> (8.8%)</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r>
              <a:tr h="439205">
                <a:tc>
                  <a:txBody>
                    <a:bodyPr/>
                    <a:lstStyle/>
                    <a:p>
                      <a:pPr algn="l" fontAlgn="b"/>
                      <a:r>
                        <a:rPr lang="es-MX" sz="2400" u="none" strike="noStrike" dirty="0" smtClean="0">
                          <a:effectLst/>
                        </a:rPr>
                        <a:t>  Normales</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a:effectLst/>
                        </a:rPr>
                        <a:t> </a:t>
                      </a:r>
                      <a:endParaRPr lang="es-MX" sz="2400" b="0" i="0" u="none" strike="noStrike">
                        <a:solidFill>
                          <a:srgbClr val="000000"/>
                        </a:solidFill>
                        <a:effectLst/>
                        <a:latin typeface="Calibri"/>
                      </a:endParaRPr>
                    </a:p>
                  </a:txBody>
                  <a:tcPr marL="9525" marR="9525" marT="9525" marB="0" anchor="b">
                    <a:solidFill>
                      <a:schemeClr val="bg1">
                        <a:lumMod val="95000"/>
                      </a:schemeClr>
                    </a:solidFill>
                  </a:tcPr>
                </a:tc>
                <a:tc>
                  <a:txBody>
                    <a:bodyPr/>
                    <a:lstStyle/>
                    <a:p>
                      <a:pPr algn="ctr" fontAlgn="b"/>
                      <a:r>
                        <a:rPr lang="es-MX" sz="2400" u="none" strike="noStrike" dirty="0">
                          <a:effectLst/>
                        </a:rPr>
                        <a:t>54877</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c>
                  <a:txBody>
                    <a:bodyPr/>
                    <a:lstStyle/>
                    <a:p>
                      <a:pPr algn="l" fontAlgn="b"/>
                      <a:r>
                        <a:rPr lang="es-MX" sz="2400" u="none" strike="noStrike" dirty="0" smtClean="0">
                          <a:effectLst/>
                        </a:rPr>
                        <a:t> (68.2%)</a:t>
                      </a:r>
                      <a:endParaRPr lang="es-MX" sz="2400" b="0" i="0" u="none" strike="noStrike" dirty="0">
                        <a:solidFill>
                          <a:srgbClr val="000000"/>
                        </a:solidFill>
                        <a:effectLst/>
                        <a:latin typeface="Calibri"/>
                      </a:endParaRPr>
                    </a:p>
                  </a:txBody>
                  <a:tcPr marL="9525" marR="9525" marT="9525" marB="0" anchor="b">
                    <a:solidFill>
                      <a:schemeClr val="bg1">
                        <a:lumMod val="95000"/>
                      </a:schemeClr>
                    </a:solidFill>
                  </a:tcPr>
                </a:tc>
              </a:tr>
            </a:tbl>
          </a:graphicData>
        </a:graphic>
      </p:graphicFrame>
      <p:sp>
        <p:nvSpPr>
          <p:cNvPr id="7" name="6 Rectángulo"/>
          <p:cNvSpPr/>
          <p:nvPr/>
        </p:nvSpPr>
        <p:spPr>
          <a:xfrm>
            <a:off x="2452410" y="4005063"/>
            <a:ext cx="6426473" cy="839653"/>
          </a:xfrm>
          <a:prstGeom prst="rect">
            <a:avLst/>
          </a:prstGeom>
          <a:solidFill>
            <a:srgbClr val="FF0000">
              <a:alpha val="1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4845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ciencedirect.com/science?_ob=MiamiCaptionURL&amp;_method=retrieve&amp;_eid=1-s2.0-S0954611110002994&amp;_image=1-s2.0-S0954611110002994-gr3_lrg.jpg&amp;_cid=272432&amp;_explode=defaultEXP_LIST&amp;_idxType=defaultREF_WORK_INDEX_TYPE&amp;_alpha=defaultALPHA&amp;_ba=&amp;_rdoc=1&amp;_fmt=FULL&amp;_isHiQual=Y&amp;_issn=09546111&amp;_pii=S0954611110002994&amp;md5=ec924e103ce368c29d779bd4826367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02" y="1887042"/>
            <a:ext cx="7385858" cy="426613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116632"/>
            <a:ext cx="9144000" cy="1361157"/>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CO" sz="4000" dirty="0" smtClean="0">
                <a:solidFill>
                  <a:schemeClr val="bg1"/>
                </a:solidFill>
              </a:rPr>
              <a:t>Búsqueda de nuevos casos de EPOC</a:t>
            </a:r>
            <a:endParaRPr lang="es-CO" sz="4000" dirty="0">
              <a:solidFill>
                <a:schemeClr val="bg1"/>
              </a:solidFill>
            </a:endParaRPr>
          </a:p>
        </p:txBody>
      </p:sp>
      <p:sp>
        <p:nvSpPr>
          <p:cNvPr id="7" name="6 Rectángulo"/>
          <p:cNvSpPr/>
          <p:nvPr/>
        </p:nvSpPr>
        <p:spPr>
          <a:xfrm>
            <a:off x="27874" y="1516142"/>
            <a:ext cx="8953012" cy="338554"/>
          </a:xfrm>
          <a:prstGeom prst="rect">
            <a:avLst/>
          </a:prstGeom>
        </p:spPr>
        <p:txBody>
          <a:bodyPr wrap="square">
            <a:spAutoFit/>
          </a:bodyPr>
          <a:lstStyle/>
          <a:p>
            <a:pPr algn="ctr"/>
            <a:r>
              <a:rPr lang="es-CO" sz="1600" b="1" i="1" dirty="0" smtClean="0"/>
              <a:t>n</a:t>
            </a:r>
            <a:r>
              <a:rPr lang="es-CO" sz="1600" b="1" dirty="0" smtClean="0"/>
              <a:t> = 201 case-</a:t>
            </a:r>
            <a:r>
              <a:rPr lang="es-CO" sz="1600" b="1" dirty="0" err="1" smtClean="0"/>
              <a:t>finding</a:t>
            </a:r>
            <a:r>
              <a:rPr lang="es-CO" sz="1600" b="1" dirty="0" smtClean="0"/>
              <a:t>  (riesgo + síntomas) y </a:t>
            </a:r>
            <a:r>
              <a:rPr lang="es-CO" sz="1600" b="1" i="1" dirty="0" smtClean="0"/>
              <a:t>n</a:t>
            </a:r>
            <a:r>
              <a:rPr lang="es-CO" sz="1600" b="1" dirty="0" smtClean="0"/>
              <a:t> = 905 open </a:t>
            </a:r>
            <a:r>
              <a:rPr lang="es-CO" sz="1600" b="1" dirty="0" err="1" smtClean="0"/>
              <a:t>spirometry</a:t>
            </a:r>
            <a:r>
              <a:rPr lang="es-CO" sz="1600" b="1" dirty="0" smtClean="0"/>
              <a:t> </a:t>
            </a:r>
            <a:r>
              <a:rPr lang="es-CO" sz="1600" b="1" dirty="0" err="1" smtClean="0"/>
              <a:t>day</a:t>
            </a:r>
            <a:r>
              <a:rPr lang="es-CO" sz="1600" b="1" dirty="0" smtClean="0"/>
              <a:t> (síntomas), </a:t>
            </a:r>
            <a:endParaRPr lang="es-CO" sz="1600" b="1" dirty="0"/>
          </a:p>
        </p:txBody>
      </p:sp>
      <p:sp>
        <p:nvSpPr>
          <p:cNvPr id="8" name="7 Rectángulo"/>
          <p:cNvSpPr/>
          <p:nvPr/>
        </p:nvSpPr>
        <p:spPr>
          <a:xfrm>
            <a:off x="5900261" y="2095198"/>
            <a:ext cx="3096344" cy="3785652"/>
          </a:xfrm>
          <a:prstGeom prst="rect">
            <a:avLst/>
          </a:prstGeom>
          <a:solidFill>
            <a:schemeClr val="bg2"/>
          </a:solidFill>
        </p:spPr>
        <p:txBody>
          <a:bodyPr wrap="square">
            <a:spAutoFit/>
          </a:bodyPr>
          <a:lstStyle/>
          <a:p>
            <a:r>
              <a:rPr lang="es-CO" sz="2000" b="1" dirty="0" smtClean="0"/>
              <a:t>GRECIA</a:t>
            </a:r>
          </a:p>
          <a:p>
            <a:endParaRPr lang="es-CO" sz="2000" b="1" dirty="0" smtClean="0"/>
          </a:p>
          <a:p>
            <a:r>
              <a:rPr lang="es-CO" sz="2000" b="1" dirty="0" smtClean="0"/>
              <a:t>Nuevos Casos EPOC: </a:t>
            </a:r>
          </a:p>
          <a:p>
            <a:pPr marL="96838" indent="-96838">
              <a:buFont typeface="Arial" panose="020B0604020202020204" pitchFamily="34" charset="0"/>
              <a:buChar char="•"/>
            </a:pPr>
            <a:r>
              <a:rPr lang="es-CO" sz="2000" b="1" dirty="0" smtClean="0"/>
              <a:t>27.9% case </a:t>
            </a:r>
            <a:r>
              <a:rPr lang="es-CO" sz="2000" b="1" dirty="0" err="1" smtClean="0"/>
              <a:t>finding</a:t>
            </a:r>
            <a:endParaRPr lang="es-CO" sz="2000" b="1" dirty="0" smtClean="0"/>
          </a:p>
          <a:p>
            <a:pPr marL="96838" indent="-96838">
              <a:buFont typeface="Arial" panose="020B0604020202020204" pitchFamily="34" charset="0"/>
              <a:buChar char="•"/>
            </a:pPr>
            <a:r>
              <a:rPr lang="es-CO" sz="2000" b="1" dirty="0" smtClean="0"/>
              <a:t>8.4% open </a:t>
            </a:r>
            <a:r>
              <a:rPr lang="es-CO" sz="2000" b="1" dirty="0" err="1" smtClean="0"/>
              <a:t>spirometry</a:t>
            </a:r>
            <a:r>
              <a:rPr lang="es-CO" sz="2000" b="1" dirty="0" smtClean="0"/>
              <a:t> (</a:t>
            </a:r>
            <a:r>
              <a:rPr lang="es-CO" sz="2000" b="1" i="1" dirty="0" smtClean="0"/>
              <a:t>p</a:t>
            </a:r>
            <a:r>
              <a:rPr lang="es-CO" sz="2000" b="1" dirty="0" smtClean="0"/>
              <a:t> &lt; 0.0001). </a:t>
            </a:r>
          </a:p>
          <a:p>
            <a:endParaRPr lang="es-CO" sz="2000" b="1" dirty="0" smtClean="0"/>
          </a:p>
          <a:p>
            <a:r>
              <a:rPr lang="es-CO" sz="2000" b="1" dirty="0" smtClean="0"/>
              <a:t>NNS (número necesario a buscar para un nuevo caso)</a:t>
            </a:r>
          </a:p>
          <a:p>
            <a:pPr marL="96838" indent="-96838">
              <a:buFont typeface="Arial" panose="020B0604020202020204" pitchFamily="34" charset="0"/>
              <a:buChar char="•"/>
            </a:pPr>
            <a:r>
              <a:rPr lang="es-CO" sz="2000" b="1" dirty="0" smtClean="0"/>
              <a:t>3.6 case-</a:t>
            </a:r>
            <a:r>
              <a:rPr lang="es-CO" sz="2000" b="1" dirty="0" err="1" smtClean="0"/>
              <a:t>finding</a:t>
            </a:r>
            <a:r>
              <a:rPr lang="es-CO" sz="2000" b="1" dirty="0" smtClean="0"/>
              <a:t> </a:t>
            </a:r>
          </a:p>
          <a:p>
            <a:pPr marL="96838" indent="-96838">
              <a:buFont typeface="Arial" panose="020B0604020202020204" pitchFamily="34" charset="0"/>
              <a:buChar char="•"/>
            </a:pPr>
            <a:r>
              <a:rPr lang="es-CO" sz="2000" b="1" dirty="0" smtClean="0"/>
              <a:t>11.9 open </a:t>
            </a:r>
            <a:r>
              <a:rPr lang="es-CO" sz="2000" b="1" dirty="0" err="1" smtClean="0"/>
              <a:t>spirometry</a:t>
            </a:r>
            <a:endParaRPr lang="es-CO" sz="2000" b="1" dirty="0"/>
          </a:p>
        </p:txBody>
      </p:sp>
      <p:pic>
        <p:nvPicPr>
          <p:cNvPr id="13" name="Picture 2" descr="http://www.sciencedirect.com/science?_ob=MiamiCaptionURL&amp;_method=retrieve&amp;_eid=1-s2.0-S0954611110002994&amp;_image=1-s2.0-S0954611110002994-gr3_lrg.jpg&amp;_cid=272432&amp;_explode=defaultEXP_LIST&amp;_idxType=defaultREF_WORK_INDEX_TYPE&amp;_alpha=defaultALPHA&amp;_ba=&amp;_rdoc=1&amp;_fmt=FULL&amp;_isHiQual=Y&amp;_issn=09546111&amp;_pii=S0954611110002994&amp;md5=ec924e103ce368c29d779bd482636763"/>
          <p:cNvPicPr>
            <a:picLocks noChangeAspect="1" noChangeArrowheads="1"/>
          </p:cNvPicPr>
          <p:nvPr/>
        </p:nvPicPr>
        <p:blipFill rotWithShape="1">
          <a:blip r:embed="rId3">
            <a:extLst>
              <a:ext uri="{28A0092B-C50C-407E-A947-70E740481C1C}">
                <a14:useLocalDpi xmlns:a14="http://schemas.microsoft.com/office/drawing/2010/main" val="0"/>
              </a:ext>
            </a:extLst>
          </a:blip>
          <a:srcRect l="76022" t="40202" b="43567"/>
          <a:stretch/>
        </p:blipFill>
        <p:spPr bwMode="auto">
          <a:xfrm>
            <a:off x="1403648" y="2210668"/>
            <a:ext cx="2092435" cy="81814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391235" y="6345292"/>
            <a:ext cx="7740352" cy="338554"/>
          </a:xfrm>
          <a:prstGeom prst="rect">
            <a:avLst/>
          </a:prstGeom>
        </p:spPr>
        <p:txBody>
          <a:bodyPr wrap="square">
            <a:spAutoFit/>
          </a:bodyPr>
          <a:lstStyle/>
          <a:p>
            <a:pPr algn="r"/>
            <a:r>
              <a:rPr lang="en-US" sz="1600" b="1" dirty="0"/>
              <a:t> </a:t>
            </a:r>
            <a:r>
              <a:rPr lang="en-US" sz="1600" b="1" dirty="0" err="1" smtClean="0"/>
              <a:t>Konstantikaki</a:t>
            </a:r>
            <a:r>
              <a:rPr lang="en-US" sz="1600" b="1" dirty="0" smtClean="0"/>
              <a:t>, J. </a:t>
            </a:r>
            <a:r>
              <a:rPr lang="en-US" sz="1600" b="1" dirty="0" err="1" smtClean="0"/>
              <a:t>Resp</a:t>
            </a:r>
            <a:r>
              <a:rPr lang="en-US" sz="1600" b="1" dirty="0" smtClean="0"/>
              <a:t> </a:t>
            </a:r>
            <a:r>
              <a:rPr lang="en-US" sz="1600" b="1" dirty="0"/>
              <a:t>Med 105, </a:t>
            </a:r>
            <a:r>
              <a:rPr lang="en-US" sz="1600" b="1" dirty="0" smtClean="0"/>
              <a:t>2</a:t>
            </a:r>
            <a:r>
              <a:rPr lang="en-US" sz="1600" b="1" dirty="0"/>
              <a:t>, </a:t>
            </a:r>
            <a:r>
              <a:rPr lang="en-US" sz="1600" b="1" dirty="0" smtClean="0"/>
              <a:t>2011</a:t>
            </a:r>
            <a:r>
              <a:rPr lang="en-US" sz="1600" b="1" dirty="0"/>
              <a:t>, </a:t>
            </a:r>
            <a:r>
              <a:rPr lang="en-US" sz="1600" b="1" dirty="0" smtClean="0"/>
              <a:t>274–281</a:t>
            </a:r>
            <a:endParaRPr lang="en-US" sz="1600" b="1" dirty="0">
              <a:effectLst/>
            </a:endParaRPr>
          </a:p>
        </p:txBody>
      </p:sp>
      <p:sp>
        <p:nvSpPr>
          <p:cNvPr id="10" name="9 Rectángulo"/>
          <p:cNvSpPr/>
          <p:nvPr/>
        </p:nvSpPr>
        <p:spPr>
          <a:xfrm>
            <a:off x="2339752" y="4981092"/>
            <a:ext cx="252000" cy="540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Rectángulo"/>
          <p:cNvSpPr/>
          <p:nvPr/>
        </p:nvSpPr>
        <p:spPr>
          <a:xfrm>
            <a:off x="3131840" y="3988024"/>
            <a:ext cx="252000" cy="1533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p:nvSpPr>
        <p:spPr>
          <a:xfrm>
            <a:off x="3910485" y="2996733"/>
            <a:ext cx="252000" cy="2524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Rectángulo"/>
          <p:cNvSpPr/>
          <p:nvPr/>
        </p:nvSpPr>
        <p:spPr>
          <a:xfrm>
            <a:off x="4716016" y="2903622"/>
            <a:ext cx="252000" cy="261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Rectángulo"/>
          <p:cNvSpPr/>
          <p:nvPr/>
        </p:nvSpPr>
        <p:spPr>
          <a:xfrm>
            <a:off x="5508104" y="2117558"/>
            <a:ext cx="252000" cy="3403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Rectángulo"/>
          <p:cNvSpPr/>
          <p:nvPr/>
        </p:nvSpPr>
        <p:spPr>
          <a:xfrm>
            <a:off x="2885803" y="4751976"/>
            <a:ext cx="252000" cy="769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Rectángulo"/>
          <p:cNvSpPr/>
          <p:nvPr/>
        </p:nvSpPr>
        <p:spPr>
          <a:xfrm>
            <a:off x="3660611" y="4751976"/>
            <a:ext cx="252000" cy="7692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Rectángulo"/>
          <p:cNvSpPr/>
          <p:nvPr/>
        </p:nvSpPr>
        <p:spPr>
          <a:xfrm>
            <a:off x="4437092" y="4957011"/>
            <a:ext cx="278030" cy="5641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22 Rectángulo"/>
          <p:cNvSpPr/>
          <p:nvPr/>
        </p:nvSpPr>
        <p:spPr>
          <a:xfrm>
            <a:off x="5257303" y="4144005"/>
            <a:ext cx="252000" cy="13772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p:cNvSpPr/>
          <p:nvPr/>
        </p:nvSpPr>
        <p:spPr>
          <a:xfrm>
            <a:off x="1419690" y="2673248"/>
            <a:ext cx="252000" cy="270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Rectángulo"/>
          <p:cNvSpPr/>
          <p:nvPr/>
        </p:nvSpPr>
        <p:spPr>
          <a:xfrm>
            <a:off x="1419690" y="2294846"/>
            <a:ext cx="252000" cy="2700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Rectángulo"/>
          <p:cNvSpPr/>
          <p:nvPr/>
        </p:nvSpPr>
        <p:spPr>
          <a:xfrm rot="16200000">
            <a:off x="-1623772" y="3738061"/>
            <a:ext cx="3626314" cy="307777"/>
          </a:xfrm>
          <a:prstGeom prst="rect">
            <a:avLst/>
          </a:prstGeom>
          <a:solidFill>
            <a:schemeClr val="bg1"/>
          </a:solidFill>
        </p:spPr>
        <p:txBody>
          <a:bodyPr wrap="none">
            <a:spAutoFit/>
          </a:bodyPr>
          <a:lstStyle/>
          <a:p>
            <a:r>
              <a:rPr lang="es-CO" sz="1400" b="1" dirty="0"/>
              <a:t>Proporción de nuevos casos de EPOC </a:t>
            </a:r>
            <a:r>
              <a:rPr lang="es-CO" sz="1400" b="1" dirty="0" smtClean="0"/>
              <a:t> (%)</a:t>
            </a:r>
            <a:endParaRPr lang="en-US" sz="1400" b="1" dirty="0"/>
          </a:p>
        </p:txBody>
      </p:sp>
      <p:sp>
        <p:nvSpPr>
          <p:cNvPr id="15" name="14 Rectángulo"/>
          <p:cNvSpPr/>
          <p:nvPr/>
        </p:nvSpPr>
        <p:spPr>
          <a:xfrm>
            <a:off x="2949155" y="5880850"/>
            <a:ext cx="1295547" cy="338554"/>
          </a:xfrm>
          <a:prstGeom prst="rect">
            <a:avLst/>
          </a:prstGeom>
          <a:solidFill>
            <a:schemeClr val="bg1"/>
          </a:solidFill>
        </p:spPr>
        <p:txBody>
          <a:bodyPr wrap="none">
            <a:spAutoFit/>
          </a:bodyPr>
          <a:lstStyle/>
          <a:p>
            <a:r>
              <a:rPr lang="es-CO" sz="1600" b="1" dirty="0" smtClean="0"/>
              <a:t>Edad (años)</a:t>
            </a:r>
            <a:endParaRPr lang="en-US" sz="1600" b="1" dirty="0"/>
          </a:p>
        </p:txBody>
      </p:sp>
    </p:spTree>
    <p:extLst>
      <p:ext uri="{BB962C8B-B14F-4D97-AF65-F5344CB8AC3E}">
        <p14:creationId xmlns:p14="http://schemas.microsoft.com/office/powerpoint/2010/main" val="1668280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72822" y="4165917"/>
            <a:ext cx="9071178" cy="2431435"/>
          </a:xfrm>
          <a:prstGeom prst="rect">
            <a:avLst/>
          </a:prstGeom>
          <a:solidFill>
            <a:schemeClr val="accent1">
              <a:lumMod val="20000"/>
              <a:lumOff val="80000"/>
            </a:schemeClr>
          </a:solidFill>
        </p:spPr>
        <p:txBody>
          <a:bodyPr wrap="square">
            <a:spAutoFit/>
          </a:bodyPr>
          <a:lstStyle/>
          <a:p>
            <a:r>
              <a:rPr lang="es-ES" sz="2400" dirty="0" smtClean="0"/>
              <a:t>Evidencia </a:t>
            </a:r>
            <a:r>
              <a:rPr lang="es-ES" sz="2400" dirty="0"/>
              <a:t>BAJA del rendimiento diagnóstico de la búsqueda activa  de casos de EPOC por medio de espirometría en población de </a:t>
            </a:r>
            <a:r>
              <a:rPr lang="es-ES" sz="2400" dirty="0" smtClean="0"/>
              <a:t>riesgo</a:t>
            </a:r>
          </a:p>
          <a:p>
            <a:pPr marL="342900" indent="-342900">
              <a:buFont typeface="Arial" panose="020B0604020202020204" pitchFamily="34" charset="0"/>
              <a:buChar char="•"/>
            </a:pPr>
            <a:r>
              <a:rPr lang="es-ES" sz="2000" dirty="0" smtClean="0"/>
              <a:t>Recomendación </a:t>
            </a:r>
            <a:r>
              <a:rPr lang="es-ES" sz="2000" dirty="0"/>
              <a:t>FUERTE para realizar espirometría en población expuesta a factores de riesgo con síntomas respiratorios. </a:t>
            </a:r>
            <a:endParaRPr lang="es-ES" sz="2000" dirty="0" smtClean="0"/>
          </a:p>
          <a:p>
            <a:pPr marL="342900" indent="-342900">
              <a:buFont typeface="Arial" panose="020B0604020202020204" pitchFamily="34" charset="0"/>
              <a:buChar char="•"/>
            </a:pPr>
            <a:r>
              <a:rPr lang="es-ES" sz="2000" dirty="0" smtClean="0"/>
              <a:t>Recomendación </a:t>
            </a:r>
            <a:r>
              <a:rPr lang="es-ES" sz="2000" dirty="0"/>
              <a:t>DÉBIL para realizar espirometría en población expuesta a factores de riesgo asintomática. </a:t>
            </a:r>
            <a:endParaRPr lang="es-MX" sz="2000" dirty="0"/>
          </a:p>
        </p:txBody>
      </p:sp>
      <p:sp>
        <p:nvSpPr>
          <p:cNvPr id="2" name="1 Título"/>
          <p:cNvSpPr>
            <a:spLocks noGrp="1"/>
          </p:cNvSpPr>
          <p:nvPr>
            <p:ph type="title"/>
          </p:nvPr>
        </p:nvSpPr>
        <p:spPr>
          <a:xfrm>
            <a:off x="0" y="195634"/>
            <a:ext cx="9144000" cy="929109"/>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MX" sz="2000" b="1" dirty="0">
                <a:solidFill>
                  <a:prstClr val="white"/>
                </a:solidFill>
              </a:rPr>
              <a:t>¿Es la búsqueda activa  de casos por medio de espirometría en población expuesta a factores de riesgo, el mejor </a:t>
            </a:r>
            <a:r>
              <a:rPr lang="es-MX" sz="2000" b="1" dirty="0" smtClean="0">
                <a:solidFill>
                  <a:prstClr val="white"/>
                </a:solidFill>
              </a:rPr>
              <a:t/>
            </a:r>
            <a:br>
              <a:rPr lang="es-MX" sz="2000" b="1" dirty="0" smtClean="0">
                <a:solidFill>
                  <a:prstClr val="white"/>
                </a:solidFill>
              </a:rPr>
            </a:br>
            <a:r>
              <a:rPr lang="es-MX" sz="2000" b="1" dirty="0" smtClean="0">
                <a:solidFill>
                  <a:prstClr val="white"/>
                </a:solidFill>
              </a:rPr>
              <a:t>método </a:t>
            </a:r>
            <a:r>
              <a:rPr lang="es-MX" sz="2000" b="1" dirty="0">
                <a:solidFill>
                  <a:prstClr val="white"/>
                </a:solidFill>
              </a:rPr>
              <a:t>para detectar pacientes con EPOC?</a:t>
            </a:r>
            <a:endParaRPr lang="en-US" dirty="0">
              <a:solidFill>
                <a:schemeClr val="bg1"/>
              </a:solidFill>
            </a:endParaRPr>
          </a:p>
        </p:txBody>
      </p:sp>
      <p:sp>
        <p:nvSpPr>
          <p:cNvPr id="7" name="6 Rectángulo"/>
          <p:cNvSpPr/>
          <p:nvPr/>
        </p:nvSpPr>
        <p:spPr>
          <a:xfrm>
            <a:off x="251521" y="1124744"/>
            <a:ext cx="8640960" cy="2800767"/>
          </a:xfrm>
          <a:prstGeom prst="rect">
            <a:avLst/>
          </a:prstGeom>
          <a:noFill/>
          <a:ln>
            <a:noFill/>
          </a:ln>
          <a:effectLst/>
        </p:spPr>
        <p:txBody>
          <a:bodyPr wrap="square">
            <a:spAutoFit/>
          </a:bodyPr>
          <a:lstStyle/>
          <a:p>
            <a:pPr lvl="0"/>
            <a:r>
              <a:rPr lang="es-AR" sz="2200" b="1" dirty="0">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a typeface="Times New Roman" pitchFamily="18" charset="0"/>
                <a:cs typeface="Arial" pitchFamily="34" charset="0"/>
              </a:rPr>
              <a:t>C</a:t>
            </a:r>
            <a:r>
              <a:rPr lang="es-VE" sz="2200" b="1" dirty="0" err="1">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a typeface="Times New Roman" pitchFamily="18" charset="0"/>
                <a:cs typeface="Arial" pitchFamily="34" charset="0"/>
              </a:rPr>
              <a:t>onclusiones</a:t>
            </a:r>
            <a:r>
              <a:rPr lang="es-VE" sz="2200" b="1" dirty="0">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a typeface="Times New Roman" pitchFamily="18" charset="0"/>
                <a:cs typeface="Arial" pitchFamily="34" charset="0"/>
              </a:rPr>
              <a:t> y recomendaciones</a:t>
            </a:r>
            <a:endParaRPr lang="es-ES" sz="2200" b="1" dirty="0">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ndParaRPr>
          </a:p>
          <a:p>
            <a:r>
              <a:rPr lang="es-ES" sz="2200" dirty="0" smtClean="0"/>
              <a:t>Se </a:t>
            </a:r>
            <a:r>
              <a:rPr lang="es-ES" sz="2200" dirty="0"/>
              <a:t>recomienda el uso de la espirometría para la detección de casos  de EPOC en población ≥ 40 años de edad expuesta a factores de riesgo conocidos como tabaco (≥ 10 paq/año), humo de leña (≥200 horas/año o ≥ de 10 años) u ocupación, con o sin síntomas respiratorios, tanto en población que no consulta (búsqueda activa de casos) como en población que consulta por cualquier causa (búsqueda oportunista de casos).  </a:t>
            </a:r>
            <a:endParaRPr lang="es-MX" sz="2200" dirty="0"/>
          </a:p>
        </p:txBody>
      </p:sp>
    </p:spTree>
    <p:extLst>
      <p:ext uri="{BB962C8B-B14F-4D97-AF65-F5344CB8AC3E}">
        <p14:creationId xmlns:p14="http://schemas.microsoft.com/office/powerpoint/2010/main" val="18168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26" y="1556792"/>
            <a:ext cx="8286808" cy="3416320"/>
          </a:xfrm>
          <a:prstGeom prst="rect">
            <a:avLst/>
          </a:prstGeom>
        </p:spPr>
        <p:txBody>
          <a:bodyPr wrap="square">
            <a:spAutoFit/>
          </a:bodyPr>
          <a:lstStyle/>
          <a:p>
            <a:pPr lvl="0" indent="449263" algn="just" eaLnBrk="0" fontAlgn="base" hangingPunct="0">
              <a:spcBef>
                <a:spcPct val="0"/>
              </a:spcBef>
              <a:spcAft>
                <a:spcPct val="0"/>
              </a:spcAft>
            </a:pPr>
            <a:r>
              <a:rPr lang="es-ES_tradnl" sz="2400" b="1" dirty="0" smtClean="0">
                <a:solidFill>
                  <a:srgbClr val="000000"/>
                </a:solidFill>
                <a:latin typeface="Trebuchet MS" panose="020B0603020202020204" pitchFamily="34" charset="0"/>
                <a:ea typeface="MS Mincho" pitchFamily="49" charset="-128"/>
                <a:cs typeface="Arial" pitchFamily="34" charset="0"/>
              </a:rPr>
              <a:t>Se asume que la adición de un segundo broncodilatador de AP con diferente mecanismo de acción incrementa los beneficios sobre la función pulmonar, síntomas, frecuencia de exacerbaciones  y  calidad de vida. </a:t>
            </a:r>
          </a:p>
          <a:p>
            <a:pPr lvl="0" indent="449263" algn="just" eaLnBrk="0" fontAlgn="base" hangingPunct="0">
              <a:spcBef>
                <a:spcPct val="0"/>
              </a:spcBef>
              <a:spcAft>
                <a:spcPct val="0"/>
              </a:spcAft>
            </a:pPr>
            <a:r>
              <a:rPr lang="es-ES_tradnl" sz="2400" b="1" dirty="0" smtClean="0">
                <a:solidFill>
                  <a:srgbClr val="000000"/>
                </a:solidFill>
                <a:latin typeface="Trebuchet MS" panose="020B0603020202020204" pitchFamily="34" charset="0"/>
                <a:ea typeface="MS Mincho" pitchFamily="49" charset="-128"/>
                <a:cs typeface="Arial" pitchFamily="34" charset="0"/>
              </a:rPr>
              <a:t>Surge la pregunta si se justifica adicionar un segundo broncodilatador en aquellos pacientes que persisten sintomáticos con la monoterapia broncodilatadora (LAMA o LABA).</a:t>
            </a:r>
            <a:endParaRPr lang="es-ES" sz="2400" b="1" dirty="0" smtClean="0">
              <a:latin typeface="Trebuchet MS" panose="020B0603020202020204" pitchFamily="34" charset="0"/>
            </a:endParaRPr>
          </a:p>
        </p:txBody>
      </p:sp>
      <p:sp>
        <p:nvSpPr>
          <p:cNvPr id="54273" name="Rectangle 1"/>
          <p:cNvSpPr>
            <a:spLocks noChangeArrowheads="1"/>
          </p:cNvSpPr>
          <p:nvPr/>
        </p:nvSpPr>
        <p:spPr bwMode="auto">
          <a:xfrm>
            <a:off x="328496" y="5217873"/>
            <a:ext cx="8315437" cy="1015663"/>
          </a:xfrm>
          <a:prstGeom prst="rect">
            <a:avLst/>
          </a:prstGeom>
          <a:solidFill>
            <a:srgbClr val="E1EACC"/>
          </a:solidFill>
          <a:ln w="9525">
            <a:noFill/>
            <a:miter lim="800000"/>
            <a:headEnd/>
            <a:tailEnd/>
          </a:ln>
          <a:effectLst>
            <a:outerShdw blurRad="50800" dist="38100" dir="2700000" sx="101000" sy="101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VE" sz="2000" b="1" i="0" u="none" strike="noStrike" cap="none" normalizeH="0" baseline="0" dirty="0" smtClean="0">
                <a:ln>
                  <a:noFill/>
                </a:ln>
                <a:solidFill>
                  <a:srgbClr val="000000"/>
                </a:solidFill>
                <a:effectLst/>
                <a:latin typeface="Trebuchet MS" panose="020B0603020202020204" pitchFamily="34" charset="0"/>
                <a:ea typeface="Times New Roman" pitchFamily="18" charset="0"/>
                <a:cs typeface="Arial" pitchFamily="34" charset="0"/>
              </a:rPr>
              <a:t>Selección de búsqueda</a:t>
            </a:r>
            <a:r>
              <a:rPr lang="es-ES" sz="2000" dirty="0" smtClean="0">
                <a:latin typeface="Trebuchet MS" panose="020B0603020202020204" pitchFamily="34" charset="0"/>
                <a:ea typeface="Times New Roman" pitchFamily="18" charset="0"/>
                <a:cs typeface="Arial" pitchFamily="34" charset="0"/>
              </a:rPr>
              <a:t>: </a:t>
            </a:r>
            <a:r>
              <a:rPr kumimoji="0" lang="es-VE" sz="2000" b="0" i="0" u="none" strike="noStrike" cap="none" normalizeH="0" baseline="0" dirty="0" smtClean="0">
                <a:ln>
                  <a:noFill/>
                </a:ln>
                <a:solidFill>
                  <a:srgbClr val="000000"/>
                </a:solidFill>
                <a:effectLst/>
                <a:latin typeface="Trebuchet MS" panose="020B0603020202020204" pitchFamily="34" charset="0"/>
                <a:ea typeface="Times New Roman" pitchFamily="18" charset="0"/>
                <a:cs typeface="Arial" pitchFamily="34" charset="0"/>
              </a:rPr>
              <a:t>Se capturaron 174 referencias (MeSh: 70; Tripdatabase: 104) seleccionando tres revisiones sistemáticas y tres </a:t>
            </a:r>
            <a:r>
              <a:rPr kumimoji="0" lang="es-ES" sz="2000" b="0" i="0" u="none" strike="noStrike" cap="none" normalizeH="0" baseline="0" dirty="0" smtClean="0">
                <a:ln>
                  <a:noFill/>
                </a:ln>
                <a:solidFill>
                  <a:schemeClr val="tx1"/>
                </a:solidFill>
                <a:effectLst/>
                <a:latin typeface="Trebuchet MS" panose="020B0603020202020204" pitchFamily="34" charset="0"/>
                <a:ea typeface="Times New Roman" pitchFamily="18" charset="0"/>
                <a:cs typeface="Arial" pitchFamily="34" charset="0"/>
              </a:rPr>
              <a:t>ensayos clínicos</a:t>
            </a:r>
            <a:r>
              <a:rPr kumimoji="0" lang="es-VE" sz="2000" b="0" i="0" u="none" strike="noStrike" cap="none" normalizeH="0" baseline="0" dirty="0" smtClean="0">
                <a:ln>
                  <a:noFill/>
                </a:ln>
                <a:solidFill>
                  <a:schemeClr val="tx1"/>
                </a:solidFill>
                <a:effectLst/>
                <a:latin typeface="Trebuchet MS" panose="020B0603020202020204" pitchFamily="34" charset="0"/>
                <a:ea typeface="Times New Roman" pitchFamily="18" charset="0"/>
                <a:cs typeface="Arial" pitchFamily="34" charset="0"/>
              </a:rPr>
              <a:t> </a:t>
            </a:r>
            <a:r>
              <a:rPr kumimoji="0" lang="es-ES" sz="2000" b="0" i="0" u="none" strike="noStrike" cap="none" normalizeH="0" baseline="0" dirty="0" smtClean="0">
                <a:ln>
                  <a:noFill/>
                </a:ln>
                <a:solidFill>
                  <a:schemeClr val="tx1"/>
                </a:solidFill>
                <a:effectLst/>
                <a:latin typeface="Trebuchet MS" panose="020B0603020202020204" pitchFamily="34" charset="0"/>
                <a:ea typeface="Times New Roman" pitchFamily="18" charset="0"/>
                <a:cs typeface="Arial" pitchFamily="34" charset="0"/>
              </a:rPr>
              <a:t>aleatorizados.</a:t>
            </a:r>
            <a:endParaRPr kumimoji="0" lang="es-ES" sz="2000" b="0" i="0" u="none" strike="noStrike" cap="none" normalizeH="0" baseline="0" dirty="0" smtClean="0">
              <a:ln>
                <a:noFill/>
              </a:ln>
              <a:solidFill>
                <a:schemeClr val="tx1"/>
              </a:solidFill>
              <a:effectLst/>
              <a:latin typeface="Trebuchet MS" panose="020B0603020202020204" pitchFamily="34" charset="0"/>
            </a:endParaRPr>
          </a:p>
        </p:txBody>
      </p:sp>
      <p:sp>
        <p:nvSpPr>
          <p:cNvPr id="6" name="5 Rectángulo"/>
          <p:cNvSpPr/>
          <p:nvPr/>
        </p:nvSpPr>
        <p:spPr>
          <a:xfrm>
            <a:off x="0" y="188639"/>
            <a:ext cx="9144000" cy="117934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r"/>
            <a:r>
              <a:rPr lang="es-MX" sz="2400" b="1" dirty="0">
                <a:solidFill>
                  <a:schemeClr val="bg1"/>
                </a:solidFill>
                <a:latin typeface="Trebuchet MS" panose="020B0603020202020204" pitchFamily="34" charset="0"/>
                <a:ea typeface="Times New Roman" pitchFamily="18" charset="0"/>
                <a:cs typeface="Arial" pitchFamily="34" charset="0"/>
              </a:rPr>
              <a:t>¿La asociación LABA+LAMA  proporciona mayores beneficios que la monoterapia con LAMA o LABA en pacientes con EPOC?</a:t>
            </a:r>
            <a:endParaRPr lang="es-ES" sz="24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04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b="2608"/>
          <a:stretch>
            <a:fillRect/>
          </a:stretch>
        </p:blipFill>
        <p:spPr bwMode="auto">
          <a:xfrm>
            <a:off x="214282" y="928670"/>
            <a:ext cx="8646377" cy="4000528"/>
          </a:xfrm>
          <a:prstGeom prst="rect">
            <a:avLst/>
          </a:prstGeom>
          <a:noFill/>
          <a:ln w="9525">
            <a:solidFill>
              <a:schemeClr val="tx1"/>
            </a:solidFill>
            <a:miter lim="800000"/>
            <a:headEnd/>
            <a:tailEnd/>
          </a:ln>
          <a:effectLst>
            <a:outerShdw blurRad="50800" dist="38100" dir="2700000" sx="101000" sy="101000" algn="tl" rotWithShape="0">
              <a:prstClr val="black">
                <a:alpha val="40000"/>
              </a:prstClr>
            </a:outerShdw>
          </a:effectLst>
        </p:spPr>
      </p:pic>
      <p:sp>
        <p:nvSpPr>
          <p:cNvPr id="3" name="2 Rectángulo"/>
          <p:cNvSpPr/>
          <p:nvPr/>
        </p:nvSpPr>
        <p:spPr>
          <a:xfrm>
            <a:off x="1785918" y="6448032"/>
            <a:ext cx="5786478" cy="338554"/>
          </a:xfrm>
          <a:prstGeom prst="rect">
            <a:avLst/>
          </a:prstGeom>
        </p:spPr>
        <p:txBody>
          <a:bodyPr wrap="square">
            <a:spAutoFit/>
          </a:bodyPr>
          <a:lstStyle/>
          <a:p>
            <a:r>
              <a:rPr lang="es-ES_tradnl" sz="1600" b="1" dirty="0" smtClean="0">
                <a:latin typeface="Trebuchet MS" panose="020B0603020202020204" pitchFamily="34" charset="0"/>
                <a:ea typeface="MS Mincho" pitchFamily="49" charset="-128"/>
                <a:cs typeface="Arial" pitchFamily="34" charset="0"/>
              </a:rPr>
              <a:t>Rodrigo GJ, et al.. Pulm Pharmacol Ther. 2012;25(1):40-7)</a:t>
            </a:r>
            <a:endParaRPr lang="es-ES" sz="1600" b="1" dirty="0">
              <a:latin typeface="Trebuchet MS" panose="020B0603020202020204" pitchFamily="34" charset="0"/>
            </a:endParaRPr>
          </a:p>
        </p:txBody>
      </p:sp>
      <p:sp>
        <p:nvSpPr>
          <p:cNvPr id="4" name="3 Rectángulo"/>
          <p:cNvSpPr/>
          <p:nvPr/>
        </p:nvSpPr>
        <p:spPr>
          <a:xfrm>
            <a:off x="285720" y="5143512"/>
            <a:ext cx="8501122" cy="1200329"/>
          </a:xfrm>
          <a:prstGeom prst="rect">
            <a:avLst/>
          </a:prstGeom>
          <a:solidFill>
            <a:srgbClr val="E1EACC"/>
          </a:solidFill>
          <a:effectLst>
            <a:outerShdw blurRad="50800" dist="38100" dir="2700000" sx="101000" sy="101000" algn="tl" rotWithShape="0">
              <a:prstClr val="black">
                <a:alpha val="40000"/>
              </a:prstClr>
            </a:outerShdw>
          </a:effectLst>
        </p:spPr>
        <p:txBody>
          <a:bodyPr wrap="square">
            <a:spAutoFit/>
          </a:bodyPr>
          <a:lstStyle/>
          <a:p>
            <a:pPr algn="just"/>
            <a:r>
              <a:rPr lang="es-ES_tradnl" b="1" dirty="0" smtClean="0">
                <a:solidFill>
                  <a:srgbClr val="000000"/>
                </a:solidFill>
                <a:latin typeface="Trebuchet MS" panose="020B0603020202020204" pitchFamily="34" charset="0"/>
                <a:ea typeface="MS Mincho" pitchFamily="49" charset="-128"/>
                <a:cs typeface="Arial" pitchFamily="34" charset="0"/>
              </a:rPr>
              <a:t>EPOC moderada a muy grave que incluye estudios con seguimiento menor a 6 ms, indica mayor beneficio de la doble terapia broncodilatadora sobre la monoterapia en la calidad de vida, disnea y  función pulmonar, pero no sobre el riesgo de exacerbaciones. </a:t>
            </a:r>
            <a:endParaRPr lang="es-ES" b="1" dirty="0">
              <a:latin typeface="Trebuchet MS" panose="020B0603020202020204" pitchFamily="34" charset="0"/>
            </a:endParaRPr>
          </a:p>
        </p:txBody>
      </p:sp>
      <p:sp>
        <p:nvSpPr>
          <p:cNvPr id="6" name="5 Rectángulo"/>
          <p:cNvSpPr/>
          <p:nvPr/>
        </p:nvSpPr>
        <p:spPr>
          <a:xfrm>
            <a:off x="-35719" y="116632"/>
            <a:ext cx="9179720" cy="668022"/>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r"/>
            <a:r>
              <a:rPr lang="es-ES" sz="2800" b="1" dirty="0">
                <a:solidFill>
                  <a:schemeClr val="bg1"/>
                </a:solidFill>
                <a:effectLst>
                  <a:outerShdw blurRad="38100" dist="38100" dir="2700000" algn="tl">
                    <a:srgbClr val="000000">
                      <a:alpha val="43137"/>
                    </a:srgbClr>
                  </a:outerShdw>
                </a:effectLst>
              </a:rPr>
              <a:t>LABA </a:t>
            </a:r>
            <a:r>
              <a:rPr lang="es-ES" sz="2800" b="1" dirty="0" smtClean="0">
                <a:solidFill>
                  <a:schemeClr val="bg1"/>
                </a:solidFill>
                <a:effectLst>
                  <a:outerShdw blurRad="38100" dist="38100" dir="2700000" algn="tl">
                    <a:srgbClr val="000000">
                      <a:alpha val="43137"/>
                    </a:srgbClr>
                  </a:outerShdw>
                </a:effectLst>
              </a:rPr>
              <a:t>+ </a:t>
            </a:r>
            <a:r>
              <a:rPr lang="es-ES" sz="2800" b="1" dirty="0">
                <a:solidFill>
                  <a:schemeClr val="bg1"/>
                </a:solidFill>
                <a:effectLst>
                  <a:outerShdw blurRad="38100" dist="38100" dir="2700000" algn="tl">
                    <a:srgbClr val="000000">
                      <a:alpha val="43137"/>
                    </a:srgbClr>
                  </a:outerShdw>
                </a:effectLst>
              </a:rPr>
              <a:t>Tiotropium vs. </a:t>
            </a:r>
            <a:r>
              <a:rPr lang="es-ES" sz="2800" b="1" dirty="0" err="1" smtClean="0">
                <a:solidFill>
                  <a:schemeClr val="bg1"/>
                </a:solidFill>
                <a:effectLst>
                  <a:outerShdw blurRad="38100" dist="38100" dir="2700000" algn="tl">
                    <a:srgbClr val="000000">
                      <a:alpha val="43137"/>
                    </a:srgbClr>
                  </a:outerShdw>
                </a:effectLst>
              </a:rPr>
              <a:t>Tiotropium</a:t>
            </a:r>
            <a:endParaRPr lang="es-ES" sz="2800" b="1" dirty="0">
              <a:solidFill>
                <a:schemeClr val="bg1"/>
              </a:solidFill>
              <a:effectLst>
                <a:outerShdw blurRad="38100" dist="38100" dir="2700000" algn="tl">
                  <a:srgbClr val="000000">
                    <a:alpha val="43137"/>
                  </a:srgbClr>
                </a:outerShdw>
              </a:effectLst>
            </a:endParaRPr>
          </a:p>
        </p:txBody>
      </p:sp>
      <p:sp>
        <p:nvSpPr>
          <p:cNvPr id="2" name="1 Rectángulo"/>
          <p:cNvSpPr/>
          <p:nvPr/>
        </p:nvSpPr>
        <p:spPr>
          <a:xfrm>
            <a:off x="285720" y="1628800"/>
            <a:ext cx="8574939" cy="1800200"/>
          </a:xfrm>
          <a:prstGeom prst="rect">
            <a:avLst/>
          </a:prstGeom>
          <a:solidFill>
            <a:srgbClr val="92D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311508" y="3453800"/>
            <a:ext cx="8574939" cy="148208"/>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80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47"/>
          <p:cNvSpPr txBox="1">
            <a:spLocks noChangeArrowheads="1"/>
          </p:cNvSpPr>
          <p:nvPr/>
        </p:nvSpPr>
        <p:spPr bwMode="auto">
          <a:xfrm>
            <a:off x="2611780" y="3474556"/>
            <a:ext cx="1204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200" b="1" dirty="0" smtClean="0">
                <a:latin typeface="+mj-lt"/>
              </a:rPr>
              <a:t>p=0.005</a:t>
            </a:r>
            <a:endParaRPr lang="en-US" sz="1200" b="1" dirty="0">
              <a:latin typeface="+mj-lt"/>
            </a:endParaRPr>
          </a:p>
        </p:txBody>
      </p:sp>
      <p:sp>
        <p:nvSpPr>
          <p:cNvPr id="122" name="TextBox 47"/>
          <p:cNvSpPr txBox="1">
            <a:spLocks noChangeArrowheads="1"/>
          </p:cNvSpPr>
          <p:nvPr/>
        </p:nvSpPr>
        <p:spPr bwMode="auto">
          <a:xfrm>
            <a:off x="2611780" y="2904311"/>
            <a:ext cx="1204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1200" b="1" dirty="0" smtClean="0">
                <a:latin typeface="+mj-lt"/>
              </a:rPr>
              <a:t>p=0.007</a:t>
            </a:r>
            <a:endParaRPr lang="en-US" sz="1200" b="1" dirty="0">
              <a:latin typeface="+mj-lt"/>
            </a:endParaRPr>
          </a:p>
        </p:txBody>
      </p:sp>
      <p:sp>
        <p:nvSpPr>
          <p:cNvPr id="5" name="Rectangle 31"/>
          <p:cNvSpPr>
            <a:spLocks noChangeArrowheads="1"/>
          </p:cNvSpPr>
          <p:nvPr/>
        </p:nvSpPr>
        <p:spPr bwMode="auto">
          <a:xfrm>
            <a:off x="1450693" y="3865169"/>
            <a:ext cx="312812" cy="2202181"/>
          </a:xfrm>
          <a:prstGeom prst="rect">
            <a:avLst/>
          </a:prstGeom>
          <a:solidFill>
            <a:srgbClr val="2E6EBC"/>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 name="Rectangle 32"/>
          <p:cNvSpPr>
            <a:spLocks noChangeArrowheads="1"/>
          </p:cNvSpPr>
          <p:nvPr/>
        </p:nvSpPr>
        <p:spPr bwMode="auto">
          <a:xfrm>
            <a:off x="1763505" y="3486966"/>
            <a:ext cx="322170" cy="2580385"/>
          </a:xfrm>
          <a:prstGeom prst="rect">
            <a:avLst/>
          </a:prstGeom>
          <a:solidFill>
            <a:srgbClr val="F5770F"/>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 name="Rectangle 33"/>
          <p:cNvSpPr>
            <a:spLocks noChangeArrowheads="1"/>
          </p:cNvSpPr>
          <p:nvPr/>
        </p:nvSpPr>
        <p:spPr bwMode="auto">
          <a:xfrm>
            <a:off x="2085674" y="3486966"/>
            <a:ext cx="322170" cy="2580385"/>
          </a:xfrm>
          <a:prstGeom prst="rect">
            <a:avLst/>
          </a:prstGeom>
          <a:solidFill>
            <a:srgbClr val="379166"/>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8" name="Rectangle 34"/>
          <p:cNvSpPr>
            <a:spLocks noChangeArrowheads="1"/>
          </p:cNvSpPr>
          <p:nvPr/>
        </p:nvSpPr>
        <p:spPr bwMode="auto">
          <a:xfrm>
            <a:off x="2873052" y="4440696"/>
            <a:ext cx="312812" cy="1626654"/>
          </a:xfrm>
          <a:prstGeom prst="rect">
            <a:avLst/>
          </a:prstGeom>
          <a:solidFill>
            <a:srgbClr val="2E6EBC"/>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9" name="Rectangle 35"/>
          <p:cNvSpPr>
            <a:spLocks noChangeArrowheads="1"/>
          </p:cNvSpPr>
          <p:nvPr/>
        </p:nvSpPr>
        <p:spPr bwMode="auto">
          <a:xfrm>
            <a:off x="3185864" y="4171274"/>
            <a:ext cx="323507" cy="1896076"/>
          </a:xfrm>
          <a:prstGeom prst="rect">
            <a:avLst/>
          </a:prstGeom>
          <a:solidFill>
            <a:srgbClr val="F5770F"/>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0" name="Rectangle 36"/>
          <p:cNvSpPr>
            <a:spLocks noChangeArrowheads="1"/>
          </p:cNvSpPr>
          <p:nvPr/>
        </p:nvSpPr>
        <p:spPr bwMode="auto">
          <a:xfrm>
            <a:off x="3509371" y="4125738"/>
            <a:ext cx="312812" cy="1941612"/>
          </a:xfrm>
          <a:prstGeom prst="rect">
            <a:avLst/>
          </a:prstGeom>
          <a:solidFill>
            <a:srgbClr val="379166"/>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1" name="Rectangle 37"/>
          <p:cNvSpPr>
            <a:spLocks noChangeArrowheads="1"/>
          </p:cNvSpPr>
          <p:nvPr/>
        </p:nvSpPr>
        <p:spPr bwMode="auto">
          <a:xfrm>
            <a:off x="4287391" y="5618313"/>
            <a:ext cx="322170" cy="449037"/>
          </a:xfrm>
          <a:prstGeom prst="rect">
            <a:avLst/>
          </a:prstGeom>
          <a:solidFill>
            <a:srgbClr val="2E6EBC"/>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2" name="Rectangle 38"/>
          <p:cNvSpPr>
            <a:spLocks noChangeArrowheads="1"/>
          </p:cNvSpPr>
          <p:nvPr/>
        </p:nvSpPr>
        <p:spPr bwMode="auto">
          <a:xfrm>
            <a:off x="4609560" y="5563922"/>
            <a:ext cx="323507" cy="503428"/>
          </a:xfrm>
          <a:prstGeom prst="rect">
            <a:avLst/>
          </a:prstGeom>
          <a:solidFill>
            <a:srgbClr val="F5770F"/>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3" name="Rectangle 39"/>
          <p:cNvSpPr>
            <a:spLocks noChangeArrowheads="1"/>
          </p:cNvSpPr>
          <p:nvPr/>
        </p:nvSpPr>
        <p:spPr bwMode="auto">
          <a:xfrm>
            <a:off x="4933066" y="5555068"/>
            <a:ext cx="312812" cy="512282"/>
          </a:xfrm>
          <a:prstGeom prst="rect">
            <a:avLst/>
          </a:prstGeom>
          <a:solidFill>
            <a:srgbClr val="379166"/>
          </a:solidFill>
          <a:ln w="7"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4" name="Rectangle 40"/>
          <p:cNvSpPr>
            <a:spLocks noChangeArrowheads="1"/>
          </p:cNvSpPr>
          <p:nvPr/>
        </p:nvSpPr>
        <p:spPr bwMode="auto">
          <a:xfrm>
            <a:off x="5711086" y="6012960"/>
            <a:ext cx="322170" cy="54390"/>
          </a:xfrm>
          <a:prstGeom prst="rect">
            <a:avLst/>
          </a:prstGeom>
          <a:solidFill>
            <a:srgbClr val="2E6EBC"/>
          </a:solidFill>
          <a:ln w="7"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5" name="Rectangle 41"/>
          <p:cNvSpPr>
            <a:spLocks noChangeArrowheads="1"/>
          </p:cNvSpPr>
          <p:nvPr/>
        </p:nvSpPr>
        <p:spPr bwMode="auto">
          <a:xfrm>
            <a:off x="6033257" y="5995252"/>
            <a:ext cx="312812" cy="72099"/>
          </a:xfrm>
          <a:prstGeom prst="rect">
            <a:avLst/>
          </a:prstGeom>
          <a:solidFill>
            <a:srgbClr val="F5770F"/>
          </a:solidFill>
          <a:ln w="7"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16" name="Rectangle 42"/>
          <p:cNvSpPr>
            <a:spLocks noChangeArrowheads="1"/>
          </p:cNvSpPr>
          <p:nvPr/>
        </p:nvSpPr>
        <p:spPr bwMode="auto">
          <a:xfrm>
            <a:off x="6346069" y="6021814"/>
            <a:ext cx="323507" cy="45536"/>
          </a:xfrm>
          <a:prstGeom prst="rect">
            <a:avLst/>
          </a:prstGeom>
          <a:solidFill>
            <a:srgbClr val="379166"/>
          </a:solidFill>
          <a:ln w="7"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3" name="Freeform 22"/>
          <p:cNvSpPr>
            <a:spLocks/>
          </p:cNvSpPr>
          <p:nvPr/>
        </p:nvSpPr>
        <p:spPr bwMode="auto">
          <a:xfrm>
            <a:off x="1212742" y="2867167"/>
            <a:ext cx="5684090" cy="3200183"/>
          </a:xfrm>
          <a:custGeom>
            <a:avLst/>
            <a:gdLst>
              <a:gd name="T0" fmla="*/ 0 w 4252"/>
              <a:gd name="T1" fmla="*/ 0 h 2530"/>
              <a:gd name="T2" fmla="*/ 0 w 4252"/>
              <a:gd name="T3" fmla="*/ 2530 h 2530"/>
              <a:gd name="T4" fmla="*/ 4252 w 4252"/>
              <a:gd name="T5" fmla="*/ 2530 h 2530"/>
            </a:gdLst>
            <a:ahLst/>
            <a:cxnLst>
              <a:cxn ang="0">
                <a:pos x="T0" y="T1"/>
              </a:cxn>
              <a:cxn ang="0">
                <a:pos x="T2" y="T3"/>
              </a:cxn>
              <a:cxn ang="0">
                <a:pos x="T4" y="T5"/>
              </a:cxn>
            </a:cxnLst>
            <a:rect l="0" t="0" r="r" b="b"/>
            <a:pathLst>
              <a:path w="4252" h="2530">
                <a:moveTo>
                  <a:pt x="0" y="0"/>
                </a:moveTo>
                <a:lnTo>
                  <a:pt x="0" y="2530"/>
                </a:lnTo>
                <a:lnTo>
                  <a:pt x="4252" y="2530"/>
                </a:lnTo>
              </a:path>
            </a:pathLst>
          </a:custGeom>
          <a:noFill/>
          <a:ln w="285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4" name="Line 13"/>
          <p:cNvSpPr>
            <a:spLocks noChangeShapeType="1"/>
          </p:cNvSpPr>
          <p:nvPr/>
        </p:nvSpPr>
        <p:spPr bwMode="auto">
          <a:xfrm>
            <a:off x="1127186" y="6067350"/>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5" name="Line 14"/>
          <p:cNvSpPr>
            <a:spLocks noChangeShapeType="1"/>
          </p:cNvSpPr>
          <p:nvPr/>
        </p:nvSpPr>
        <p:spPr bwMode="auto">
          <a:xfrm>
            <a:off x="1127186" y="2867167"/>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6" name="Line 15"/>
          <p:cNvSpPr>
            <a:spLocks noChangeShapeType="1"/>
          </p:cNvSpPr>
          <p:nvPr/>
        </p:nvSpPr>
        <p:spPr bwMode="auto">
          <a:xfrm>
            <a:off x="1127186" y="3182126"/>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7" name="Line 16"/>
          <p:cNvSpPr>
            <a:spLocks noChangeShapeType="1"/>
          </p:cNvSpPr>
          <p:nvPr/>
        </p:nvSpPr>
        <p:spPr bwMode="auto">
          <a:xfrm>
            <a:off x="1127186" y="3505939"/>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8" name="Line 17"/>
          <p:cNvSpPr>
            <a:spLocks noChangeShapeType="1"/>
          </p:cNvSpPr>
          <p:nvPr/>
        </p:nvSpPr>
        <p:spPr bwMode="auto">
          <a:xfrm>
            <a:off x="1564321" y="3667846"/>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29" name="Line 18"/>
          <p:cNvSpPr>
            <a:spLocks noChangeShapeType="1"/>
          </p:cNvSpPr>
          <p:nvPr/>
        </p:nvSpPr>
        <p:spPr bwMode="auto">
          <a:xfrm>
            <a:off x="1564321" y="4053638"/>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0" name="Line 19"/>
          <p:cNvSpPr>
            <a:spLocks noChangeShapeType="1"/>
          </p:cNvSpPr>
          <p:nvPr/>
        </p:nvSpPr>
        <p:spPr bwMode="auto">
          <a:xfrm>
            <a:off x="1127186" y="3828487"/>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1" name="Line 20"/>
          <p:cNvSpPr>
            <a:spLocks noChangeShapeType="1"/>
          </p:cNvSpPr>
          <p:nvPr/>
        </p:nvSpPr>
        <p:spPr bwMode="auto">
          <a:xfrm>
            <a:off x="1127186" y="4143446"/>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2" name="Line 21"/>
          <p:cNvSpPr>
            <a:spLocks noChangeShapeType="1"/>
          </p:cNvSpPr>
          <p:nvPr/>
        </p:nvSpPr>
        <p:spPr bwMode="auto">
          <a:xfrm>
            <a:off x="1212742" y="6067350"/>
            <a:ext cx="0" cy="89807"/>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3" name="Line 22"/>
          <p:cNvSpPr>
            <a:spLocks noChangeShapeType="1"/>
          </p:cNvSpPr>
          <p:nvPr/>
        </p:nvSpPr>
        <p:spPr bwMode="auto">
          <a:xfrm>
            <a:off x="2636437" y="6067350"/>
            <a:ext cx="0" cy="89807"/>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4" name="Line 23"/>
          <p:cNvSpPr>
            <a:spLocks noChangeShapeType="1"/>
          </p:cNvSpPr>
          <p:nvPr/>
        </p:nvSpPr>
        <p:spPr bwMode="auto">
          <a:xfrm>
            <a:off x="4060134" y="6067350"/>
            <a:ext cx="0" cy="89807"/>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5" name="Line 24"/>
          <p:cNvSpPr>
            <a:spLocks noChangeShapeType="1"/>
          </p:cNvSpPr>
          <p:nvPr/>
        </p:nvSpPr>
        <p:spPr bwMode="auto">
          <a:xfrm>
            <a:off x="5473135" y="6067350"/>
            <a:ext cx="0" cy="89807"/>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6" name="Line 25"/>
          <p:cNvSpPr>
            <a:spLocks noChangeShapeType="1"/>
          </p:cNvSpPr>
          <p:nvPr/>
        </p:nvSpPr>
        <p:spPr bwMode="auto">
          <a:xfrm>
            <a:off x="6896832" y="6067350"/>
            <a:ext cx="0" cy="89807"/>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7" name="Line 26"/>
          <p:cNvSpPr>
            <a:spLocks noChangeShapeType="1"/>
          </p:cNvSpPr>
          <p:nvPr/>
        </p:nvSpPr>
        <p:spPr bwMode="auto">
          <a:xfrm>
            <a:off x="1127186" y="4467259"/>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8" name="Line 27"/>
          <p:cNvSpPr>
            <a:spLocks noChangeShapeType="1"/>
          </p:cNvSpPr>
          <p:nvPr/>
        </p:nvSpPr>
        <p:spPr bwMode="auto">
          <a:xfrm>
            <a:off x="1127186" y="4791072"/>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39" name="Line 28"/>
          <p:cNvSpPr>
            <a:spLocks noChangeShapeType="1"/>
          </p:cNvSpPr>
          <p:nvPr/>
        </p:nvSpPr>
        <p:spPr bwMode="auto">
          <a:xfrm>
            <a:off x="1127186" y="5106030"/>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0" name="Line 29"/>
          <p:cNvSpPr>
            <a:spLocks noChangeShapeType="1"/>
          </p:cNvSpPr>
          <p:nvPr/>
        </p:nvSpPr>
        <p:spPr bwMode="auto">
          <a:xfrm>
            <a:off x="1127186" y="5752392"/>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1" name="Line 30"/>
          <p:cNvSpPr>
            <a:spLocks noChangeShapeType="1"/>
          </p:cNvSpPr>
          <p:nvPr/>
        </p:nvSpPr>
        <p:spPr bwMode="auto">
          <a:xfrm>
            <a:off x="1127186" y="5428579"/>
            <a:ext cx="8555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2" name="Line 43"/>
          <p:cNvSpPr>
            <a:spLocks noChangeShapeType="1"/>
          </p:cNvSpPr>
          <p:nvPr/>
        </p:nvSpPr>
        <p:spPr bwMode="auto">
          <a:xfrm>
            <a:off x="1611109" y="3667846"/>
            <a:ext cx="0" cy="385792"/>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3" name="Line 44"/>
          <p:cNvSpPr>
            <a:spLocks noChangeShapeType="1"/>
          </p:cNvSpPr>
          <p:nvPr/>
        </p:nvSpPr>
        <p:spPr bwMode="auto">
          <a:xfrm>
            <a:off x="2986680" y="4242108"/>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4" name="Line 45"/>
          <p:cNvSpPr>
            <a:spLocks noChangeShapeType="1"/>
          </p:cNvSpPr>
          <p:nvPr/>
        </p:nvSpPr>
        <p:spPr bwMode="auto">
          <a:xfrm>
            <a:off x="2986680" y="4602602"/>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5" name="Line 46"/>
          <p:cNvSpPr>
            <a:spLocks noChangeShapeType="1"/>
          </p:cNvSpPr>
          <p:nvPr/>
        </p:nvSpPr>
        <p:spPr bwMode="auto">
          <a:xfrm>
            <a:off x="3025448" y="4242108"/>
            <a:ext cx="0" cy="360494"/>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6" name="Line 47"/>
          <p:cNvSpPr>
            <a:spLocks noChangeShapeType="1"/>
          </p:cNvSpPr>
          <p:nvPr/>
        </p:nvSpPr>
        <p:spPr bwMode="auto">
          <a:xfrm>
            <a:off x="3300829" y="3946123"/>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7" name="Line 48"/>
          <p:cNvSpPr>
            <a:spLocks noChangeShapeType="1"/>
          </p:cNvSpPr>
          <p:nvPr/>
        </p:nvSpPr>
        <p:spPr bwMode="auto">
          <a:xfrm>
            <a:off x="3300829" y="4342034"/>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8" name="Line 49"/>
          <p:cNvSpPr>
            <a:spLocks noChangeShapeType="1"/>
          </p:cNvSpPr>
          <p:nvPr/>
        </p:nvSpPr>
        <p:spPr bwMode="auto">
          <a:xfrm>
            <a:off x="3347617" y="3946123"/>
            <a:ext cx="0" cy="395912"/>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49" name="Line 50"/>
          <p:cNvSpPr>
            <a:spLocks noChangeShapeType="1"/>
          </p:cNvSpPr>
          <p:nvPr/>
        </p:nvSpPr>
        <p:spPr bwMode="auto">
          <a:xfrm>
            <a:off x="3622999" y="3909440"/>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0" name="Line 51"/>
          <p:cNvSpPr>
            <a:spLocks noChangeShapeType="1"/>
          </p:cNvSpPr>
          <p:nvPr/>
        </p:nvSpPr>
        <p:spPr bwMode="auto">
          <a:xfrm>
            <a:off x="3622999" y="4331915"/>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1" name="Line 52"/>
          <p:cNvSpPr>
            <a:spLocks noChangeShapeType="1"/>
          </p:cNvSpPr>
          <p:nvPr/>
        </p:nvSpPr>
        <p:spPr bwMode="auto">
          <a:xfrm>
            <a:off x="3669787" y="3909440"/>
            <a:ext cx="0" cy="42247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2" name="Line 53"/>
          <p:cNvSpPr>
            <a:spLocks noChangeShapeType="1"/>
          </p:cNvSpPr>
          <p:nvPr/>
        </p:nvSpPr>
        <p:spPr bwMode="auto">
          <a:xfrm>
            <a:off x="4401019" y="5563922"/>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3" name="Line 54"/>
          <p:cNvSpPr>
            <a:spLocks noChangeShapeType="1"/>
          </p:cNvSpPr>
          <p:nvPr/>
        </p:nvSpPr>
        <p:spPr bwMode="auto">
          <a:xfrm>
            <a:off x="4401019" y="5680292"/>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4" name="Line 55"/>
          <p:cNvSpPr>
            <a:spLocks noChangeShapeType="1"/>
          </p:cNvSpPr>
          <p:nvPr/>
        </p:nvSpPr>
        <p:spPr bwMode="auto">
          <a:xfrm>
            <a:off x="4449143" y="5563922"/>
            <a:ext cx="0" cy="11637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5" name="Line 56"/>
          <p:cNvSpPr>
            <a:spLocks noChangeShapeType="1"/>
          </p:cNvSpPr>
          <p:nvPr/>
        </p:nvSpPr>
        <p:spPr bwMode="auto">
          <a:xfrm>
            <a:off x="4723189" y="5500677"/>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6" name="Line 57"/>
          <p:cNvSpPr>
            <a:spLocks noChangeShapeType="1"/>
          </p:cNvSpPr>
          <p:nvPr/>
        </p:nvSpPr>
        <p:spPr bwMode="auto">
          <a:xfrm>
            <a:off x="4723189" y="5627167"/>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7" name="Line 58"/>
          <p:cNvSpPr>
            <a:spLocks noChangeShapeType="1"/>
          </p:cNvSpPr>
          <p:nvPr/>
        </p:nvSpPr>
        <p:spPr bwMode="auto">
          <a:xfrm>
            <a:off x="4771314" y="5500677"/>
            <a:ext cx="0" cy="126489"/>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8" name="Line 59"/>
          <p:cNvSpPr>
            <a:spLocks noChangeShapeType="1"/>
          </p:cNvSpPr>
          <p:nvPr/>
        </p:nvSpPr>
        <p:spPr bwMode="auto">
          <a:xfrm>
            <a:off x="5046695" y="5491824"/>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59" name="Line 60"/>
          <p:cNvSpPr>
            <a:spLocks noChangeShapeType="1"/>
          </p:cNvSpPr>
          <p:nvPr/>
        </p:nvSpPr>
        <p:spPr bwMode="auto">
          <a:xfrm>
            <a:off x="5046695" y="5608194"/>
            <a:ext cx="85555" cy="0"/>
          </a:xfrm>
          <a:prstGeom prst="line">
            <a:avLst/>
          </a:prstGeom>
          <a:noFill/>
          <a:ln w="19050" cap="sq">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0" name="Line 61"/>
          <p:cNvSpPr>
            <a:spLocks noChangeShapeType="1"/>
          </p:cNvSpPr>
          <p:nvPr/>
        </p:nvSpPr>
        <p:spPr bwMode="auto">
          <a:xfrm>
            <a:off x="5084126" y="5491824"/>
            <a:ext cx="0" cy="11637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1" name="Line 62"/>
          <p:cNvSpPr>
            <a:spLocks noChangeShapeType="1"/>
          </p:cNvSpPr>
          <p:nvPr/>
        </p:nvSpPr>
        <p:spPr bwMode="auto">
          <a:xfrm>
            <a:off x="5824715" y="5995252"/>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2" name="Line 63"/>
          <p:cNvSpPr>
            <a:spLocks noChangeShapeType="1"/>
          </p:cNvSpPr>
          <p:nvPr/>
        </p:nvSpPr>
        <p:spPr bwMode="auto">
          <a:xfrm>
            <a:off x="5824715" y="6030669"/>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3" name="Line 64"/>
          <p:cNvSpPr>
            <a:spLocks noChangeShapeType="1"/>
          </p:cNvSpPr>
          <p:nvPr/>
        </p:nvSpPr>
        <p:spPr bwMode="auto">
          <a:xfrm>
            <a:off x="5871503" y="5995252"/>
            <a:ext cx="0" cy="35417"/>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4" name="Line 65"/>
          <p:cNvSpPr>
            <a:spLocks noChangeShapeType="1"/>
          </p:cNvSpPr>
          <p:nvPr/>
        </p:nvSpPr>
        <p:spPr bwMode="auto">
          <a:xfrm>
            <a:off x="6146884" y="5977543"/>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5" name="Line 66"/>
          <p:cNvSpPr>
            <a:spLocks noChangeShapeType="1"/>
          </p:cNvSpPr>
          <p:nvPr/>
        </p:nvSpPr>
        <p:spPr bwMode="auto">
          <a:xfrm>
            <a:off x="6146884" y="6021814"/>
            <a:ext cx="85555"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6" name="Line 67"/>
          <p:cNvSpPr>
            <a:spLocks noChangeShapeType="1"/>
          </p:cNvSpPr>
          <p:nvPr/>
        </p:nvSpPr>
        <p:spPr bwMode="auto">
          <a:xfrm>
            <a:off x="6185652" y="5977543"/>
            <a:ext cx="0" cy="44271"/>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7" name="Line 68"/>
          <p:cNvSpPr>
            <a:spLocks noChangeShapeType="1"/>
          </p:cNvSpPr>
          <p:nvPr/>
        </p:nvSpPr>
        <p:spPr bwMode="auto">
          <a:xfrm>
            <a:off x="6459697" y="6004105"/>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8" name="Line 69"/>
          <p:cNvSpPr>
            <a:spLocks noChangeShapeType="1"/>
          </p:cNvSpPr>
          <p:nvPr/>
        </p:nvSpPr>
        <p:spPr bwMode="auto">
          <a:xfrm>
            <a:off x="6459697" y="6030669"/>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69" name="Line 70"/>
          <p:cNvSpPr>
            <a:spLocks noChangeShapeType="1"/>
          </p:cNvSpPr>
          <p:nvPr/>
        </p:nvSpPr>
        <p:spPr bwMode="auto">
          <a:xfrm>
            <a:off x="6507821" y="6004105"/>
            <a:ext cx="0" cy="26562"/>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0" name="Line 71"/>
          <p:cNvSpPr>
            <a:spLocks noChangeShapeType="1"/>
          </p:cNvSpPr>
          <p:nvPr/>
        </p:nvSpPr>
        <p:spPr bwMode="auto">
          <a:xfrm>
            <a:off x="1877133" y="3254225"/>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1" name="Line 72"/>
          <p:cNvSpPr>
            <a:spLocks noChangeShapeType="1"/>
          </p:cNvSpPr>
          <p:nvPr/>
        </p:nvSpPr>
        <p:spPr bwMode="auto">
          <a:xfrm>
            <a:off x="1877133" y="3694408"/>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2" name="Line 73"/>
          <p:cNvSpPr>
            <a:spLocks noChangeShapeType="1"/>
          </p:cNvSpPr>
          <p:nvPr/>
        </p:nvSpPr>
        <p:spPr bwMode="auto">
          <a:xfrm>
            <a:off x="1923921" y="3254225"/>
            <a:ext cx="0" cy="44018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3" name="Line 74"/>
          <p:cNvSpPr>
            <a:spLocks noChangeShapeType="1"/>
          </p:cNvSpPr>
          <p:nvPr/>
        </p:nvSpPr>
        <p:spPr bwMode="auto">
          <a:xfrm>
            <a:off x="2199303" y="3271934"/>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4" name="Line 75"/>
          <p:cNvSpPr>
            <a:spLocks noChangeShapeType="1"/>
          </p:cNvSpPr>
          <p:nvPr/>
        </p:nvSpPr>
        <p:spPr bwMode="auto">
          <a:xfrm>
            <a:off x="2199303" y="3712117"/>
            <a:ext cx="94913" cy="0"/>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5" name="Line 76"/>
          <p:cNvSpPr>
            <a:spLocks noChangeShapeType="1"/>
          </p:cNvSpPr>
          <p:nvPr/>
        </p:nvSpPr>
        <p:spPr bwMode="auto">
          <a:xfrm>
            <a:off x="2247428" y="3271934"/>
            <a:ext cx="0" cy="44018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b="1" dirty="0">
              <a:latin typeface="+mj-lt"/>
            </a:endParaRPr>
          </a:p>
        </p:txBody>
      </p:sp>
      <p:sp>
        <p:nvSpPr>
          <p:cNvPr id="76" name="TextBox 75"/>
          <p:cNvSpPr txBox="1"/>
          <p:nvPr/>
        </p:nvSpPr>
        <p:spPr>
          <a:xfrm>
            <a:off x="678152" y="2713279"/>
            <a:ext cx="461986" cy="307777"/>
          </a:xfrm>
          <a:prstGeom prst="rect">
            <a:avLst/>
          </a:prstGeom>
          <a:noFill/>
        </p:spPr>
        <p:txBody>
          <a:bodyPr wrap="none" rtlCol="0" anchor="ctr">
            <a:spAutoFit/>
          </a:bodyPr>
          <a:lstStyle/>
          <a:p>
            <a:pPr algn="r"/>
            <a:r>
              <a:rPr lang="en-GB" sz="1400" b="1" dirty="0">
                <a:latin typeface="+mj-lt"/>
              </a:rPr>
              <a:t>5.0</a:t>
            </a:r>
          </a:p>
        </p:txBody>
      </p:sp>
      <p:sp>
        <p:nvSpPr>
          <p:cNvPr id="77" name="TextBox 76"/>
          <p:cNvSpPr txBox="1"/>
          <p:nvPr/>
        </p:nvSpPr>
        <p:spPr>
          <a:xfrm>
            <a:off x="678152" y="3033132"/>
            <a:ext cx="461986" cy="307777"/>
          </a:xfrm>
          <a:prstGeom prst="rect">
            <a:avLst/>
          </a:prstGeom>
          <a:noFill/>
        </p:spPr>
        <p:txBody>
          <a:bodyPr wrap="none" rtlCol="0" anchor="ctr">
            <a:spAutoFit/>
          </a:bodyPr>
          <a:lstStyle/>
          <a:p>
            <a:pPr algn="r"/>
            <a:r>
              <a:rPr lang="en-GB" sz="1400" b="1" dirty="0">
                <a:latin typeface="+mj-lt"/>
              </a:rPr>
              <a:t>4.5</a:t>
            </a:r>
          </a:p>
        </p:txBody>
      </p:sp>
      <p:sp>
        <p:nvSpPr>
          <p:cNvPr id="78" name="TextBox 77"/>
          <p:cNvSpPr txBox="1"/>
          <p:nvPr/>
        </p:nvSpPr>
        <p:spPr>
          <a:xfrm>
            <a:off x="678152" y="3352985"/>
            <a:ext cx="461986" cy="307777"/>
          </a:xfrm>
          <a:prstGeom prst="rect">
            <a:avLst/>
          </a:prstGeom>
          <a:noFill/>
        </p:spPr>
        <p:txBody>
          <a:bodyPr wrap="none" rtlCol="0" anchor="ctr">
            <a:spAutoFit/>
          </a:bodyPr>
          <a:lstStyle/>
          <a:p>
            <a:pPr algn="r"/>
            <a:r>
              <a:rPr lang="en-GB" sz="1400" b="1" dirty="0">
                <a:latin typeface="+mj-lt"/>
              </a:rPr>
              <a:t>4.0</a:t>
            </a:r>
          </a:p>
        </p:txBody>
      </p:sp>
      <p:sp>
        <p:nvSpPr>
          <p:cNvPr id="79" name="TextBox 78"/>
          <p:cNvSpPr txBox="1"/>
          <p:nvPr/>
        </p:nvSpPr>
        <p:spPr>
          <a:xfrm>
            <a:off x="678152" y="3672838"/>
            <a:ext cx="461986" cy="307777"/>
          </a:xfrm>
          <a:prstGeom prst="rect">
            <a:avLst/>
          </a:prstGeom>
          <a:noFill/>
        </p:spPr>
        <p:txBody>
          <a:bodyPr wrap="none" rtlCol="0" anchor="ctr">
            <a:spAutoFit/>
          </a:bodyPr>
          <a:lstStyle/>
          <a:p>
            <a:pPr algn="r"/>
            <a:r>
              <a:rPr lang="en-GB" sz="1400" b="1" dirty="0">
                <a:latin typeface="+mj-lt"/>
              </a:rPr>
              <a:t>3.5</a:t>
            </a:r>
          </a:p>
        </p:txBody>
      </p:sp>
      <p:sp>
        <p:nvSpPr>
          <p:cNvPr id="80" name="TextBox 79"/>
          <p:cNvSpPr txBox="1"/>
          <p:nvPr/>
        </p:nvSpPr>
        <p:spPr>
          <a:xfrm>
            <a:off x="678152" y="3992691"/>
            <a:ext cx="461986" cy="307777"/>
          </a:xfrm>
          <a:prstGeom prst="rect">
            <a:avLst/>
          </a:prstGeom>
          <a:noFill/>
        </p:spPr>
        <p:txBody>
          <a:bodyPr wrap="none" rtlCol="0" anchor="ctr">
            <a:spAutoFit/>
          </a:bodyPr>
          <a:lstStyle/>
          <a:p>
            <a:pPr algn="r"/>
            <a:r>
              <a:rPr lang="en-GB" sz="1400" b="1" dirty="0">
                <a:latin typeface="+mj-lt"/>
              </a:rPr>
              <a:t>3.0</a:t>
            </a:r>
          </a:p>
        </p:txBody>
      </p:sp>
      <p:sp>
        <p:nvSpPr>
          <p:cNvPr id="81" name="TextBox 80"/>
          <p:cNvSpPr txBox="1"/>
          <p:nvPr/>
        </p:nvSpPr>
        <p:spPr>
          <a:xfrm>
            <a:off x="678152" y="4312544"/>
            <a:ext cx="461986" cy="307777"/>
          </a:xfrm>
          <a:prstGeom prst="rect">
            <a:avLst/>
          </a:prstGeom>
          <a:noFill/>
        </p:spPr>
        <p:txBody>
          <a:bodyPr wrap="none" rtlCol="0" anchor="ctr">
            <a:spAutoFit/>
          </a:bodyPr>
          <a:lstStyle/>
          <a:p>
            <a:pPr algn="r"/>
            <a:r>
              <a:rPr lang="en-GB" sz="1400" b="1" dirty="0">
                <a:latin typeface="+mj-lt"/>
              </a:rPr>
              <a:t>2.5</a:t>
            </a:r>
          </a:p>
        </p:txBody>
      </p:sp>
      <p:sp>
        <p:nvSpPr>
          <p:cNvPr id="82" name="TextBox 81"/>
          <p:cNvSpPr txBox="1"/>
          <p:nvPr/>
        </p:nvSpPr>
        <p:spPr>
          <a:xfrm>
            <a:off x="678152" y="4632397"/>
            <a:ext cx="461986" cy="307777"/>
          </a:xfrm>
          <a:prstGeom prst="rect">
            <a:avLst/>
          </a:prstGeom>
          <a:noFill/>
        </p:spPr>
        <p:txBody>
          <a:bodyPr wrap="none" rtlCol="0" anchor="ctr">
            <a:spAutoFit/>
          </a:bodyPr>
          <a:lstStyle/>
          <a:p>
            <a:pPr algn="r"/>
            <a:r>
              <a:rPr lang="en-GB" sz="1400" b="1" dirty="0">
                <a:latin typeface="+mj-lt"/>
              </a:rPr>
              <a:t>2.0</a:t>
            </a:r>
          </a:p>
        </p:txBody>
      </p:sp>
      <p:sp>
        <p:nvSpPr>
          <p:cNvPr id="83" name="TextBox 82"/>
          <p:cNvSpPr txBox="1"/>
          <p:nvPr/>
        </p:nvSpPr>
        <p:spPr>
          <a:xfrm>
            <a:off x="678152" y="4952250"/>
            <a:ext cx="461986" cy="307777"/>
          </a:xfrm>
          <a:prstGeom prst="rect">
            <a:avLst/>
          </a:prstGeom>
          <a:noFill/>
        </p:spPr>
        <p:txBody>
          <a:bodyPr wrap="none" rtlCol="0" anchor="ctr">
            <a:spAutoFit/>
          </a:bodyPr>
          <a:lstStyle/>
          <a:p>
            <a:pPr algn="r"/>
            <a:r>
              <a:rPr lang="en-GB" sz="1400" b="1" dirty="0">
                <a:latin typeface="+mj-lt"/>
              </a:rPr>
              <a:t>1.5</a:t>
            </a:r>
          </a:p>
        </p:txBody>
      </p:sp>
      <p:sp>
        <p:nvSpPr>
          <p:cNvPr id="84" name="TextBox 83"/>
          <p:cNvSpPr txBox="1"/>
          <p:nvPr/>
        </p:nvSpPr>
        <p:spPr>
          <a:xfrm>
            <a:off x="678152" y="5272103"/>
            <a:ext cx="461986" cy="307777"/>
          </a:xfrm>
          <a:prstGeom prst="rect">
            <a:avLst/>
          </a:prstGeom>
          <a:noFill/>
        </p:spPr>
        <p:txBody>
          <a:bodyPr wrap="none" rtlCol="0" anchor="ctr">
            <a:spAutoFit/>
          </a:bodyPr>
          <a:lstStyle/>
          <a:p>
            <a:pPr algn="r"/>
            <a:r>
              <a:rPr lang="en-GB" sz="1400" b="1" dirty="0">
                <a:latin typeface="+mj-lt"/>
              </a:rPr>
              <a:t>1.0</a:t>
            </a:r>
          </a:p>
        </p:txBody>
      </p:sp>
      <p:sp>
        <p:nvSpPr>
          <p:cNvPr id="85" name="TextBox 84"/>
          <p:cNvSpPr txBox="1"/>
          <p:nvPr/>
        </p:nvSpPr>
        <p:spPr>
          <a:xfrm>
            <a:off x="678152" y="5591956"/>
            <a:ext cx="461986" cy="307777"/>
          </a:xfrm>
          <a:prstGeom prst="rect">
            <a:avLst/>
          </a:prstGeom>
          <a:noFill/>
        </p:spPr>
        <p:txBody>
          <a:bodyPr wrap="none" rtlCol="0" anchor="ctr">
            <a:spAutoFit/>
          </a:bodyPr>
          <a:lstStyle/>
          <a:p>
            <a:pPr algn="r"/>
            <a:r>
              <a:rPr lang="en-GB" sz="1400" b="1" dirty="0">
                <a:latin typeface="+mj-lt"/>
              </a:rPr>
              <a:t>0.5</a:t>
            </a:r>
          </a:p>
        </p:txBody>
      </p:sp>
      <p:sp>
        <p:nvSpPr>
          <p:cNvPr id="86" name="TextBox 85"/>
          <p:cNvSpPr txBox="1"/>
          <p:nvPr/>
        </p:nvSpPr>
        <p:spPr>
          <a:xfrm>
            <a:off x="849674" y="5911805"/>
            <a:ext cx="290464" cy="307777"/>
          </a:xfrm>
          <a:prstGeom prst="rect">
            <a:avLst/>
          </a:prstGeom>
          <a:noFill/>
        </p:spPr>
        <p:txBody>
          <a:bodyPr wrap="none" rtlCol="0" anchor="ctr">
            <a:spAutoFit/>
          </a:bodyPr>
          <a:lstStyle/>
          <a:p>
            <a:pPr algn="r"/>
            <a:r>
              <a:rPr lang="en-GB" sz="1400" b="1" dirty="0">
                <a:latin typeface="+mj-lt"/>
              </a:rPr>
              <a:t>0</a:t>
            </a:r>
          </a:p>
        </p:txBody>
      </p:sp>
      <p:sp>
        <p:nvSpPr>
          <p:cNvPr id="87" name="TextBox 86"/>
          <p:cNvSpPr txBox="1"/>
          <p:nvPr/>
        </p:nvSpPr>
        <p:spPr>
          <a:xfrm rot="16200000">
            <a:off x="-1087906" y="4284928"/>
            <a:ext cx="3192201" cy="369332"/>
          </a:xfrm>
          <a:prstGeom prst="rect">
            <a:avLst/>
          </a:prstGeom>
          <a:noFill/>
        </p:spPr>
        <p:txBody>
          <a:bodyPr wrap="square" rtlCol="0" anchor="ctr">
            <a:spAutoFit/>
          </a:bodyPr>
          <a:lstStyle/>
          <a:p>
            <a:pPr algn="ctr"/>
            <a:r>
              <a:rPr lang="en-GB" sz="1800" b="1" dirty="0" smtClean="0">
                <a:latin typeface="+mj-lt"/>
              </a:rPr>
              <a:t>Annualized </a:t>
            </a:r>
            <a:r>
              <a:rPr lang="en-GB" sz="1800" b="1" dirty="0">
                <a:latin typeface="+mj-lt"/>
              </a:rPr>
              <a:t>rate (95% CI)</a:t>
            </a:r>
          </a:p>
        </p:txBody>
      </p:sp>
      <p:sp>
        <p:nvSpPr>
          <p:cNvPr id="88" name="TextBox 87"/>
          <p:cNvSpPr txBox="1"/>
          <p:nvPr/>
        </p:nvSpPr>
        <p:spPr>
          <a:xfrm>
            <a:off x="1532400" y="6100545"/>
            <a:ext cx="714426" cy="338554"/>
          </a:xfrm>
          <a:prstGeom prst="rect">
            <a:avLst/>
          </a:prstGeom>
          <a:noFill/>
        </p:spPr>
        <p:txBody>
          <a:bodyPr wrap="none" rtlCol="0" anchor="ctr">
            <a:spAutoFit/>
          </a:bodyPr>
          <a:lstStyle/>
          <a:p>
            <a:pPr algn="ctr"/>
            <a:r>
              <a:rPr lang="es-CL" sz="1600" b="1" dirty="0" smtClean="0">
                <a:latin typeface="+mj-lt"/>
              </a:rPr>
              <a:t>Todas</a:t>
            </a:r>
            <a:endParaRPr lang="es-CL" sz="1600" b="1" dirty="0">
              <a:latin typeface="+mj-lt"/>
            </a:endParaRPr>
          </a:p>
        </p:txBody>
      </p:sp>
      <p:sp>
        <p:nvSpPr>
          <p:cNvPr id="89" name="TextBox 88"/>
          <p:cNvSpPr txBox="1"/>
          <p:nvPr/>
        </p:nvSpPr>
        <p:spPr>
          <a:xfrm>
            <a:off x="3022047" y="6100545"/>
            <a:ext cx="651140" cy="338554"/>
          </a:xfrm>
          <a:prstGeom prst="rect">
            <a:avLst/>
          </a:prstGeom>
          <a:noFill/>
        </p:spPr>
        <p:txBody>
          <a:bodyPr wrap="none" rtlCol="0" anchor="ctr">
            <a:spAutoFit/>
          </a:bodyPr>
          <a:lstStyle/>
          <a:p>
            <a:pPr algn="ctr"/>
            <a:r>
              <a:rPr lang="es-CL" sz="1600" b="1" dirty="0" smtClean="0">
                <a:latin typeface="+mj-lt"/>
              </a:rPr>
              <a:t>Leve</a:t>
            </a:r>
            <a:endParaRPr lang="es-CL" sz="1600" b="1" dirty="0">
              <a:latin typeface="+mj-lt"/>
            </a:endParaRPr>
          </a:p>
        </p:txBody>
      </p:sp>
      <p:sp>
        <p:nvSpPr>
          <p:cNvPr id="90" name="TextBox 89"/>
          <p:cNvSpPr txBox="1"/>
          <p:nvPr/>
        </p:nvSpPr>
        <p:spPr>
          <a:xfrm>
            <a:off x="4220491" y="6100545"/>
            <a:ext cx="1107996" cy="338554"/>
          </a:xfrm>
          <a:prstGeom prst="rect">
            <a:avLst/>
          </a:prstGeom>
          <a:noFill/>
        </p:spPr>
        <p:txBody>
          <a:bodyPr wrap="none" rtlCol="0" anchor="ctr">
            <a:spAutoFit/>
          </a:bodyPr>
          <a:lstStyle/>
          <a:p>
            <a:pPr algn="ctr"/>
            <a:r>
              <a:rPr lang="es-CL" sz="1600" b="1" dirty="0" smtClean="0">
                <a:latin typeface="+mj-lt"/>
              </a:rPr>
              <a:t>Moderada</a:t>
            </a:r>
            <a:endParaRPr lang="es-CL" sz="1600" b="1" dirty="0">
              <a:latin typeface="+mj-lt"/>
            </a:endParaRPr>
          </a:p>
        </p:txBody>
      </p:sp>
      <p:sp>
        <p:nvSpPr>
          <p:cNvPr id="91" name="TextBox 90"/>
          <p:cNvSpPr txBox="1"/>
          <p:nvPr/>
        </p:nvSpPr>
        <p:spPr>
          <a:xfrm>
            <a:off x="5768628" y="6100545"/>
            <a:ext cx="856325" cy="338554"/>
          </a:xfrm>
          <a:prstGeom prst="rect">
            <a:avLst/>
          </a:prstGeom>
          <a:noFill/>
        </p:spPr>
        <p:txBody>
          <a:bodyPr wrap="none" rtlCol="0" anchor="ctr">
            <a:spAutoFit/>
          </a:bodyPr>
          <a:lstStyle/>
          <a:p>
            <a:pPr algn="ctr"/>
            <a:r>
              <a:rPr lang="es-CL" sz="1600" b="1" dirty="0" smtClean="0">
                <a:latin typeface="+mj-lt"/>
              </a:rPr>
              <a:t>Severa</a:t>
            </a:r>
            <a:endParaRPr lang="es-CL" sz="1600" b="1" dirty="0">
              <a:latin typeface="+mj-lt"/>
            </a:endParaRPr>
          </a:p>
        </p:txBody>
      </p:sp>
      <p:sp>
        <p:nvSpPr>
          <p:cNvPr id="92" name="TextBox 91"/>
          <p:cNvSpPr txBox="1"/>
          <p:nvPr/>
        </p:nvSpPr>
        <p:spPr>
          <a:xfrm>
            <a:off x="1361541" y="5828103"/>
            <a:ext cx="486031" cy="261610"/>
          </a:xfrm>
          <a:prstGeom prst="rect">
            <a:avLst/>
          </a:prstGeom>
          <a:noFill/>
        </p:spPr>
        <p:txBody>
          <a:bodyPr wrap="none" rtlCol="0" anchor="ctr">
            <a:spAutoFit/>
          </a:bodyPr>
          <a:lstStyle/>
          <a:p>
            <a:pPr algn="ctr"/>
            <a:r>
              <a:rPr lang="en-GB" sz="1100" b="1" dirty="0">
                <a:latin typeface="+mj-lt"/>
              </a:rPr>
              <a:t>3.44</a:t>
            </a:r>
          </a:p>
        </p:txBody>
      </p:sp>
      <p:sp>
        <p:nvSpPr>
          <p:cNvPr id="93" name="TextBox 92"/>
          <p:cNvSpPr txBox="1"/>
          <p:nvPr/>
        </p:nvSpPr>
        <p:spPr>
          <a:xfrm>
            <a:off x="1674727" y="5828103"/>
            <a:ext cx="486031" cy="261610"/>
          </a:xfrm>
          <a:prstGeom prst="rect">
            <a:avLst/>
          </a:prstGeom>
          <a:noFill/>
        </p:spPr>
        <p:txBody>
          <a:bodyPr wrap="none" rtlCol="0" anchor="ctr">
            <a:spAutoFit/>
          </a:bodyPr>
          <a:lstStyle/>
          <a:p>
            <a:pPr algn="ctr"/>
            <a:r>
              <a:rPr lang="en-GB" sz="1100" b="1" dirty="0">
                <a:latin typeface="+mj-lt"/>
              </a:rPr>
              <a:t>4.04</a:t>
            </a:r>
          </a:p>
        </p:txBody>
      </p:sp>
      <p:sp>
        <p:nvSpPr>
          <p:cNvPr id="94" name="TextBox 93"/>
          <p:cNvSpPr txBox="1"/>
          <p:nvPr/>
        </p:nvSpPr>
        <p:spPr>
          <a:xfrm>
            <a:off x="2002087" y="5828103"/>
            <a:ext cx="486031" cy="261610"/>
          </a:xfrm>
          <a:prstGeom prst="rect">
            <a:avLst/>
          </a:prstGeom>
          <a:noFill/>
        </p:spPr>
        <p:txBody>
          <a:bodyPr wrap="none" rtlCol="0" anchor="ctr">
            <a:spAutoFit/>
          </a:bodyPr>
          <a:lstStyle/>
          <a:p>
            <a:pPr algn="ctr"/>
            <a:r>
              <a:rPr lang="en-GB" sz="1100" b="1" dirty="0">
                <a:latin typeface="+mj-lt"/>
              </a:rPr>
              <a:t>4.02</a:t>
            </a:r>
          </a:p>
        </p:txBody>
      </p:sp>
      <p:sp>
        <p:nvSpPr>
          <p:cNvPr id="95" name="TextBox 94"/>
          <p:cNvSpPr txBox="1"/>
          <p:nvPr/>
        </p:nvSpPr>
        <p:spPr>
          <a:xfrm>
            <a:off x="2775712" y="5828103"/>
            <a:ext cx="486031" cy="261610"/>
          </a:xfrm>
          <a:prstGeom prst="rect">
            <a:avLst/>
          </a:prstGeom>
          <a:noFill/>
        </p:spPr>
        <p:txBody>
          <a:bodyPr wrap="none" rtlCol="0" anchor="ctr">
            <a:spAutoFit/>
          </a:bodyPr>
          <a:lstStyle/>
          <a:p>
            <a:pPr algn="ctr"/>
            <a:r>
              <a:rPr lang="en-GB" sz="1100" b="1" dirty="0">
                <a:latin typeface="+mj-lt"/>
              </a:rPr>
              <a:t>2.55</a:t>
            </a:r>
          </a:p>
        </p:txBody>
      </p:sp>
      <p:sp>
        <p:nvSpPr>
          <p:cNvPr id="96" name="TextBox 95"/>
          <p:cNvSpPr txBox="1"/>
          <p:nvPr/>
        </p:nvSpPr>
        <p:spPr>
          <a:xfrm>
            <a:off x="3098347" y="5828103"/>
            <a:ext cx="486031" cy="261610"/>
          </a:xfrm>
          <a:prstGeom prst="rect">
            <a:avLst/>
          </a:prstGeom>
          <a:noFill/>
        </p:spPr>
        <p:txBody>
          <a:bodyPr wrap="none" rtlCol="0" anchor="ctr">
            <a:spAutoFit/>
          </a:bodyPr>
          <a:lstStyle/>
          <a:p>
            <a:pPr algn="ctr"/>
            <a:r>
              <a:rPr lang="en-GB" sz="1100" b="1" dirty="0">
                <a:latin typeface="+mj-lt"/>
              </a:rPr>
              <a:t>2.99</a:t>
            </a:r>
          </a:p>
        </p:txBody>
      </p:sp>
      <p:sp>
        <p:nvSpPr>
          <p:cNvPr id="97" name="TextBox 96"/>
          <p:cNvSpPr txBox="1"/>
          <p:nvPr/>
        </p:nvSpPr>
        <p:spPr>
          <a:xfrm>
            <a:off x="3425706" y="5828103"/>
            <a:ext cx="486031" cy="261610"/>
          </a:xfrm>
          <a:prstGeom prst="rect">
            <a:avLst/>
          </a:prstGeom>
          <a:noFill/>
        </p:spPr>
        <p:txBody>
          <a:bodyPr wrap="none" rtlCol="0" anchor="ctr">
            <a:spAutoFit/>
          </a:bodyPr>
          <a:lstStyle/>
          <a:p>
            <a:pPr algn="ctr"/>
            <a:r>
              <a:rPr lang="en-GB" sz="1100" b="1" dirty="0">
                <a:latin typeface="+mj-lt"/>
              </a:rPr>
              <a:t>3.03</a:t>
            </a:r>
          </a:p>
        </p:txBody>
      </p:sp>
      <p:sp>
        <p:nvSpPr>
          <p:cNvPr id="98" name="TextBox 97"/>
          <p:cNvSpPr txBox="1"/>
          <p:nvPr/>
        </p:nvSpPr>
        <p:spPr>
          <a:xfrm>
            <a:off x="4206634" y="5828103"/>
            <a:ext cx="486031" cy="261610"/>
          </a:xfrm>
          <a:prstGeom prst="rect">
            <a:avLst/>
          </a:prstGeom>
          <a:noFill/>
        </p:spPr>
        <p:txBody>
          <a:bodyPr wrap="none" rtlCol="0" anchor="ctr">
            <a:spAutoFit/>
          </a:bodyPr>
          <a:lstStyle/>
          <a:p>
            <a:pPr algn="ctr"/>
            <a:r>
              <a:rPr lang="en-GB" sz="1100" b="1" dirty="0">
                <a:latin typeface="+mj-lt"/>
              </a:rPr>
              <a:t>0.70</a:t>
            </a:r>
          </a:p>
        </p:txBody>
      </p:sp>
      <p:sp>
        <p:nvSpPr>
          <p:cNvPr id="99" name="TextBox 98"/>
          <p:cNvSpPr txBox="1"/>
          <p:nvPr/>
        </p:nvSpPr>
        <p:spPr>
          <a:xfrm>
            <a:off x="4529269" y="5828103"/>
            <a:ext cx="486031" cy="261610"/>
          </a:xfrm>
          <a:prstGeom prst="rect">
            <a:avLst/>
          </a:prstGeom>
          <a:noFill/>
        </p:spPr>
        <p:txBody>
          <a:bodyPr wrap="none" rtlCol="0" anchor="ctr">
            <a:spAutoFit/>
          </a:bodyPr>
          <a:lstStyle/>
          <a:p>
            <a:pPr algn="ctr"/>
            <a:r>
              <a:rPr lang="en-GB" sz="1100" b="1" dirty="0">
                <a:latin typeface="+mj-lt"/>
              </a:rPr>
              <a:t>0.79</a:t>
            </a:r>
          </a:p>
        </p:txBody>
      </p:sp>
      <p:sp>
        <p:nvSpPr>
          <p:cNvPr id="100" name="TextBox 99"/>
          <p:cNvSpPr txBox="1"/>
          <p:nvPr/>
        </p:nvSpPr>
        <p:spPr>
          <a:xfrm>
            <a:off x="4856628" y="5828103"/>
            <a:ext cx="486031" cy="261610"/>
          </a:xfrm>
          <a:prstGeom prst="rect">
            <a:avLst/>
          </a:prstGeom>
          <a:noFill/>
        </p:spPr>
        <p:txBody>
          <a:bodyPr wrap="none" rtlCol="0" anchor="ctr">
            <a:spAutoFit/>
          </a:bodyPr>
          <a:lstStyle/>
          <a:p>
            <a:pPr algn="ctr"/>
            <a:r>
              <a:rPr lang="en-GB" sz="1100" b="1" dirty="0">
                <a:latin typeface="+mj-lt"/>
              </a:rPr>
              <a:t>0.81</a:t>
            </a:r>
          </a:p>
        </p:txBody>
      </p:sp>
      <p:sp>
        <p:nvSpPr>
          <p:cNvPr id="101" name="TextBox 100"/>
          <p:cNvSpPr txBox="1"/>
          <p:nvPr/>
        </p:nvSpPr>
        <p:spPr>
          <a:xfrm>
            <a:off x="5616382" y="5716354"/>
            <a:ext cx="486031" cy="261610"/>
          </a:xfrm>
          <a:prstGeom prst="rect">
            <a:avLst/>
          </a:prstGeom>
          <a:noFill/>
        </p:spPr>
        <p:txBody>
          <a:bodyPr wrap="none" rtlCol="0" anchor="ctr">
            <a:spAutoFit/>
          </a:bodyPr>
          <a:lstStyle/>
          <a:p>
            <a:pPr algn="ctr"/>
            <a:r>
              <a:rPr lang="en-GB" sz="1100" b="1" dirty="0">
                <a:latin typeface="+mj-lt"/>
              </a:rPr>
              <a:t>0.09</a:t>
            </a:r>
          </a:p>
        </p:txBody>
      </p:sp>
      <p:sp>
        <p:nvSpPr>
          <p:cNvPr id="102" name="TextBox 101"/>
          <p:cNvSpPr txBox="1"/>
          <p:nvPr/>
        </p:nvSpPr>
        <p:spPr>
          <a:xfrm>
            <a:off x="5939017" y="5716354"/>
            <a:ext cx="486031" cy="261610"/>
          </a:xfrm>
          <a:prstGeom prst="rect">
            <a:avLst/>
          </a:prstGeom>
          <a:noFill/>
        </p:spPr>
        <p:txBody>
          <a:bodyPr wrap="none" rtlCol="0" anchor="ctr">
            <a:spAutoFit/>
          </a:bodyPr>
          <a:lstStyle/>
          <a:p>
            <a:pPr algn="ctr"/>
            <a:r>
              <a:rPr lang="en-GB" sz="1100" b="1" dirty="0">
                <a:latin typeface="+mj-lt"/>
              </a:rPr>
              <a:t>0.12</a:t>
            </a:r>
          </a:p>
        </p:txBody>
      </p:sp>
      <p:sp>
        <p:nvSpPr>
          <p:cNvPr id="103" name="TextBox 102"/>
          <p:cNvSpPr txBox="1"/>
          <p:nvPr/>
        </p:nvSpPr>
        <p:spPr>
          <a:xfrm>
            <a:off x="6266376" y="5716354"/>
            <a:ext cx="486031" cy="261610"/>
          </a:xfrm>
          <a:prstGeom prst="rect">
            <a:avLst/>
          </a:prstGeom>
          <a:noFill/>
        </p:spPr>
        <p:txBody>
          <a:bodyPr wrap="none" rtlCol="0" anchor="ctr">
            <a:spAutoFit/>
          </a:bodyPr>
          <a:lstStyle/>
          <a:p>
            <a:pPr algn="ctr"/>
            <a:r>
              <a:rPr lang="en-GB" sz="1100" b="1" dirty="0">
                <a:latin typeface="+mj-lt"/>
              </a:rPr>
              <a:t>0.08</a:t>
            </a:r>
          </a:p>
        </p:txBody>
      </p:sp>
      <p:cxnSp>
        <p:nvCxnSpPr>
          <p:cNvPr id="105" name="Straight Connector 104"/>
          <p:cNvCxnSpPr/>
          <p:nvPr/>
        </p:nvCxnSpPr>
        <p:spPr bwMode="auto">
          <a:xfrm>
            <a:off x="1464486" y="3024312"/>
            <a:ext cx="498874" cy="0"/>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a:off x="1476709" y="3029024"/>
            <a:ext cx="0" cy="175288"/>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8" name="TextBox 47"/>
          <p:cNvSpPr txBox="1">
            <a:spLocks noChangeArrowheads="1"/>
          </p:cNvSpPr>
          <p:nvPr/>
        </p:nvSpPr>
        <p:spPr bwMode="auto">
          <a:xfrm>
            <a:off x="1301314" y="2725544"/>
            <a:ext cx="1322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200" b="1" dirty="0" smtClean="0">
                <a:latin typeface="+mj-lt"/>
              </a:rPr>
              <a:t>15%, p=0.001</a:t>
            </a:r>
            <a:endParaRPr lang="en-US" sz="1200" b="1" dirty="0">
              <a:latin typeface="+mj-lt"/>
            </a:endParaRPr>
          </a:p>
        </p:txBody>
      </p:sp>
      <p:cxnSp>
        <p:nvCxnSpPr>
          <p:cNvPr id="110" name="Straight Connector 109"/>
          <p:cNvCxnSpPr/>
          <p:nvPr/>
        </p:nvCxnSpPr>
        <p:spPr bwMode="auto">
          <a:xfrm>
            <a:off x="1464828" y="2473174"/>
            <a:ext cx="855210" cy="0"/>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1476710" y="2477886"/>
            <a:ext cx="0" cy="175288"/>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a:off x="2893246" y="3773006"/>
            <a:ext cx="498874" cy="0"/>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a:off x="2905469" y="3777718"/>
            <a:ext cx="0" cy="175288"/>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2893588" y="3190063"/>
            <a:ext cx="855210" cy="0"/>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a:off x="2905470" y="3194775"/>
            <a:ext cx="0" cy="175288"/>
          </a:xfrm>
          <a:prstGeom prst="line">
            <a:avLst/>
          </a:prstGeom>
          <a:ln w="222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1" name="TextBox 47"/>
          <p:cNvSpPr txBox="1">
            <a:spLocks noChangeArrowheads="1"/>
          </p:cNvSpPr>
          <p:nvPr/>
        </p:nvSpPr>
        <p:spPr bwMode="auto">
          <a:xfrm>
            <a:off x="1301314" y="2146729"/>
            <a:ext cx="14382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200" b="1" dirty="0" smtClean="0">
                <a:latin typeface="+mj-lt"/>
              </a:rPr>
              <a:t>14%, p=0.002</a:t>
            </a:r>
            <a:endParaRPr lang="en-US" sz="1200" b="1" dirty="0">
              <a:latin typeface="+mj-lt"/>
            </a:endParaRPr>
          </a:p>
        </p:txBody>
      </p:sp>
      <p:sp>
        <p:nvSpPr>
          <p:cNvPr id="125" name="Rectangle 124"/>
          <p:cNvSpPr/>
          <p:nvPr/>
        </p:nvSpPr>
        <p:spPr bwMode="auto">
          <a:xfrm>
            <a:off x="1321134" y="2031268"/>
            <a:ext cx="1214446" cy="442206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400" b="1" dirty="0" smtClean="0">
              <a:latin typeface="+mj-lt"/>
            </a:endParaRPr>
          </a:p>
        </p:txBody>
      </p:sp>
      <p:sp>
        <p:nvSpPr>
          <p:cNvPr id="124" name="TextBox 123"/>
          <p:cNvSpPr txBox="1"/>
          <p:nvPr/>
        </p:nvSpPr>
        <p:spPr>
          <a:xfrm>
            <a:off x="5974306" y="4620111"/>
            <a:ext cx="2453960" cy="430887"/>
          </a:xfrm>
          <a:prstGeom prst="rect">
            <a:avLst/>
          </a:prstGeom>
          <a:noFill/>
          <a:ln>
            <a:noFill/>
          </a:ln>
        </p:spPr>
        <p:txBody>
          <a:bodyPr wrap="square" rtlCol="0">
            <a:spAutoFit/>
          </a:bodyPr>
          <a:lstStyle/>
          <a:p>
            <a:r>
              <a:rPr lang="en-US" sz="1100" b="1" dirty="0">
                <a:latin typeface="+mj-lt"/>
              </a:rPr>
              <a:t>Open-label T</a:t>
            </a:r>
            <a:r>
              <a:rPr lang="en-US" sz="1100" b="1" dirty="0" smtClean="0">
                <a:latin typeface="+mj-lt"/>
              </a:rPr>
              <a:t>iotropio 18 mcg </a:t>
            </a:r>
            <a:r>
              <a:rPr lang="es-CL" sz="1100" b="1" dirty="0" smtClean="0">
                <a:latin typeface="+mj-lt"/>
              </a:rPr>
              <a:t>1v/día</a:t>
            </a:r>
            <a:endParaRPr lang="es-CL" sz="1100" b="1" dirty="0">
              <a:latin typeface="+mj-lt"/>
            </a:endParaRPr>
          </a:p>
        </p:txBody>
      </p:sp>
      <p:sp>
        <p:nvSpPr>
          <p:cNvPr id="126" name="TextBox 125"/>
          <p:cNvSpPr txBox="1"/>
          <p:nvPr/>
        </p:nvSpPr>
        <p:spPr>
          <a:xfrm>
            <a:off x="5958237" y="4176375"/>
            <a:ext cx="2245380" cy="261610"/>
          </a:xfrm>
          <a:prstGeom prst="rect">
            <a:avLst/>
          </a:prstGeom>
          <a:noFill/>
          <a:ln>
            <a:noFill/>
          </a:ln>
        </p:spPr>
        <p:txBody>
          <a:bodyPr wrap="square" rtlCol="0">
            <a:spAutoFit/>
          </a:bodyPr>
          <a:lstStyle/>
          <a:p>
            <a:r>
              <a:rPr lang="en-US" sz="1100" b="1" dirty="0" smtClean="0">
                <a:latin typeface="+mj-lt"/>
              </a:rPr>
              <a:t>QVA149 110/50 mcg </a:t>
            </a:r>
            <a:r>
              <a:rPr lang="es-CL" sz="1100" b="1" dirty="0" smtClean="0">
                <a:latin typeface="+mj-lt"/>
              </a:rPr>
              <a:t>1v/día</a:t>
            </a:r>
            <a:endParaRPr lang="es-CL" sz="1100" b="1" dirty="0">
              <a:latin typeface="+mj-lt"/>
            </a:endParaRPr>
          </a:p>
        </p:txBody>
      </p:sp>
      <p:sp>
        <p:nvSpPr>
          <p:cNvPr id="127" name="Rectangle 126"/>
          <p:cNvSpPr/>
          <p:nvPr/>
        </p:nvSpPr>
        <p:spPr bwMode="auto">
          <a:xfrm>
            <a:off x="5808503" y="4687916"/>
            <a:ext cx="126000" cy="126000"/>
          </a:xfrm>
          <a:prstGeom prst="rect">
            <a:avLst/>
          </a:prstGeom>
          <a:solidFill>
            <a:srgbClr val="379166"/>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1400" b="1" dirty="0">
              <a:latin typeface="+mj-lt"/>
            </a:endParaRPr>
          </a:p>
        </p:txBody>
      </p:sp>
      <p:sp>
        <p:nvSpPr>
          <p:cNvPr id="128" name="Rectangle 127"/>
          <p:cNvSpPr/>
          <p:nvPr/>
        </p:nvSpPr>
        <p:spPr bwMode="auto">
          <a:xfrm>
            <a:off x="5809171" y="4249544"/>
            <a:ext cx="126000" cy="126000"/>
          </a:xfrm>
          <a:prstGeom prst="rect">
            <a:avLst/>
          </a:prstGeom>
          <a:solidFill>
            <a:srgbClr val="2E6EB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1400" b="1" dirty="0">
              <a:latin typeface="+mj-lt"/>
            </a:endParaRPr>
          </a:p>
        </p:txBody>
      </p:sp>
      <p:sp>
        <p:nvSpPr>
          <p:cNvPr id="129" name="TextBox 128"/>
          <p:cNvSpPr txBox="1"/>
          <p:nvPr/>
        </p:nvSpPr>
        <p:spPr>
          <a:xfrm>
            <a:off x="5969956" y="4405760"/>
            <a:ext cx="2060179" cy="261610"/>
          </a:xfrm>
          <a:prstGeom prst="rect">
            <a:avLst/>
          </a:prstGeom>
          <a:noFill/>
          <a:ln>
            <a:noFill/>
          </a:ln>
        </p:spPr>
        <p:txBody>
          <a:bodyPr wrap="none" rtlCol="0">
            <a:spAutoFit/>
          </a:bodyPr>
          <a:lstStyle/>
          <a:p>
            <a:r>
              <a:rPr lang="en-US" sz="1100" b="1" dirty="0" smtClean="0">
                <a:latin typeface="+mj-lt"/>
              </a:rPr>
              <a:t>Glicopirronio 50 mcg </a:t>
            </a:r>
            <a:r>
              <a:rPr lang="es-CL" sz="1100" b="1" dirty="0" smtClean="0">
                <a:latin typeface="+mj-lt"/>
              </a:rPr>
              <a:t>1v/día</a:t>
            </a:r>
            <a:r>
              <a:rPr lang="en-US" sz="1100" b="1" dirty="0" smtClean="0">
                <a:latin typeface="+mj-lt"/>
              </a:rPr>
              <a:t> </a:t>
            </a:r>
            <a:endParaRPr lang="en-US" sz="1100" b="1" dirty="0">
              <a:latin typeface="+mj-lt"/>
            </a:endParaRPr>
          </a:p>
        </p:txBody>
      </p:sp>
      <p:sp>
        <p:nvSpPr>
          <p:cNvPr id="130" name="Rectangle 129"/>
          <p:cNvSpPr/>
          <p:nvPr/>
        </p:nvSpPr>
        <p:spPr bwMode="auto">
          <a:xfrm>
            <a:off x="5805266" y="4465466"/>
            <a:ext cx="126000" cy="126000"/>
          </a:xfrm>
          <a:prstGeom prst="rect">
            <a:avLst/>
          </a:prstGeom>
          <a:solidFill>
            <a:srgbClr val="F5770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1400" b="1" dirty="0">
              <a:latin typeface="+mj-lt"/>
            </a:endParaRPr>
          </a:p>
        </p:txBody>
      </p:sp>
      <p:graphicFrame>
        <p:nvGraphicFramePr>
          <p:cNvPr id="133" name="Content Placeholder 2"/>
          <p:cNvGraphicFramePr>
            <a:graphicFrameLocks/>
          </p:cNvGraphicFramePr>
          <p:nvPr>
            <p:extLst>
              <p:ext uri="{D42A27DB-BD31-4B8C-83A1-F6EECF244321}">
                <p14:modId xmlns:p14="http://schemas.microsoft.com/office/powerpoint/2010/main" val="2958446554"/>
              </p:ext>
            </p:extLst>
          </p:nvPr>
        </p:nvGraphicFramePr>
        <p:xfrm>
          <a:off x="4598119" y="1528960"/>
          <a:ext cx="4358173" cy="2512615"/>
        </p:xfrm>
        <a:graphic>
          <a:graphicData uri="http://schemas.openxmlformats.org/drawingml/2006/table">
            <a:tbl>
              <a:tblPr firstRow="1" bandRow="1">
                <a:tableStyleId>{17292A2E-F333-43FB-9621-5CBBE7FDCDCB}</a:tableStyleId>
              </a:tblPr>
              <a:tblGrid>
                <a:gridCol w="1095605"/>
                <a:gridCol w="973870"/>
                <a:gridCol w="1217337"/>
                <a:gridCol w="1071361"/>
              </a:tblGrid>
              <a:tr h="489493">
                <a:tc>
                  <a:txBody>
                    <a:bodyPr/>
                    <a:lstStyle/>
                    <a:p>
                      <a:endParaRPr lang="en-US" sz="3200" b="1" dirty="0">
                        <a:solidFill>
                          <a:schemeClr val="bg1"/>
                        </a:solidFill>
                        <a:latin typeface="+mj-lt"/>
                      </a:endParaRPr>
                    </a:p>
                  </a:txBody>
                  <a:tcPr/>
                </a:tc>
                <a:tc gridSpan="3">
                  <a:txBody>
                    <a:bodyPr/>
                    <a:lstStyle/>
                    <a:p>
                      <a:pPr algn="ctr"/>
                      <a:r>
                        <a:rPr lang="es-CL" sz="1400" b="1" dirty="0" smtClean="0">
                          <a:latin typeface="+mj-lt"/>
                        </a:rPr>
                        <a:t>Número</a:t>
                      </a:r>
                      <a:r>
                        <a:rPr lang="es-CL" sz="1400" b="1" baseline="0" dirty="0" smtClean="0">
                          <a:latin typeface="+mj-lt"/>
                        </a:rPr>
                        <a:t> de exacerbaciones</a:t>
                      </a:r>
                      <a:endParaRPr lang="en-US" sz="1400" b="1" dirty="0">
                        <a:latin typeface="+mj-lt"/>
                      </a:endParaRPr>
                    </a:p>
                  </a:txBody>
                  <a:tcPr anchor="ctr"/>
                </a:tc>
                <a:tc hMerge="1">
                  <a:txBody>
                    <a:bodyPr/>
                    <a:lstStyle/>
                    <a:p>
                      <a:endParaRPr lang="en-US" sz="1200" dirty="0"/>
                    </a:p>
                  </a:txBody>
                  <a:tcPr/>
                </a:tc>
                <a:tc hMerge="1">
                  <a:txBody>
                    <a:bodyPr/>
                    <a:lstStyle/>
                    <a:p>
                      <a:endParaRPr lang="en-US" sz="1200" dirty="0"/>
                    </a:p>
                  </a:txBody>
                  <a:tcPr/>
                </a:tc>
              </a:tr>
              <a:tr h="660815">
                <a:tc>
                  <a:txBody>
                    <a:bodyPr/>
                    <a:lstStyle/>
                    <a:p>
                      <a:endParaRPr lang="en-US" sz="1200" b="1" dirty="0">
                        <a:solidFill>
                          <a:schemeClr val="bg1"/>
                        </a:solidFill>
                        <a:latin typeface="+mj-lt"/>
                      </a:endParaRPr>
                    </a:p>
                  </a:txBody>
                  <a:tcPr/>
                </a:tc>
                <a:tc>
                  <a:txBody>
                    <a:bodyPr/>
                    <a:lstStyle/>
                    <a:p>
                      <a:pPr algn="ctr"/>
                      <a:r>
                        <a:rPr lang="es-CL" sz="1200" b="1" dirty="0" smtClean="0">
                          <a:latin typeface="+mj-lt"/>
                        </a:rPr>
                        <a:t>QVA149</a:t>
                      </a:r>
                      <a:r>
                        <a:rPr lang="es-CL" sz="1200" b="1" baseline="0" dirty="0" smtClean="0">
                          <a:latin typeface="+mj-lt"/>
                        </a:rPr>
                        <a:t> 110/50ug 1v/día</a:t>
                      </a:r>
                      <a:endParaRPr lang="en-US" sz="1200" b="1" dirty="0">
                        <a:solidFill>
                          <a:schemeClr val="bg1"/>
                        </a:solidFill>
                        <a:latin typeface="+mj-lt"/>
                      </a:endParaRPr>
                    </a:p>
                  </a:txBody>
                  <a:tcPr/>
                </a:tc>
                <a:tc>
                  <a:txBody>
                    <a:bodyPr/>
                    <a:lstStyle/>
                    <a:p>
                      <a:pPr algn="ctr"/>
                      <a:r>
                        <a:rPr lang="es-CL" sz="1200" b="1" noProof="0" dirty="0" smtClean="0">
                          <a:latin typeface="+mj-lt"/>
                        </a:rPr>
                        <a:t>Glicopirronio</a:t>
                      </a:r>
                    </a:p>
                    <a:p>
                      <a:pPr algn="ctr"/>
                      <a:r>
                        <a:rPr lang="es-CL" sz="1200" b="1" noProof="0" dirty="0" smtClean="0">
                          <a:latin typeface="+mj-lt"/>
                        </a:rPr>
                        <a:t>50</a:t>
                      </a:r>
                      <a:r>
                        <a:rPr lang="es-CL" sz="1200" b="1" baseline="0" noProof="0" dirty="0" smtClean="0">
                          <a:latin typeface="+mj-lt"/>
                        </a:rPr>
                        <a:t>ug </a:t>
                      </a:r>
                    </a:p>
                    <a:p>
                      <a:pPr algn="ctr"/>
                      <a:r>
                        <a:rPr lang="es-CL" sz="1200" b="1" baseline="0" noProof="0" dirty="0" smtClean="0">
                          <a:latin typeface="+mj-lt"/>
                        </a:rPr>
                        <a:t>1v/día</a:t>
                      </a:r>
                      <a:endParaRPr lang="es-CL" sz="1200" b="1" baseline="0" noProof="0" dirty="0" smtClean="0">
                        <a:solidFill>
                          <a:schemeClr val="bg1"/>
                        </a:solidFill>
                        <a:latin typeface="+mj-lt"/>
                      </a:endParaRPr>
                    </a:p>
                  </a:txBody>
                  <a:tcPr/>
                </a:tc>
                <a:tc>
                  <a:txBody>
                    <a:bodyPr/>
                    <a:lstStyle/>
                    <a:p>
                      <a:pPr algn="ctr"/>
                      <a:r>
                        <a:rPr lang="es-CL" sz="1200" b="1" noProof="0" dirty="0" smtClean="0">
                          <a:latin typeface="+mj-lt"/>
                        </a:rPr>
                        <a:t>Tiotropio</a:t>
                      </a:r>
                      <a:r>
                        <a:rPr lang="es-CL" sz="1200" b="1" baseline="0" noProof="0" dirty="0" smtClean="0">
                          <a:latin typeface="+mj-lt"/>
                        </a:rPr>
                        <a:t> </a:t>
                      </a:r>
                    </a:p>
                    <a:p>
                      <a:pPr algn="ctr"/>
                      <a:r>
                        <a:rPr lang="es-CL" sz="1200" b="1" baseline="0" noProof="0" dirty="0" smtClean="0">
                          <a:latin typeface="+mj-lt"/>
                        </a:rPr>
                        <a:t>18ug 1v/día</a:t>
                      </a:r>
                      <a:endParaRPr lang="es-CL" sz="1200" b="1" baseline="0" noProof="0" dirty="0" smtClean="0">
                        <a:solidFill>
                          <a:schemeClr val="bg1"/>
                        </a:solidFill>
                        <a:latin typeface="+mj-lt"/>
                      </a:endParaRPr>
                    </a:p>
                  </a:txBody>
                  <a:tcPr/>
                </a:tc>
              </a:tr>
              <a:tr h="318170">
                <a:tc>
                  <a:txBody>
                    <a:bodyPr/>
                    <a:lstStyle/>
                    <a:p>
                      <a:r>
                        <a:rPr lang="es-CL" sz="1200" b="1" dirty="0" smtClean="0">
                          <a:latin typeface="+mj-lt"/>
                        </a:rPr>
                        <a:t>Leve</a:t>
                      </a:r>
                      <a:endParaRPr lang="en-US" sz="1200" b="1" dirty="0">
                        <a:latin typeface="+mj-lt"/>
                      </a:endParaRPr>
                    </a:p>
                  </a:txBody>
                  <a:tcPr/>
                </a:tc>
                <a:tc>
                  <a:txBody>
                    <a:bodyPr/>
                    <a:lstStyle/>
                    <a:p>
                      <a:pPr algn="ctr"/>
                      <a:r>
                        <a:rPr lang="en-US" sz="1200" b="1" dirty="0" smtClean="0">
                          <a:latin typeface="+mj-lt"/>
                        </a:rPr>
                        <a:t>2105</a:t>
                      </a:r>
                      <a:endParaRPr lang="en-US" sz="1200" b="1" dirty="0">
                        <a:latin typeface="+mj-lt"/>
                      </a:endParaRPr>
                    </a:p>
                  </a:txBody>
                  <a:tcPr/>
                </a:tc>
                <a:tc>
                  <a:txBody>
                    <a:bodyPr/>
                    <a:lstStyle/>
                    <a:p>
                      <a:pPr algn="ctr"/>
                      <a:r>
                        <a:rPr lang="en-US" sz="1200" b="1" dirty="0" smtClean="0">
                          <a:latin typeface="+mj-lt"/>
                        </a:rPr>
                        <a:t>2422</a:t>
                      </a:r>
                      <a:endParaRPr lang="en-US" sz="1200" b="1" dirty="0">
                        <a:latin typeface="+mj-lt"/>
                      </a:endParaRPr>
                    </a:p>
                  </a:txBody>
                  <a:tcPr/>
                </a:tc>
                <a:tc>
                  <a:txBody>
                    <a:bodyPr/>
                    <a:lstStyle/>
                    <a:p>
                      <a:pPr algn="ctr"/>
                      <a:r>
                        <a:rPr lang="en-US" sz="1200" b="1" dirty="0" smtClean="0">
                          <a:latin typeface="+mj-lt"/>
                        </a:rPr>
                        <a:t>2442</a:t>
                      </a:r>
                      <a:endParaRPr lang="en-US" sz="1200" b="1" dirty="0">
                        <a:latin typeface="+mj-lt"/>
                      </a:endParaRPr>
                    </a:p>
                  </a:txBody>
                  <a:tcPr/>
                </a:tc>
              </a:tr>
              <a:tr h="318170">
                <a:tc>
                  <a:txBody>
                    <a:bodyPr/>
                    <a:lstStyle/>
                    <a:p>
                      <a:r>
                        <a:rPr lang="en-US" sz="1200" b="1" dirty="0" smtClean="0">
                          <a:latin typeface="+mj-lt"/>
                        </a:rPr>
                        <a:t>Moderada</a:t>
                      </a:r>
                      <a:endParaRPr lang="en-US" sz="1200" b="1" dirty="0">
                        <a:latin typeface="+mj-lt"/>
                      </a:endParaRPr>
                    </a:p>
                  </a:txBody>
                  <a:tcPr/>
                </a:tc>
                <a:tc>
                  <a:txBody>
                    <a:bodyPr/>
                    <a:lstStyle/>
                    <a:p>
                      <a:pPr algn="ctr"/>
                      <a:r>
                        <a:rPr lang="en-US" sz="1200" b="1" dirty="0" smtClean="0">
                          <a:latin typeface="+mj-lt"/>
                        </a:rPr>
                        <a:t>812</a:t>
                      </a:r>
                      <a:endParaRPr lang="en-US" sz="1200" b="1" dirty="0">
                        <a:latin typeface="+mj-lt"/>
                      </a:endParaRPr>
                    </a:p>
                  </a:txBody>
                  <a:tcPr/>
                </a:tc>
                <a:tc>
                  <a:txBody>
                    <a:bodyPr/>
                    <a:lstStyle/>
                    <a:p>
                      <a:pPr algn="ctr"/>
                      <a:r>
                        <a:rPr lang="en-US" sz="1200" b="1" dirty="0" smtClean="0">
                          <a:latin typeface="+mj-lt"/>
                        </a:rPr>
                        <a:t>900</a:t>
                      </a:r>
                      <a:endParaRPr lang="en-US" sz="1200" b="1" dirty="0">
                        <a:latin typeface="+mj-lt"/>
                      </a:endParaRPr>
                    </a:p>
                  </a:txBody>
                  <a:tcPr/>
                </a:tc>
                <a:tc>
                  <a:txBody>
                    <a:bodyPr/>
                    <a:lstStyle/>
                    <a:p>
                      <a:pPr algn="ctr"/>
                      <a:r>
                        <a:rPr lang="en-US" sz="1200" b="1" dirty="0" smtClean="0">
                          <a:latin typeface="+mj-lt"/>
                        </a:rPr>
                        <a:t>898</a:t>
                      </a:r>
                      <a:endParaRPr lang="en-US" sz="1200" b="1" dirty="0">
                        <a:latin typeface="+mj-lt"/>
                      </a:endParaRPr>
                    </a:p>
                  </a:txBody>
                  <a:tcPr/>
                </a:tc>
              </a:tr>
              <a:tr h="318170">
                <a:tc>
                  <a:txBody>
                    <a:bodyPr/>
                    <a:lstStyle/>
                    <a:p>
                      <a:r>
                        <a:rPr lang="es-CL" sz="1200" b="1" dirty="0" smtClean="0">
                          <a:latin typeface="+mj-lt"/>
                        </a:rPr>
                        <a:t>Severa</a:t>
                      </a:r>
                      <a:endParaRPr lang="es-CL" sz="1200" b="1" baseline="0" dirty="0" smtClean="0">
                        <a:latin typeface="+mj-lt"/>
                      </a:endParaRPr>
                    </a:p>
                  </a:txBody>
                  <a:tcPr/>
                </a:tc>
                <a:tc>
                  <a:txBody>
                    <a:bodyPr/>
                    <a:lstStyle/>
                    <a:p>
                      <a:pPr algn="ctr"/>
                      <a:r>
                        <a:rPr lang="es-CL" sz="1200" b="1" dirty="0" smtClean="0">
                          <a:latin typeface="+mj-lt"/>
                        </a:rPr>
                        <a:t>121</a:t>
                      </a:r>
                    </a:p>
                  </a:txBody>
                  <a:tcPr/>
                </a:tc>
                <a:tc>
                  <a:txBody>
                    <a:bodyPr/>
                    <a:lstStyle/>
                    <a:p>
                      <a:pPr algn="ctr"/>
                      <a:r>
                        <a:rPr lang="es-CL" sz="1200" b="1" dirty="0" smtClean="0">
                          <a:latin typeface="+mj-lt"/>
                        </a:rPr>
                        <a:t>138</a:t>
                      </a:r>
                    </a:p>
                  </a:txBody>
                  <a:tcPr/>
                </a:tc>
                <a:tc>
                  <a:txBody>
                    <a:bodyPr/>
                    <a:lstStyle/>
                    <a:p>
                      <a:pPr algn="ctr"/>
                      <a:r>
                        <a:rPr lang="es-CL" sz="1200" b="1" dirty="0" smtClean="0">
                          <a:latin typeface="+mj-lt"/>
                        </a:rPr>
                        <a:t>105</a:t>
                      </a:r>
                    </a:p>
                  </a:txBody>
                  <a:tcPr/>
                </a:tc>
              </a:tr>
              <a:tr h="318170">
                <a:tc>
                  <a:txBody>
                    <a:bodyPr/>
                    <a:lstStyle/>
                    <a:p>
                      <a:r>
                        <a:rPr lang="es-CL" sz="1200" b="1" dirty="0" smtClean="0">
                          <a:latin typeface="+mj-lt"/>
                        </a:rPr>
                        <a:t>Total</a:t>
                      </a:r>
                      <a:endParaRPr lang="es-CL" sz="1200" b="1" baseline="0" dirty="0" smtClean="0">
                        <a:latin typeface="+mj-lt"/>
                      </a:endParaRPr>
                    </a:p>
                  </a:txBody>
                  <a:tcPr/>
                </a:tc>
                <a:tc>
                  <a:txBody>
                    <a:bodyPr/>
                    <a:lstStyle/>
                    <a:p>
                      <a:pPr algn="ctr"/>
                      <a:r>
                        <a:rPr lang="es-CL" sz="1200" b="1" dirty="0" smtClean="0">
                          <a:latin typeface="+mj-lt"/>
                        </a:rPr>
                        <a:t>2893</a:t>
                      </a:r>
                      <a:endParaRPr lang="en-US" sz="1200" b="1" dirty="0">
                        <a:latin typeface="+mj-lt"/>
                      </a:endParaRPr>
                    </a:p>
                  </a:txBody>
                  <a:tcPr/>
                </a:tc>
                <a:tc>
                  <a:txBody>
                    <a:bodyPr/>
                    <a:lstStyle/>
                    <a:p>
                      <a:pPr algn="ctr"/>
                      <a:r>
                        <a:rPr lang="en-US" sz="1200" b="1" dirty="0" smtClean="0">
                          <a:latin typeface="+mj-lt"/>
                        </a:rPr>
                        <a:t>3294</a:t>
                      </a:r>
                      <a:endParaRPr lang="en-US" sz="1200" b="1" dirty="0">
                        <a:latin typeface="+mj-lt"/>
                      </a:endParaRPr>
                    </a:p>
                  </a:txBody>
                  <a:tcPr/>
                </a:tc>
                <a:tc>
                  <a:txBody>
                    <a:bodyPr/>
                    <a:lstStyle/>
                    <a:p>
                      <a:pPr algn="ctr"/>
                      <a:r>
                        <a:rPr lang="en-US" sz="1200" b="1" dirty="0" smtClean="0">
                          <a:latin typeface="+mj-lt"/>
                        </a:rPr>
                        <a:t>3301</a:t>
                      </a:r>
                      <a:endParaRPr lang="en-US" sz="1200" b="1" dirty="0">
                        <a:latin typeface="+mj-lt"/>
                      </a:endParaRPr>
                    </a:p>
                  </a:txBody>
                  <a:tcPr/>
                </a:tc>
              </a:tr>
            </a:tbl>
          </a:graphicData>
        </a:graphic>
      </p:graphicFrame>
      <p:sp>
        <p:nvSpPr>
          <p:cNvPr id="135" name="Title 2"/>
          <p:cNvSpPr>
            <a:spLocks noGrp="1"/>
          </p:cNvSpPr>
          <p:nvPr>
            <p:ph type="title"/>
          </p:nvPr>
        </p:nvSpPr>
        <p:spPr>
          <a:xfrm>
            <a:off x="2560" y="116632"/>
            <a:ext cx="9144000" cy="1352573"/>
          </a:xfr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anchor="ctr">
            <a:noAutofit/>
          </a:bodyPr>
          <a:lstStyle/>
          <a:p>
            <a:pPr>
              <a:spcBef>
                <a:spcPts val="0"/>
              </a:spcBef>
              <a:spcAft>
                <a:spcPts val="0"/>
              </a:spcAft>
            </a:pPr>
            <a:r>
              <a:rPr lang="en-US" sz="3600" dirty="0">
                <a:solidFill>
                  <a:schemeClr val="bg1"/>
                </a:solidFill>
              </a:rPr>
              <a:t>QVA149 </a:t>
            </a:r>
            <a:r>
              <a:rPr lang="en-US" sz="3600" dirty="0" err="1" smtClean="0">
                <a:solidFill>
                  <a:schemeClr val="bg1"/>
                </a:solidFill>
              </a:rPr>
              <a:t>disminuyó</a:t>
            </a:r>
            <a:r>
              <a:rPr lang="en-US" sz="3600" dirty="0" smtClean="0">
                <a:solidFill>
                  <a:schemeClr val="bg1"/>
                </a:solidFill>
              </a:rPr>
              <a:t> </a:t>
            </a:r>
            <a:r>
              <a:rPr lang="en-US" sz="3600" dirty="0" err="1" smtClean="0">
                <a:solidFill>
                  <a:schemeClr val="bg1"/>
                </a:solidFill>
              </a:rPr>
              <a:t>exacerbaciones</a:t>
            </a:r>
            <a:r>
              <a:rPr lang="en-US" sz="3600" dirty="0" smtClean="0">
                <a:solidFill>
                  <a:schemeClr val="bg1"/>
                </a:solidFill>
              </a:rPr>
              <a:t> </a:t>
            </a:r>
            <a:r>
              <a:rPr lang="en-US" sz="3600" dirty="0">
                <a:solidFill>
                  <a:schemeClr val="bg1"/>
                </a:solidFill>
              </a:rPr>
              <a:t>SPARK </a:t>
            </a:r>
            <a:r>
              <a:rPr lang="en-US" sz="3600" dirty="0" smtClean="0">
                <a:solidFill>
                  <a:schemeClr val="bg1"/>
                </a:solidFill>
              </a:rPr>
              <a:t/>
            </a:r>
            <a:br>
              <a:rPr lang="en-US" sz="3600" dirty="0" smtClean="0">
                <a:solidFill>
                  <a:schemeClr val="bg1"/>
                </a:solidFill>
              </a:rPr>
            </a:br>
            <a:r>
              <a:rPr lang="en-US" sz="2000" dirty="0" smtClean="0">
                <a:solidFill>
                  <a:schemeClr val="bg1"/>
                </a:solidFill>
              </a:rPr>
              <a:t>(64 </a:t>
            </a:r>
            <a:r>
              <a:rPr lang="en-US" sz="2000" dirty="0" err="1" smtClean="0">
                <a:solidFill>
                  <a:schemeClr val="bg1"/>
                </a:solidFill>
              </a:rPr>
              <a:t>semanas</a:t>
            </a:r>
            <a:r>
              <a:rPr lang="en-US" sz="2000" dirty="0" smtClean="0">
                <a:solidFill>
                  <a:schemeClr val="bg1"/>
                </a:solidFill>
              </a:rPr>
              <a:t>, Vs </a:t>
            </a:r>
            <a:r>
              <a:rPr lang="en-US" sz="2000" dirty="0" err="1" smtClean="0">
                <a:solidFill>
                  <a:schemeClr val="bg1"/>
                </a:solidFill>
              </a:rPr>
              <a:t>glicopirronio</a:t>
            </a:r>
            <a:r>
              <a:rPr lang="en-US" sz="2000" dirty="0" smtClean="0">
                <a:solidFill>
                  <a:schemeClr val="bg1"/>
                </a:solidFill>
              </a:rPr>
              <a:t> y </a:t>
            </a:r>
            <a:r>
              <a:rPr lang="en-US" sz="2000" dirty="0" err="1" smtClean="0">
                <a:solidFill>
                  <a:schemeClr val="bg1"/>
                </a:solidFill>
              </a:rPr>
              <a:t>tiotropio</a:t>
            </a:r>
            <a:r>
              <a:rPr lang="en-US" sz="2000" dirty="0" smtClean="0">
                <a:solidFill>
                  <a:schemeClr val="bg1"/>
                </a:solidFill>
              </a:rPr>
              <a:t> </a:t>
            </a:r>
            <a:r>
              <a:rPr lang="en-US" sz="2000" dirty="0" err="1" smtClean="0">
                <a:solidFill>
                  <a:schemeClr val="bg1"/>
                </a:solidFill>
              </a:rPr>
              <a:t>por</a:t>
            </a:r>
            <a:r>
              <a:rPr lang="en-US" sz="2000" dirty="0" smtClean="0">
                <a:solidFill>
                  <a:schemeClr val="bg1"/>
                </a:solidFill>
              </a:rPr>
              <a:t> </a:t>
            </a:r>
            <a:r>
              <a:rPr lang="en-US" sz="2000" dirty="0" err="1" smtClean="0">
                <a:solidFill>
                  <a:schemeClr val="bg1"/>
                </a:solidFill>
              </a:rPr>
              <a:t>separado</a:t>
            </a:r>
            <a:r>
              <a:rPr lang="en-US" sz="2000" dirty="0" smtClean="0">
                <a:solidFill>
                  <a:schemeClr val="bg1"/>
                </a:solidFill>
              </a:rPr>
              <a:t>)</a:t>
            </a:r>
            <a:endParaRPr lang="en-US" sz="2000" dirty="0">
              <a:solidFill>
                <a:schemeClr val="bg1"/>
              </a:solidFill>
            </a:endParaRPr>
          </a:p>
        </p:txBody>
      </p:sp>
      <p:sp>
        <p:nvSpPr>
          <p:cNvPr id="136" name="Text Placeholder 2"/>
          <p:cNvSpPr>
            <a:spLocks noGrp="1"/>
          </p:cNvSpPr>
          <p:nvPr>
            <p:ph type="body" sz="quarter" idx="11"/>
          </p:nvPr>
        </p:nvSpPr>
        <p:spPr>
          <a:xfrm>
            <a:off x="4607257" y="6437085"/>
            <a:ext cx="4202112" cy="22451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sv-SE" sz="1600" b="1" dirty="0">
                <a:latin typeface="+mj-lt"/>
              </a:rPr>
              <a:t>Wedzicha </a:t>
            </a:r>
            <a:r>
              <a:rPr lang="sv-SE" sz="1600" b="1" dirty="0" smtClean="0">
                <a:latin typeface="+mj-lt"/>
              </a:rPr>
              <a:t>et al. </a:t>
            </a:r>
            <a:r>
              <a:rPr lang="sv-SE" sz="1600" b="1" dirty="0">
                <a:latin typeface="+mj-lt"/>
              </a:rPr>
              <a:t>Lancet </a:t>
            </a:r>
            <a:r>
              <a:rPr lang="sv-SE" sz="1600" b="1" dirty="0" smtClean="0">
                <a:latin typeface="+mj-lt"/>
              </a:rPr>
              <a:t>Respir Med 2013</a:t>
            </a:r>
            <a:endParaRPr lang="en-US" sz="1600" b="1" dirty="0">
              <a:latin typeface="+mj-lt"/>
            </a:endParaRPr>
          </a:p>
        </p:txBody>
      </p:sp>
    </p:spTree>
    <p:extLst>
      <p:ext uri="{BB962C8B-B14F-4D97-AF65-F5344CB8AC3E}">
        <p14:creationId xmlns:p14="http://schemas.microsoft.com/office/powerpoint/2010/main" val="26457221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77618" y="1204297"/>
            <a:ext cx="842968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AR" sz="22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a typeface="Times New Roman" pitchFamily="18" charset="0"/>
                <a:cs typeface="Arial" pitchFamily="34" charset="0"/>
              </a:rPr>
              <a:t>C</a:t>
            </a:r>
            <a:r>
              <a:rPr kumimoji="0" lang="es-VE" sz="22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a typeface="Times New Roman" pitchFamily="18" charset="0"/>
                <a:cs typeface="Arial" pitchFamily="34" charset="0"/>
              </a:rPr>
              <a:t>onclusiones y recomendaciones</a:t>
            </a:r>
            <a:endParaRPr kumimoji="0" lang="es-ES" sz="22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anose="020B0603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rgbClr val="000000"/>
                </a:solidFill>
                <a:effectLst/>
                <a:latin typeface="Trebuchet MS" panose="020B0603020202020204" pitchFamily="34" charset="0"/>
                <a:ea typeface="Times New Roman" pitchFamily="18" charset="0"/>
                <a:cs typeface="Arial" pitchFamily="34" charset="0"/>
              </a:rPr>
              <a:t>La evidencia disponible indica que en términos de eficacia la doble terapia broncodilatadora tiene mayores beneficios comparada con la monoterapia  en pacientes con EPOC moderada a muy grave sobre la</a:t>
            </a:r>
            <a:r>
              <a:rPr kumimoji="0" lang="es-ES" sz="2200" b="1" i="0" u="none" strike="noStrike" cap="none" normalizeH="0" baseline="0" dirty="0" smtClean="0">
                <a:ln>
                  <a:noFill/>
                </a:ln>
                <a:solidFill>
                  <a:schemeClr val="tx1"/>
                </a:solidFill>
                <a:effectLst/>
                <a:latin typeface="Trebuchet MS" panose="020B0603020202020204" pitchFamily="34" charset="0"/>
                <a:ea typeface="Times New Roman" pitchFamily="18" charset="0"/>
                <a:cs typeface="Arial" pitchFamily="34" charset="0"/>
              </a:rPr>
              <a:t> disnea, función pulmonar, calidad de vida; pero no en todas las exacerbaciones. El perfil de seguridad es similar en ambas opciones terapéuticas.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sz="2200" b="1" i="0" u="none" strike="noStrike" cap="none" normalizeH="0" baseline="0" dirty="0" smtClean="0">
              <a:ln>
                <a:noFill/>
              </a:ln>
              <a:solidFill>
                <a:schemeClr val="tx1"/>
              </a:solidFill>
              <a:effectLst/>
              <a:latin typeface="Trebuchet MS" panose="020B0603020202020204" pitchFamily="34" charset="0"/>
            </a:endParaRPr>
          </a:p>
        </p:txBody>
      </p:sp>
      <p:sp>
        <p:nvSpPr>
          <p:cNvPr id="3" name="2 Rectángulo"/>
          <p:cNvSpPr/>
          <p:nvPr/>
        </p:nvSpPr>
        <p:spPr>
          <a:xfrm>
            <a:off x="-35719" y="116631"/>
            <a:ext cx="9179720" cy="108766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r"/>
            <a:r>
              <a:rPr lang="es-ES" sz="3200" b="1" dirty="0" smtClean="0">
                <a:solidFill>
                  <a:schemeClr val="bg1"/>
                </a:solidFill>
                <a:effectLst>
                  <a:outerShdw blurRad="38100" dist="38100" dir="2700000" algn="tl">
                    <a:srgbClr val="000000">
                      <a:alpha val="43137"/>
                    </a:srgbClr>
                  </a:outerShdw>
                </a:effectLst>
              </a:rPr>
              <a:t>Mono vs doble terapia broncodilatadora</a:t>
            </a:r>
            <a:endParaRPr lang="es-ES" sz="3200" b="1" dirty="0">
              <a:solidFill>
                <a:schemeClr val="bg1"/>
              </a:solidFill>
              <a:effectLst>
                <a:outerShdw blurRad="38100" dist="38100" dir="2700000" algn="tl">
                  <a:srgbClr val="000000">
                    <a:alpha val="43137"/>
                  </a:srgbClr>
                </a:outerShdw>
              </a:effectLst>
            </a:endParaRPr>
          </a:p>
        </p:txBody>
      </p:sp>
      <p:sp>
        <p:nvSpPr>
          <p:cNvPr id="2" name="1 Rectángulo"/>
          <p:cNvSpPr/>
          <p:nvPr/>
        </p:nvSpPr>
        <p:spPr>
          <a:xfrm>
            <a:off x="277618" y="4005064"/>
            <a:ext cx="8614861" cy="2677656"/>
          </a:xfrm>
          <a:prstGeom prst="rect">
            <a:avLst/>
          </a:prstGeom>
          <a:solidFill>
            <a:schemeClr val="accent1">
              <a:lumMod val="20000"/>
              <a:lumOff val="80000"/>
            </a:schemeClr>
          </a:solidFill>
        </p:spPr>
        <p:txBody>
          <a:bodyPr wrap="square">
            <a:spAutoFit/>
          </a:bodyPr>
          <a:lstStyle/>
          <a:p>
            <a:r>
              <a:rPr lang="es-ES" sz="2800" b="1" dirty="0" smtClean="0"/>
              <a:t>EVIDENCIA ALTA Y RECOMENDACIÓN FUERTE  para </a:t>
            </a:r>
            <a:r>
              <a:rPr lang="es-ES" sz="2800" b="1" dirty="0"/>
              <a:t>el uso de la doble terapia broncodilatadora (LABA/LAMA) vs.  LAMA o LABA en pacientes con EPOC moderado a muy grave que persisten sintomáticos o con calidad de vida muy afectada con la monoterapia broncodilatadora. </a:t>
            </a:r>
          </a:p>
        </p:txBody>
      </p:sp>
    </p:spTree>
    <p:extLst>
      <p:ext uri="{BB962C8B-B14F-4D97-AF65-F5344CB8AC3E}">
        <p14:creationId xmlns:p14="http://schemas.microsoft.com/office/powerpoint/2010/main" val="19874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anchor="ctr">
            <a:noAutofit/>
          </a:bodyPr>
          <a:lstStyle/>
          <a:p>
            <a:pPr eaLnBrk="1" hangingPunct="1"/>
            <a:r>
              <a:rPr lang="es-CO" sz="2800" dirty="0" smtClean="0">
                <a:solidFill>
                  <a:schemeClr val="bg1"/>
                </a:solidFill>
              </a:rPr>
              <a:t>Estrategias para manejar el paciente con EPOC</a:t>
            </a:r>
            <a:endParaRPr lang="es-CO" sz="2800" dirty="0">
              <a:solidFill>
                <a:schemeClr val="bg1"/>
              </a:solidFill>
            </a:endParaRPr>
          </a:p>
        </p:txBody>
      </p:sp>
      <p:sp>
        <p:nvSpPr>
          <p:cNvPr id="3" name="2 Marcador de contenido"/>
          <p:cNvSpPr>
            <a:spLocks noGrp="1"/>
          </p:cNvSpPr>
          <p:nvPr>
            <p:ph idx="1"/>
          </p:nvPr>
        </p:nvSpPr>
        <p:spPr>
          <a:xfrm>
            <a:off x="251520" y="1556792"/>
            <a:ext cx="6696744" cy="4968552"/>
          </a:xfrm>
        </p:spPr>
        <p:txBody>
          <a:bodyPr/>
          <a:lstStyle/>
          <a:p>
            <a:pPr marL="109537" indent="0">
              <a:buNone/>
            </a:pPr>
            <a:endParaRPr lang="es-CO" sz="1100" dirty="0" smtClean="0"/>
          </a:p>
          <a:p>
            <a:pPr marL="109537" indent="0">
              <a:buNone/>
            </a:pPr>
            <a:r>
              <a:rPr lang="es-CO" sz="2400" dirty="0" smtClean="0">
                <a:solidFill>
                  <a:srgbClr val="C00000"/>
                </a:solidFill>
              </a:rPr>
              <a:t>COMO?</a:t>
            </a:r>
            <a:endParaRPr lang="es-CO" sz="2400" dirty="0">
              <a:solidFill>
                <a:srgbClr val="C00000"/>
              </a:solidFill>
            </a:endParaRPr>
          </a:p>
          <a:p>
            <a:r>
              <a:rPr lang="es-CO" sz="3200" dirty="0" smtClean="0"/>
              <a:t>Metodología actual de Guías de Práctica clínica: pretende responder interrogantes clínicos con análisis de la evidencia </a:t>
            </a:r>
          </a:p>
          <a:p>
            <a:pPr marL="109537" indent="0">
              <a:buNone/>
            </a:pPr>
            <a:endParaRPr lang="es-CO" sz="1400" dirty="0" smtClean="0"/>
          </a:p>
          <a:p>
            <a:pPr marL="109537" indent="0">
              <a:buNone/>
            </a:pPr>
            <a:r>
              <a:rPr lang="es-CO" sz="2400" dirty="0" smtClean="0">
                <a:solidFill>
                  <a:srgbClr val="C00000"/>
                </a:solidFill>
              </a:rPr>
              <a:t>CUAL Y CUANDO?</a:t>
            </a:r>
            <a:endParaRPr lang="es-CO" sz="2400" dirty="0">
              <a:solidFill>
                <a:srgbClr val="C00000"/>
              </a:solidFill>
            </a:endParaRPr>
          </a:p>
          <a:p>
            <a:r>
              <a:rPr lang="es-CO" sz="3200" dirty="0" smtClean="0"/>
              <a:t>Clasificar la gravedad y escoger el mejor tratamiento </a:t>
            </a:r>
            <a:endParaRPr lang="es-CO" sz="32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173"/>
          <a:stretch/>
        </p:blipFill>
        <p:spPr bwMode="auto">
          <a:xfrm>
            <a:off x="6758406" y="2207332"/>
            <a:ext cx="238559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4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par>
                                <p:cTn id="24" presetID="9" presetClass="emph" presetSubtype="0" nodeType="withEffect">
                                  <p:stCondLst>
                                    <p:cond delay="0"/>
                                  </p:stCondLst>
                                  <p:childTnLst>
                                    <p:set>
                                      <p:cBhvr rctx="PPT">
                                        <p:cTn id="25" dur="indefinite"/>
                                        <p:tgtEl>
                                          <p:spTgt spid="3">
                                            <p:txEl>
                                              <p:pRg st="2" end="2"/>
                                            </p:txEl>
                                          </p:spTgt>
                                        </p:tgtEl>
                                        <p:attrNameLst>
                                          <p:attrName>style.opacity</p:attrName>
                                        </p:attrNameLst>
                                      </p:cBhvr>
                                      <p:to>
                                        <p:strVal val="0.5"/>
                                      </p:to>
                                    </p:set>
                                    <p:animEffect filter="image" prLst="opacity: 0.5">
                                      <p:cBhvr rctx="IE">
                                        <p:cTn id="26" dur="indefinite"/>
                                        <p:tgtEl>
                                          <p:spTgt spid="3">
                                            <p:txEl>
                                              <p:pRg st="2" end="2"/>
                                            </p:txEl>
                                          </p:spTgt>
                                        </p:tgtEl>
                                      </p:cBhvr>
                                    </p:animEffect>
                                  </p:childTnLst>
                                </p:cTn>
                              </p:par>
                              <p:par>
                                <p:cTn id="27" presetID="9" presetClass="emph" presetSubtype="0" nodeType="withEffect">
                                  <p:stCondLst>
                                    <p:cond delay="0"/>
                                  </p:stCondLst>
                                  <p:childTnLst>
                                    <p:set>
                                      <p:cBhvr rctx="PPT">
                                        <p:cTn id="28" dur="indefinite"/>
                                        <p:tgtEl>
                                          <p:spTgt spid="3">
                                            <p:txEl>
                                              <p:pRg st="4" end="4"/>
                                            </p:txEl>
                                          </p:spTgt>
                                        </p:tgtEl>
                                        <p:attrNameLst>
                                          <p:attrName>style.opacity</p:attrName>
                                        </p:attrNameLst>
                                      </p:cBhvr>
                                      <p:to>
                                        <p:strVal val="0.5"/>
                                      </p:to>
                                    </p:set>
                                    <p:animEffect filter="image" prLst="opacity: 0.5">
                                      <p:cBhvr rctx="IE">
                                        <p:cTn id="29" dur="indefinite"/>
                                        <p:tgtEl>
                                          <p:spTgt spid="3">
                                            <p:txEl>
                                              <p:pRg st="4" end="4"/>
                                            </p:txEl>
                                          </p:spTgt>
                                        </p:tgtEl>
                                      </p:cBhvr>
                                    </p:animEffect>
                                  </p:childTnLst>
                                </p:cTn>
                              </p:par>
                              <p:par>
                                <p:cTn id="30" presetID="9" presetClass="emph" presetSubtype="0" nodeType="withEffect">
                                  <p:stCondLst>
                                    <p:cond delay="0"/>
                                  </p:stCondLst>
                                  <p:childTnLst>
                                    <p:set>
                                      <p:cBhvr rctx="PPT">
                                        <p:cTn id="31" dur="indefinite"/>
                                        <p:tgtEl>
                                          <p:spTgt spid="3">
                                            <p:txEl>
                                              <p:pRg st="5" end="5"/>
                                            </p:txEl>
                                          </p:spTgt>
                                        </p:tgtEl>
                                        <p:attrNameLst>
                                          <p:attrName>style.opacity</p:attrName>
                                        </p:attrNameLst>
                                      </p:cBhvr>
                                      <p:to>
                                        <p:strVal val="0.5"/>
                                      </p:to>
                                    </p:set>
                                    <p:animEffect filter="image" prLst="opacity: 0.5">
                                      <p:cBhvr rctx="IE">
                                        <p:cTn id="32"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0" name="Rectangle 32"/>
          <p:cNvSpPr>
            <a:spLocks noGrp="1" noChangeArrowheads="1"/>
          </p:cNvSpPr>
          <p:nvPr>
            <p:ph type="title"/>
          </p:nvPr>
        </p:nvSpPr>
        <p:spPr>
          <a:xfrm>
            <a:off x="0" y="285728"/>
            <a:ext cx="9144000" cy="839016"/>
          </a:xfrm>
          <a:solidFill>
            <a:schemeClr val="accent2">
              <a:lumMod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eaLnBrk="1" hangingPunct="1">
              <a:lnSpc>
                <a:spcPct val="9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CO" sz="2800" kern="0" dirty="0" smtClean="0">
                <a:solidFill>
                  <a:sysClr val="window" lastClr="FFFFFF"/>
                </a:solidFill>
                <a:ea typeface="+mj-ea"/>
                <a:cs typeface="+mj-cs"/>
              </a:rPr>
              <a:t>¿ Gravedad y GUÍAS de practica clínica?</a:t>
            </a:r>
            <a:endParaRPr lang="es-CO" sz="2800" kern="0" dirty="0">
              <a:solidFill>
                <a:sysClr val="window" lastClr="FFFFFF"/>
              </a:solidFill>
              <a:ea typeface="+mj-ea"/>
              <a:cs typeface="+mj-cs"/>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11" t="38710" r="37997" b="13307"/>
          <a:stretch/>
        </p:blipFill>
        <p:spPr bwMode="auto">
          <a:xfrm>
            <a:off x="179512" y="1147215"/>
            <a:ext cx="4144618" cy="314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5203428" y="1565817"/>
            <a:ext cx="3672408" cy="2304256"/>
            <a:chOff x="4499992" y="1268760"/>
            <a:chExt cx="4033390" cy="2548203"/>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268760"/>
              <a:ext cx="4033390" cy="215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447373"/>
              <a:ext cx="4033390" cy="36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CuadroTexto"/>
          <p:cNvSpPr txBox="1"/>
          <p:nvPr/>
        </p:nvSpPr>
        <p:spPr>
          <a:xfrm>
            <a:off x="4877477" y="4987363"/>
            <a:ext cx="4033390" cy="1569660"/>
          </a:xfrm>
          <a:prstGeom prst="rect">
            <a:avLst/>
          </a:prstGeom>
          <a:noFill/>
        </p:spPr>
        <p:txBody>
          <a:bodyPr wrap="square" rtlCol="0">
            <a:spAutoFit/>
          </a:bodyPr>
          <a:lstStyle/>
          <a:p>
            <a:pPr algn="ctr"/>
            <a:r>
              <a:rPr lang="es-CO" sz="3200" dirty="0" smtClean="0"/>
              <a:t>Hasta hoy….</a:t>
            </a:r>
          </a:p>
          <a:p>
            <a:pPr algn="ctr"/>
            <a:r>
              <a:rPr lang="es-CO" sz="3200" dirty="0" smtClean="0"/>
              <a:t>¡Son una apuesta y deben ser validadas!</a:t>
            </a:r>
            <a:endParaRPr lang="es-CO" sz="3200" dirty="0"/>
          </a:p>
        </p:txBody>
      </p:sp>
      <p:pic>
        <p:nvPicPr>
          <p:cNvPr id="18" name="Picture 6" descr="http://www.asoneumocito.org/wp-content/themes/asoneumocito2/images/logo-asoneumocit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553" y="5362180"/>
            <a:ext cx="820026" cy="820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4336" y="3848151"/>
            <a:ext cx="601561" cy="648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6" descr="http://t2.gstatic.com/images?q=tbn:ANd9GcTwejjuUXSqRT6UxJWAaBWQj9zIs4po9l39N7IiFwNd74vUHPh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3" y="1180007"/>
            <a:ext cx="541952" cy="582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163" y="4095024"/>
            <a:ext cx="4020522" cy="2439342"/>
          </a:xfrm>
          <a:prstGeom prst="rect">
            <a:avLst/>
          </a:prstGeom>
          <a:noFill/>
          <a:ln w="2857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6124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7" y="2060848"/>
            <a:ext cx="8495902" cy="2664296"/>
          </a:xfrm>
        </p:spPr>
        <p:txBody>
          <a:bodyPr>
            <a:noAutofit/>
          </a:bodyPr>
          <a:lstStyle/>
          <a:p>
            <a:pPr marL="0" indent="0" algn="ctr">
              <a:buNone/>
            </a:pPr>
            <a:endParaRPr lang="es-CO" sz="3200" dirty="0">
              <a:cs typeface="Arial" pitchFamily="34" charset="0"/>
            </a:endParaRPr>
          </a:p>
          <a:p>
            <a:pPr marL="0" indent="0" algn="ctr">
              <a:buNone/>
            </a:pPr>
            <a:r>
              <a:rPr lang="es-CO" sz="3200" dirty="0" smtClean="0">
                <a:cs typeface="Arial" pitchFamily="34" charset="0"/>
              </a:rPr>
              <a:t>He sido conferencista en 2014 de</a:t>
            </a:r>
          </a:p>
          <a:p>
            <a:pPr marL="0" indent="0" algn="ctr">
              <a:buNone/>
            </a:pPr>
            <a:r>
              <a:rPr lang="es-CO" sz="3200" dirty="0" err="1" smtClean="0">
                <a:cs typeface="Arial" pitchFamily="34" charset="0"/>
              </a:rPr>
              <a:t>Novartis</a:t>
            </a:r>
            <a:r>
              <a:rPr lang="es-CO" sz="3200" dirty="0" smtClean="0">
                <a:cs typeface="Arial" pitchFamily="34" charset="0"/>
              </a:rPr>
              <a:t>, </a:t>
            </a:r>
            <a:r>
              <a:rPr lang="es-CO" sz="3200" dirty="0" err="1" smtClean="0">
                <a:cs typeface="Arial" pitchFamily="34" charset="0"/>
              </a:rPr>
              <a:t>Boheringer</a:t>
            </a:r>
            <a:r>
              <a:rPr lang="es-CO" sz="3200" dirty="0" smtClean="0">
                <a:cs typeface="Arial" pitchFamily="34" charset="0"/>
              </a:rPr>
              <a:t> </a:t>
            </a:r>
            <a:r>
              <a:rPr lang="es-CO" sz="3200" dirty="0" err="1" smtClean="0">
                <a:cs typeface="Arial" pitchFamily="34" charset="0"/>
              </a:rPr>
              <a:t>Ingelheim</a:t>
            </a:r>
            <a:r>
              <a:rPr lang="es-CO" sz="3200" dirty="0" smtClean="0">
                <a:cs typeface="Arial" pitchFamily="34" charset="0"/>
              </a:rPr>
              <a:t>, GSK, </a:t>
            </a:r>
          </a:p>
          <a:p>
            <a:pPr marL="0" indent="0" algn="ctr">
              <a:buNone/>
            </a:pPr>
            <a:r>
              <a:rPr lang="es-CO" sz="3200" dirty="0" smtClean="0">
                <a:cs typeface="Arial" pitchFamily="34" charset="0"/>
              </a:rPr>
              <a:t>Astra </a:t>
            </a:r>
            <a:r>
              <a:rPr lang="es-CO" sz="3200" dirty="0" err="1" smtClean="0">
                <a:cs typeface="Arial" pitchFamily="34" charset="0"/>
              </a:rPr>
              <a:t>Zeneca</a:t>
            </a:r>
            <a:r>
              <a:rPr lang="es-CO" sz="3200" dirty="0" smtClean="0">
                <a:cs typeface="Arial" pitchFamily="34" charset="0"/>
              </a:rPr>
              <a:t>, MSD y </a:t>
            </a:r>
            <a:r>
              <a:rPr lang="es-CO" sz="3200" dirty="0" err="1" smtClean="0">
                <a:cs typeface="Arial" pitchFamily="34" charset="0"/>
              </a:rPr>
              <a:t>Biotoscana</a:t>
            </a:r>
            <a:endParaRPr lang="es-CO" sz="3200" dirty="0" smtClean="0">
              <a:cs typeface="Arial" pitchFamily="34" charset="0"/>
            </a:endParaRPr>
          </a:p>
          <a:p>
            <a:pPr marL="0" indent="0" algn="ctr">
              <a:buNone/>
            </a:pPr>
            <a:endParaRPr lang="es-CO" sz="3200" dirty="0">
              <a:cs typeface="Arial" pitchFamily="34" charset="0"/>
            </a:endParaRPr>
          </a:p>
        </p:txBody>
      </p:sp>
      <p:sp>
        <p:nvSpPr>
          <p:cNvPr id="4" name="Rectangle 2"/>
          <p:cNvSpPr>
            <a:spLocks noGrp="1" noChangeArrowheads="1"/>
          </p:cNvSpPr>
          <p:nvPr>
            <p:ph type="title"/>
          </p:nvPr>
        </p:nvSpPr>
        <p:spPr>
          <a:xfrm>
            <a:off x="0" y="332656"/>
            <a:ext cx="9144000" cy="1143000"/>
          </a:xfr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anchor="ctr">
            <a:noAutofit/>
          </a:bodyPr>
          <a:lstStyle/>
          <a:p>
            <a:pPr eaLnBrk="1" hangingPunct="1"/>
            <a:endParaRPr lang="en-US" altLang="es-MX" sz="2800" dirty="0">
              <a:solidFill>
                <a:schemeClr val="bg1"/>
              </a:solidFill>
            </a:endParaRPr>
          </a:p>
        </p:txBody>
      </p:sp>
      <p:sp>
        <p:nvSpPr>
          <p:cNvPr id="2" name="1 Rectángulo"/>
          <p:cNvSpPr/>
          <p:nvPr/>
        </p:nvSpPr>
        <p:spPr>
          <a:xfrm>
            <a:off x="912532" y="4941168"/>
            <a:ext cx="7259868" cy="1077218"/>
          </a:xfrm>
          <a:prstGeom prst="rect">
            <a:avLst/>
          </a:prstGeom>
        </p:spPr>
        <p:txBody>
          <a:bodyPr wrap="square">
            <a:spAutoFit/>
          </a:bodyPr>
          <a:lstStyle/>
          <a:p>
            <a:pPr algn="ctr"/>
            <a:r>
              <a:rPr lang="es-CO" sz="3200" dirty="0" smtClean="0">
                <a:cs typeface="Arial" pitchFamily="34" charset="0"/>
              </a:rPr>
              <a:t>Coautor </a:t>
            </a:r>
            <a:r>
              <a:rPr lang="es-CO" sz="3200" dirty="0">
                <a:cs typeface="Arial" pitchFamily="34" charset="0"/>
              </a:rPr>
              <a:t>de las guías </a:t>
            </a:r>
            <a:endParaRPr lang="es-CO" sz="3200" dirty="0" smtClean="0">
              <a:cs typeface="Arial" pitchFamily="34" charset="0"/>
            </a:endParaRPr>
          </a:p>
          <a:p>
            <a:pPr algn="ctr"/>
            <a:r>
              <a:rPr lang="es-CO" sz="3200" dirty="0" smtClean="0">
                <a:cs typeface="Arial" pitchFamily="34" charset="0"/>
              </a:rPr>
              <a:t>EPOC </a:t>
            </a:r>
            <a:r>
              <a:rPr lang="es-CO" sz="3200" dirty="0">
                <a:cs typeface="Arial" pitchFamily="34" charset="0"/>
              </a:rPr>
              <a:t>de </a:t>
            </a:r>
            <a:r>
              <a:rPr lang="es-CO" sz="3200" dirty="0" smtClean="0">
                <a:cs typeface="Arial" pitchFamily="34" charset="0"/>
              </a:rPr>
              <a:t>ALAT </a:t>
            </a:r>
            <a:r>
              <a:rPr lang="es-CO" sz="3200" dirty="0">
                <a:cs typeface="Arial" pitchFamily="34" charset="0"/>
              </a:rPr>
              <a:t>2014</a:t>
            </a:r>
          </a:p>
        </p:txBody>
      </p:sp>
    </p:spTree>
    <p:extLst>
      <p:ext uri="{BB962C8B-B14F-4D97-AF65-F5344CB8AC3E}">
        <p14:creationId xmlns:p14="http://schemas.microsoft.com/office/powerpoint/2010/main" val="397609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9" name="Object 5"/>
          <p:cNvGraphicFramePr>
            <a:graphicFrameLocks noGrp="1" noChangeAspect="1"/>
          </p:cNvGraphicFramePr>
          <p:nvPr>
            <p:ph idx="1"/>
          </p:nvPr>
        </p:nvGraphicFramePr>
        <p:xfrm>
          <a:off x="755650" y="981075"/>
          <a:ext cx="7343775" cy="4975225"/>
        </p:xfrm>
        <a:graphic>
          <a:graphicData uri="http://schemas.openxmlformats.org/presentationml/2006/ole">
            <mc:AlternateContent xmlns:mc="http://schemas.openxmlformats.org/markup-compatibility/2006">
              <mc:Choice xmlns:v="urn:schemas-microsoft-com:vml" Requires="v">
                <p:oleObj spid="_x0000_s1031" name="Prism Project" r:id="rId3" imgW="8650224" imgH="5861304" progId="">
                  <p:embed/>
                </p:oleObj>
              </mc:Choice>
              <mc:Fallback>
                <p:oleObj name="Prism Project" r:id="rId3" imgW="8650224" imgH="5861304"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81075"/>
                        <a:ext cx="7343775" cy="4975225"/>
                      </a:xfrm>
                      <a:prstGeom prst="rect">
                        <a:avLst/>
                      </a:prstGeom>
                      <a:noFill/>
                      <a:ln>
                        <a:noFill/>
                      </a:ln>
                      <a:effectLst/>
                      <a:extLst>
                        <a:ext uri="{909E8E84-426E-40DD-AFC4-6F175D3DCCD1}">
                          <a14:hiddenFill xmlns:a14="http://schemas.microsoft.com/office/drawing/2010/main">
                            <a:solidFill>
                              <a:srgbClr val="FFCCCC">
                                <a:alpha val="36078"/>
                              </a:srgbClr>
                            </a:solidFill>
                          </a14:hiddenFill>
                        </a:ext>
                        <a:ext uri="{91240B29-F687-4F45-9708-019B960494DF}">
                          <a14:hiddenLine xmlns:a14="http://schemas.microsoft.com/office/drawing/2010/main" w="5715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4" name="Freeform 10"/>
          <p:cNvSpPr>
            <a:spLocks/>
          </p:cNvSpPr>
          <p:nvPr/>
        </p:nvSpPr>
        <p:spPr bwMode="auto">
          <a:xfrm>
            <a:off x="1782192" y="1668463"/>
            <a:ext cx="2016125" cy="3455987"/>
          </a:xfrm>
          <a:custGeom>
            <a:avLst/>
            <a:gdLst/>
            <a:ahLst/>
            <a:cxnLst>
              <a:cxn ang="0">
                <a:pos x="0" y="0"/>
              </a:cxn>
              <a:cxn ang="0">
                <a:pos x="544" y="0"/>
              </a:cxn>
              <a:cxn ang="0">
                <a:pos x="544" y="771"/>
              </a:cxn>
              <a:cxn ang="0">
                <a:pos x="1043" y="771"/>
              </a:cxn>
              <a:cxn ang="0">
                <a:pos x="1043" y="1452"/>
              </a:cxn>
              <a:cxn ang="0">
                <a:pos x="1270" y="1452"/>
              </a:cxn>
              <a:cxn ang="0">
                <a:pos x="1270" y="2177"/>
              </a:cxn>
            </a:cxnLst>
            <a:rect l="0" t="0" r="r" b="b"/>
            <a:pathLst>
              <a:path w="1270" h="2177">
                <a:moveTo>
                  <a:pt x="0" y="0"/>
                </a:moveTo>
                <a:lnTo>
                  <a:pt x="544" y="0"/>
                </a:lnTo>
                <a:lnTo>
                  <a:pt x="544" y="771"/>
                </a:lnTo>
                <a:lnTo>
                  <a:pt x="1043" y="771"/>
                </a:lnTo>
                <a:lnTo>
                  <a:pt x="1043" y="1452"/>
                </a:lnTo>
                <a:lnTo>
                  <a:pt x="1270" y="1452"/>
                </a:lnTo>
                <a:lnTo>
                  <a:pt x="1270" y="2177"/>
                </a:lnTo>
              </a:path>
            </a:pathLst>
          </a:custGeom>
          <a:noFill/>
          <a:ln w="28575" cap="flat" cmpd="sng">
            <a:solidFill>
              <a:srgbClr val="CC0000"/>
            </a:solidFill>
            <a:prstDash val="solid"/>
            <a:round/>
            <a:headEnd type="none" w="med" len="med"/>
            <a:tailEnd type="none" w="med" len="med"/>
          </a:ln>
          <a:effectLst/>
        </p:spPr>
        <p:txBody>
          <a:bodyPr/>
          <a:lstStyle/>
          <a:p>
            <a:endParaRPr lang="es-CO">
              <a:latin typeface="Trebuchet MS" pitchFamily="34" charset="0"/>
            </a:endParaRPr>
          </a:p>
        </p:txBody>
      </p:sp>
      <p:sp>
        <p:nvSpPr>
          <p:cNvPr id="118795" name="Freeform 11"/>
          <p:cNvSpPr>
            <a:spLocks/>
          </p:cNvSpPr>
          <p:nvPr/>
        </p:nvSpPr>
        <p:spPr bwMode="auto">
          <a:xfrm>
            <a:off x="1834094" y="1687337"/>
            <a:ext cx="4608513" cy="2374900"/>
          </a:xfrm>
          <a:custGeom>
            <a:avLst/>
            <a:gdLst/>
            <a:ahLst/>
            <a:cxnLst>
              <a:cxn ang="0">
                <a:pos x="0" y="0"/>
              </a:cxn>
              <a:cxn ang="0">
                <a:pos x="182" y="0"/>
              </a:cxn>
              <a:cxn ang="0">
                <a:pos x="182" y="136"/>
              </a:cxn>
              <a:cxn ang="0">
                <a:pos x="454" y="136"/>
              </a:cxn>
              <a:cxn ang="0">
                <a:pos x="454" y="226"/>
              </a:cxn>
              <a:cxn ang="0">
                <a:pos x="590" y="226"/>
              </a:cxn>
              <a:cxn ang="0">
                <a:pos x="590" y="317"/>
              </a:cxn>
              <a:cxn ang="0">
                <a:pos x="817" y="317"/>
              </a:cxn>
              <a:cxn ang="0">
                <a:pos x="817" y="453"/>
              </a:cxn>
              <a:cxn ang="0">
                <a:pos x="1089" y="453"/>
              </a:cxn>
              <a:cxn ang="0">
                <a:pos x="1089" y="635"/>
              </a:cxn>
              <a:cxn ang="0">
                <a:pos x="1225" y="635"/>
              </a:cxn>
              <a:cxn ang="0">
                <a:pos x="1225" y="725"/>
              </a:cxn>
              <a:cxn ang="0">
                <a:pos x="1452" y="725"/>
              </a:cxn>
              <a:cxn ang="0">
                <a:pos x="1452" y="816"/>
              </a:cxn>
              <a:cxn ang="0">
                <a:pos x="1588" y="816"/>
              </a:cxn>
              <a:cxn ang="0">
                <a:pos x="1588" y="907"/>
              </a:cxn>
              <a:cxn ang="0">
                <a:pos x="1724" y="907"/>
              </a:cxn>
              <a:cxn ang="0">
                <a:pos x="1769" y="952"/>
              </a:cxn>
              <a:cxn ang="0">
                <a:pos x="1724" y="1088"/>
              </a:cxn>
              <a:cxn ang="0">
                <a:pos x="1860" y="1088"/>
              </a:cxn>
              <a:cxn ang="0">
                <a:pos x="1860" y="1179"/>
              </a:cxn>
              <a:cxn ang="0">
                <a:pos x="2223" y="1179"/>
              </a:cxn>
              <a:cxn ang="0">
                <a:pos x="2314" y="1224"/>
              </a:cxn>
              <a:cxn ang="0">
                <a:pos x="2314" y="1315"/>
              </a:cxn>
              <a:cxn ang="0">
                <a:pos x="2586" y="1315"/>
              </a:cxn>
              <a:cxn ang="0">
                <a:pos x="2586" y="1406"/>
              </a:cxn>
              <a:cxn ang="0">
                <a:pos x="2722" y="1406"/>
              </a:cxn>
              <a:cxn ang="0">
                <a:pos x="2722" y="1496"/>
              </a:cxn>
              <a:cxn ang="0">
                <a:pos x="2903" y="1496"/>
              </a:cxn>
            </a:cxnLst>
            <a:rect l="0" t="0" r="r" b="b"/>
            <a:pathLst>
              <a:path w="2903" h="1496">
                <a:moveTo>
                  <a:pt x="0" y="0"/>
                </a:moveTo>
                <a:lnTo>
                  <a:pt x="182" y="0"/>
                </a:lnTo>
                <a:lnTo>
                  <a:pt x="182" y="136"/>
                </a:lnTo>
                <a:lnTo>
                  <a:pt x="454" y="136"/>
                </a:lnTo>
                <a:lnTo>
                  <a:pt x="454" y="226"/>
                </a:lnTo>
                <a:lnTo>
                  <a:pt x="590" y="226"/>
                </a:lnTo>
                <a:lnTo>
                  <a:pt x="590" y="317"/>
                </a:lnTo>
                <a:lnTo>
                  <a:pt x="817" y="317"/>
                </a:lnTo>
                <a:lnTo>
                  <a:pt x="817" y="453"/>
                </a:lnTo>
                <a:lnTo>
                  <a:pt x="1089" y="453"/>
                </a:lnTo>
                <a:lnTo>
                  <a:pt x="1089" y="635"/>
                </a:lnTo>
                <a:lnTo>
                  <a:pt x="1225" y="635"/>
                </a:lnTo>
                <a:lnTo>
                  <a:pt x="1225" y="725"/>
                </a:lnTo>
                <a:lnTo>
                  <a:pt x="1452" y="725"/>
                </a:lnTo>
                <a:lnTo>
                  <a:pt x="1452" y="816"/>
                </a:lnTo>
                <a:lnTo>
                  <a:pt x="1588" y="816"/>
                </a:lnTo>
                <a:lnTo>
                  <a:pt x="1588" y="907"/>
                </a:lnTo>
                <a:lnTo>
                  <a:pt x="1724" y="907"/>
                </a:lnTo>
                <a:lnTo>
                  <a:pt x="1769" y="952"/>
                </a:lnTo>
                <a:lnTo>
                  <a:pt x="1724" y="1088"/>
                </a:lnTo>
                <a:lnTo>
                  <a:pt x="1860" y="1088"/>
                </a:lnTo>
                <a:lnTo>
                  <a:pt x="1860" y="1179"/>
                </a:lnTo>
                <a:lnTo>
                  <a:pt x="2223" y="1179"/>
                </a:lnTo>
                <a:lnTo>
                  <a:pt x="2314" y="1224"/>
                </a:lnTo>
                <a:lnTo>
                  <a:pt x="2314" y="1315"/>
                </a:lnTo>
                <a:lnTo>
                  <a:pt x="2586" y="1315"/>
                </a:lnTo>
                <a:lnTo>
                  <a:pt x="2586" y="1406"/>
                </a:lnTo>
                <a:lnTo>
                  <a:pt x="2722" y="1406"/>
                </a:lnTo>
                <a:lnTo>
                  <a:pt x="2722" y="1496"/>
                </a:lnTo>
                <a:lnTo>
                  <a:pt x="2903" y="1496"/>
                </a:lnTo>
              </a:path>
            </a:pathLst>
          </a:custGeom>
          <a:noFill/>
          <a:ln w="28575" cap="flat" cmpd="sng">
            <a:solidFill>
              <a:srgbClr val="CC0000"/>
            </a:solidFill>
            <a:prstDash val="solid"/>
            <a:round/>
            <a:headEnd type="none" w="med" len="med"/>
            <a:tailEnd type="none" w="med" len="med"/>
          </a:ln>
          <a:effectLst/>
        </p:spPr>
        <p:txBody>
          <a:bodyPr/>
          <a:lstStyle/>
          <a:p>
            <a:endParaRPr lang="es-CO">
              <a:latin typeface="Trebuchet MS" pitchFamily="34" charset="0"/>
            </a:endParaRPr>
          </a:p>
        </p:txBody>
      </p:sp>
      <p:sp>
        <p:nvSpPr>
          <p:cNvPr id="118797" name="Freeform 13"/>
          <p:cNvSpPr>
            <a:spLocks/>
          </p:cNvSpPr>
          <p:nvPr/>
        </p:nvSpPr>
        <p:spPr bwMode="auto">
          <a:xfrm>
            <a:off x="1763688" y="1681162"/>
            <a:ext cx="4608513" cy="504825"/>
          </a:xfrm>
          <a:custGeom>
            <a:avLst/>
            <a:gdLst/>
            <a:ahLst/>
            <a:cxnLst>
              <a:cxn ang="0">
                <a:pos x="0" y="0"/>
              </a:cxn>
              <a:cxn ang="0">
                <a:pos x="545" y="0"/>
              </a:cxn>
              <a:cxn ang="0">
                <a:pos x="545" y="91"/>
              </a:cxn>
              <a:cxn ang="0">
                <a:pos x="1180" y="91"/>
              </a:cxn>
              <a:cxn ang="0">
                <a:pos x="1180" y="182"/>
              </a:cxn>
              <a:cxn ang="0">
                <a:pos x="1407" y="182"/>
              </a:cxn>
              <a:cxn ang="0">
                <a:pos x="1452" y="227"/>
              </a:cxn>
              <a:cxn ang="0">
                <a:pos x="1633" y="227"/>
              </a:cxn>
              <a:cxn ang="0">
                <a:pos x="2541" y="227"/>
              </a:cxn>
              <a:cxn ang="0">
                <a:pos x="2541" y="318"/>
              </a:cxn>
              <a:cxn ang="0">
                <a:pos x="2903" y="318"/>
              </a:cxn>
            </a:cxnLst>
            <a:rect l="0" t="0" r="r" b="b"/>
            <a:pathLst>
              <a:path w="2903" h="318">
                <a:moveTo>
                  <a:pt x="0" y="0"/>
                </a:moveTo>
                <a:lnTo>
                  <a:pt x="545" y="0"/>
                </a:lnTo>
                <a:lnTo>
                  <a:pt x="545" y="91"/>
                </a:lnTo>
                <a:lnTo>
                  <a:pt x="1180" y="91"/>
                </a:lnTo>
                <a:lnTo>
                  <a:pt x="1180" y="182"/>
                </a:lnTo>
                <a:lnTo>
                  <a:pt x="1407" y="182"/>
                </a:lnTo>
                <a:lnTo>
                  <a:pt x="1452" y="227"/>
                </a:lnTo>
                <a:lnTo>
                  <a:pt x="1633" y="227"/>
                </a:lnTo>
                <a:lnTo>
                  <a:pt x="2541" y="227"/>
                </a:lnTo>
                <a:lnTo>
                  <a:pt x="2541" y="318"/>
                </a:lnTo>
                <a:lnTo>
                  <a:pt x="2903" y="318"/>
                </a:lnTo>
              </a:path>
            </a:pathLst>
          </a:custGeom>
          <a:noFill/>
          <a:ln w="28575" cap="flat" cmpd="sng">
            <a:solidFill>
              <a:srgbClr val="CC0000"/>
            </a:solidFill>
            <a:prstDash val="solid"/>
            <a:round/>
            <a:headEnd type="none" w="med" len="med"/>
            <a:tailEnd type="none" w="med" len="med"/>
          </a:ln>
          <a:effectLst/>
        </p:spPr>
        <p:txBody>
          <a:bodyPr/>
          <a:lstStyle/>
          <a:p>
            <a:endParaRPr lang="es-CO">
              <a:latin typeface="Trebuchet MS" pitchFamily="34" charset="0"/>
            </a:endParaRPr>
          </a:p>
        </p:txBody>
      </p:sp>
      <p:sp>
        <p:nvSpPr>
          <p:cNvPr id="118798" name="Text Box 14"/>
          <p:cNvSpPr txBox="1">
            <a:spLocks noChangeArrowheads="1"/>
          </p:cNvSpPr>
          <p:nvPr/>
        </p:nvSpPr>
        <p:spPr bwMode="auto">
          <a:xfrm>
            <a:off x="6597650" y="1809750"/>
            <a:ext cx="914033" cy="338554"/>
          </a:xfrm>
          <a:prstGeom prst="rect">
            <a:avLst/>
          </a:prstGeom>
          <a:noFill/>
          <a:ln w="57150" algn="ctr">
            <a:noFill/>
            <a:miter lim="800000"/>
            <a:headEnd/>
            <a:tailEnd/>
          </a:ln>
          <a:effectLst/>
        </p:spPr>
        <p:txBody>
          <a:bodyPr wrap="none">
            <a:spAutoFit/>
          </a:bodyPr>
          <a:lstStyle/>
          <a:p>
            <a:r>
              <a:rPr lang="es-ES" sz="1600" dirty="0">
                <a:solidFill>
                  <a:srgbClr val="CC0000"/>
                </a:solidFill>
                <a:effectLst>
                  <a:outerShdw blurRad="38100" dist="38100" dir="2700000" algn="tl">
                    <a:srgbClr val="C0C0C0"/>
                  </a:outerShdw>
                </a:effectLst>
                <a:latin typeface="Trebuchet MS" pitchFamily="34" charset="0"/>
              </a:rPr>
              <a:t>Grado II</a:t>
            </a:r>
          </a:p>
        </p:txBody>
      </p:sp>
      <p:sp>
        <p:nvSpPr>
          <p:cNvPr id="118799" name="Text Box 15"/>
          <p:cNvSpPr txBox="1">
            <a:spLocks noChangeArrowheads="1"/>
          </p:cNvSpPr>
          <p:nvPr/>
        </p:nvSpPr>
        <p:spPr bwMode="auto">
          <a:xfrm>
            <a:off x="6804025" y="2709863"/>
            <a:ext cx="971741" cy="338554"/>
          </a:xfrm>
          <a:prstGeom prst="rect">
            <a:avLst/>
          </a:prstGeom>
          <a:noFill/>
          <a:ln w="57150" algn="ctr">
            <a:noFill/>
            <a:miter lim="800000"/>
            <a:headEnd/>
            <a:tailEnd/>
          </a:ln>
          <a:effectLst/>
        </p:spPr>
        <p:txBody>
          <a:bodyPr wrap="none">
            <a:spAutoFit/>
          </a:bodyPr>
          <a:lstStyle/>
          <a:p>
            <a:r>
              <a:rPr lang="es-ES" sz="1600" dirty="0">
                <a:solidFill>
                  <a:srgbClr val="CC0000"/>
                </a:solidFill>
                <a:effectLst>
                  <a:outerShdw blurRad="38100" dist="38100" dir="2700000" algn="tl">
                    <a:srgbClr val="C0C0C0"/>
                  </a:outerShdw>
                </a:effectLst>
                <a:latin typeface="Trebuchet MS" pitchFamily="34" charset="0"/>
              </a:rPr>
              <a:t>Grado III</a:t>
            </a:r>
          </a:p>
        </p:txBody>
      </p:sp>
      <p:sp>
        <p:nvSpPr>
          <p:cNvPr id="118800" name="Text Box 16"/>
          <p:cNvSpPr txBox="1">
            <a:spLocks noChangeArrowheads="1"/>
          </p:cNvSpPr>
          <p:nvPr/>
        </p:nvSpPr>
        <p:spPr bwMode="auto">
          <a:xfrm>
            <a:off x="6286500" y="4065588"/>
            <a:ext cx="976549" cy="338554"/>
          </a:xfrm>
          <a:prstGeom prst="rect">
            <a:avLst/>
          </a:prstGeom>
          <a:noFill/>
          <a:ln w="57150" algn="ctr">
            <a:noFill/>
            <a:miter lim="800000"/>
            <a:headEnd/>
            <a:tailEnd/>
          </a:ln>
          <a:effectLst/>
        </p:spPr>
        <p:txBody>
          <a:bodyPr wrap="none">
            <a:spAutoFit/>
          </a:bodyPr>
          <a:lstStyle/>
          <a:p>
            <a:r>
              <a:rPr lang="es-ES" sz="1600">
                <a:solidFill>
                  <a:srgbClr val="CC0000"/>
                </a:solidFill>
                <a:effectLst>
                  <a:outerShdw blurRad="38100" dist="38100" dir="2700000" algn="tl">
                    <a:srgbClr val="C0C0C0"/>
                  </a:outerShdw>
                </a:effectLst>
                <a:latin typeface="Trebuchet MS" pitchFamily="34" charset="0"/>
              </a:rPr>
              <a:t>Grado IV</a:t>
            </a:r>
          </a:p>
        </p:txBody>
      </p:sp>
      <p:sp>
        <p:nvSpPr>
          <p:cNvPr id="118801" name="Text Box 17"/>
          <p:cNvSpPr txBox="1">
            <a:spLocks noChangeArrowheads="1"/>
          </p:cNvSpPr>
          <p:nvPr/>
        </p:nvSpPr>
        <p:spPr bwMode="auto">
          <a:xfrm>
            <a:off x="3965575" y="4641850"/>
            <a:ext cx="918841" cy="338554"/>
          </a:xfrm>
          <a:prstGeom prst="rect">
            <a:avLst/>
          </a:prstGeom>
          <a:noFill/>
          <a:ln w="57150" algn="ctr">
            <a:noFill/>
            <a:miter lim="800000"/>
            <a:headEnd/>
            <a:tailEnd/>
          </a:ln>
          <a:effectLst/>
        </p:spPr>
        <p:txBody>
          <a:bodyPr wrap="none">
            <a:spAutoFit/>
          </a:bodyPr>
          <a:lstStyle/>
          <a:p>
            <a:r>
              <a:rPr lang="es-ES" sz="1600">
                <a:solidFill>
                  <a:srgbClr val="CC0000"/>
                </a:solidFill>
                <a:effectLst>
                  <a:outerShdw blurRad="38100" dist="38100" dir="2700000" algn="tl">
                    <a:srgbClr val="C0C0C0"/>
                  </a:outerShdw>
                </a:effectLst>
                <a:latin typeface="Trebuchet MS" pitchFamily="34" charset="0"/>
              </a:rPr>
              <a:t>Grado V</a:t>
            </a:r>
          </a:p>
        </p:txBody>
      </p:sp>
      <p:sp>
        <p:nvSpPr>
          <p:cNvPr id="118802" name="Text Box 18"/>
          <p:cNvSpPr txBox="1">
            <a:spLocks noChangeArrowheads="1"/>
          </p:cNvSpPr>
          <p:nvPr/>
        </p:nvSpPr>
        <p:spPr bwMode="auto">
          <a:xfrm>
            <a:off x="4660766" y="4325422"/>
            <a:ext cx="1007007" cy="369332"/>
          </a:xfrm>
          <a:prstGeom prst="rect">
            <a:avLst/>
          </a:prstGeom>
          <a:solidFill>
            <a:srgbClr val="CC0000"/>
          </a:solidFill>
          <a:ln w="57150" algn="ctr">
            <a:noFill/>
            <a:miter lim="800000"/>
            <a:headEnd/>
            <a:tailEnd/>
          </a:ln>
          <a:effectLst/>
        </p:spPr>
        <p:txBody>
          <a:bodyPr wrap="none">
            <a:spAutoFit/>
          </a:bodyPr>
          <a:lstStyle/>
          <a:p>
            <a:r>
              <a:rPr lang="es-ES" dirty="0">
                <a:solidFill>
                  <a:schemeClr val="bg1"/>
                </a:solidFill>
                <a:latin typeface="Trebuchet MS" pitchFamily="34" charset="0"/>
              </a:rPr>
              <a:t>p&lt;0.001</a:t>
            </a:r>
          </a:p>
        </p:txBody>
      </p:sp>
      <p:sp>
        <p:nvSpPr>
          <p:cNvPr id="118803" name="Text Box 19"/>
          <p:cNvSpPr txBox="1">
            <a:spLocks noChangeArrowheads="1"/>
          </p:cNvSpPr>
          <p:nvPr/>
        </p:nvSpPr>
        <p:spPr bwMode="auto">
          <a:xfrm>
            <a:off x="3203575" y="5722938"/>
            <a:ext cx="2433680" cy="369332"/>
          </a:xfrm>
          <a:prstGeom prst="rect">
            <a:avLst/>
          </a:prstGeom>
          <a:noFill/>
          <a:ln w="57150" algn="ctr">
            <a:noFill/>
            <a:miter lim="800000"/>
            <a:headEnd/>
            <a:tailEnd/>
          </a:ln>
          <a:effectLst/>
        </p:spPr>
        <p:txBody>
          <a:bodyPr wrap="none">
            <a:spAutoFit/>
          </a:bodyPr>
          <a:lstStyle/>
          <a:p>
            <a:r>
              <a:rPr lang="es-ES">
                <a:latin typeface="Trebuchet MS" pitchFamily="34" charset="0"/>
              </a:rPr>
              <a:t>Meses de seguimiento</a:t>
            </a:r>
          </a:p>
        </p:txBody>
      </p:sp>
      <p:sp>
        <p:nvSpPr>
          <p:cNvPr id="118804" name="Text Box 20"/>
          <p:cNvSpPr txBox="1">
            <a:spLocks noChangeArrowheads="1"/>
          </p:cNvSpPr>
          <p:nvPr/>
        </p:nvSpPr>
        <p:spPr bwMode="auto">
          <a:xfrm rot="16200000">
            <a:off x="-456273" y="3158430"/>
            <a:ext cx="2933432" cy="307777"/>
          </a:xfrm>
          <a:prstGeom prst="rect">
            <a:avLst/>
          </a:prstGeom>
          <a:noFill/>
          <a:ln w="57150" algn="ctr">
            <a:noFill/>
            <a:miter lim="800000"/>
            <a:headEnd/>
            <a:tailEnd/>
          </a:ln>
          <a:effectLst/>
        </p:spPr>
        <p:txBody>
          <a:bodyPr wrap="none">
            <a:spAutoFit/>
          </a:bodyPr>
          <a:lstStyle/>
          <a:p>
            <a:r>
              <a:rPr lang="es-ES" sz="1400" dirty="0">
                <a:latin typeface="Trebuchet MS" pitchFamily="34" charset="0"/>
              </a:rPr>
              <a:t>Probabilidad de supervivencia (%) </a:t>
            </a:r>
          </a:p>
        </p:txBody>
      </p:sp>
      <p:sp>
        <p:nvSpPr>
          <p:cNvPr id="118806" name="Freeform 22"/>
          <p:cNvSpPr>
            <a:spLocks/>
          </p:cNvSpPr>
          <p:nvPr/>
        </p:nvSpPr>
        <p:spPr bwMode="auto">
          <a:xfrm>
            <a:off x="1763688" y="1735138"/>
            <a:ext cx="5267325" cy="881063"/>
          </a:xfrm>
          <a:custGeom>
            <a:avLst/>
            <a:gdLst/>
            <a:ahLst/>
            <a:cxnLst>
              <a:cxn ang="0">
                <a:pos x="0" y="0"/>
              </a:cxn>
              <a:cxn ang="0">
                <a:pos x="545" y="0"/>
              </a:cxn>
              <a:cxn ang="0">
                <a:pos x="545" y="91"/>
              </a:cxn>
              <a:cxn ang="0">
                <a:pos x="1180" y="91"/>
              </a:cxn>
              <a:cxn ang="0">
                <a:pos x="1187" y="235"/>
              </a:cxn>
              <a:cxn ang="0">
                <a:pos x="1433" y="214"/>
              </a:cxn>
              <a:cxn ang="0">
                <a:pos x="1465" y="310"/>
              </a:cxn>
              <a:cxn ang="0">
                <a:pos x="1571" y="353"/>
              </a:cxn>
              <a:cxn ang="0">
                <a:pos x="1774" y="374"/>
              </a:cxn>
              <a:cxn ang="0">
                <a:pos x="1945" y="374"/>
              </a:cxn>
              <a:cxn ang="0">
                <a:pos x="1955" y="449"/>
              </a:cxn>
              <a:cxn ang="0">
                <a:pos x="2158" y="459"/>
              </a:cxn>
              <a:cxn ang="0">
                <a:pos x="2190" y="534"/>
              </a:cxn>
              <a:cxn ang="0">
                <a:pos x="2393" y="555"/>
              </a:cxn>
              <a:cxn ang="0">
                <a:pos x="2723" y="555"/>
              </a:cxn>
              <a:cxn ang="0">
                <a:pos x="3318" y="547"/>
              </a:cxn>
            </a:cxnLst>
            <a:rect l="0" t="0" r="r" b="b"/>
            <a:pathLst>
              <a:path w="3318" h="555">
                <a:moveTo>
                  <a:pt x="0" y="0"/>
                </a:moveTo>
                <a:lnTo>
                  <a:pt x="545" y="0"/>
                </a:lnTo>
                <a:lnTo>
                  <a:pt x="545" y="91"/>
                </a:lnTo>
                <a:lnTo>
                  <a:pt x="1180" y="91"/>
                </a:lnTo>
                <a:lnTo>
                  <a:pt x="1187" y="235"/>
                </a:lnTo>
                <a:lnTo>
                  <a:pt x="1433" y="214"/>
                </a:lnTo>
                <a:lnTo>
                  <a:pt x="1465" y="310"/>
                </a:lnTo>
                <a:lnTo>
                  <a:pt x="1571" y="353"/>
                </a:lnTo>
                <a:lnTo>
                  <a:pt x="1774" y="374"/>
                </a:lnTo>
                <a:lnTo>
                  <a:pt x="1945" y="374"/>
                </a:lnTo>
                <a:lnTo>
                  <a:pt x="1955" y="449"/>
                </a:lnTo>
                <a:lnTo>
                  <a:pt x="2158" y="459"/>
                </a:lnTo>
                <a:lnTo>
                  <a:pt x="2190" y="534"/>
                </a:lnTo>
                <a:lnTo>
                  <a:pt x="2393" y="555"/>
                </a:lnTo>
                <a:lnTo>
                  <a:pt x="2723" y="555"/>
                </a:lnTo>
                <a:lnTo>
                  <a:pt x="3318" y="547"/>
                </a:lnTo>
              </a:path>
            </a:pathLst>
          </a:custGeom>
          <a:noFill/>
          <a:ln w="28575" cap="flat" cmpd="sng">
            <a:solidFill>
              <a:srgbClr val="009900"/>
            </a:solidFill>
            <a:prstDash val="solid"/>
            <a:round/>
            <a:headEnd type="none" w="med" len="med"/>
            <a:tailEnd type="none" w="med" len="med"/>
          </a:ln>
          <a:effectLst/>
        </p:spPr>
        <p:txBody>
          <a:bodyPr/>
          <a:lstStyle/>
          <a:p>
            <a:endParaRPr lang="es-CO">
              <a:latin typeface="Trebuchet MS" pitchFamily="34" charset="0"/>
            </a:endParaRPr>
          </a:p>
        </p:txBody>
      </p:sp>
      <p:sp>
        <p:nvSpPr>
          <p:cNvPr id="118796" name="Freeform 12"/>
          <p:cNvSpPr>
            <a:spLocks/>
          </p:cNvSpPr>
          <p:nvPr/>
        </p:nvSpPr>
        <p:spPr bwMode="auto">
          <a:xfrm>
            <a:off x="1763688" y="1690688"/>
            <a:ext cx="4897438" cy="1008063"/>
          </a:xfrm>
          <a:custGeom>
            <a:avLst/>
            <a:gdLst/>
            <a:ahLst/>
            <a:cxnLst>
              <a:cxn ang="0">
                <a:pos x="0" y="0"/>
              </a:cxn>
              <a:cxn ang="0">
                <a:pos x="499" y="0"/>
              </a:cxn>
              <a:cxn ang="0">
                <a:pos x="499" y="91"/>
              </a:cxn>
              <a:cxn ang="0">
                <a:pos x="726" y="91"/>
              </a:cxn>
              <a:cxn ang="0">
                <a:pos x="681" y="182"/>
              </a:cxn>
              <a:cxn ang="0">
                <a:pos x="953" y="182"/>
              </a:cxn>
              <a:cxn ang="0">
                <a:pos x="1134" y="182"/>
              </a:cxn>
              <a:cxn ang="0">
                <a:pos x="1134" y="272"/>
              </a:cxn>
              <a:cxn ang="0">
                <a:pos x="1497" y="272"/>
              </a:cxn>
              <a:cxn ang="0">
                <a:pos x="1497" y="363"/>
              </a:cxn>
              <a:cxn ang="0">
                <a:pos x="2087" y="363"/>
              </a:cxn>
              <a:cxn ang="0">
                <a:pos x="2314" y="499"/>
              </a:cxn>
              <a:cxn ang="0">
                <a:pos x="2495" y="499"/>
              </a:cxn>
              <a:cxn ang="0">
                <a:pos x="2767" y="545"/>
              </a:cxn>
              <a:cxn ang="0">
                <a:pos x="2767" y="635"/>
              </a:cxn>
              <a:cxn ang="0">
                <a:pos x="3085" y="635"/>
              </a:cxn>
            </a:cxnLst>
            <a:rect l="0" t="0" r="r" b="b"/>
            <a:pathLst>
              <a:path w="3085" h="635">
                <a:moveTo>
                  <a:pt x="0" y="0"/>
                </a:moveTo>
                <a:lnTo>
                  <a:pt x="499" y="0"/>
                </a:lnTo>
                <a:lnTo>
                  <a:pt x="499" y="91"/>
                </a:lnTo>
                <a:lnTo>
                  <a:pt x="726" y="91"/>
                </a:lnTo>
                <a:lnTo>
                  <a:pt x="681" y="182"/>
                </a:lnTo>
                <a:lnTo>
                  <a:pt x="953" y="182"/>
                </a:lnTo>
                <a:lnTo>
                  <a:pt x="1134" y="182"/>
                </a:lnTo>
                <a:lnTo>
                  <a:pt x="1134" y="272"/>
                </a:lnTo>
                <a:lnTo>
                  <a:pt x="1497" y="272"/>
                </a:lnTo>
                <a:lnTo>
                  <a:pt x="1497" y="363"/>
                </a:lnTo>
                <a:lnTo>
                  <a:pt x="2087" y="363"/>
                </a:lnTo>
                <a:lnTo>
                  <a:pt x="2314" y="499"/>
                </a:lnTo>
                <a:lnTo>
                  <a:pt x="2495" y="499"/>
                </a:lnTo>
                <a:lnTo>
                  <a:pt x="2767" y="545"/>
                </a:lnTo>
                <a:lnTo>
                  <a:pt x="2767" y="635"/>
                </a:lnTo>
                <a:lnTo>
                  <a:pt x="3085" y="635"/>
                </a:lnTo>
              </a:path>
            </a:pathLst>
          </a:custGeom>
          <a:noFill/>
          <a:ln w="28575" cap="flat" cmpd="sng">
            <a:solidFill>
              <a:srgbClr val="CC0000"/>
            </a:solidFill>
            <a:prstDash val="solid"/>
            <a:round/>
            <a:headEnd type="none" w="med" len="med"/>
            <a:tailEnd type="none" w="med" len="med"/>
          </a:ln>
          <a:effectLst/>
        </p:spPr>
        <p:txBody>
          <a:bodyPr/>
          <a:lstStyle/>
          <a:p>
            <a:endParaRPr lang="es-CO">
              <a:latin typeface="Trebuchet MS" pitchFamily="34" charset="0"/>
            </a:endParaRPr>
          </a:p>
        </p:txBody>
      </p:sp>
      <p:sp>
        <p:nvSpPr>
          <p:cNvPr id="118805" name="Freeform 21"/>
          <p:cNvSpPr>
            <a:spLocks/>
          </p:cNvSpPr>
          <p:nvPr/>
        </p:nvSpPr>
        <p:spPr bwMode="auto">
          <a:xfrm>
            <a:off x="1763688" y="1695451"/>
            <a:ext cx="5332413" cy="558800"/>
          </a:xfrm>
          <a:custGeom>
            <a:avLst/>
            <a:gdLst/>
            <a:ahLst/>
            <a:cxnLst>
              <a:cxn ang="0">
                <a:pos x="0" y="0"/>
              </a:cxn>
              <a:cxn ang="0">
                <a:pos x="545" y="0"/>
              </a:cxn>
              <a:cxn ang="0">
                <a:pos x="545" y="91"/>
              </a:cxn>
              <a:cxn ang="0">
                <a:pos x="1180" y="91"/>
              </a:cxn>
              <a:cxn ang="0">
                <a:pos x="1180" y="182"/>
              </a:cxn>
              <a:cxn ang="0">
                <a:pos x="1407" y="182"/>
              </a:cxn>
              <a:cxn ang="0">
                <a:pos x="1452" y="227"/>
              </a:cxn>
              <a:cxn ang="0">
                <a:pos x="1633" y="227"/>
              </a:cxn>
              <a:cxn ang="0">
                <a:pos x="2105" y="225"/>
              </a:cxn>
              <a:cxn ang="0">
                <a:pos x="2126" y="321"/>
              </a:cxn>
              <a:cxn ang="0">
                <a:pos x="2897" y="321"/>
              </a:cxn>
              <a:cxn ang="0">
                <a:pos x="3359" y="352"/>
              </a:cxn>
            </a:cxnLst>
            <a:rect l="0" t="0" r="r" b="b"/>
            <a:pathLst>
              <a:path w="3359" h="352">
                <a:moveTo>
                  <a:pt x="0" y="0"/>
                </a:moveTo>
                <a:lnTo>
                  <a:pt x="545" y="0"/>
                </a:lnTo>
                <a:lnTo>
                  <a:pt x="545" y="91"/>
                </a:lnTo>
                <a:lnTo>
                  <a:pt x="1180" y="91"/>
                </a:lnTo>
                <a:lnTo>
                  <a:pt x="1180" y="182"/>
                </a:lnTo>
                <a:lnTo>
                  <a:pt x="1407" y="182"/>
                </a:lnTo>
                <a:lnTo>
                  <a:pt x="1452" y="227"/>
                </a:lnTo>
                <a:lnTo>
                  <a:pt x="1633" y="227"/>
                </a:lnTo>
                <a:lnTo>
                  <a:pt x="2105" y="225"/>
                </a:lnTo>
                <a:lnTo>
                  <a:pt x="2126" y="321"/>
                </a:lnTo>
                <a:lnTo>
                  <a:pt x="2897" y="321"/>
                </a:lnTo>
                <a:lnTo>
                  <a:pt x="3359" y="352"/>
                </a:lnTo>
              </a:path>
            </a:pathLst>
          </a:custGeom>
          <a:noFill/>
          <a:ln w="28575" cap="flat" cmpd="sng">
            <a:solidFill>
              <a:srgbClr val="009900"/>
            </a:solidFill>
            <a:prstDash val="solid"/>
            <a:round/>
            <a:headEnd type="none" w="med" len="med"/>
            <a:tailEnd type="none" w="med" len="med"/>
          </a:ln>
          <a:effectLst/>
        </p:spPr>
        <p:txBody>
          <a:bodyPr/>
          <a:lstStyle/>
          <a:p>
            <a:endParaRPr lang="es-CO">
              <a:latin typeface="Trebuchet MS" pitchFamily="34" charset="0"/>
            </a:endParaRPr>
          </a:p>
        </p:txBody>
      </p:sp>
      <p:sp>
        <p:nvSpPr>
          <p:cNvPr id="118807" name="Freeform 23"/>
          <p:cNvSpPr>
            <a:spLocks/>
          </p:cNvSpPr>
          <p:nvPr/>
        </p:nvSpPr>
        <p:spPr bwMode="auto">
          <a:xfrm>
            <a:off x="1836713" y="1695451"/>
            <a:ext cx="4865688" cy="1355725"/>
          </a:xfrm>
          <a:custGeom>
            <a:avLst/>
            <a:gdLst/>
            <a:ahLst/>
            <a:cxnLst>
              <a:cxn ang="0">
                <a:pos x="0" y="0"/>
              </a:cxn>
              <a:cxn ang="0">
                <a:pos x="545" y="0"/>
              </a:cxn>
              <a:cxn ang="0">
                <a:pos x="545" y="91"/>
              </a:cxn>
              <a:cxn ang="0">
                <a:pos x="579" y="235"/>
              </a:cxn>
              <a:cxn ang="0">
                <a:pos x="1187" y="235"/>
              </a:cxn>
              <a:cxn ang="0">
                <a:pos x="1187" y="342"/>
              </a:cxn>
              <a:cxn ang="0">
                <a:pos x="1347" y="385"/>
              </a:cxn>
              <a:cxn ang="0">
                <a:pos x="1614" y="395"/>
              </a:cxn>
              <a:cxn ang="0">
                <a:pos x="1721" y="523"/>
              </a:cxn>
              <a:cxn ang="0">
                <a:pos x="1913" y="513"/>
              </a:cxn>
              <a:cxn ang="0">
                <a:pos x="2105" y="534"/>
              </a:cxn>
              <a:cxn ang="0">
                <a:pos x="2382" y="577"/>
              </a:cxn>
              <a:cxn ang="0">
                <a:pos x="2627" y="673"/>
              </a:cxn>
              <a:cxn ang="0">
                <a:pos x="2873" y="726"/>
              </a:cxn>
              <a:cxn ang="0">
                <a:pos x="2883" y="833"/>
              </a:cxn>
              <a:cxn ang="0">
                <a:pos x="3065" y="854"/>
              </a:cxn>
            </a:cxnLst>
            <a:rect l="0" t="0" r="r" b="b"/>
            <a:pathLst>
              <a:path w="3065" h="854">
                <a:moveTo>
                  <a:pt x="0" y="0"/>
                </a:moveTo>
                <a:lnTo>
                  <a:pt x="545" y="0"/>
                </a:lnTo>
                <a:lnTo>
                  <a:pt x="545" y="91"/>
                </a:lnTo>
                <a:lnTo>
                  <a:pt x="579" y="235"/>
                </a:lnTo>
                <a:lnTo>
                  <a:pt x="1187" y="235"/>
                </a:lnTo>
                <a:lnTo>
                  <a:pt x="1187" y="342"/>
                </a:lnTo>
                <a:lnTo>
                  <a:pt x="1347" y="385"/>
                </a:lnTo>
                <a:lnTo>
                  <a:pt x="1614" y="395"/>
                </a:lnTo>
                <a:lnTo>
                  <a:pt x="1721" y="523"/>
                </a:lnTo>
                <a:lnTo>
                  <a:pt x="1913" y="513"/>
                </a:lnTo>
                <a:lnTo>
                  <a:pt x="2105" y="534"/>
                </a:lnTo>
                <a:lnTo>
                  <a:pt x="2382" y="577"/>
                </a:lnTo>
                <a:lnTo>
                  <a:pt x="2627" y="673"/>
                </a:lnTo>
                <a:lnTo>
                  <a:pt x="2873" y="726"/>
                </a:lnTo>
                <a:lnTo>
                  <a:pt x="2883" y="833"/>
                </a:lnTo>
                <a:lnTo>
                  <a:pt x="3065" y="854"/>
                </a:lnTo>
              </a:path>
            </a:pathLst>
          </a:custGeom>
          <a:noFill/>
          <a:ln w="28575" cap="flat" cmpd="sng">
            <a:solidFill>
              <a:srgbClr val="009900"/>
            </a:solidFill>
            <a:prstDash val="solid"/>
            <a:round/>
            <a:headEnd type="none" w="med" len="med"/>
            <a:tailEnd type="none" w="med" len="med"/>
          </a:ln>
          <a:effectLst/>
        </p:spPr>
        <p:txBody>
          <a:bodyPr/>
          <a:lstStyle/>
          <a:p>
            <a:endParaRPr lang="es-CO">
              <a:latin typeface="Trebuchet MS" pitchFamily="34" charset="0"/>
            </a:endParaRPr>
          </a:p>
        </p:txBody>
      </p:sp>
      <p:sp>
        <p:nvSpPr>
          <p:cNvPr id="118808" name="Text Box 24"/>
          <p:cNvSpPr txBox="1">
            <a:spLocks noChangeArrowheads="1"/>
          </p:cNvSpPr>
          <p:nvPr/>
        </p:nvSpPr>
        <p:spPr bwMode="auto">
          <a:xfrm>
            <a:off x="7092926" y="2079626"/>
            <a:ext cx="1366838" cy="338138"/>
          </a:xfrm>
          <a:prstGeom prst="rect">
            <a:avLst/>
          </a:prstGeom>
          <a:noFill/>
          <a:ln w="28575" algn="ctr">
            <a:noFill/>
            <a:miter lim="800000"/>
            <a:headEnd/>
            <a:tailEnd/>
          </a:ln>
          <a:effectLst/>
        </p:spPr>
        <p:txBody>
          <a:bodyPr wrap="none">
            <a:spAutoFit/>
          </a:bodyPr>
          <a:lstStyle/>
          <a:p>
            <a:r>
              <a:rPr lang="es-ES" sz="1600">
                <a:solidFill>
                  <a:srgbClr val="009900"/>
                </a:solidFill>
                <a:effectLst>
                  <a:outerShdw blurRad="38100" dist="38100" dir="2700000" algn="tl">
                    <a:srgbClr val="C0C0C0"/>
                  </a:outerShdw>
                </a:effectLst>
                <a:latin typeface="Trebuchet MS" pitchFamily="34" charset="0"/>
              </a:rPr>
              <a:t>Estadio I-ATS</a:t>
            </a:r>
          </a:p>
        </p:txBody>
      </p:sp>
      <p:sp>
        <p:nvSpPr>
          <p:cNvPr id="118809" name="Text Box 25"/>
          <p:cNvSpPr txBox="1">
            <a:spLocks noChangeArrowheads="1"/>
          </p:cNvSpPr>
          <p:nvPr/>
        </p:nvSpPr>
        <p:spPr bwMode="auto">
          <a:xfrm>
            <a:off x="6965926" y="2414588"/>
            <a:ext cx="1423988" cy="338138"/>
          </a:xfrm>
          <a:prstGeom prst="rect">
            <a:avLst/>
          </a:prstGeom>
          <a:noFill/>
          <a:ln w="28575" algn="ctr">
            <a:noFill/>
            <a:miter lim="800000"/>
            <a:headEnd/>
            <a:tailEnd/>
          </a:ln>
          <a:effectLst/>
        </p:spPr>
        <p:txBody>
          <a:bodyPr wrap="none">
            <a:spAutoFit/>
          </a:bodyPr>
          <a:lstStyle/>
          <a:p>
            <a:r>
              <a:rPr lang="es-ES" sz="1600">
                <a:solidFill>
                  <a:srgbClr val="009900"/>
                </a:solidFill>
                <a:effectLst>
                  <a:outerShdw blurRad="38100" dist="38100" dir="2700000" algn="tl">
                    <a:srgbClr val="C0C0C0"/>
                  </a:outerShdw>
                </a:effectLst>
                <a:latin typeface="Trebuchet MS" pitchFamily="34" charset="0"/>
              </a:rPr>
              <a:t>Estadio II-ATS</a:t>
            </a:r>
          </a:p>
        </p:txBody>
      </p:sp>
      <p:sp>
        <p:nvSpPr>
          <p:cNvPr id="118810" name="Text Box 26"/>
          <p:cNvSpPr txBox="1">
            <a:spLocks noChangeArrowheads="1"/>
          </p:cNvSpPr>
          <p:nvPr/>
        </p:nvSpPr>
        <p:spPr bwMode="auto">
          <a:xfrm>
            <a:off x="6621438" y="2919413"/>
            <a:ext cx="1482725" cy="338138"/>
          </a:xfrm>
          <a:prstGeom prst="rect">
            <a:avLst/>
          </a:prstGeom>
          <a:noFill/>
          <a:ln w="28575" algn="ctr">
            <a:noFill/>
            <a:miter lim="800000"/>
            <a:headEnd/>
            <a:tailEnd/>
          </a:ln>
          <a:effectLst/>
        </p:spPr>
        <p:txBody>
          <a:bodyPr wrap="none">
            <a:spAutoFit/>
          </a:bodyPr>
          <a:lstStyle/>
          <a:p>
            <a:r>
              <a:rPr lang="es-ES" sz="1600">
                <a:solidFill>
                  <a:srgbClr val="009900"/>
                </a:solidFill>
                <a:effectLst>
                  <a:outerShdw blurRad="38100" dist="38100" dir="2700000" algn="tl">
                    <a:srgbClr val="C0C0C0"/>
                  </a:outerShdw>
                </a:effectLst>
                <a:latin typeface="Trebuchet MS" pitchFamily="34" charset="0"/>
              </a:rPr>
              <a:t>Estadio III-ATS</a:t>
            </a:r>
          </a:p>
        </p:txBody>
      </p:sp>
      <p:sp>
        <p:nvSpPr>
          <p:cNvPr id="118811" name="Text Box 27"/>
          <p:cNvSpPr txBox="1">
            <a:spLocks noChangeArrowheads="1"/>
          </p:cNvSpPr>
          <p:nvPr/>
        </p:nvSpPr>
        <p:spPr bwMode="auto">
          <a:xfrm>
            <a:off x="7883501" y="3351213"/>
            <a:ext cx="885825" cy="369888"/>
          </a:xfrm>
          <a:prstGeom prst="rect">
            <a:avLst/>
          </a:prstGeom>
          <a:solidFill>
            <a:srgbClr val="009900"/>
          </a:solidFill>
          <a:ln w="28575" algn="ctr">
            <a:noFill/>
            <a:miter lim="800000"/>
            <a:headEnd/>
            <a:tailEnd/>
          </a:ln>
          <a:effectLst/>
        </p:spPr>
        <p:txBody>
          <a:bodyPr wrap="none">
            <a:spAutoFit/>
          </a:bodyPr>
          <a:lstStyle/>
          <a:p>
            <a:r>
              <a:rPr lang="es-ES">
                <a:solidFill>
                  <a:schemeClr val="bg1"/>
                </a:solidFill>
                <a:latin typeface="Trebuchet MS" pitchFamily="34" charset="0"/>
              </a:rPr>
              <a:t>p=0.08</a:t>
            </a:r>
          </a:p>
        </p:txBody>
      </p:sp>
      <p:sp>
        <p:nvSpPr>
          <p:cNvPr id="118813" name="Rectangle 29"/>
          <p:cNvSpPr>
            <a:spLocks noChangeArrowheads="1"/>
          </p:cNvSpPr>
          <p:nvPr/>
        </p:nvSpPr>
        <p:spPr bwMode="auto">
          <a:xfrm>
            <a:off x="4626476" y="6289600"/>
            <a:ext cx="4418838" cy="313932"/>
          </a:xfrm>
          <a:prstGeom prst="rect">
            <a:avLst/>
          </a:prstGeom>
          <a:noFill/>
          <a:ln w="57150" algn="ctr">
            <a:noFill/>
            <a:miter lim="800000"/>
            <a:headEnd/>
            <a:tailEnd/>
          </a:ln>
          <a:effectLst/>
        </p:spPr>
        <p:txBody>
          <a:bodyPr wrap="none">
            <a:spAutoFit/>
          </a:bodyPr>
          <a:lstStyle/>
          <a:p>
            <a:pPr eaLnBrk="0" hangingPunct="0">
              <a:lnSpc>
                <a:spcPct val="80000"/>
              </a:lnSpc>
              <a:spcBef>
                <a:spcPct val="30000"/>
              </a:spcBef>
            </a:pPr>
            <a:r>
              <a:rPr lang="es-ES" dirty="0" err="1" smtClean="0">
                <a:latin typeface="Trebuchet MS" pitchFamily="34" charset="0"/>
              </a:rPr>
              <a:t>Nishimura</a:t>
            </a:r>
            <a:r>
              <a:rPr lang="es-ES" dirty="0" smtClean="0">
                <a:latin typeface="Trebuchet MS" pitchFamily="34" charset="0"/>
              </a:rPr>
              <a:t>, CHEST </a:t>
            </a:r>
            <a:r>
              <a:rPr lang="es-ES" dirty="0">
                <a:latin typeface="Trebuchet MS" pitchFamily="34" charset="0"/>
              </a:rPr>
              <a:t>2002; 121:1434–1440)</a:t>
            </a:r>
          </a:p>
        </p:txBody>
      </p:sp>
      <p:sp>
        <p:nvSpPr>
          <p:cNvPr id="24" name="1 Título"/>
          <p:cNvSpPr>
            <a:spLocks noGrp="1"/>
          </p:cNvSpPr>
          <p:nvPr>
            <p:ph type="title"/>
          </p:nvPr>
        </p:nvSpPr>
        <p:spPr>
          <a:xfrm>
            <a:off x="0" y="-27384"/>
            <a:ext cx="9144000" cy="1066800"/>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pPr marL="762000" indent="-762000" eaLnBrk="1" hangingPunct="1">
              <a:lnSpc>
                <a:spcPct val="110000"/>
              </a:lnSpc>
              <a:buClr>
                <a:srgbClr val="FFCC00"/>
              </a:buClr>
            </a:pPr>
            <a:r>
              <a:rPr lang="es-MX" b="1" dirty="0" smtClean="0">
                <a:solidFill>
                  <a:schemeClr val="bg1"/>
                </a:solidFill>
              </a:rPr>
              <a:t>Disnea como variable de impacto clínico</a:t>
            </a:r>
            <a:br>
              <a:rPr lang="es-MX" b="1" dirty="0" smtClean="0">
                <a:solidFill>
                  <a:schemeClr val="bg1"/>
                </a:solidFill>
              </a:rPr>
            </a:br>
            <a:r>
              <a:rPr lang="es-MX" sz="1600" b="1" dirty="0" smtClean="0">
                <a:solidFill>
                  <a:schemeClr val="bg1"/>
                </a:solidFill>
              </a:rPr>
              <a:t>Abordaje multidimensional y gravedad</a:t>
            </a:r>
            <a:endParaRPr lang="es-CO" sz="800" b="1" dirty="0">
              <a:solidFill>
                <a:schemeClr val="bg1"/>
              </a:solidFill>
            </a:endParaRPr>
          </a:p>
        </p:txBody>
      </p:sp>
    </p:spTree>
    <p:extLst>
      <p:ext uri="{BB962C8B-B14F-4D97-AF65-F5344CB8AC3E}">
        <p14:creationId xmlns:p14="http://schemas.microsoft.com/office/powerpoint/2010/main" val="20295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805"/>
                                        </p:tgtEl>
                                        <p:attrNameLst>
                                          <p:attrName>style.visibility</p:attrName>
                                        </p:attrNameLst>
                                      </p:cBhvr>
                                      <p:to>
                                        <p:strVal val="visible"/>
                                      </p:to>
                                    </p:set>
                                    <p:animEffect transition="in" filter="wipe(left)">
                                      <p:cBhvr>
                                        <p:cTn id="7" dur="500"/>
                                        <p:tgtEl>
                                          <p:spTgt spid="11880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8809"/>
                                        </p:tgtEl>
                                        <p:attrNameLst>
                                          <p:attrName>style.visibility</p:attrName>
                                        </p:attrNameLst>
                                      </p:cBhvr>
                                      <p:to>
                                        <p:strVal val="visible"/>
                                      </p:to>
                                    </p:set>
                                    <p:animEffect transition="in" filter="wipe(left)">
                                      <p:cBhvr>
                                        <p:cTn id="10" dur="500"/>
                                        <p:tgtEl>
                                          <p:spTgt spid="11880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8807"/>
                                        </p:tgtEl>
                                        <p:attrNameLst>
                                          <p:attrName>style.visibility</p:attrName>
                                        </p:attrNameLst>
                                      </p:cBhvr>
                                      <p:to>
                                        <p:strVal val="visible"/>
                                      </p:to>
                                    </p:set>
                                    <p:animEffect transition="in" filter="wipe(left)">
                                      <p:cBhvr>
                                        <p:cTn id="13" dur="500"/>
                                        <p:tgtEl>
                                          <p:spTgt spid="11880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8806"/>
                                        </p:tgtEl>
                                        <p:attrNameLst>
                                          <p:attrName>style.visibility</p:attrName>
                                        </p:attrNameLst>
                                      </p:cBhvr>
                                      <p:to>
                                        <p:strVal val="visible"/>
                                      </p:to>
                                    </p:set>
                                    <p:animEffect transition="in" filter="wipe(left)">
                                      <p:cBhvr>
                                        <p:cTn id="16" dur="500"/>
                                        <p:tgtEl>
                                          <p:spTgt spid="11880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8810"/>
                                        </p:tgtEl>
                                        <p:attrNameLst>
                                          <p:attrName>style.visibility</p:attrName>
                                        </p:attrNameLst>
                                      </p:cBhvr>
                                      <p:to>
                                        <p:strVal val="visible"/>
                                      </p:to>
                                    </p:set>
                                    <p:animEffect transition="in" filter="wipe(left)">
                                      <p:cBhvr>
                                        <p:cTn id="19" dur="500"/>
                                        <p:tgtEl>
                                          <p:spTgt spid="1188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8808"/>
                                        </p:tgtEl>
                                        <p:attrNameLst>
                                          <p:attrName>style.visibility</p:attrName>
                                        </p:attrNameLst>
                                      </p:cBhvr>
                                      <p:to>
                                        <p:strVal val="visible"/>
                                      </p:to>
                                    </p:set>
                                    <p:animEffect transition="in" filter="wipe(left)">
                                      <p:cBhvr>
                                        <p:cTn id="22" dur="500"/>
                                        <p:tgtEl>
                                          <p:spTgt spid="11880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188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8797"/>
                                        </p:tgtEl>
                                        <p:attrNameLst>
                                          <p:attrName>style.visibility</p:attrName>
                                        </p:attrNameLst>
                                      </p:cBhvr>
                                      <p:to>
                                        <p:strVal val="visible"/>
                                      </p:to>
                                    </p:set>
                                    <p:animEffect transition="in" filter="wipe(left)">
                                      <p:cBhvr>
                                        <p:cTn id="29" dur="500"/>
                                        <p:tgtEl>
                                          <p:spTgt spid="11879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8795"/>
                                        </p:tgtEl>
                                        <p:attrNameLst>
                                          <p:attrName>style.visibility</p:attrName>
                                        </p:attrNameLst>
                                      </p:cBhvr>
                                      <p:to>
                                        <p:strVal val="visible"/>
                                      </p:to>
                                    </p:set>
                                    <p:animEffect transition="in" filter="wipe(left)">
                                      <p:cBhvr>
                                        <p:cTn id="32" dur="500"/>
                                        <p:tgtEl>
                                          <p:spTgt spid="11879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8794"/>
                                        </p:tgtEl>
                                        <p:attrNameLst>
                                          <p:attrName>style.visibility</p:attrName>
                                        </p:attrNameLst>
                                      </p:cBhvr>
                                      <p:to>
                                        <p:strVal val="visible"/>
                                      </p:to>
                                    </p:set>
                                    <p:animEffect transition="in" filter="wipe(left)">
                                      <p:cBhvr>
                                        <p:cTn id="35" dur="500"/>
                                        <p:tgtEl>
                                          <p:spTgt spid="11879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8796"/>
                                        </p:tgtEl>
                                        <p:attrNameLst>
                                          <p:attrName>style.visibility</p:attrName>
                                        </p:attrNameLst>
                                      </p:cBhvr>
                                      <p:to>
                                        <p:strVal val="visible"/>
                                      </p:to>
                                    </p:set>
                                    <p:animEffect transition="in" filter="wipe(left)">
                                      <p:cBhvr>
                                        <p:cTn id="38" dur="500"/>
                                        <p:tgtEl>
                                          <p:spTgt spid="118796"/>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1879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1879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880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880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8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animBg="1"/>
      <p:bldP spid="118795" grpId="0" animBg="1"/>
      <p:bldP spid="118797" grpId="0" animBg="1"/>
      <p:bldP spid="118798" grpId="0"/>
      <p:bldP spid="118799" grpId="0"/>
      <p:bldP spid="118800" grpId="0"/>
      <p:bldP spid="118801" grpId="0"/>
      <p:bldP spid="118802" grpId="0" animBg="1"/>
      <p:bldP spid="118806" grpId="0" animBg="1"/>
      <p:bldP spid="118796" grpId="0" animBg="1"/>
      <p:bldP spid="118805" grpId="0" animBg="1"/>
      <p:bldP spid="118807" grpId="0" animBg="1"/>
      <p:bldP spid="118808" grpId="0"/>
      <p:bldP spid="118809" grpId="0"/>
      <p:bldP spid="118810" grpId="0"/>
      <p:bldP spid="1188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14300" y="1248786"/>
            <a:ext cx="8782050" cy="4597676"/>
          </a:xfrm>
          <a:prstGeom prst="rect">
            <a:avLst/>
          </a:prstGeom>
          <a:solidFill>
            <a:schemeClr val="accent2">
              <a:lumMod val="20000"/>
              <a:lumOff val="80000"/>
              <a:alpha val="10196"/>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rgbClr val="FFFFFF"/>
              </a:solidFill>
              <a:latin typeface="Trebuchet MS" pitchFamily="34" charset="0"/>
            </a:endParaRPr>
          </a:p>
        </p:txBody>
      </p:sp>
      <p:sp>
        <p:nvSpPr>
          <p:cNvPr id="8" name="Oval 7"/>
          <p:cNvSpPr>
            <a:spLocks noChangeAspect="1"/>
          </p:cNvSpPr>
          <p:nvPr/>
        </p:nvSpPr>
        <p:spPr>
          <a:xfrm>
            <a:off x="2007056" y="4039303"/>
            <a:ext cx="1614494" cy="1614494"/>
          </a:xfrm>
          <a:prstGeom prst="ellipse">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es-CO" sz="6000" smtClean="0">
                <a:solidFill>
                  <a:srgbClr val="FFFFFF"/>
                </a:solidFill>
                <a:latin typeface="Trebuchet MS" pitchFamily="34" charset="0"/>
              </a:rPr>
              <a:t>38%</a:t>
            </a:r>
            <a:endParaRPr lang="es-CO" sz="6000">
              <a:solidFill>
                <a:srgbClr val="FFFFFF"/>
              </a:solidFill>
              <a:latin typeface="Trebuchet MS" pitchFamily="34" charset="0"/>
            </a:endParaRPr>
          </a:p>
        </p:txBody>
      </p:sp>
      <p:sp>
        <p:nvSpPr>
          <p:cNvPr id="11" name="Oval 10"/>
          <p:cNvSpPr>
            <a:spLocks noChangeAspect="1"/>
          </p:cNvSpPr>
          <p:nvPr/>
        </p:nvSpPr>
        <p:spPr>
          <a:xfrm>
            <a:off x="5941256" y="1373898"/>
            <a:ext cx="339897" cy="339897"/>
          </a:xfrm>
          <a:prstGeom prst="ellipse">
            <a:avLst/>
          </a:prstGeom>
          <a:solidFill>
            <a:srgbClr val="00B05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es-CO" sz="1600" dirty="0" smtClean="0">
                <a:solidFill>
                  <a:srgbClr val="FFFFFF"/>
                </a:solidFill>
                <a:latin typeface="Trebuchet MS" pitchFamily="34" charset="0"/>
              </a:rPr>
              <a:t>8%</a:t>
            </a:r>
            <a:endParaRPr lang="es-CO" sz="1600" dirty="0">
              <a:solidFill>
                <a:srgbClr val="FFFFFF"/>
              </a:solidFill>
              <a:latin typeface="Trebuchet MS" pitchFamily="34" charset="0"/>
            </a:endParaRPr>
          </a:p>
        </p:txBody>
      </p:sp>
      <p:sp>
        <p:nvSpPr>
          <p:cNvPr id="12" name="Oval 11"/>
          <p:cNvSpPr>
            <a:spLocks noChangeAspect="1"/>
          </p:cNvSpPr>
          <p:nvPr/>
        </p:nvSpPr>
        <p:spPr>
          <a:xfrm>
            <a:off x="3627987" y="2711371"/>
            <a:ext cx="1317083" cy="1317083"/>
          </a:xfrm>
          <a:prstGeom prst="ellipse">
            <a:avLst/>
          </a:prstGeom>
          <a:gradFill>
            <a:gsLst>
              <a:gs pos="0">
                <a:srgbClr val="00B0F0"/>
              </a:gs>
              <a:gs pos="50000">
                <a:srgbClr val="0070C0"/>
              </a:gs>
            </a:gsLst>
            <a:lin ang="5400000" scaled="0"/>
          </a:gra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es-CO" sz="4400" smtClean="0">
                <a:solidFill>
                  <a:srgbClr val="FFFFFF"/>
                </a:solidFill>
                <a:latin typeface="Trebuchet MS" pitchFamily="34" charset="0"/>
              </a:rPr>
              <a:t>31%</a:t>
            </a:r>
            <a:endParaRPr lang="es-CO" sz="4400">
              <a:solidFill>
                <a:srgbClr val="FFFFFF"/>
              </a:solidFill>
              <a:latin typeface="Trebuchet MS" pitchFamily="34" charset="0"/>
            </a:endParaRPr>
          </a:p>
        </p:txBody>
      </p:sp>
      <p:sp>
        <p:nvSpPr>
          <p:cNvPr id="13" name="Oval 12"/>
          <p:cNvSpPr>
            <a:spLocks noChangeAspect="1"/>
          </p:cNvSpPr>
          <p:nvPr/>
        </p:nvSpPr>
        <p:spPr>
          <a:xfrm>
            <a:off x="4955234" y="1723357"/>
            <a:ext cx="977195" cy="977195"/>
          </a:xfrm>
          <a:prstGeom prst="ellipse">
            <a:avLst/>
          </a:prstGeom>
          <a:solidFill>
            <a:srgbClr val="00B05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es-CO" sz="3600" smtClean="0">
                <a:solidFill>
                  <a:srgbClr val="FFFFFF"/>
                </a:solidFill>
                <a:latin typeface="Trebuchet MS" pitchFamily="34" charset="0"/>
              </a:rPr>
              <a:t>23%</a:t>
            </a:r>
            <a:endParaRPr lang="es-CO" sz="3600">
              <a:solidFill>
                <a:srgbClr val="FFFFFF"/>
              </a:solidFill>
              <a:latin typeface="Trebuchet MS" pitchFamily="34" charset="0"/>
            </a:endParaRPr>
          </a:p>
        </p:txBody>
      </p:sp>
      <p:cxnSp>
        <p:nvCxnSpPr>
          <p:cNvPr id="28" name="Straight Connector 27"/>
          <p:cNvCxnSpPr/>
          <p:nvPr/>
        </p:nvCxnSpPr>
        <p:spPr>
          <a:xfrm rot="5400000" flipH="1" flipV="1">
            <a:off x="-423862" y="3509963"/>
            <a:ext cx="42767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1" y="4029076"/>
            <a:ext cx="590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001" y="2705101"/>
            <a:ext cx="590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2001" y="1714501"/>
            <a:ext cx="590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 y="1343025"/>
            <a:ext cx="1809750" cy="338554"/>
          </a:xfrm>
          <a:prstGeom prst="rect">
            <a:avLst/>
          </a:prstGeom>
          <a:noFill/>
        </p:spPr>
        <p:txBody>
          <a:bodyPr wrap="square" rtlCol="0">
            <a:spAutoFit/>
          </a:bodyPr>
          <a:lstStyle/>
          <a:p>
            <a:pPr algn="ctr"/>
            <a:r>
              <a:rPr lang="es-CO" sz="1600" smtClean="0">
                <a:solidFill>
                  <a:srgbClr val="000000"/>
                </a:solidFill>
                <a:latin typeface="Trebuchet MS" pitchFamily="34" charset="0"/>
                <a:cs typeface="+mn-cs"/>
              </a:rPr>
              <a:t>&gt;20mL aumento</a:t>
            </a:r>
            <a:endParaRPr lang="es-CO" sz="1600">
              <a:solidFill>
                <a:srgbClr val="000000"/>
              </a:solidFill>
              <a:latin typeface="Trebuchet MS" pitchFamily="34" charset="0"/>
              <a:cs typeface="+mn-cs"/>
            </a:endParaRPr>
          </a:p>
        </p:txBody>
      </p:sp>
      <p:sp>
        <p:nvSpPr>
          <p:cNvPr id="34" name="TextBox 33"/>
          <p:cNvSpPr txBox="1"/>
          <p:nvPr/>
        </p:nvSpPr>
        <p:spPr>
          <a:xfrm>
            <a:off x="38100" y="1781175"/>
            <a:ext cx="1809750" cy="830997"/>
          </a:xfrm>
          <a:prstGeom prst="rect">
            <a:avLst/>
          </a:prstGeom>
          <a:noFill/>
        </p:spPr>
        <p:txBody>
          <a:bodyPr wrap="square" rtlCol="0">
            <a:spAutoFit/>
          </a:bodyPr>
          <a:lstStyle/>
          <a:p>
            <a:pPr algn="ctr"/>
            <a:r>
              <a:rPr lang="es-CO" sz="1600" smtClean="0">
                <a:solidFill>
                  <a:srgbClr val="000000"/>
                </a:solidFill>
                <a:latin typeface="Trebuchet MS" pitchFamily="34" charset="0"/>
                <a:cs typeface="+mn-cs"/>
              </a:rPr>
              <a:t>20mL aumento</a:t>
            </a:r>
          </a:p>
          <a:p>
            <a:pPr algn="ctr"/>
            <a:r>
              <a:rPr lang="es-CO" sz="1600" smtClean="0">
                <a:solidFill>
                  <a:srgbClr val="000000"/>
                </a:solidFill>
                <a:latin typeface="Trebuchet MS" pitchFamily="34" charset="0"/>
                <a:cs typeface="+mn-cs"/>
              </a:rPr>
              <a:t>o</a:t>
            </a:r>
          </a:p>
          <a:p>
            <a:pPr algn="ctr"/>
            <a:r>
              <a:rPr lang="es-CO" sz="1600" smtClean="0">
                <a:solidFill>
                  <a:srgbClr val="000000"/>
                </a:solidFill>
                <a:latin typeface="Trebuchet MS" pitchFamily="34" charset="0"/>
                <a:cs typeface="+mn-cs"/>
              </a:rPr>
              <a:t>20mL caída</a:t>
            </a:r>
            <a:endParaRPr lang="es-CO" sz="1600">
              <a:solidFill>
                <a:srgbClr val="000000"/>
              </a:solidFill>
              <a:latin typeface="Trebuchet MS" pitchFamily="34" charset="0"/>
              <a:cs typeface="+mn-cs"/>
            </a:endParaRPr>
          </a:p>
        </p:txBody>
      </p:sp>
      <p:sp>
        <p:nvSpPr>
          <p:cNvPr id="35" name="TextBox 34"/>
          <p:cNvSpPr txBox="1"/>
          <p:nvPr/>
        </p:nvSpPr>
        <p:spPr>
          <a:xfrm>
            <a:off x="38100" y="2914650"/>
            <a:ext cx="1809750" cy="830997"/>
          </a:xfrm>
          <a:prstGeom prst="rect">
            <a:avLst/>
          </a:prstGeom>
          <a:noFill/>
        </p:spPr>
        <p:txBody>
          <a:bodyPr wrap="square" rtlCol="0">
            <a:spAutoFit/>
          </a:bodyPr>
          <a:lstStyle/>
          <a:p>
            <a:pPr algn="ctr"/>
            <a:r>
              <a:rPr lang="es-CO" sz="1600" smtClean="0">
                <a:solidFill>
                  <a:srgbClr val="000000"/>
                </a:solidFill>
                <a:latin typeface="Trebuchet MS" pitchFamily="34" charset="0"/>
                <a:cs typeface="+mn-cs"/>
              </a:rPr>
              <a:t>21mL caída</a:t>
            </a:r>
          </a:p>
          <a:p>
            <a:pPr algn="ctr"/>
            <a:r>
              <a:rPr lang="es-CO" sz="1600" smtClean="0">
                <a:solidFill>
                  <a:srgbClr val="000000"/>
                </a:solidFill>
                <a:latin typeface="Trebuchet MS" pitchFamily="34" charset="0"/>
                <a:cs typeface="+mn-cs"/>
              </a:rPr>
              <a:t>a</a:t>
            </a:r>
          </a:p>
          <a:p>
            <a:pPr algn="ctr"/>
            <a:r>
              <a:rPr lang="es-CO" sz="1600" smtClean="0">
                <a:solidFill>
                  <a:srgbClr val="000000"/>
                </a:solidFill>
                <a:latin typeface="Trebuchet MS" pitchFamily="34" charset="0"/>
                <a:cs typeface="+mn-cs"/>
              </a:rPr>
              <a:t>40mL caída</a:t>
            </a:r>
            <a:endParaRPr lang="es-CO" sz="1600">
              <a:solidFill>
                <a:srgbClr val="000000"/>
              </a:solidFill>
              <a:latin typeface="Trebuchet MS" pitchFamily="34" charset="0"/>
              <a:cs typeface="+mn-cs"/>
            </a:endParaRPr>
          </a:p>
        </p:txBody>
      </p:sp>
      <p:sp>
        <p:nvSpPr>
          <p:cNvPr id="36" name="TextBox 35"/>
          <p:cNvSpPr txBox="1"/>
          <p:nvPr/>
        </p:nvSpPr>
        <p:spPr>
          <a:xfrm>
            <a:off x="38100" y="4514850"/>
            <a:ext cx="1809750" cy="584775"/>
          </a:xfrm>
          <a:prstGeom prst="rect">
            <a:avLst/>
          </a:prstGeom>
          <a:noFill/>
        </p:spPr>
        <p:txBody>
          <a:bodyPr wrap="square" rtlCol="0">
            <a:spAutoFit/>
          </a:bodyPr>
          <a:lstStyle/>
          <a:p>
            <a:pPr algn="ctr"/>
            <a:r>
              <a:rPr lang="es-CO" sz="1600" smtClean="0">
                <a:solidFill>
                  <a:srgbClr val="000000"/>
                </a:solidFill>
                <a:latin typeface="Trebuchet MS" pitchFamily="34" charset="0"/>
                <a:cs typeface="+mn-cs"/>
              </a:rPr>
              <a:t>&gt;40mL </a:t>
            </a:r>
          </a:p>
          <a:p>
            <a:pPr algn="ctr"/>
            <a:r>
              <a:rPr lang="es-CO" sz="1600" smtClean="0">
                <a:solidFill>
                  <a:srgbClr val="000000"/>
                </a:solidFill>
                <a:latin typeface="Trebuchet MS" pitchFamily="34" charset="0"/>
                <a:cs typeface="+mn-cs"/>
              </a:rPr>
              <a:t>caída</a:t>
            </a:r>
            <a:endParaRPr lang="es-CO" sz="1600">
              <a:solidFill>
                <a:srgbClr val="000000"/>
              </a:solidFill>
              <a:latin typeface="Trebuchet MS" pitchFamily="34" charset="0"/>
              <a:cs typeface="+mn-cs"/>
            </a:endParaRPr>
          </a:p>
        </p:txBody>
      </p:sp>
      <p:sp>
        <p:nvSpPr>
          <p:cNvPr id="38" name="Down Arrow 37"/>
          <p:cNvSpPr/>
          <p:nvPr/>
        </p:nvSpPr>
        <p:spPr>
          <a:xfrm>
            <a:off x="7157709" y="2181225"/>
            <a:ext cx="720000" cy="3185905"/>
          </a:xfrm>
          <a:prstGeom prst="downArrow">
            <a:avLst/>
          </a:prstGeom>
          <a:gradFill>
            <a:gsLst>
              <a:gs pos="0">
                <a:srgbClr val="00B0F0"/>
              </a:gs>
              <a:gs pos="5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rgbClr val="FFFFFF"/>
              </a:solidFill>
              <a:latin typeface="Trebuchet MS" pitchFamily="34" charset="0"/>
            </a:endParaRPr>
          </a:p>
        </p:txBody>
      </p:sp>
      <p:sp>
        <p:nvSpPr>
          <p:cNvPr id="39" name="Down Arrow 38"/>
          <p:cNvSpPr/>
          <p:nvPr/>
        </p:nvSpPr>
        <p:spPr>
          <a:xfrm flipV="1">
            <a:off x="7157709" y="1729409"/>
            <a:ext cx="720000" cy="451816"/>
          </a:xfrm>
          <a:prstGeom prst="downArrow">
            <a:avLst/>
          </a:prstGeom>
          <a:gradFill>
            <a:gsLst>
              <a:gs pos="0">
                <a:srgbClr val="00B0F0"/>
              </a:gs>
              <a:gs pos="50000">
                <a:srgbClr val="008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rgbClr val="FFFFFF"/>
              </a:solidFill>
              <a:latin typeface="Trebuchet MS" pitchFamily="34" charset="0"/>
            </a:endParaRPr>
          </a:p>
        </p:txBody>
      </p:sp>
      <p:sp>
        <p:nvSpPr>
          <p:cNvPr id="40" name="TextBox 39"/>
          <p:cNvSpPr txBox="1"/>
          <p:nvPr/>
        </p:nvSpPr>
        <p:spPr>
          <a:xfrm>
            <a:off x="6505989" y="1180689"/>
            <a:ext cx="2023440" cy="584775"/>
          </a:xfrm>
          <a:prstGeom prst="rect">
            <a:avLst/>
          </a:prstGeom>
          <a:noFill/>
        </p:spPr>
        <p:txBody>
          <a:bodyPr wrap="square" rtlCol="0">
            <a:spAutoFit/>
          </a:bodyPr>
          <a:lstStyle/>
          <a:p>
            <a:pPr algn="ctr"/>
            <a:r>
              <a:rPr lang="es-CO" sz="1600" smtClean="0">
                <a:solidFill>
                  <a:srgbClr val="000000"/>
                </a:solidFill>
                <a:latin typeface="Trebuchet MS" pitchFamily="34" charset="0"/>
                <a:cs typeface="+mn-cs"/>
              </a:rPr>
              <a:t>Aumenta la función pulmonar</a:t>
            </a:r>
            <a:endParaRPr lang="es-CO" sz="1600">
              <a:solidFill>
                <a:srgbClr val="000000"/>
              </a:solidFill>
              <a:latin typeface="Trebuchet MS" pitchFamily="34" charset="0"/>
              <a:cs typeface="+mn-cs"/>
            </a:endParaRPr>
          </a:p>
        </p:txBody>
      </p:sp>
      <p:sp>
        <p:nvSpPr>
          <p:cNvPr id="41" name="TextBox 40"/>
          <p:cNvSpPr txBox="1"/>
          <p:nvPr/>
        </p:nvSpPr>
        <p:spPr>
          <a:xfrm>
            <a:off x="6358963" y="5292497"/>
            <a:ext cx="2317494" cy="584775"/>
          </a:xfrm>
          <a:prstGeom prst="rect">
            <a:avLst/>
          </a:prstGeom>
          <a:noFill/>
        </p:spPr>
        <p:txBody>
          <a:bodyPr wrap="square" rtlCol="0">
            <a:spAutoFit/>
          </a:bodyPr>
          <a:lstStyle/>
          <a:p>
            <a:pPr algn="ctr"/>
            <a:r>
              <a:rPr lang="es-CO" sz="1600" dirty="0" smtClean="0">
                <a:solidFill>
                  <a:srgbClr val="000000"/>
                </a:solidFill>
                <a:latin typeface="Trebuchet MS" pitchFamily="34" charset="0"/>
                <a:cs typeface="+mn-cs"/>
              </a:rPr>
              <a:t>Caída de la función pulmonar</a:t>
            </a:r>
            <a:endParaRPr lang="es-CO" sz="1600" dirty="0">
              <a:solidFill>
                <a:srgbClr val="000000"/>
              </a:solidFill>
              <a:latin typeface="Trebuchet MS" pitchFamily="34" charset="0"/>
              <a:cs typeface="+mn-cs"/>
            </a:endParaRPr>
          </a:p>
        </p:txBody>
      </p:sp>
      <p:sp>
        <p:nvSpPr>
          <p:cNvPr id="46" name="Content Placeholder 12"/>
          <p:cNvSpPr txBox="1">
            <a:spLocks/>
          </p:cNvSpPr>
          <p:nvPr/>
        </p:nvSpPr>
        <p:spPr>
          <a:xfrm>
            <a:off x="0" y="5876924"/>
            <a:ext cx="9144000" cy="680161"/>
          </a:xfrm>
          <a:prstGeom prst="rect">
            <a:avLst/>
          </a:prstGeom>
          <a:noFill/>
        </p:spPr>
        <p:txBody>
          <a:bodyPr/>
          <a:lstStyle/>
          <a:p>
            <a:pPr algn="ctr">
              <a:spcAft>
                <a:spcPct val="20000"/>
              </a:spcAft>
              <a:buClr>
                <a:srgbClr val="E86A10"/>
              </a:buClr>
              <a:defRPr/>
            </a:pPr>
            <a:r>
              <a:rPr lang="es-CO" sz="1600" b="1" kern="0" dirty="0" smtClean="0">
                <a:solidFill>
                  <a:srgbClr val="000000"/>
                </a:solidFill>
                <a:latin typeface="Trebuchet MS" pitchFamily="34" charset="0"/>
                <a:cs typeface="+mn-cs"/>
              </a:rPr>
              <a:t>31% de los pacientes el FEV</a:t>
            </a:r>
            <a:r>
              <a:rPr lang="es-CO" sz="1600" b="1" kern="0" baseline="-25000" dirty="0" smtClean="0">
                <a:solidFill>
                  <a:srgbClr val="000000"/>
                </a:solidFill>
                <a:latin typeface="Trebuchet MS" pitchFamily="34" charset="0"/>
                <a:cs typeface="+mn-cs"/>
              </a:rPr>
              <a:t>1</a:t>
            </a:r>
            <a:r>
              <a:rPr lang="es-CO" sz="1600" b="1" kern="0" dirty="0" smtClean="0">
                <a:solidFill>
                  <a:srgbClr val="000000"/>
                </a:solidFill>
                <a:latin typeface="Trebuchet MS" pitchFamily="34" charset="0"/>
                <a:cs typeface="+mn-cs"/>
              </a:rPr>
              <a:t> fue estable o aumentó en 3 años</a:t>
            </a:r>
          </a:p>
          <a:p>
            <a:pPr algn="ctr">
              <a:spcAft>
                <a:spcPct val="20000"/>
              </a:spcAft>
              <a:buClr>
                <a:srgbClr val="E86A10"/>
              </a:buClr>
              <a:defRPr/>
            </a:pPr>
            <a:r>
              <a:rPr lang="es-CO" sz="2400" b="1" kern="0" dirty="0" smtClean="0">
                <a:solidFill>
                  <a:srgbClr val="000000"/>
                </a:solidFill>
                <a:latin typeface="Trebuchet MS" pitchFamily="34" charset="0"/>
                <a:cs typeface="+mn-cs"/>
              </a:rPr>
              <a:t>Promedio de caída del 33 ml/año</a:t>
            </a:r>
          </a:p>
        </p:txBody>
      </p:sp>
      <p:sp>
        <p:nvSpPr>
          <p:cNvPr id="37" name="6 CuadroTexto"/>
          <p:cNvSpPr txBox="1">
            <a:spLocks noChangeArrowheads="1"/>
          </p:cNvSpPr>
          <p:nvPr/>
        </p:nvSpPr>
        <p:spPr bwMode="auto">
          <a:xfrm>
            <a:off x="5652120" y="6577607"/>
            <a:ext cx="35427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CO" sz="1400" b="1" dirty="0" err="1" smtClean="0">
                <a:solidFill>
                  <a:schemeClr val="accent4">
                    <a:lumMod val="10000"/>
                  </a:schemeClr>
                </a:solidFill>
                <a:latin typeface="Trebuchet MS" pitchFamily="34" charset="0"/>
              </a:rPr>
              <a:t>Vestbo</a:t>
            </a:r>
            <a:r>
              <a:rPr lang="es-CO" sz="1400" b="1" dirty="0" smtClean="0">
                <a:solidFill>
                  <a:schemeClr val="accent4">
                    <a:lumMod val="10000"/>
                  </a:schemeClr>
                </a:solidFill>
                <a:latin typeface="Trebuchet MS" pitchFamily="34" charset="0"/>
              </a:rPr>
              <a:t> J </a:t>
            </a:r>
            <a:r>
              <a:rPr lang="es-CO" sz="1400" b="1" i="1" dirty="0" smtClean="0">
                <a:solidFill>
                  <a:schemeClr val="accent4">
                    <a:lumMod val="10000"/>
                  </a:schemeClr>
                </a:solidFill>
                <a:latin typeface="Trebuchet MS" pitchFamily="34" charset="0"/>
              </a:rPr>
              <a:t>et al. </a:t>
            </a:r>
            <a:r>
              <a:rPr lang="es-CO" sz="1400" b="1" dirty="0" smtClean="0">
                <a:solidFill>
                  <a:schemeClr val="accent4">
                    <a:lumMod val="10000"/>
                  </a:schemeClr>
                </a:solidFill>
                <a:latin typeface="Trebuchet MS" pitchFamily="34" charset="0"/>
              </a:rPr>
              <a:t>NEJM 2011;365:1184-92</a:t>
            </a:r>
            <a:endParaRPr lang="es-CO" sz="1400" b="1" dirty="0">
              <a:solidFill>
                <a:schemeClr val="accent4">
                  <a:lumMod val="10000"/>
                </a:schemeClr>
              </a:solidFill>
              <a:latin typeface="Trebuchet MS" pitchFamily="34" charset="0"/>
            </a:endParaRPr>
          </a:p>
        </p:txBody>
      </p:sp>
      <p:sp>
        <p:nvSpPr>
          <p:cNvPr id="26" name="1 Título"/>
          <p:cNvSpPr>
            <a:spLocks noGrp="1"/>
          </p:cNvSpPr>
          <p:nvPr>
            <p:ph type="title"/>
          </p:nvPr>
        </p:nvSpPr>
        <p:spPr>
          <a:xfrm>
            <a:off x="-20754" y="156608"/>
            <a:ext cx="9144000" cy="1024081"/>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pPr marL="762000" indent="-762000" eaLnBrk="1" hangingPunct="1">
              <a:lnSpc>
                <a:spcPct val="110000"/>
              </a:lnSpc>
              <a:buClr>
                <a:srgbClr val="FFCC00"/>
              </a:buClr>
            </a:pPr>
            <a:r>
              <a:rPr lang="es-CO" sz="3200" b="1" dirty="0" smtClean="0">
                <a:solidFill>
                  <a:schemeClr val="bg1"/>
                </a:solidFill>
              </a:rPr>
              <a:t>Novedades</a:t>
            </a:r>
            <a:br>
              <a:rPr lang="es-CO" sz="3200" b="1" dirty="0" smtClean="0">
                <a:solidFill>
                  <a:schemeClr val="bg1"/>
                </a:solidFill>
              </a:rPr>
            </a:br>
            <a:r>
              <a:rPr lang="es-MX" sz="2400" dirty="0" smtClean="0">
                <a:solidFill>
                  <a:schemeClr val="bg1"/>
                </a:solidFill>
              </a:rPr>
              <a:t>Progresión </a:t>
            </a:r>
            <a:r>
              <a:rPr lang="es-MX" sz="2400" dirty="0">
                <a:solidFill>
                  <a:schemeClr val="bg1"/>
                </a:solidFill>
              </a:rPr>
              <a:t>de la obstrucción en el </a:t>
            </a:r>
            <a:r>
              <a:rPr lang="es-MX" sz="2400" dirty="0" smtClean="0">
                <a:solidFill>
                  <a:schemeClr val="bg1"/>
                </a:solidFill>
              </a:rPr>
              <a:t>tiempo</a:t>
            </a:r>
            <a:endParaRPr lang="es-ES" sz="2400" b="1" dirty="0">
              <a:solidFill>
                <a:schemeClr val="bg1"/>
              </a:solidFill>
            </a:endParaRPr>
          </a:p>
        </p:txBody>
      </p:sp>
    </p:spTree>
    <p:extLst>
      <p:ext uri="{BB962C8B-B14F-4D97-AF65-F5344CB8AC3E}">
        <p14:creationId xmlns:p14="http://schemas.microsoft.com/office/powerpoint/2010/main" val="1244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065" y="188640"/>
            <a:ext cx="9144000" cy="1069848"/>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pPr marL="762000" indent="-762000">
              <a:lnSpc>
                <a:spcPct val="110000"/>
              </a:lnSpc>
              <a:buClr>
                <a:srgbClr val="FFCC00"/>
              </a:buClr>
            </a:pPr>
            <a:r>
              <a:rPr lang="es-CO" sz="3200" b="1" dirty="0">
                <a:solidFill>
                  <a:schemeClr val="bg1"/>
                </a:solidFill>
              </a:rPr>
              <a:t>Progresión del FEV1 : Cohorte BODE</a:t>
            </a:r>
            <a:br>
              <a:rPr lang="es-CO" sz="3200" b="1" dirty="0">
                <a:solidFill>
                  <a:schemeClr val="bg1"/>
                </a:solidFill>
              </a:rPr>
            </a:br>
            <a:r>
              <a:rPr lang="es-CO" sz="1800" b="1" dirty="0">
                <a:solidFill>
                  <a:schemeClr val="bg1"/>
                </a:solidFill>
              </a:rPr>
              <a:t>1198 pacientes, 64 m (</a:t>
            </a:r>
            <a:r>
              <a:rPr lang="es-CO" sz="1800" b="1" dirty="0" err="1">
                <a:solidFill>
                  <a:schemeClr val="bg1"/>
                </a:solidFill>
              </a:rPr>
              <a:t>prom</a:t>
            </a:r>
            <a:r>
              <a:rPr lang="es-CO" sz="1800" b="1" dirty="0">
                <a:solidFill>
                  <a:schemeClr val="bg1"/>
                </a:solidFill>
              </a:rPr>
              <a:t>) a 10 años, análisis individual</a:t>
            </a:r>
          </a:p>
        </p:txBody>
      </p:sp>
      <p:sp>
        <p:nvSpPr>
          <p:cNvPr id="76" name="Content Placeholder 12"/>
          <p:cNvSpPr txBox="1">
            <a:spLocks/>
          </p:cNvSpPr>
          <p:nvPr/>
        </p:nvSpPr>
        <p:spPr>
          <a:xfrm>
            <a:off x="348782" y="5123498"/>
            <a:ext cx="4021450" cy="680161"/>
          </a:xfrm>
          <a:prstGeom prst="rect">
            <a:avLst/>
          </a:prstGeom>
          <a:solidFill>
            <a:schemeClr val="bg1">
              <a:lumMod val="20000"/>
              <a:lumOff val="80000"/>
            </a:schemeClr>
          </a:solidFill>
        </p:spPr>
        <p:txBody>
          <a:bodyPr/>
          <a:lstStyle/>
          <a:p>
            <a:pPr marL="265113" indent="-265113">
              <a:spcAft>
                <a:spcPts val="0"/>
              </a:spcAft>
              <a:buClr>
                <a:prstClr val="white"/>
              </a:buClr>
              <a:buFont typeface="Wingdings" pitchFamily="2" charset="2"/>
              <a:buChar char="§"/>
              <a:defRPr/>
            </a:pPr>
            <a:r>
              <a:rPr lang="es-CO" b="1" kern="0" dirty="0" smtClean="0">
                <a:solidFill>
                  <a:srgbClr val="000000"/>
                </a:solidFill>
                <a:latin typeface="Trebuchet MS" panose="020B0603020202020204" pitchFamily="34" charset="0"/>
              </a:rPr>
              <a:t>En los declinadores rápidos la pendiente fue mayor (mas caída del FEV</a:t>
            </a:r>
            <a:r>
              <a:rPr lang="es-CO" b="1" kern="0" baseline="-25000" dirty="0" smtClean="0">
                <a:solidFill>
                  <a:srgbClr val="000000"/>
                </a:solidFill>
                <a:latin typeface="Trebuchet MS" panose="020B0603020202020204" pitchFamily="34" charset="0"/>
              </a:rPr>
              <a:t>1</a:t>
            </a:r>
            <a:r>
              <a:rPr lang="es-CO" b="1" kern="0" dirty="0" smtClean="0">
                <a:solidFill>
                  <a:srgbClr val="000000"/>
                </a:solidFill>
                <a:latin typeface="Trebuchet MS" panose="020B0603020202020204" pitchFamily="34" charset="0"/>
              </a:rPr>
              <a:t>) en estadios leves de gravedad de obstrucción</a:t>
            </a:r>
          </a:p>
        </p:txBody>
      </p:sp>
      <p:sp>
        <p:nvSpPr>
          <p:cNvPr id="16" name="15 Rectángulo"/>
          <p:cNvSpPr/>
          <p:nvPr/>
        </p:nvSpPr>
        <p:spPr>
          <a:xfrm>
            <a:off x="4564125" y="6481636"/>
            <a:ext cx="4572000" cy="307777"/>
          </a:xfrm>
          <a:prstGeom prst="rect">
            <a:avLst/>
          </a:prstGeom>
        </p:spPr>
        <p:txBody>
          <a:bodyPr>
            <a:spAutoFit/>
          </a:bodyPr>
          <a:lstStyle/>
          <a:p>
            <a:pPr algn="r"/>
            <a:r>
              <a:rPr lang="en-US" sz="1400" b="1" dirty="0" smtClean="0">
                <a:solidFill>
                  <a:prstClr val="black"/>
                </a:solidFill>
                <a:latin typeface="Trebuchet MS" panose="020B0603020202020204" pitchFamily="34" charset="0"/>
              </a:rPr>
              <a:t>Casanova et al. AJRCCM </a:t>
            </a:r>
            <a:r>
              <a:rPr lang="en-US" sz="1400" b="1" dirty="0">
                <a:solidFill>
                  <a:prstClr val="black"/>
                </a:solidFill>
                <a:latin typeface="Trebuchet MS" panose="020B0603020202020204" pitchFamily="34" charset="0"/>
              </a:rPr>
              <a:t>184. </a:t>
            </a:r>
            <a:r>
              <a:rPr lang="en-US" sz="1400" b="1" dirty="0" smtClean="0">
                <a:solidFill>
                  <a:prstClr val="black"/>
                </a:solidFill>
                <a:latin typeface="Trebuchet MS" panose="020B0603020202020204" pitchFamily="34" charset="0"/>
              </a:rPr>
              <a:t>1015–1021</a:t>
            </a:r>
            <a:r>
              <a:rPr lang="en-US" sz="1400" b="1" dirty="0">
                <a:solidFill>
                  <a:prstClr val="black"/>
                </a:solidFill>
                <a:latin typeface="Trebuchet MS" panose="020B0603020202020204" pitchFamily="34" charset="0"/>
              </a:rPr>
              <a:t>, 2011</a:t>
            </a:r>
            <a:endParaRPr lang="es-MX" sz="1400" b="1" dirty="0">
              <a:solidFill>
                <a:prstClr val="black"/>
              </a:solidFill>
              <a:latin typeface="Trebuchet MS" panose="020B0603020202020204" pitchFamily="34" charset="0"/>
            </a:endParaRP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03" y="1562126"/>
            <a:ext cx="414307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27 Conector recto"/>
          <p:cNvCxnSpPr/>
          <p:nvPr/>
        </p:nvCxnSpPr>
        <p:spPr>
          <a:xfrm>
            <a:off x="1092283" y="1898499"/>
            <a:ext cx="3096344" cy="129614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1070512" y="3052384"/>
            <a:ext cx="3034116" cy="119648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1092283" y="1737172"/>
            <a:ext cx="936104" cy="161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rebuchet MS" panose="020B0603020202020204" pitchFamily="34" charset="0"/>
            </a:endParaRPr>
          </a:p>
        </p:txBody>
      </p:sp>
      <p:sp>
        <p:nvSpPr>
          <p:cNvPr id="34" name="33 Rectángulo"/>
          <p:cNvSpPr/>
          <p:nvPr/>
        </p:nvSpPr>
        <p:spPr>
          <a:xfrm>
            <a:off x="1164291" y="2385245"/>
            <a:ext cx="773640" cy="161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rebuchet MS" panose="020B0603020202020204" pitchFamily="34" charset="0"/>
            </a:endParaRPr>
          </a:p>
        </p:txBody>
      </p:sp>
      <p:sp>
        <p:nvSpPr>
          <p:cNvPr id="35" name="34 Rectángulo"/>
          <p:cNvSpPr/>
          <p:nvPr/>
        </p:nvSpPr>
        <p:spPr>
          <a:xfrm>
            <a:off x="1150339" y="2903814"/>
            <a:ext cx="777146" cy="18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rebuchet MS" panose="020B0603020202020204" pitchFamily="34" charset="0"/>
            </a:endParaRPr>
          </a:p>
        </p:txBody>
      </p:sp>
      <p:cxnSp>
        <p:nvCxnSpPr>
          <p:cNvPr id="36" name="35 Conector recto"/>
          <p:cNvCxnSpPr/>
          <p:nvPr/>
        </p:nvCxnSpPr>
        <p:spPr>
          <a:xfrm>
            <a:off x="1070309" y="2546571"/>
            <a:ext cx="3121405" cy="12668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2727861" y="4357835"/>
            <a:ext cx="1518364" cy="276999"/>
          </a:xfrm>
          <a:prstGeom prst="rect">
            <a:avLst/>
          </a:prstGeom>
          <a:solidFill>
            <a:srgbClr val="0070C0"/>
          </a:solidFill>
        </p:spPr>
        <p:txBody>
          <a:bodyPr wrap="none" rtlCol="0">
            <a:spAutoFit/>
          </a:bodyPr>
          <a:lstStyle/>
          <a:p>
            <a:r>
              <a:rPr lang="es-CO" sz="1200" b="1" dirty="0" smtClean="0">
                <a:solidFill>
                  <a:prstClr val="black"/>
                </a:solidFill>
                <a:latin typeface="Trebuchet MS" panose="020B0603020202020204" pitchFamily="34" charset="0"/>
              </a:rPr>
              <a:t>GOLD  4, -</a:t>
            </a:r>
            <a:r>
              <a:rPr lang="es-MX" sz="1200" dirty="0" smtClean="0">
                <a:latin typeface="Trebuchet MS" panose="020B0603020202020204" pitchFamily="34" charset="0"/>
              </a:rPr>
              <a:t>61 </a:t>
            </a:r>
            <a:r>
              <a:rPr lang="es-MX" sz="1200" dirty="0">
                <a:latin typeface="Trebuchet MS" panose="020B0603020202020204" pitchFamily="34" charset="0"/>
              </a:rPr>
              <a:t>ml/</a:t>
            </a:r>
            <a:r>
              <a:rPr lang="es-MX" sz="1200" dirty="0" err="1">
                <a:latin typeface="Trebuchet MS" panose="020B0603020202020204" pitchFamily="34" charset="0"/>
              </a:rPr>
              <a:t>yr</a:t>
            </a:r>
            <a:endParaRPr lang="es-MX" sz="1200" b="1" dirty="0">
              <a:solidFill>
                <a:prstClr val="black"/>
              </a:solidFill>
              <a:latin typeface="Trebuchet MS" panose="020B0603020202020204" pitchFamily="34" charset="0"/>
            </a:endParaRPr>
          </a:p>
        </p:txBody>
      </p:sp>
      <p:sp>
        <p:nvSpPr>
          <p:cNvPr id="13" name="12 CuadroTexto"/>
          <p:cNvSpPr txBox="1"/>
          <p:nvPr/>
        </p:nvSpPr>
        <p:spPr>
          <a:xfrm>
            <a:off x="3153379" y="2327409"/>
            <a:ext cx="1552028" cy="276999"/>
          </a:xfrm>
          <a:prstGeom prst="rect">
            <a:avLst/>
          </a:prstGeom>
          <a:solidFill>
            <a:srgbClr val="00B050"/>
          </a:solidFill>
        </p:spPr>
        <p:txBody>
          <a:bodyPr wrap="none" rtlCol="0">
            <a:spAutoFit/>
          </a:bodyPr>
          <a:lstStyle/>
          <a:p>
            <a:r>
              <a:rPr lang="es-CO" sz="1200" b="1" dirty="0" smtClean="0">
                <a:solidFill>
                  <a:prstClr val="black"/>
                </a:solidFill>
                <a:latin typeface="Trebuchet MS" panose="020B0603020202020204" pitchFamily="34" charset="0"/>
              </a:rPr>
              <a:t>GOLD 2, -</a:t>
            </a:r>
            <a:r>
              <a:rPr lang="es-MX" sz="1200" dirty="0" smtClean="0">
                <a:latin typeface="Trebuchet MS" panose="020B0603020202020204" pitchFamily="34" charset="0"/>
              </a:rPr>
              <a:t>112 </a:t>
            </a:r>
            <a:r>
              <a:rPr lang="es-MX" sz="1200" dirty="0">
                <a:latin typeface="Trebuchet MS" panose="020B0603020202020204" pitchFamily="34" charset="0"/>
              </a:rPr>
              <a:t>ml/</a:t>
            </a:r>
            <a:r>
              <a:rPr lang="es-MX" sz="1200" dirty="0" err="1">
                <a:latin typeface="Trebuchet MS" panose="020B0603020202020204" pitchFamily="34" charset="0"/>
              </a:rPr>
              <a:t>yr</a:t>
            </a:r>
            <a:endParaRPr lang="es-MX" sz="1200" b="1" dirty="0">
              <a:solidFill>
                <a:prstClr val="black"/>
              </a:solidFill>
              <a:latin typeface="Trebuchet MS" panose="020B0603020202020204" pitchFamily="34" charset="0"/>
            </a:endParaRPr>
          </a:p>
        </p:txBody>
      </p:sp>
      <p:sp>
        <p:nvSpPr>
          <p:cNvPr id="84" name="83 CuadroTexto"/>
          <p:cNvSpPr txBox="1"/>
          <p:nvPr/>
        </p:nvSpPr>
        <p:spPr>
          <a:xfrm>
            <a:off x="3635896" y="3257189"/>
            <a:ext cx="1516762" cy="276999"/>
          </a:xfrm>
          <a:prstGeom prst="rect">
            <a:avLst/>
          </a:prstGeom>
          <a:solidFill>
            <a:srgbClr val="FF0000"/>
          </a:solidFill>
        </p:spPr>
        <p:txBody>
          <a:bodyPr wrap="none" rtlCol="0">
            <a:spAutoFit/>
          </a:bodyPr>
          <a:lstStyle/>
          <a:p>
            <a:r>
              <a:rPr lang="es-CO" sz="1200" b="1" dirty="0" smtClean="0">
                <a:solidFill>
                  <a:prstClr val="black"/>
                </a:solidFill>
                <a:latin typeface="Trebuchet MS" panose="020B0603020202020204" pitchFamily="34" charset="0"/>
              </a:rPr>
              <a:t>GOLD  3, -</a:t>
            </a:r>
            <a:r>
              <a:rPr lang="es-MX" sz="1200" dirty="0" smtClean="0">
                <a:latin typeface="Trebuchet MS" panose="020B0603020202020204" pitchFamily="34" charset="0"/>
              </a:rPr>
              <a:t>78 </a:t>
            </a:r>
            <a:r>
              <a:rPr lang="es-MX" sz="1200" dirty="0">
                <a:latin typeface="Trebuchet MS" panose="020B0603020202020204" pitchFamily="34" charset="0"/>
              </a:rPr>
              <a:t>ml/</a:t>
            </a:r>
            <a:r>
              <a:rPr lang="es-MX" sz="1200" dirty="0" err="1">
                <a:latin typeface="Trebuchet MS" panose="020B0603020202020204" pitchFamily="34" charset="0"/>
              </a:rPr>
              <a:t>yr</a:t>
            </a:r>
            <a:endParaRPr lang="es-CO" sz="1200" b="1" dirty="0" smtClean="0">
              <a:solidFill>
                <a:prstClr val="black"/>
              </a:solidFill>
              <a:latin typeface="Trebuchet MS" panose="020B0603020202020204" pitchFamily="34" charset="0"/>
            </a:endParaRPr>
          </a:p>
        </p:txBody>
      </p:sp>
      <p:sp>
        <p:nvSpPr>
          <p:cNvPr id="24" name="Content Placeholder 12"/>
          <p:cNvSpPr txBox="1">
            <a:spLocks/>
          </p:cNvSpPr>
          <p:nvPr/>
        </p:nvSpPr>
        <p:spPr>
          <a:xfrm>
            <a:off x="4898012" y="5199081"/>
            <a:ext cx="4215078" cy="680161"/>
          </a:xfrm>
          <a:prstGeom prst="rect">
            <a:avLst/>
          </a:prstGeom>
          <a:solidFill>
            <a:schemeClr val="bg1">
              <a:lumMod val="20000"/>
              <a:lumOff val="80000"/>
            </a:schemeClr>
          </a:solidFill>
        </p:spPr>
        <p:txBody>
          <a:bodyPr/>
          <a:lstStyle/>
          <a:p>
            <a:pPr marL="265113" indent="-265113" algn="ctr">
              <a:spcAft>
                <a:spcPct val="20000"/>
              </a:spcAft>
              <a:buClr>
                <a:prstClr val="white"/>
              </a:buClr>
              <a:buFont typeface="Wingdings" pitchFamily="2" charset="2"/>
              <a:buChar char="§"/>
              <a:defRPr/>
            </a:pPr>
            <a:r>
              <a:rPr lang="es-CO" b="1" kern="0" dirty="0" smtClean="0">
                <a:solidFill>
                  <a:srgbClr val="000000"/>
                </a:solidFill>
                <a:latin typeface="Trebuchet MS" panose="020B0603020202020204" pitchFamily="34" charset="0"/>
              </a:rPr>
              <a:t>DECLINADORES RÁPIDOS </a:t>
            </a:r>
          </a:p>
          <a:p>
            <a:pPr marL="265113" indent="-265113" algn="ctr">
              <a:spcAft>
                <a:spcPct val="20000"/>
              </a:spcAft>
              <a:buClr>
                <a:prstClr val="white"/>
              </a:buClr>
              <a:buFont typeface="Wingdings" pitchFamily="2" charset="2"/>
              <a:buChar char="§"/>
              <a:defRPr/>
            </a:pPr>
            <a:r>
              <a:rPr lang="es-CO" b="1" kern="0" dirty="0" smtClean="0">
                <a:solidFill>
                  <a:srgbClr val="000000"/>
                </a:solidFill>
                <a:latin typeface="Trebuchet MS" panose="020B0603020202020204" pitchFamily="34" charset="0"/>
              </a:rPr>
              <a:t>(mas jóvenes, menos BMI* y mayor FEV</a:t>
            </a:r>
            <a:r>
              <a:rPr lang="es-CO" b="1" kern="0" baseline="-25000" dirty="0" smtClean="0">
                <a:solidFill>
                  <a:srgbClr val="000000"/>
                </a:solidFill>
                <a:latin typeface="Trebuchet MS" panose="020B0603020202020204" pitchFamily="34" charset="0"/>
              </a:rPr>
              <a:t>1</a:t>
            </a:r>
            <a:r>
              <a:rPr lang="es-CO" b="1" kern="0" dirty="0" smtClean="0">
                <a:solidFill>
                  <a:srgbClr val="000000"/>
                </a:solidFill>
                <a:latin typeface="Trebuchet MS" panose="020B0603020202020204" pitchFamily="34" charset="0"/>
              </a:rPr>
              <a:t> basal*)</a:t>
            </a:r>
          </a:p>
        </p:txBody>
      </p:sp>
      <p:sp>
        <p:nvSpPr>
          <p:cNvPr id="25" name="24 Rectángulo"/>
          <p:cNvSpPr/>
          <p:nvPr/>
        </p:nvSpPr>
        <p:spPr>
          <a:xfrm>
            <a:off x="5580112" y="1755506"/>
            <a:ext cx="936104" cy="161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latin typeface="Trebuchet MS" panose="020B0603020202020204" pitchFamily="34" charset="0"/>
            </a:endParaRPr>
          </a:p>
        </p:txBody>
      </p:sp>
      <p:sp>
        <p:nvSpPr>
          <p:cNvPr id="26" name="25 Rectángulo"/>
          <p:cNvSpPr/>
          <p:nvPr/>
        </p:nvSpPr>
        <p:spPr>
          <a:xfrm>
            <a:off x="4564125" y="6481636"/>
            <a:ext cx="4572000" cy="307777"/>
          </a:xfrm>
          <a:prstGeom prst="rect">
            <a:avLst/>
          </a:prstGeom>
        </p:spPr>
        <p:txBody>
          <a:bodyPr>
            <a:spAutoFit/>
          </a:bodyPr>
          <a:lstStyle/>
          <a:p>
            <a:pPr algn="r"/>
            <a:r>
              <a:rPr lang="en-US" sz="1400" b="1" dirty="0" smtClean="0">
                <a:solidFill>
                  <a:prstClr val="black"/>
                </a:solidFill>
                <a:latin typeface="Trebuchet MS" panose="020B0603020202020204" pitchFamily="34" charset="0"/>
              </a:rPr>
              <a:t>Casanova et al. AJRCCM </a:t>
            </a:r>
            <a:r>
              <a:rPr lang="en-US" sz="1400" b="1" dirty="0">
                <a:solidFill>
                  <a:prstClr val="black"/>
                </a:solidFill>
                <a:latin typeface="Trebuchet MS" panose="020B0603020202020204" pitchFamily="34" charset="0"/>
              </a:rPr>
              <a:t>184. </a:t>
            </a:r>
            <a:r>
              <a:rPr lang="en-US" sz="1400" b="1" dirty="0" smtClean="0">
                <a:solidFill>
                  <a:prstClr val="black"/>
                </a:solidFill>
                <a:latin typeface="Trebuchet MS" panose="020B0603020202020204" pitchFamily="34" charset="0"/>
              </a:rPr>
              <a:t>1015–1021</a:t>
            </a:r>
            <a:r>
              <a:rPr lang="en-US" sz="1400" b="1" dirty="0">
                <a:solidFill>
                  <a:prstClr val="black"/>
                </a:solidFill>
                <a:latin typeface="Trebuchet MS" panose="020B0603020202020204" pitchFamily="34" charset="0"/>
              </a:rPr>
              <a:t>, 2011</a:t>
            </a:r>
            <a:endParaRPr lang="es-MX" sz="1400" b="1" dirty="0">
              <a:solidFill>
                <a:prstClr val="black"/>
              </a:solidFill>
              <a:latin typeface="Trebuchet MS" panose="020B0603020202020204" pitchFamily="34" charset="0"/>
            </a:endParaRPr>
          </a:p>
        </p:txBody>
      </p:sp>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1796976"/>
            <a:ext cx="4141464" cy="327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30 Conector recto"/>
          <p:cNvCxnSpPr/>
          <p:nvPr/>
        </p:nvCxnSpPr>
        <p:spPr>
          <a:xfrm>
            <a:off x="5724128" y="2420888"/>
            <a:ext cx="2952328" cy="1368152"/>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5724128" y="2645115"/>
            <a:ext cx="2952328" cy="360040"/>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7781826" y="3812742"/>
            <a:ext cx="963725" cy="276999"/>
          </a:xfrm>
          <a:prstGeom prst="rect">
            <a:avLst/>
          </a:prstGeom>
          <a:solidFill>
            <a:schemeClr val="accent3">
              <a:lumMod val="75000"/>
            </a:schemeClr>
          </a:solidFill>
        </p:spPr>
        <p:txBody>
          <a:bodyPr wrap="none" rtlCol="0">
            <a:spAutoFit/>
          </a:bodyPr>
          <a:lstStyle/>
          <a:p>
            <a:pPr algn="ctr"/>
            <a:r>
              <a:rPr lang="es-CO" sz="1200" b="1" dirty="0" smtClean="0">
                <a:solidFill>
                  <a:schemeClr val="bg1"/>
                </a:solidFill>
                <a:latin typeface="Trebuchet MS" panose="020B0603020202020204" pitchFamily="34" charset="0"/>
              </a:rPr>
              <a:t>-86 ml/año</a:t>
            </a:r>
            <a:endParaRPr lang="es-MX" sz="1200" b="1" dirty="0">
              <a:solidFill>
                <a:schemeClr val="bg1"/>
              </a:solidFill>
              <a:latin typeface="Trebuchet MS" panose="020B0603020202020204" pitchFamily="34" charset="0"/>
            </a:endParaRPr>
          </a:p>
        </p:txBody>
      </p:sp>
      <p:sp>
        <p:nvSpPr>
          <p:cNvPr id="39" name="38 CuadroTexto"/>
          <p:cNvSpPr txBox="1"/>
          <p:nvPr/>
        </p:nvSpPr>
        <p:spPr>
          <a:xfrm>
            <a:off x="7838768" y="3069323"/>
            <a:ext cx="1101838" cy="276999"/>
          </a:xfrm>
          <a:prstGeom prst="rect">
            <a:avLst/>
          </a:prstGeom>
          <a:solidFill>
            <a:srgbClr val="FF6600"/>
          </a:solidFill>
          <a:ln>
            <a:solidFill>
              <a:srgbClr val="FF6600"/>
            </a:solidFill>
          </a:ln>
        </p:spPr>
        <p:txBody>
          <a:bodyPr wrap="square" rtlCol="0">
            <a:spAutoFit/>
          </a:bodyPr>
          <a:lstStyle/>
          <a:p>
            <a:pPr algn="ctr"/>
            <a:r>
              <a:rPr lang="es-CO" sz="1200" b="1" dirty="0" smtClean="0">
                <a:latin typeface="Trebuchet MS" panose="020B0603020202020204" pitchFamily="34" charset="0"/>
              </a:rPr>
              <a:t>-28  ml/año</a:t>
            </a:r>
          </a:p>
        </p:txBody>
      </p:sp>
    </p:spTree>
    <p:extLst>
      <p:ext uri="{BB962C8B-B14F-4D97-AF65-F5344CB8AC3E}">
        <p14:creationId xmlns:p14="http://schemas.microsoft.com/office/powerpoint/2010/main" val="103438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77"/>
          <p:cNvGraphicFramePr>
            <a:graphicFrameLocks noGrp="1"/>
          </p:cNvGraphicFramePr>
          <p:nvPr>
            <p:extLst>
              <p:ext uri="{D42A27DB-BD31-4B8C-83A1-F6EECF244321}">
                <p14:modId xmlns:p14="http://schemas.microsoft.com/office/powerpoint/2010/main" val="2867128141"/>
              </p:ext>
            </p:extLst>
          </p:nvPr>
        </p:nvGraphicFramePr>
        <p:xfrm>
          <a:off x="323528" y="1772816"/>
          <a:ext cx="8532814" cy="3935790"/>
        </p:xfrm>
        <a:graphic>
          <a:graphicData uri="http://schemas.openxmlformats.org/drawingml/2006/table">
            <a:tbl>
              <a:tblPr/>
              <a:tblGrid>
                <a:gridCol w="3502190"/>
                <a:gridCol w="715157"/>
                <a:gridCol w="1077451"/>
                <a:gridCol w="715157"/>
                <a:gridCol w="1077451"/>
                <a:gridCol w="1445408"/>
              </a:tblGrid>
              <a:tr h="589221">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Times New Roman" pitchFamily="18" charset="0"/>
                        </a:rPr>
                        <a:t>≥2 vs. 0 </a:t>
                      </a:r>
                      <a:r>
                        <a:rPr kumimoji="0" lang="en-US" sz="1400" b="0" i="0" u="none" strike="noStrike" cap="none" normalizeH="0" baseline="0" dirty="0" err="1" smtClean="0">
                          <a:ln>
                            <a:noFill/>
                          </a:ln>
                          <a:solidFill>
                            <a:srgbClr val="000000"/>
                          </a:solidFill>
                          <a:effectLst/>
                          <a:latin typeface="+mn-lt"/>
                          <a:ea typeface="ＭＳ Ｐゴシック" charset="-128"/>
                          <a:cs typeface="Times New Roman" pitchFamily="18" charset="0"/>
                        </a:rPr>
                        <a:t>Exacerbaciones</a:t>
                      </a:r>
                      <a:endParaRPr kumimoji="0" lang="en-US" sz="1400" b="0" i="0" u="none" strike="noStrike" cap="none" normalizeH="0" baseline="0" dirty="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GB"/>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Times New Roman" pitchFamily="18" charset="0"/>
                        </a:rPr>
                        <a:t>1 vs. 0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mn-lt"/>
                          <a:ea typeface="ＭＳ Ｐゴシック" charset="-128"/>
                          <a:cs typeface="Times New Roman" pitchFamily="18" charset="0"/>
                        </a:rPr>
                        <a:t>Exacerbaciones</a:t>
                      </a:r>
                      <a:endParaRPr kumimoji="0" lang="en-US" sz="1400" b="0" i="0" u="none" strike="noStrike" cap="none" normalizeH="0" baseline="0" dirty="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GB"/>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363124">
                <a:tc vMerge="1">
                  <a:txBody>
                    <a:bodyPr/>
                    <a:lstStyle/>
                    <a:p>
                      <a:endParaRPr lang="en-GB"/>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Times New Roman" pitchFamily="18" charset="0"/>
                        </a:rPr>
                        <a:t>OR</a:t>
                      </a:r>
                      <a:endParaRPr kumimoji="0" lang="en-US" sz="1400" b="0" i="0" u="none" strike="noStrike" cap="none" normalizeH="0" baseline="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Times New Roman" pitchFamily="18" charset="0"/>
                        </a:rPr>
                        <a:t>95% CI</a:t>
                      </a:r>
                      <a:endParaRPr kumimoji="0" lang="en-US" sz="1400" b="0" i="0" u="none" strike="noStrike" cap="none" normalizeH="0" baseline="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n-lt"/>
                          <a:ea typeface="ＭＳ Ｐゴシック" charset="-128"/>
                          <a:cs typeface="Times New Roman" pitchFamily="18" charset="0"/>
                        </a:rPr>
                        <a:t>OR</a:t>
                      </a:r>
                      <a:endParaRPr kumimoji="0" lang="en-US" sz="1400" b="0" i="0" u="none" strike="noStrike" cap="none" normalizeH="0" baseline="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Times New Roman" pitchFamily="18" charset="0"/>
                        </a:rPr>
                        <a:t>95% CI</a:t>
                      </a:r>
                      <a:endParaRPr kumimoji="0" lang="en-US" sz="1400" b="0" i="0" u="none" strike="noStrike" cap="none" normalizeH="0" baseline="0" dirty="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charset="-128"/>
                          <a:cs typeface="Times New Roman" pitchFamily="18" charset="0"/>
                        </a:rPr>
                        <a:t>Valor p</a:t>
                      </a:r>
                      <a:endParaRPr kumimoji="0" lang="en-US" sz="1400" b="0" i="0" u="none" strike="noStrike" cap="none" normalizeH="0" baseline="0" dirty="0" smtClean="0">
                        <a:ln>
                          <a:noFill/>
                        </a:ln>
                        <a:solidFill>
                          <a:schemeClr val="tx1"/>
                        </a:solidFill>
                        <a:effectLst/>
                        <a:latin typeface="+mn-lt"/>
                        <a:ea typeface="ＭＳ Ｐゴシック" charset="-128"/>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6248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Exacerbaciones</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durante</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 el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año</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anteriro</a:t>
                      </a:r>
                      <a:endParaRPr kumimoji="0" lang="en-GB" sz="16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5.72**</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4.47, 7.31</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2.24**</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1.77, 2.84</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&lt;0.001</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5892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FEV</a:t>
                      </a:r>
                      <a:r>
                        <a:rPr kumimoji="0" lang="en-GB" sz="1600" b="0" i="0" u="none" strike="noStrike" cap="none" normalizeH="0" baseline="-30000" dirty="0" smtClean="0">
                          <a:ln>
                            <a:noFill/>
                          </a:ln>
                          <a:solidFill>
                            <a:srgbClr val="000000"/>
                          </a:solidFill>
                          <a:effectLst/>
                          <a:latin typeface="+mn-lt"/>
                          <a:ea typeface="ＭＳ Ｐゴシック" charset="-128"/>
                          <a:cs typeface="Arial" pitchFamily="34" charset="0"/>
                        </a:rPr>
                        <a:t>1</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 (100ml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caída</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a:t>
                      </a:r>
                      <a:endParaRPr kumimoji="0" lang="en-GB" sz="16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1.11**</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1.08, 1.14</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1.06**</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1.03, 1.08</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&lt;0.001</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09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SGRQ-C Total (4 U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aumento</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a:t>
                      </a:r>
                      <a:endParaRPr kumimoji="0" lang="en-GB" sz="16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1.07**</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1.04, 1.10</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1.01</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0.99, 1.04</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&lt;0.001</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92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Historia</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 de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reflujo</a:t>
                      </a:r>
                      <a:endParaRPr kumimoji="0" lang="en-GB" sz="16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2.07**</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1.58, 2.72</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1.61**</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1.23, 2.10</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&lt;0.001</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892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Glóbulos</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blancos</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(1x10</a:t>
                      </a:r>
                      <a:r>
                        <a:rPr kumimoji="0" lang="en-GB" sz="1600" b="0" i="0" u="none" strike="noStrike" cap="none" normalizeH="0" baseline="30000" dirty="0" smtClean="0">
                          <a:ln>
                            <a:noFill/>
                          </a:ln>
                          <a:solidFill>
                            <a:srgbClr val="000000"/>
                          </a:solidFill>
                          <a:effectLst/>
                          <a:latin typeface="+mn-lt"/>
                          <a:ea typeface="ＭＳ Ｐゴシック" charset="-128"/>
                          <a:cs typeface="Arial" pitchFamily="34" charset="0"/>
                        </a:rPr>
                        <a:t>9</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/L </a:t>
                      </a:r>
                      <a:r>
                        <a:rPr kumimoji="0" lang="en-GB" sz="1600" b="0" i="0" u="none" strike="noStrike" cap="none" normalizeH="0" baseline="0" dirty="0" err="1" smtClean="0">
                          <a:ln>
                            <a:noFill/>
                          </a:ln>
                          <a:solidFill>
                            <a:srgbClr val="000000"/>
                          </a:solidFill>
                          <a:effectLst/>
                          <a:latin typeface="+mn-lt"/>
                          <a:ea typeface="ＭＳ Ｐゴシック" charset="-128"/>
                          <a:cs typeface="Arial" pitchFamily="34" charset="0"/>
                        </a:rPr>
                        <a:t>aumento</a:t>
                      </a:r>
                      <a:r>
                        <a:rPr kumimoji="0" lang="en-GB" sz="1600" b="0" i="0" u="none" strike="noStrike" cap="none" normalizeH="0" baseline="0" dirty="0" smtClean="0">
                          <a:ln>
                            <a:noFill/>
                          </a:ln>
                          <a:solidFill>
                            <a:srgbClr val="000000"/>
                          </a:solidFill>
                          <a:effectLst/>
                          <a:latin typeface="+mn-lt"/>
                          <a:ea typeface="ＭＳ Ｐゴシック" charset="-128"/>
                          <a:cs typeface="Arial" pitchFamily="34" charset="0"/>
                        </a:rPr>
                        <a:t>)</a:t>
                      </a:r>
                      <a:endParaRPr kumimoji="0" lang="en-GB" sz="16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1.08**</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1.03, 1.14</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1.02</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mn-lt"/>
                          <a:ea typeface="ＭＳ Ｐゴシック" charset="-128"/>
                          <a:cs typeface="Arial" pitchFamily="34" charset="0"/>
                        </a:rPr>
                        <a:t>0.97, 1.08</a:t>
                      </a:r>
                      <a:endParaRPr kumimoji="0" lang="en-GB" sz="1400" b="0" i="0" u="none" strike="noStrike" cap="none" normalizeH="0" baseline="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n-lt"/>
                          <a:ea typeface="ＭＳ Ｐゴシック" charset="-128"/>
                          <a:cs typeface="Arial" pitchFamily="34" charset="0"/>
                        </a:rPr>
                        <a:t>0.007</a:t>
                      </a:r>
                      <a:endParaRPr kumimoji="0" lang="en-GB" sz="1400" b="0" i="0" u="none" strike="noStrike" cap="none" normalizeH="0" baseline="0" dirty="0" smtClean="0">
                        <a:ln>
                          <a:noFill/>
                        </a:ln>
                        <a:solidFill>
                          <a:schemeClr val="tx1"/>
                        </a:solidFill>
                        <a:effectLst/>
                        <a:latin typeface="+mn-lt"/>
                        <a:ea typeface="ＭＳ Ｐゴシック" charset="-128"/>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7 CuadroTexto"/>
          <p:cNvSpPr txBox="1">
            <a:spLocks noChangeArrowheads="1"/>
          </p:cNvSpPr>
          <p:nvPr/>
        </p:nvSpPr>
        <p:spPr bwMode="auto">
          <a:xfrm>
            <a:off x="5972619" y="6027894"/>
            <a:ext cx="2597004" cy="338463"/>
          </a:xfrm>
          <a:prstGeom prst="rect">
            <a:avLst/>
          </a:prstGeom>
          <a:noFill/>
          <a:ln w="9525">
            <a:noFill/>
            <a:miter lim="800000"/>
            <a:headEnd/>
            <a:tailEnd/>
          </a:ln>
        </p:spPr>
        <p:txBody>
          <a:bodyPr wrap="none" lIns="91350" tIns="45675" rIns="91350" bIns="45675">
            <a:spAutoFit/>
          </a:bodyPr>
          <a:lstStyle/>
          <a:p>
            <a:pPr algn="r">
              <a:defRPr/>
            </a:pPr>
            <a:r>
              <a:rPr lang="en-US" sz="1600" b="1" kern="0" dirty="0"/>
              <a:t>Hurst J </a:t>
            </a:r>
            <a:r>
              <a:rPr lang="en-US" sz="1600" b="1" i="1" kern="0" dirty="0"/>
              <a:t>et al. NEJM </a:t>
            </a:r>
            <a:r>
              <a:rPr lang="en-US" sz="1600" b="1" kern="0" dirty="0"/>
              <a:t>2010</a:t>
            </a:r>
          </a:p>
        </p:txBody>
      </p:sp>
      <p:sp>
        <p:nvSpPr>
          <p:cNvPr id="7" name="Rectangle 2"/>
          <p:cNvSpPr txBox="1">
            <a:spLocks noChangeArrowheads="1"/>
          </p:cNvSpPr>
          <p:nvPr/>
        </p:nvSpPr>
        <p:spPr>
          <a:xfrm>
            <a:off x="-7875" y="404664"/>
            <a:ext cx="9144000" cy="1069848"/>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anchor="ctr">
            <a:noAutofit/>
          </a:bodyPr>
          <a:lstStyle>
            <a:lvl1pPr algn="r" rtl="0" eaLnBrk="0" fontAlgn="base" hangingPunct="0">
              <a:spcBef>
                <a:spcPct val="0"/>
              </a:spcBef>
              <a:spcAft>
                <a:spcPct val="0"/>
              </a:spcAft>
              <a:defRPr lang="en-US" sz="3200" kern="1200" dirty="0">
                <a:solidFill>
                  <a:srgbClr val="EDDAEE"/>
                </a:solidFill>
                <a:effectLst>
                  <a:outerShdw blurRad="38100" dist="38100" dir="2700000" algn="tl">
                    <a:srgbClr val="000000">
                      <a:alpha val="43137"/>
                    </a:srgbClr>
                  </a:outerShdw>
                </a:effectLst>
                <a:latin typeface="Trebuchet MS" pitchFamily="34" charset="0"/>
                <a:ea typeface="+mn-ea"/>
                <a:cs typeface="+mn-cs"/>
              </a:defRPr>
            </a:lvl1pPr>
            <a:lvl2pPr algn="r" rtl="0" eaLnBrk="0" fontAlgn="base" hangingPunct="0">
              <a:spcBef>
                <a:spcPct val="0"/>
              </a:spcBef>
              <a:spcAft>
                <a:spcPct val="0"/>
              </a:spcAft>
              <a:defRPr sz="3200">
                <a:solidFill>
                  <a:srgbClr val="EDDAEE"/>
                </a:solidFill>
                <a:latin typeface="Trebuchet MS" pitchFamily="34" charset="0"/>
              </a:defRPr>
            </a:lvl2pPr>
            <a:lvl3pPr algn="r" rtl="0" eaLnBrk="0" fontAlgn="base" hangingPunct="0">
              <a:spcBef>
                <a:spcPct val="0"/>
              </a:spcBef>
              <a:spcAft>
                <a:spcPct val="0"/>
              </a:spcAft>
              <a:defRPr sz="3200">
                <a:solidFill>
                  <a:srgbClr val="EDDAEE"/>
                </a:solidFill>
                <a:latin typeface="Trebuchet MS" pitchFamily="34" charset="0"/>
              </a:defRPr>
            </a:lvl3pPr>
            <a:lvl4pPr algn="r" rtl="0" eaLnBrk="0" fontAlgn="base" hangingPunct="0">
              <a:spcBef>
                <a:spcPct val="0"/>
              </a:spcBef>
              <a:spcAft>
                <a:spcPct val="0"/>
              </a:spcAft>
              <a:defRPr sz="3200">
                <a:solidFill>
                  <a:srgbClr val="EDDAEE"/>
                </a:solidFill>
                <a:latin typeface="Trebuchet MS" pitchFamily="34" charset="0"/>
              </a:defRPr>
            </a:lvl4pPr>
            <a:lvl5pPr algn="r" rtl="0" eaLnBrk="0" fontAlgn="base" hangingPunct="0">
              <a:spcBef>
                <a:spcPct val="0"/>
              </a:spcBef>
              <a:spcAft>
                <a:spcPct val="0"/>
              </a:spcAft>
              <a:defRPr sz="3200">
                <a:solidFill>
                  <a:srgbClr val="EDDAEE"/>
                </a:solidFill>
                <a:latin typeface="Trebuchet MS" pitchFamily="34" charset="0"/>
              </a:defRPr>
            </a:lvl5pPr>
            <a:lvl6pPr marL="457200" algn="r" rtl="0" fontAlgn="base">
              <a:spcBef>
                <a:spcPct val="0"/>
              </a:spcBef>
              <a:spcAft>
                <a:spcPct val="0"/>
              </a:spcAft>
              <a:defRPr sz="3200">
                <a:solidFill>
                  <a:srgbClr val="EDDAEE"/>
                </a:solidFill>
                <a:latin typeface="Trebuchet MS" pitchFamily="34" charset="0"/>
              </a:defRPr>
            </a:lvl6pPr>
            <a:lvl7pPr marL="914400" algn="r" rtl="0" fontAlgn="base">
              <a:spcBef>
                <a:spcPct val="0"/>
              </a:spcBef>
              <a:spcAft>
                <a:spcPct val="0"/>
              </a:spcAft>
              <a:defRPr sz="3200">
                <a:solidFill>
                  <a:srgbClr val="EDDAEE"/>
                </a:solidFill>
                <a:latin typeface="Trebuchet MS" pitchFamily="34" charset="0"/>
              </a:defRPr>
            </a:lvl7pPr>
            <a:lvl8pPr marL="1371600" algn="r" rtl="0" fontAlgn="base">
              <a:spcBef>
                <a:spcPct val="0"/>
              </a:spcBef>
              <a:spcAft>
                <a:spcPct val="0"/>
              </a:spcAft>
              <a:defRPr sz="3200">
                <a:solidFill>
                  <a:srgbClr val="EDDAEE"/>
                </a:solidFill>
                <a:latin typeface="Trebuchet MS" pitchFamily="34" charset="0"/>
              </a:defRPr>
            </a:lvl8pPr>
            <a:lvl9pPr marL="1828800" algn="r" rtl="0" fontAlgn="base">
              <a:spcBef>
                <a:spcPct val="0"/>
              </a:spcBef>
              <a:spcAft>
                <a:spcPct val="0"/>
              </a:spcAft>
              <a:defRPr sz="3200">
                <a:solidFill>
                  <a:srgbClr val="EDDAEE"/>
                </a:solidFill>
                <a:latin typeface="Trebuchet MS" pitchFamily="34" charset="0"/>
              </a:defRPr>
            </a:lvl9pPr>
          </a:lstStyle>
          <a:p>
            <a:r>
              <a:rPr lang="es-CO" dirty="0" smtClean="0">
                <a:solidFill>
                  <a:schemeClr val="bg1"/>
                </a:solidFill>
              </a:rPr>
              <a:t>Susceptibilidad a las exacerbaciones - ECLIPSE</a:t>
            </a:r>
            <a:endParaRPr lang="es-CO" sz="1800" dirty="0">
              <a:solidFill>
                <a:schemeClr val="bg1"/>
              </a:solidFill>
            </a:endParaRPr>
          </a:p>
        </p:txBody>
      </p:sp>
      <p:sp>
        <p:nvSpPr>
          <p:cNvPr id="5" name="4 CuadroTexto"/>
          <p:cNvSpPr txBox="1"/>
          <p:nvPr/>
        </p:nvSpPr>
        <p:spPr>
          <a:xfrm>
            <a:off x="114445" y="6027894"/>
            <a:ext cx="3531736" cy="646331"/>
          </a:xfrm>
          <a:prstGeom prst="rect">
            <a:avLst/>
          </a:prstGeom>
          <a:noFill/>
        </p:spPr>
        <p:txBody>
          <a:bodyPr wrap="none" rtlCol="0">
            <a:spAutoFit/>
          </a:bodyPr>
          <a:lstStyle/>
          <a:p>
            <a:r>
              <a:rPr lang="es-CO" sz="3600" b="1" dirty="0" smtClean="0">
                <a:solidFill>
                  <a:schemeClr val="accent6">
                    <a:lumMod val="50000"/>
                  </a:schemeClr>
                </a:solidFill>
                <a:effectLst>
                  <a:outerShdw blurRad="38100" dist="38100" dir="2700000" algn="tl">
                    <a:srgbClr val="000000">
                      <a:alpha val="43137"/>
                    </a:srgbClr>
                  </a:outerShdw>
                </a:effectLst>
              </a:rPr>
              <a:t>Exacerbaciones</a:t>
            </a:r>
            <a:endParaRPr lang="es-MX" sz="3600" b="1" baseline="-25000"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971351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143999" cy="1143000"/>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pPr eaLnBrk="1" hangingPunct="1"/>
            <a:r>
              <a:rPr lang="es-CO" sz="2800" dirty="0" smtClean="0">
                <a:solidFill>
                  <a:schemeClr val="bg1"/>
                </a:solidFill>
              </a:rPr>
              <a:t>Hospitalizaciones por exacerbación y riesgo de muerte</a:t>
            </a:r>
            <a:endParaRPr lang="es-MX" sz="2800" dirty="0">
              <a:solidFill>
                <a:schemeClr val="bg1"/>
              </a:solidFill>
            </a:endParaRPr>
          </a:p>
        </p:txBody>
      </p:sp>
      <p:sp>
        <p:nvSpPr>
          <p:cNvPr id="9" name="8 Rectángulo"/>
          <p:cNvSpPr/>
          <p:nvPr/>
        </p:nvSpPr>
        <p:spPr>
          <a:xfrm>
            <a:off x="5096443" y="6488668"/>
            <a:ext cx="3934730" cy="369332"/>
          </a:xfrm>
          <a:prstGeom prst="rect">
            <a:avLst/>
          </a:prstGeom>
        </p:spPr>
        <p:txBody>
          <a:bodyPr wrap="none">
            <a:spAutoFit/>
          </a:bodyPr>
          <a:lstStyle/>
          <a:p>
            <a:pPr algn="r"/>
            <a:r>
              <a:rPr lang="es-MX" dirty="0" err="1">
                <a:latin typeface="Trebuchet MS" pitchFamily="34" charset="0"/>
              </a:rPr>
              <a:t>Suissa</a:t>
            </a:r>
            <a:r>
              <a:rPr lang="es-MX" dirty="0">
                <a:latin typeface="Trebuchet MS" pitchFamily="34" charset="0"/>
              </a:rPr>
              <a:t> S</a:t>
            </a:r>
            <a:r>
              <a:rPr lang="es-MX" dirty="0" smtClean="0">
                <a:latin typeface="Trebuchet MS" pitchFamily="34" charset="0"/>
              </a:rPr>
              <a:t>, </a:t>
            </a:r>
            <a:r>
              <a:rPr lang="es-MX" dirty="0" err="1">
                <a:latin typeface="Trebuchet MS" pitchFamily="34" charset="0"/>
              </a:rPr>
              <a:t>Thorax</a:t>
            </a:r>
            <a:r>
              <a:rPr lang="es-MX" dirty="0">
                <a:latin typeface="Trebuchet MS" pitchFamily="34" charset="0"/>
              </a:rPr>
              <a:t> (2012). doi:10.1136</a:t>
            </a:r>
          </a:p>
        </p:txBody>
      </p:sp>
      <p:grpSp>
        <p:nvGrpSpPr>
          <p:cNvPr id="4" name="3 Grupo"/>
          <p:cNvGrpSpPr/>
          <p:nvPr/>
        </p:nvGrpSpPr>
        <p:grpSpPr>
          <a:xfrm>
            <a:off x="0" y="1742354"/>
            <a:ext cx="9144000" cy="3472192"/>
            <a:chOff x="0" y="2212848"/>
            <a:chExt cx="9144000" cy="3472192"/>
          </a:xfrm>
        </p:grpSpPr>
        <p:grpSp>
          <p:nvGrpSpPr>
            <p:cNvPr id="7" name="6 Grupo"/>
            <p:cNvGrpSpPr/>
            <p:nvPr/>
          </p:nvGrpSpPr>
          <p:grpSpPr>
            <a:xfrm>
              <a:off x="73152" y="2212848"/>
              <a:ext cx="9070848" cy="3472192"/>
              <a:chOff x="-362712" y="2143837"/>
              <a:chExt cx="10668000" cy="3833812"/>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62712" y="2143838"/>
                <a:ext cx="5334000" cy="3833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971288" y="2143837"/>
                <a:ext cx="5334000" cy="38338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Rectángulo"/>
            <p:cNvSpPr/>
            <p:nvPr/>
          </p:nvSpPr>
          <p:spPr>
            <a:xfrm>
              <a:off x="0" y="2212848"/>
              <a:ext cx="9144000" cy="3472192"/>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pSp>
      <p:sp>
        <p:nvSpPr>
          <p:cNvPr id="5" name="4 Rectángulo"/>
          <p:cNvSpPr/>
          <p:nvPr/>
        </p:nvSpPr>
        <p:spPr>
          <a:xfrm>
            <a:off x="85358" y="1350182"/>
            <a:ext cx="8667510" cy="338554"/>
          </a:xfrm>
          <a:prstGeom prst="rect">
            <a:avLst/>
          </a:prstGeom>
        </p:spPr>
        <p:txBody>
          <a:bodyPr wrap="square">
            <a:spAutoFit/>
          </a:bodyPr>
          <a:lstStyle/>
          <a:p>
            <a:pPr algn="r"/>
            <a:r>
              <a:rPr lang="fr-FR" sz="1600" dirty="0">
                <a:latin typeface="Trebuchet MS" pitchFamily="34" charset="0"/>
              </a:rPr>
              <a:t>Régie de </a:t>
            </a:r>
            <a:r>
              <a:rPr lang="fr-FR" sz="1600" dirty="0" smtClean="0">
                <a:latin typeface="Trebuchet MS" pitchFamily="34" charset="0"/>
              </a:rPr>
              <a:t>l’assurance maladie </a:t>
            </a:r>
            <a:r>
              <a:rPr lang="fr-FR" sz="1600" dirty="0">
                <a:latin typeface="Trebuchet MS" pitchFamily="34" charset="0"/>
              </a:rPr>
              <a:t>du Québec (RAMQ)</a:t>
            </a:r>
            <a:r>
              <a:rPr lang="es-MX" sz="1600" dirty="0" smtClean="0">
                <a:latin typeface="Trebuchet MS" pitchFamily="34" charset="0"/>
              </a:rPr>
              <a:t>n=33 </a:t>
            </a:r>
            <a:r>
              <a:rPr lang="es-MX" sz="1600" dirty="0">
                <a:latin typeface="Trebuchet MS" pitchFamily="34" charset="0"/>
              </a:rPr>
              <a:t>166</a:t>
            </a:r>
          </a:p>
        </p:txBody>
      </p:sp>
      <p:sp>
        <p:nvSpPr>
          <p:cNvPr id="10" name="9 Rectángulo"/>
          <p:cNvSpPr/>
          <p:nvPr/>
        </p:nvSpPr>
        <p:spPr>
          <a:xfrm>
            <a:off x="0" y="5254096"/>
            <a:ext cx="2544286" cy="276999"/>
          </a:xfrm>
          <a:prstGeom prst="rect">
            <a:avLst/>
          </a:prstGeom>
        </p:spPr>
        <p:txBody>
          <a:bodyPr wrap="none">
            <a:spAutoFit/>
          </a:bodyPr>
          <a:lstStyle/>
          <a:p>
            <a:r>
              <a:rPr lang="es-MX" sz="1200" dirty="0" smtClean="0">
                <a:latin typeface="Trebuchet MS" pitchFamily="34" charset="0"/>
              </a:rPr>
              <a:t>* median </a:t>
            </a:r>
            <a:r>
              <a:rPr lang="es-MX" sz="1200" dirty="0">
                <a:latin typeface="Trebuchet MS" pitchFamily="34" charset="0"/>
              </a:rPr>
              <a:t>inter-</a:t>
            </a:r>
            <a:r>
              <a:rPr lang="es-MX" sz="1200" dirty="0" err="1">
                <a:latin typeface="Trebuchet MS" pitchFamily="34" charset="0"/>
              </a:rPr>
              <a:t>exacerbation</a:t>
            </a:r>
            <a:r>
              <a:rPr lang="es-MX" sz="1200" dirty="0">
                <a:latin typeface="Trebuchet MS" pitchFamily="34" charset="0"/>
              </a:rPr>
              <a:t> times</a:t>
            </a:r>
          </a:p>
        </p:txBody>
      </p:sp>
      <p:sp>
        <p:nvSpPr>
          <p:cNvPr id="12" name="11 Rectángulo"/>
          <p:cNvSpPr/>
          <p:nvPr/>
        </p:nvSpPr>
        <p:spPr>
          <a:xfrm>
            <a:off x="262457" y="5635591"/>
            <a:ext cx="8768716" cy="769441"/>
          </a:xfrm>
          <a:prstGeom prst="rect">
            <a:avLst/>
          </a:prstGeom>
          <a:ln w="38100">
            <a:solidFill>
              <a:srgbClr val="C00000"/>
            </a:solidFill>
          </a:ln>
        </p:spPr>
        <p:txBody>
          <a:bodyPr wrap="square">
            <a:spAutoFit/>
          </a:bodyPr>
          <a:lstStyle/>
          <a:p>
            <a:pPr algn="ctr"/>
            <a:r>
              <a:rPr lang="es-CO" sz="2200" b="1" dirty="0" smtClean="0">
                <a:solidFill>
                  <a:srgbClr val="FF0000"/>
                </a:solidFill>
                <a:latin typeface="Trebuchet MS" pitchFamily="34" charset="0"/>
              </a:rPr>
              <a:t>-- </a:t>
            </a:r>
            <a:r>
              <a:rPr lang="es-CO" sz="2200" b="1" dirty="0" smtClean="0">
                <a:latin typeface="Trebuchet MS" pitchFamily="34" charset="0"/>
              </a:rPr>
              <a:t>Tiempo libre de exacerbación cada vez mas corto (ej. 5.4 años entre la 1</a:t>
            </a:r>
            <a:r>
              <a:rPr lang="es-CO" sz="2200" b="1" baseline="30000" dirty="0" smtClean="0">
                <a:latin typeface="Trebuchet MS" pitchFamily="34" charset="0"/>
              </a:rPr>
              <a:t>a</a:t>
            </a:r>
            <a:r>
              <a:rPr lang="es-CO" sz="2200" b="1" dirty="0" smtClean="0">
                <a:latin typeface="Trebuchet MS" pitchFamily="34" charset="0"/>
              </a:rPr>
              <a:t>. y la 2</a:t>
            </a:r>
            <a:r>
              <a:rPr lang="es-CO" sz="2200" b="1" baseline="30000" dirty="0" smtClean="0">
                <a:latin typeface="Trebuchet MS" pitchFamily="34" charset="0"/>
              </a:rPr>
              <a:t>a</a:t>
            </a:r>
            <a:r>
              <a:rPr lang="es-CO" sz="2200" b="1" dirty="0" smtClean="0">
                <a:latin typeface="Trebuchet MS" pitchFamily="34" charset="0"/>
              </a:rPr>
              <a:t>, a  menos de 4 meses entre la 9</a:t>
            </a:r>
            <a:r>
              <a:rPr lang="es-CO" sz="2200" b="1" baseline="30000" dirty="0" smtClean="0">
                <a:latin typeface="Trebuchet MS" pitchFamily="34" charset="0"/>
              </a:rPr>
              <a:t>a</a:t>
            </a:r>
            <a:r>
              <a:rPr lang="es-CO" sz="2200" b="1" dirty="0" smtClean="0">
                <a:latin typeface="Trebuchet MS" pitchFamily="34" charset="0"/>
              </a:rPr>
              <a:t>. y la 10</a:t>
            </a:r>
            <a:r>
              <a:rPr lang="es-CO" sz="2200" b="1" baseline="30000" dirty="0" smtClean="0">
                <a:latin typeface="Trebuchet MS" pitchFamily="34" charset="0"/>
              </a:rPr>
              <a:t>a</a:t>
            </a:r>
            <a:r>
              <a:rPr lang="es-CO" sz="2200" b="1" dirty="0" smtClean="0">
                <a:latin typeface="Trebuchet MS" pitchFamily="34" charset="0"/>
              </a:rPr>
              <a:t>. )</a:t>
            </a:r>
            <a:endParaRPr lang="es-CO" sz="2200" b="1" dirty="0">
              <a:latin typeface="Trebuchet MS" pitchFamily="34" charset="0"/>
            </a:endParaRPr>
          </a:p>
        </p:txBody>
      </p:sp>
      <p:cxnSp>
        <p:nvCxnSpPr>
          <p:cNvPr id="14" name="13 Conector recto"/>
          <p:cNvCxnSpPr/>
          <p:nvPr/>
        </p:nvCxnSpPr>
        <p:spPr>
          <a:xfrm>
            <a:off x="827584" y="1916832"/>
            <a:ext cx="30963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2483768"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843808"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131840"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3347864"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509790"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3631133"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3756097"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851920"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3923928"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825327" y="1844824"/>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5316458" y="1844824"/>
            <a:ext cx="30963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6360542"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6860432"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7152630"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7454951"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7656686"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7800702"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8016726"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8160742"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8290469"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5345036" y="1772816"/>
            <a:ext cx="0" cy="144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rot="16200000">
            <a:off x="-1189219" y="3141548"/>
            <a:ext cx="3024336" cy="430887"/>
          </a:xfrm>
          <a:prstGeom prst="rect">
            <a:avLst/>
          </a:prstGeom>
          <a:solidFill>
            <a:schemeClr val="bg1"/>
          </a:solidFill>
        </p:spPr>
        <p:txBody>
          <a:bodyPr wrap="square" rtlCol="0">
            <a:spAutoFit/>
          </a:bodyPr>
          <a:lstStyle/>
          <a:p>
            <a:pPr algn="ctr"/>
            <a:r>
              <a:rPr lang="es-CO" sz="1100" b="1" dirty="0" smtClean="0">
                <a:latin typeface="+mj-lt"/>
              </a:rPr>
              <a:t>Riesgo de una siguiente hospitalización</a:t>
            </a:r>
          </a:p>
          <a:p>
            <a:pPr algn="ctr"/>
            <a:r>
              <a:rPr lang="es-CO" sz="1100" b="1" dirty="0">
                <a:latin typeface="+mj-lt"/>
              </a:rPr>
              <a:t>p</a:t>
            </a:r>
            <a:r>
              <a:rPr lang="es-CO" sz="1100" b="1" dirty="0" smtClean="0">
                <a:latin typeface="+mj-lt"/>
              </a:rPr>
              <a:t>or 10000 por día</a:t>
            </a:r>
            <a:endParaRPr lang="es-MX" sz="1100" b="1" dirty="0">
              <a:latin typeface="+mj-lt"/>
            </a:endParaRPr>
          </a:p>
        </p:txBody>
      </p:sp>
      <p:sp>
        <p:nvSpPr>
          <p:cNvPr id="50" name="49 CuadroTexto"/>
          <p:cNvSpPr txBox="1"/>
          <p:nvPr/>
        </p:nvSpPr>
        <p:spPr>
          <a:xfrm rot="16200000">
            <a:off x="3276437" y="3169684"/>
            <a:ext cx="3168352" cy="430887"/>
          </a:xfrm>
          <a:prstGeom prst="rect">
            <a:avLst/>
          </a:prstGeom>
          <a:solidFill>
            <a:schemeClr val="bg1"/>
          </a:solidFill>
        </p:spPr>
        <p:txBody>
          <a:bodyPr wrap="square" rtlCol="0">
            <a:spAutoFit/>
          </a:bodyPr>
          <a:lstStyle/>
          <a:p>
            <a:pPr algn="ctr"/>
            <a:r>
              <a:rPr lang="es-CO" sz="1100" b="1" dirty="0" smtClean="0">
                <a:latin typeface="+mj-lt"/>
              </a:rPr>
              <a:t>Riesgo de una siguiente hospitalización o muerte por 10000 por día</a:t>
            </a:r>
            <a:endParaRPr lang="es-MX" sz="1100" b="1" dirty="0">
              <a:latin typeface="+mj-lt"/>
            </a:endParaRPr>
          </a:p>
        </p:txBody>
      </p:sp>
      <p:sp>
        <p:nvSpPr>
          <p:cNvPr id="51" name="50 CuadroTexto"/>
          <p:cNvSpPr txBox="1"/>
          <p:nvPr/>
        </p:nvSpPr>
        <p:spPr>
          <a:xfrm>
            <a:off x="453270" y="5019337"/>
            <a:ext cx="4121235" cy="129362"/>
          </a:xfrm>
          <a:prstGeom prst="rect">
            <a:avLst/>
          </a:prstGeom>
          <a:solidFill>
            <a:schemeClr val="bg1"/>
          </a:solidFill>
        </p:spPr>
        <p:txBody>
          <a:bodyPr wrap="square" rtlCol="0" anchor="ctr">
            <a:noAutofit/>
          </a:bodyPr>
          <a:lstStyle/>
          <a:p>
            <a:pPr algn="ctr"/>
            <a:r>
              <a:rPr lang="es-CO" sz="1100" b="1" dirty="0" smtClean="0">
                <a:latin typeface="+mj-lt"/>
              </a:rPr>
              <a:t>Tiempo después de la 1era exacerbación grave (años)</a:t>
            </a:r>
            <a:endParaRPr lang="es-MX" sz="1100" b="1" dirty="0">
              <a:latin typeface="+mj-lt"/>
            </a:endParaRPr>
          </a:p>
        </p:txBody>
      </p:sp>
      <p:sp>
        <p:nvSpPr>
          <p:cNvPr id="52" name="51 CuadroTexto"/>
          <p:cNvSpPr txBox="1"/>
          <p:nvPr/>
        </p:nvSpPr>
        <p:spPr>
          <a:xfrm>
            <a:off x="4771245" y="5032593"/>
            <a:ext cx="4121235" cy="129362"/>
          </a:xfrm>
          <a:prstGeom prst="rect">
            <a:avLst/>
          </a:prstGeom>
          <a:solidFill>
            <a:schemeClr val="bg1"/>
          </a:solidFill>
        </p:spPr>
        <p:txBody>
          <a:bodyPr wrap="square" rtlCol="0" anchor="ctr">
            <a:noAutofit/>
          </a:bodyPr>
          <a:lstStyle/>
          <a:p>
            <a:pPr algn="ctr"/>
            <a:r>
              <a:rPr lang="es-CO" sz="1100" b="1" dirty="0" smtClean="0">
                <a:latin typeface="+mj-lt"/>
              </a:rPr>
              <a:t>Tiempo después de la 1era exacerbación grave (años)</a:t>
            </a:r>
            <a:endParaRPr lang="es-MX" sz="1100" b="1" dirty="0">
              <a:latin typeface="+mj-lt"/>
            </a:endParaRPr>
          </a:p>
        </p:txBody>
      </p:sp>
      <p:sp>
        <p:nvSpPr>
          <p:cNvPr id="49" name="48 CuadroTexto"/>
          <p:cNvSpPr txBox="1"/>
          <p:nvPr/>
        </p:nvSpPr>
        <p:spPr>
          <a:xfrm>
            <a:off x="-8702" y="6405032"/>
            <a:ext cx="4427815" cy="400110"/>
          </a:xfrm>
          <a:prstGeom prst="rect">
            <a:avLst/>
          </a:prstGeom>
          <a:noFill/>
        </p:spPr>
        <p:txBody>
          <a:bodyPr wrap="none" rtlCol="0">
            <a:spAutoFit/>
          </a:bodyPr>
          <a:lstStyle/>
          <a:p>
            <a:r>
              <a:rPr lang="es-CO" sz="2000" b="1" dirty="0" smtClean="0">
                <a:solidFill>
                  <a:schemeClr val="accent6">
                    <a:lumMod val="50000"/>
                  </a:schemeClr>
                </a:solidFill>
                <a:effectLst>
                  <a:outerShdw blurRad="38100" dist="38100" dir="2700000" algn="tl">
                    <a:srgbClr val="000000">
                      <a:alpha val="43137"/>
                    </a:srgbClr>
                  </a:outerShdw>
                </a:effectLst>
              </a:rPr>
              <a:t>Hospitalizaciones por exacerbación</a:t>
            </a:r>
            <a:endParaRPr lang="es-MX" sz="2000" b="1" baseline="-25000"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2818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 y="1257825"/>
            <a:ext cx="6336704" cy="649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440050" y="2313163"/>
            <a:ext cx="2703950" cy="3539430"/>
          </a:xfrm>
          <a:prstGeom prst="rect">
            <a:avLst/>
          </a:prstGeom>
          <a:noFill/>
          <a:ln>
            <a:solidFill>
              <a:srgbClr val="FF0000"/>
            </a:solidFill>
            <a:prstDash val="dash"/>
          </a:ln>
        </p:spPr>
        <p:txBody>
          <a:bodyPr wrap="square" rtlCol="0">
            <a:spAutoFit/>
          </a:bodyPr>
          <a:lstStyle/>
          <a:p>
            <a:pPr algn="ctr"/>
            <a:r>
              <a:rPr lang="es-CO" dirty="0" smtClean="0">
                <a:latin typeface="+mj-lt"/>
              </a:rPr>
              <a:t>Comorbilidades que otorgan mayor riesgo de muerte en pacientes con EPOC</a:t>
            </a:r>
          </a:p>
          <a:p>
            <a:pPr algn="ctr"/>
            <a:endParaRPr lang="es-MX" sz="2400" dirty="0">
              <a:latin typeface="+mj-lt"/>
            </a:endParaRPr>
          </a:p>
          <a:p>
            <a:pPr algn="ctr"/>
            <a:r>
              <a:rPr lang="en-US" sz="2400" dirty="0">
                <a:latin typeface="+mj-lt"/>
              </a:rPr>
              <a:t>COTE index </a:t>
            </a:r>
          </a:p>
          <a:p>
            <a:pPr algn="ctr"/>
            <a:r>
              <a:rPr lang="en-US" sz="2400" dirty="0">
                <a:latin typeface="+mj-lt"/>
              </a:rPr>
              <a:t>(specific COPD comorbidity index)</a:t>
            </a:r>
          </a:p>
          <a:p>
            <a:pPr algn="ctr"/>
            <a:endParaRPr lang="es-MX" sz="2400" dirty="0">
              <a:latin typeface="+mj-lt"/>
            </a:endParaRPr>
          </a:p>
        </p:txBody>
      </p:sp>
      <p:sp>
        <p:nvSpPr>
          <p:cNvPr id="4" name="3 Elipse"/>
          <p:cNvSpPr/>
          <p:nvPr/>
        </p:nvSpPr>
        <p:spPr>
          <a:xfrm>
            <a:off x="2332653" y="2985797"/>
            <a:ext cx="2671395" cy="27245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rot="19108743">
            <a:off x="194266" y="1952262"/>
            <a:ext cx="2270173" cy="461665"/>
          </a:xfrm>
          <a:prstGeom prst="rect">
            <a:avLst/>
          </a:prstGeom>
          <a:solidFill>
            <a:schemeClr val="accent3">
              <a:lumMod val="75000"/>
            </a:schemeClr>
          </a:solidFill>
        </p:spPr>
        <p:txBody>
          <a:bodyPr wrap="none">
            <a:spAutoFit/>
          </a:bodyPr>
          <a:lstStyle/>
          <a:p>
            <a:r>
              <a:rPr lang="es-CO" sz="2400" b="1" dirty="0" err="1">
                <a:solidFill>
                  <a:schemeClr val="bg1"/>
                </a:solidFill>
              </a:rPr>
              <a:t>Comorbidoma</a:t>
            </a:r>
            <a:endParaRPr lang="es-CO" sz="2400" b="1" dirty="0">
              <a:solidFill>
                <a:schemeClr val="bg1"/>
              </a:solidFill>
            </a:endParaRPr>
          </a:p>
        </p:txBody>
      </p:sp>
      <p:sp>
        <p:nvSpPr>
          <p:cNvPr id="7" name="6 Elipse"/>
          <p:cNvSpPr/>
          <p:nvPr/>
        </p:nvSpPr>
        <p:spPr>
          <a:xfrm>
            <a:off x="3751819" y="4348065"/>
            <a:ext cx="72008" cy="106427"/>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Text Box 4"/>
          <p:cNvSpPr txBox="1">
            <a:spLocks noChangeArrowheads="1"/>
          </p:cNvSpPr>
          <p:nvPr/>
        </p:nvSpPr>
        <p:spPr bwMode="auto">
          <a:xfrm>
            <a:off x="5724128" y="6334291"/>
            <a:ext cx="3242747" cy="338554"/>
          </a:xfrm>
          <a:prstGeom prst="rect">
            <a:avLst/>
          </a:prstGeom>
          <a:noFill/>
          <a:ln w="9525">
            <a:noFill/>
            <a:miter lim="800000"/>
            <a:headEnd/>
            <a:tailEnd/>
          </a:ln>
        </p:spPr>
        <p:txBody>
          <a:bodyPr wrap="none">
            <a:spAutoFit/>
          </a:bodyPr>
          <a:lstStyle/>
          <a:p>
            <a:r>
              <a:rPr lang="es-ES" sz="1600" b="1" i="1" dirty="0" smtClean="0"/>
              <a:t>Divo M, et al </a:t>
            </a:r>
            <a:r>
              <a:rPr lang="es-ES" sz="1600" b="1" i="1" dirty="0" err="1" smtClean="0"/>
              <a:t>Abstract</a:t>
            </a:r>
            <a:r>
              <a:rPr lang="es-ES" sz="1600" b="1" i="1" dirty="0" smtClean="0"/>
              <a:t> ERS 2011</a:t>
            </a:r>
            <a:endParaRPr lang="es-ES" sz="1600" b="1" i="1" dirty="0"/>
          </a:p>
        </p:txBody>
      </p:sp>
      <p:sp>
        <p:nvSpPr>
          <p:cNvPr id="2" name="1 Título"/>
          <p:cNvSpPr>
            <a:spLocks noGrp="1"/>
          </p:cNvSpPr>
          <p:nvPr>
            <p:ph type="title"/>
          </p:nvPr>
        </p:nvSpPr>
        <p:spPr>
          <a:xfrm>
            <a:off x="0" y="231704"/>
            <a:ext cx="9144000" cy="1069848"/>
          </a:xfrm>
          <a:solidFill>
            <a:schemeClr val="accent2">
              <a:lumMod val="50000"/>
            </a:schemeClr>
          </a:solidFill>
        </p:spPr>
        <p:txBody>
          <a:bodyPr/>
          <a:lstStyle/>
          <a:p>
            <a:r>
              <a:rPr lang="es-CO" sz="4400" dirty="0" smtClean="0">
                <a:solidFill>
                  <a:schemeClr val="bg1"/>
                </a:solidFill>
              </a:rPr>
              <a:t>Comorbilidades en EPOC</a:t>
            </a:r>
            <a:br>
              <a:rPr lang="es-CO" sz="4400" dirty="0" smtClean="0">
                <a:solidFill>
                  <a:schemeClr val="bg1"/>
                </a:solidFill>
              </a:rPr>
            </a:br>
            <a:r>
              <a:rPr lang="es-MX" sz="2000" dirty="0" smtClean="0">
                <a:solidFill>
                  <a:schemeClr val="bg1"/>
                </a:solidFill>
              </a:rPr>
              <a:t>Representación </a:t>
            </a:r>
            <a:r>
              <a:rPr lang="es-MX" sz="2000" dirty="0">
                <a:solidFill>
                  <a:schemeClr val="bg1"/>
                </a:solidFill>
              </a:rPr>
              <a:t>orbital comorbilidades con prevalencia &gt;10% </a:t>
            </a:r>
            <a:endParaRPr lang="es-CO" sz="2000" dirty="0">
              <a:solidFill>
                <a:schemeClr val="bg1"/>
              </a:solidFill>
            </a:endParaRPr>
          </a:p>
        </p:txBody>
      </p:sp>
      <p:pic>
        <p:nvPicPr>
          <p:cNvPr id="10" name="Picture 2"/>
          <p:cNvPicPr>
            <a:picLocks noChangeAspect="1" noChangeArrowheads="1"/>
          </p:cNvPicPr>
          <p:nvPr/>
        </p:nvPicPr>
        <p:blipFill rotWithShape="1">
          <a:blip r:embed="rId4" cstate="email"/>
          <a:srcRect l="82160" t="62464"/>
          <a:stretch/>
        </p:blipFill>
        <p:spPr bwMode="auto">
          <a:xfrm>
            <a:off x="326480" y="3389662"/>
            <a:ext cx="843452" cy="1386432"/>
          </a:xfrm>
          <a:prstGeom prst="rect">
            <a:avLst/>
          </a:prstGeom>
          <a:noFill/>
          <a:ln w="9525">
            <a:noFill/>
            <a:miter lim="800000"/>
            <a:headEnd/>
            <a:tailEnd/>
          </a:ln>
          <a:effectLst/>
        </p:spPr>
      </p:pic>
      <p:sp>
        <p:nvSpPr>
          <p:cNvPr id="9" name="8 Rectángulo"/>
          <p:cNvSpPr/>
          <p:nvPr/>
        </p:nvSpPr>
        <p:spPr>
          <a:xfrm>
            <a:off x="4067944" y="6021288"/>
            <a:ext cx="2372106"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Rectángulo"/>
          <p:cNvSpPr/>
          <p:nvPr/>
        </p:nvSpPr>
        <p:spPr>
          <a:xfrm>
            <a:off x="6524048" y="1431072"/>
            <a:ext cx="2535953" cy="523220"/>
          </a:xfrm>
          <a:prstGeom prst="rect">
            <a:avLst/>
          </a:prstGeom>
        </p:spPr>
        <p:txBody>
          <a:bodyPr wrap="square">
            <a:spAutoFit/>
          </a:bodyPr>
          <a:lstStyle/>
          <a:p>
            <a:pPr algn="r"/>
            <a:r>
              <a:rPr lang="en-US" sz="1400" dirty="0"/>
              <a:t>1,664 </a:t>
            </a:r>
            <a:r>
              <a:rPr lang="en-US" sz="1400" dirty="0" err="1" smtClean="0"/>
              <a:t>pacientes</a:t>
            </a:r>
            <a:r>
              <a:rPr lang="en-US" sz="1400" dirty="0" smtClean="0"/>
              <a:t> con EPOC, en 5 </a:t>
            </a:r>
            <a:r>
              <a:rPr lang="en-US" sz="1400" dirty="0" err="1" smtClean="0"/>
              <a:t>centros</a:t>
            </a:r>
            <a:r>
              <a:rPr lang="en-US" sz="1400" dirty="0" smtClean="0"/>
              <a:t>, 51 </a:t>
            </a:r>
            <a:r>
              <a:rPr lang="en-US" sz="1400" dirty="0" err="1" smtClean="0"/>
              <a:t>meses</a:t>
            </a:r>
            <a:endParaRPr lang="es-CO" sz="1400" dirty="0"/>
          </a:p>
        </p:txBody>
      </p:sp>
    </p:spTree>
    <p:extLst>
      <p:ext uri="{BB962C8B-B14F-4D97-AF65-F5344CB8AC3E}">
        <p14:creationId xmlns:p14="http://schemas.microsoft.com/office/powerpoint/2010/main" val="728311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p:cNvSpPr/>
          <p:nvPr/>
        </p:nvSpPr>
        <p:spPr>
          <a:xfrm>
            <a:off x="6228184" y="4248074"/>
            <a:ext cx="2808312" cy="2565302"/>
          </a:xfrm>
          <a:prstGeom prst="rect">
            <a:avLst/>
          </a:prstGeom>
          <a:solidFill>
            <a:schemeClr val="bg1">
              <a:lumMod val="9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36 Rectángulo"/>
          <p:cNvSpPr/>
          <p:nvPr/>
        </p:nvSpPr>
        <p:spPr>
          <a:xfrm>
            <a:off x="150164" y="1340768"/>
            <a:ext cx="5861996" cy="2808312"/>
          </a:xfrm>
          <a:prstGeom prst="rect">
            <a:avLst/>
          </a:prstGeom>
          <a:solidFill>
            <a:schemeClr val="bg1">
              <a:lumMod val="9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Rectángulo"/>
          <p:cNvSpPr/>
          <p:nvPr/>
        </p:nvSpPr>
        <p:spPr>
          <a:xfrm>
            <a:off x="3203848" y="4248074"/>
            <a:ext cx="2808312" cy="2565302"/>
          </a:xfrm>
          <a:prstGeom prst="rect">
            <a:avLst/>
          </a:prstGeom>
          <a:solidFill>
            <a:schemeClr val="bg1">
              <a:lumMod val="9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10 Grupo"/>
          <p:cNvGrpSpPr/>
          <p:nvPr/>
        </p:nvGrpSpPr>
        <p:grpSpPr>
          <a:xfrm>
            <a:off x="4180395" y="2060603"/>
            <a:ext cx="935784" cy="1154303"/>
            <a:chOff x="2195896" y="2492895"/>
            <a:chExt cx="2159920" cy="3673396"/>
          </a:xfrm>
          <a:solidFill>
            <a:schemeClr val="bg1">
              <a:lumMod val="65000"/>
            </a:schemeClr>
          </a:solidFill>
        </p:grpSpPr>
        <p:sp>
          <p:nvSpPr>
            <p:cNvPr id="12" name="Freeform 9"/>
            <p:cNvSpPr>
              <a:spLocks/>
            </p:cNvSpPr>
            <p:nvPr/>
          </p:nvSpPr>
          <p:spPr bwMode="auto">
            <a:xfrm>
              <a:off x="2195896" y="2492896"/>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sp>
          <p:nvSpPr>
            <p:cNvPr id="13" name="Freeform 10"/>
            <p:cNvSpPr>
              <a:spLocks/>
            </p:cNvSpPr>
            <p:nvPr/>
          </p:nvSpPr>
          <p:spPr bwMode="auto">
            <a:xfrm flipH="1">
              <a:off x="3203848" y="2492895"/>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grpSp>
      <p:sp>
        <p:nvSpPr>
          <p:cNvPr id="19" name="18 CuadroTexto"/>
          <p:cNvSpPr txBox="1"/>
          <p:nvPr/>
        </p:nvSpPr>
        <p:spPr>
          <a:xfrm>
            <a:off x="3675844" y="2237645"/>
            <a:ext cx="2007281" cy="707886"/>
          </a:xfrm>
          <a:prstGeom prst="rect">
            <a:avLst/>
          </a:prstGeom>
          <a:solidFill>
            <a:srgbClr val="00B050"/>
          </a:solidFill>
        </p:spPr>
        <p:txBody>
          <a:bodyPr wrap="none" rtlCol="0">
            <a:spAutoFit/>
          </a:bodyPr>
          <a:lstStyle/>
          <a:p>
            <a:pPr algn="ctr"/>
            <a:r>
              <a:rPr lang="es-MX" sz="2000" b="1" dirty="0" smtClean="0"/>
              <a:t>Impacto clínico</a:t>
            </a:r>
          </a:p>
          <a:p>
            <a:pPr algn="ctr"/>
            <a:r>
              <a:rPr lang="es-MX" sz="2000" b="1" dirty="0" smtClean="0"/>
              <a:t>y funcional</a:t>
            </a:r>
          </a:p>
        </p:txBody>
      </p:sp>
      <p:grpSp>
        <p:nvGrpSpPr>
          <p:cNvPr id="20" name="19 Grupo"/>
          <p:cNvGrpSpPr/>
          <p:nvPr/>
        </p:nvGrpSpPr>
        <p:grpSpPr>
          <a:xfrm>
            <a:off x="4218521" y="4579002"/>
            <a:ext cx="935784" cy="1154303"/>
            <a:chOff x="2195896" y="2492895"/>
            <a:chExt cx="2159920" cy="3673396"/>
          </a:xfrm>
          <a:solidFill>
            <a:schemeClr val="bg1">
              <a:lumMod val="65000"/>
            </a:schemeClr>
          </a:solidFill>
        </p:grpSpPr>
        <p:sp>
          <p:nvSpPr>
            <p:cNvPr id="21" name="Freeform 9"/>
            <p:cNvSpPr>
              <a:spLocks/>
            </p:cNvSpPr>
            <p:nvPr/>
          </p:nvSpPr>
          <p:spPr bwMode="auto">
            <a:xfrm>
              <a:off x="2195896" y="2492896"/>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sp>
          <p:nvSpPr>
            <p:cNvPr id="22" name="Freeform 10"/>
            <p:cNvSpPr>
              <a:spLocks/>
            </p:cNvSpPr>
            <p:nvPr/>
          </p:nvSpPr>
          <p:spPr bwMode="auto">
            <a:xfrm flipH="1">
              <a:off x="3203848" y="2492895"/>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grpSp>
      <p:sp>
        <p:nvSpPr>
          <p:cNvPr id="2" name="1 Título"/>
          <p:cNvSpPr>
            <a:spLocks noGrp="1"/>
          </p:cNvSpPr>
          <p:nvPr>
            <p:ph type="title"/>
          </p:nvPr>
        </p:nvSpPr>
        <p:spPr>
          <a:xfrm>
            <a:off x="0" y="129952"/>
            <a:ext cx="9144000" cy="1066800"/>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pPr marL="762000" indent="-762000" eaLnBrk="1" hangingPunct="1">
              <a:lnSpc>
                <a:spcPct val="110000"/>
              </a:lnSpc>
              <a:buClr>
                <a:srgbClr val="FFCC00"/>
              </a:buClr>
            </a:pPr>
            <a:r>
              <a:rPr lang="es-CO" sz="2800" dirty="0" smtClean="0">
                <a:solidFill>
                  <a:schemeClr val="bg1"/>
                </a:solidFill>
              </a:rPr>
              <a:t>Abordaje clínico para estratificar al paciente con EPOC</a:t>
            </a:r>
            <a:endParaRPr lang="es-MX" sz="2800" dirty="0">
              <a:solidFill>
                <a:schemeClr val="bg1"/>
              </a:solidFill>
            </a:endParaRPr>
          </a:p>
        </p:txBody>
      </p:sp>
      <p:sp>
        <p:nvSpPr>
          <p:cNvPr id="32" name="31 CuadroTexto"/>
          <p:cNvSpPr txBox="1"/>
          <p:nvPr/>
        </p:nvSpPr>
        <p:spPr>
          <a:xfrm>
            <a:off x="4216239" y="3267954"/>
            <a:ext cx="894797" cy="646331"/>
          </a:xfrm>
          <a:prstGeom prst="rect">
            <a:avLst/>
          </a:prstGeom>
          <a:noFill/>
        </p:spPr>
        <p:txBody>
          <a:bodyPr wrap="none" rtlCol="0">
            <a:spAutoFit/>
          </a:bodyPr>
          <a:lstStyle/>
          <a:p>
            <a:pPr algn="ctr"/>
            <a:r>
              <a:rPr lang="es-MX" b="1" dirty="0" smtClean="0"/>
              <a:t>Disnea</a:t>
            </a:r>
          </a:p>
          <a:p>
            <a:pPr algn="ctr"/>
            <a:r>
              <a:rPr lang="es-MX" b="1" dirty="0" smtClean="0"/>
              <a:t>FEV</a:t>
            </a:r>
            <a:r>
              <a:rPr lang="es-MX" b="1" baseline="-25000" dirty="0" smtClean="0"/>
              <a:t>1</a:t>
            </a:r>
            <a:endParaRPr lang="es-MX" b="1" dirty="0" smtClean="0"/>
          </a:p>
        </p:txBody>
      </p:sp>
      <p:sp>
        <p:nvSpPr>
          <p:cNvPr id="36" name="35 CuadroTexto"/>
          <p:cNvSpPr txBox="1"/>
          <p:nvPr/>
        </p:nvSpPr>
        <p:spPr>
          <a:xfrm>
            <a:off x="6533721" y="5825852"/>
            <a:ext cx="2417650" cy="369332"/>
          </a:xfrm>
          <a:prstGeom prst="rect">
            <a:avLst/>
          </a:prstGeom>
          <a:noFill/>
        </p:spPr>
        <p:txBody>
          <a:bodyPr wrap="none" rtlCol="0">
            <a:spAutoFit/>
          </a:bodyPr>
          <a:lstStyle/>
          <a:p>
            <a:pPr algn="ctr"/>
            <a:r>
              <a:rPr lang="es-MX" b="1" dirty="0" smtClean="0"/>
              <a:t>BODE u otros índices</a:t>
            </a:r>
            <a:endParaRPr lang="es-MX" b="1" baseline="-25000" dirty="0" smtClean="0"/>
          </a:p>
        </p:txBody>
      </p:sp>
      <p:sp>
        <p:nvSpPr>
          <p:cNvPr id="24" name="23 CuadroTexto"/>
          <p:cNvSpPr txBox="1"/>
          <p:nvPr/>
        </p:nvSpPr>
        <p:spPr>
          <a:xfrm>
            <a:off x="3829386" y="4756044"/>
            <a:ext cx="1776448" cy="400110"/>
          </a:xfrm>
          <a:prstGeom prst="rect">
            <a:avLst/>
          </a:prstGeom>
          <a:solidFill>
            <a:schemeClr val="accent3">
              <a:lumMod val="60000"/>
              <a:lumOff val="40000"/>
            </a:schemeClr>
          </a:solidFill>
        </p:spPr>
        <p:txBody>
          <a:bodyPr wrap="none" rtlCol="0">
            <a:spAutoFit/>
          </a:bodyPr>
          <a:lstStyle/>
          <a:p>
            <a:pPr algn="ctr"/>
            <a:r>
              <a:rPr lang="es-MX" sz="2000" b="1" dirty="0" smtClean="0"/>
              <a:t>Comorbilidad</a:t>
            </a:r>
          </a:p>
        </p:txBody>
      </p:sp>
      <p:sp>
        <p:nvSpPr>
          <p:cNvPr id="3" name="2 Rectángulo"/>
          <p:cNvSpPr/>
          <p:nvPr/>
        </p:nvSpPr>
        <p:spPr>
          <a:xfrm>
            <a:off x="408966" y="3225750"/>
            <a:ext cx="2294330" cy="923330"/>
          </a:xfrm>
          <a:prstGeom prst="rect">
            <a:avLst/>
          </a:prstGeom>
        </p:spPr>
        <p:txBody>
          <a:bodyPr wrap="square">
            <a:spAutoFit/>
          </a:bodyPr>
          <a:lstStyle/>
          <a:p>
            <a:pPr algn="ctr"/>
            <a:r>
              <a:rPr lang="es-MX" b="1" dirty="0"/>
              <a:t>Historia de </a:t>
            </a:r>
            <a:endParaRPr lang="es-MX" b="1" dirty="0" smtClean="0"/>
          </a:p>
          <a:p>
            <a:pPr algn="ctr"/>
            <a:r>
              <a:rPr lang="es-MX" b="1" dirty="0" smtClean="0"/>
              <a:t>exacerbaciones </a:t>
            </a:r>
            <a:endParaRPr lang="es-MX" b="1" dirty="0"/>
          </a:p>
          <a:p>
            <a:pPr algn="ctr"/>
            <a:r>
              <a:rPr lang="es-MX" b="1" dirty="0"/>
              <a:t>y hospitalizaciones</a:t>
            </a:r>
            <a:endParaRPr lang="es-CO" b="1" dirty="0"/>
          </a:p>
        </p:txBody>
      </p:sp>
      <p:grpSp>
        <p:nvGrpSpPr>
          <p:cNvPr id="25" name="24 Grupo"/>
          <p:cNvGrpSpPr/>
          <p:nvPr/>
        </p:nvGrpSpPr>
        <p:grpSpPr>
          <a:xfrm>
            <a:off x="7305851" y="4451698"/>
            <a:ext cx="935784" cy="1154303"/>
            <a:chOff x="2195896" y="2492895"/>
            <a:chExt cx="2159920" cy="3673396"/>
          </a:xfrm>
          <a:solidFill>
            <a:schemeClr val="bg1">
              <a:lumMod val="65000"/>
            </a:schemeClr>
          </a:solidFill>
        </p:grpSpPr>
        <p:sp>
          <p:nvSpPr>
            <p:cNvPr id="26" name="Freeform 9"/>
            <p:cNvSpPr>
              <a:spLocks/>
            </p:cNvSpPr>
            <p:nvPr/>
          </p:nvSpPr>
          <p:spPr bwMode="auto">
            <a:xfrm>
              <a:off x="2195896" y="2492896"/>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sp>
          <p:nvSpPr>
            <p:cNvPr id="27" name="Freeform 10"/>
            <p:cNvSpPr>
              <a:spLocks/>
            </p:cNvSpPr>
            <p:nvPr/>
          </p:nvSpPr>
          <p:spPr bwMode="auto">
            <a:xfrm flipH="1">
              <a:off x="3203848" y="2492895"/>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grpSp>
      <p:sp>
        <p:nvSpPr>
          <p:cNvPr id="28" name="27 CuadroTexto"/>
          <p:cNvSpPr txBox="1"/>
          <p:nvPr/>
        </p:nvSpPr>
        <p:spPr>
          <a:xfrm>
            <a:off x="7078619" y="4637400"/>
            <a:ext cx="1452642" cy="400110"/>
          </a:xfrm>
          <a:prstGeom prst="rect">
            <a:avLst/>
          </a:prstGeom>
          <a:solidFill>
            <a:srgbClr val="FF0000"/>
          </a:solidFill>
        </p:spPr>
        <p:txBody>
          <a:bodyPr wrap="none" rtlCol="0">
            <a:spAutoFit/>
          </a:bodyPr>
          <a:lstStyle/>
          <a:p>
            <a:pPr algn="ctr"/>
            <a:r>
              <a:rPr lang="es-MX" sz="2000" b="1" dirty="0" smtClean="0"/>
              <a:t>Pronóstico</a:t>
            </a:r>
          </a:p>
        </p:txBody>
      </p:sp>
      <p:grpSp>
        <p:nvGrpSpPr>
          <p:cNvPr id="29" name="28 Grupo"/>
          <p:cNvGrpSpPr/>
          <p:nvPr/>
        </p:nvGrpSpPr>
        <p:grpSpPr>
          <a:xfrm>
            <a:off x="994335" y="1998154"/>
            <a:ext cx="935784" cy="1154303"/>
            <a:chOff x="2195896" y="2492895"/>
            <a:chExt cx="2159920" cy="3673396"/>
          </a:xfrm>
          <a:solidFill>
            <a:schemeClr val="bg1">
              <a:lumMod val="65000"/>
            </a:schemeClr>
          </a:solidFill>
        </p:grpSpPr>
        <p:sp>
          <p:nvSpPr>
            <p:cNvPr id="30" name="Freeform 9"/>
            <p:cNvSpPr>
              <a:spLocks/>
            </p:cNvSpPr>
            <p:nvPr/>
          </p:nvSpPr>
          <p:spPr bwMode="auto">
            <a:xfrm>
              <a:off x="2195896" y="2492896"/>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sp>
          <p:nvSpPr>
            <p:cNvPr id="33" name="Freeform 10"/>
            <p:cNvSpPr>
              <a:spLocks/>
            </p:cNvSpPr>
            <p:nvPr/>
          </p:nvSpPr>
          <p:spPr bwMode="auto">
            <a:xfrm flipH="1">
              <a:off x="3203848" y="2492895"/>
              <a:ext cx="1151968" cy="3673395"/>
            </a:xfrm>
            <a:custGeom>
              <a:avLst/>
              <a:gdLst/>
              <a:ahLst/>
              <a:cxnLst>
                <a:cxn ang="0">
                  <a:pos x="718" y="15"/>
                </a:cxn>
                <a:cxn ang="0">
                  <a:pos x="604" y="15"/>
                </a:cxn>
                <a:cxn ang="0">
                  <a:pos x="536" y="106"/>
                </a:cxn>
                <a:cxn ang="0">
                  <a:pos x="491" y="242"/>
                </a:cxn>
                <a:cxn ang="0">
                  <a:pos x="559" y="378"/>
                </a:cxn>
                <a:cxn ang="0">
                  <a:pos x="604" y="423"/>
                </a:cxn>
                <a:cxn ang="0">
                  <a:pos x="604" y="491"/>
                </a:cxn>
                <a:cxn ang="0">
                  <a:pos x="378" y="537"/>
                </a:cxn>
                <a:cxn ang="0">
                  <a:pos x="173" y="831"/>
                </a:cxn>
                <a:cxn ang="0">
                  <a:pos x="15" y="1081"/>
                </a:cxn>
                <a:cxn ang="0">
                  <a:pos x="83" y="1172"/>
                </a:cxn>
                <a:cxn ang="0">
                  <a:pos x="196" y="1172"/>
                </a:cxn>
                <a:cxn ang="0">
                  <a:pos x="355" y="945"/>
                </a:cxn>
                <a:cxn ang="0">
                  <a:pos x="423" y="899"/>
                </a:cxn>
                <a:cxn ang="0">
                  <a:pos x="446" y="1285"/>
                </a:cxn>
                <a:cxn ang="0">
                  <a:pos x="173" y="2283"/>
                </a:cxn>
                <a:cxn ang="0">
                  <a:pos x="105" y="2532"/>
                </a:cxn>
                <a:cxn ang="0">
                  <a:pos x="128" y="2668"/>
                </a:cxn>
                <a:cxn ang="0">
                  <a:pos x="241" y="2668"/>
                </a:cxn>
                <a:cxn ang="0">
                  <a:pos x="491" y="1943"/>
                </a:cxn>
                <a:cxn ang="0">
                  <a:pos x="672" y="1603"/>
                </a:cxn>
              </a:cxnLst>
              <a:rect l="0" t="0" r="r" b="b"/>
              <a:pathLst>
                <a:path w="718" h="2789">
                  <a:moveTo>
                    <a:pt x="718" y="15"/>
                  </a:moveTo>
                  <a:cubicBezTo>
                    <a:pt x="676" y="7"/>
                    <a:pt x="634" y="0"/>
                    <a:pt x="604" y="15"/>
                  </a:cubicBezTo>
                  <a:cubicBezTo>
                    <a:pt x="574" y="30"/>
                    <a:pt x="555" y="68"/>
                    <a:pt x="536" y="106"/>
                  </a:cubicBezTo>
                  <a:cubicBezTo>
                    <a:pt x="517" y="144"/>
                    <a:pt x="487" y="197"/>
                    <a:pt x="491" y="242"/>
                  </a:cubicBezTo>
                  <a:cubicBezTo>
                    <a:pt x="495" y="287"/>
                    <a:pt x="540" y="348"/>
                    <a:pt x="559" y="378"/>
                  </a:cubicBezTo>
                  <a:cubicBezTo>
                    <a:pt x="578" y="408"/>
                    <a:pt x="596" y="404"/>
                    <a:pt x="604" y="423"/>
                  </a:cubicBezTo>
                  <a:cubicBezTo>
                    <a:pt x="612" y="442"/>
                    <a:pt x="642" y="472"/>
                    <a:pt x="604" y="491"/>
                  </a:cubicBezTo>
                  <a:cubicBezTo>
                    <a:pt x="566" y="510"/>
                    <a:pt x="450" y="480"/>
                    <a:pt x="378" y="537"/>
                  </a:cubicBezTo>
                  <a:cubicBezTo>
                    <a:pt x="306" y="594"/>
                    <a:pt x="233" y="740"/>
                    <a:pt x="173" y="831"/>
                  </a:cubicBezTo>
                  <a:cubicBezTo>
                    <a:pt x="113" y="922"/>
                    <a:pt x="30" y="1024"/>
                    <a:pt x="15" y="1081"/>
                  </a:cubicBezTo>
                  <a:cubicBezTo>
                    <a:pt x="0" y="1138"/>
                    <a:pt x="53" y="1157"/>
                    <a:pt x="83" y="1172"/>
                  </a:cubicBezTo>
                  <a:cubicBezTo>
                    <a:pt x="113" y="1187"/>
                    <a:pt x="151" y="1210"/>
                    <a:pt x="196" y="1172"/>
                  </a:cubicBezTo>
                  <a:cubicBezTo>
                    <a:pt x="241" y="1134"/>
                    <a:pt x="317" y="991"/>
                    <a:pt x="355" y="945"/>
                  </a:cubicBezTo>
                  <a:cubicBezTo>
                    <a:pt x="393" y="899"/>
                    <a:pt x="408" y="842"/>
                    <a:pt x="423" y="899"/>
                  </a:cubicBezTo>
                  <a:cubicBezTo>
                    <a:pt x="438" y="956"/>
                    <a:pt x="488" y="1054"/>
                    <a:pt x="446" y="1285"/>
                  </a:cubicBezTo>
                  <a:cubicBezTo>
                    <a:pt x="404" y="1516"/>
                    <a:pt x="230" y="2075"/>
                    <a:pt x="173" y="2283"/>
                  </a:cubicBezTo>
                  <a:cubicBezTo>
                    <a:pt x="116" y="2491"/>
                    <a:pt x="112" y="2468"/>
                    <a:pt x="105" y="2532"/>
                  </a:cubicBezTo>
                  <a:cubicBezTo>
                    <a:pt x="98" y="2596"/>
                    <a:pt x="105" y="2645"/>
                    <a:pt x="128" y="2668"/>
                  </a:cubicBezTo>
                  <a:cubicBezTo>
                    <a:pt x="151" y="2691"/>
                    <a:pt x="181" y="2789"/>
                    <a:pt x="241" y="2668"/>
                  </a:cubicBezTo>
                  <a:cubicBezTo>
                    <a:pt x="301" y="2547"/>
                    <a:pt x="419" y="2120"/>
                    <a:pt x="491" y="1943"/>
                  </a:cubicBezTo>
                  <a:cubicBezTo>
                    <a:pt x="563" y="1766"/>
                    <a:pt x="642" y="1660"/>
                    <a:pt x="672" y="1603"/>
                  </a:cubicBezTo>
                </a:path>
              </a:pathLst>
            </a:custGeom>
            <a:grpFill/>
            <a:ln w="3175" cmpd="sng">
              <a:solidFill>
                <a:schemeClr val="tx1"/>
              </a:solidFill>
              <a:round/>
              <a:headEnd/>
              <a:tailEn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s-ES" sz="12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grpSp>
      <p:sp>
        <p:nvSpPr>
          <p:cNvPr id="31" name="30 CuadroTexto"/>
          <p:cNvSpPr txBox="1"/>
          <p:nvPr/>
        </p:nvSpPr>
        <p:spPr>
          <a:xfrm>
            <a:off x="373387" y="2225394"/>
            <a:ext cx="2398413" cy="400110"/>
          </a:xfrm>
          <a:prstGeom prst="rect">
            <a:avLst/>
          </a:prstGeom>
          <a:solidFill>
            <a:srgbClr val="FFC000"/>
          </a:solidFill>
        </p:spPr>
        <p:txBody>
          <a:bodyPr wrap="none" rtlCol="0">
            <a:spAutoFit/>
          </a:bodyPr>
          <a:lstStyle/>
          <a:p>
            <a:pPr algn="ctr"/>
            <a:r>
              <a:rPr lang="es-MX" sz="2000" b="1" dirty="0" smtClean="0"/>
              <a:t>Riesgo de recaídas</a:t>
            </a:r>
            <a:endParaRPr lang="es-CO" sz="1400" b="1" dirty="0"/>
          </a:p>
        </p:txBody>
      </p:sp>
      <p:sp>
        <p:nvSpPr>
          <p:cNvPr id="35" name="34 CuadroTexto"/>
          <p:cNvSpPr txBox="1"/>
          <p:nvPr/>
        </p:nvSpPr>
        <p:spPr>
          <a:xfrm>
            <a:off x="4326879" y="5894966"/>
            <a:ext cx="760144" cy="369332"/>
          </a:xfrm>
          <a:prstGeom prst="rect">
            <a:avLst/>
          </a:prstGeom>
          <a:noFill/>
        </p:spPr>
        <p:txBody>
          <a:bodyPr wrap="none" rtlCol="0">
            <a:spAutoFit/>
          </a:bodyPr>
          <a:lstStyle/>
          <a:p>
            <a:pPr algn="ctr"/>
            <a:r>
              <a:rPr lang="es-MX" b="1" dirty="0" smtClean="0"/>
              <a:t>COTE</a:t>
            </a:r>
          </a:p>
        </p:txBody>
      </p:sp>
      <p:sp>
        <p:nvSpPr>
          <p:cNvPr id="5" name="4 CuadroTexto"/>
          <p:cNvSpPr txBox="1"/>
          <p:nvPr/>
        </p:nvSpPr>
        <p:spPr>
          <a:xfrm>
            <a:off x="2392437" y="1444156"/>
            <a:ext cx="1203343" cy="369332"/>
          </a:xfrm>
          <a:prstGeom prst="rect">
            <a:avLst/>
          </a:prstGeom>
          <a:gradFill flip="none" rotWithShape="1">
            <a:gsLst>
              <a:gs pos="15000">
                <a:srgbClr val="FFC000"/>
              </a:gs>
              <a:gs pos="98000">
                <a:srgbClr val="00B050"/>
              </a:gs>
            </a:gsLst>
            <a:lin ang="0" scaled="1"/>
            <a:tileRect/>
          </a:gradFill>
        </p:spPr>
        <p:txBody>
          <a:bodyPr wrap="none" rtlCol="0">
            <a:spAutoFit/>
          </a:bodyPr>
          <a:lstStyle/>
          <a:p>
            <a:r>
              <a:rPr lang="en-US" b="1" dirty="0" err="1" smtClean="0"/>
              <a:t>Gravedad</a:t>
            </a:r>
            <a:endParaRPr lang="en-US" b="1" dirty="0"/>
          </a:p>
        </p:txBody>
      </p:sp>
    </p:spTree>
    <p:extLst>
      <p:ext uri="{BB962C8B-B14F-4D97-AF65-F5344CB8AC3E}">
        <p14:creationId xmlns:p14="http://schemas.microsoft.com/office/powerpoint/2010/main" val="16450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animBg="1"/>
      <p:bldP spid="19" grpId="0" animBg="1"/>
      <p:bldP spid="32" grpId="0"/>
      <p:bldP spid="36" grpId="0"/>
      <p:bldP spid="24" grpId="0" animBg="1"/>
      <p:bldP spid="3" grpId="0"/>
      <p:bldP spid="28" grpId="0" animBg="1"/>
      <p:bldP spid="31" grpId="0" animBg="1"/>
      <p:bldP spid="35"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865902831"/>
              </p:ext>
            </p:extLst>
          </p:nvPr>
        </p:nvGraphicFramePr>
        <p:xfrm>
          <a:off x="690420" y="1484784"/>
          <a:ext cx="7774776" cy="4145242"/>
        </p:xfrm>
        <a:graphic>
          <a:graphicData uri="http://schemas.openxmlformats.org/drawingml/2006/table">
            <a:tbl>
              <a:tblPr/>
              <a:tblGrid>
                <a:gridCol w="946755"/>
                <a:gridCol w="1062617"/>
                <a:gridCol w="1401884"/>
                <a:gridCol w="1580985"/>
                <a:gridCol w="758873"/>
                <a:gridCol w="758873"/>
                <a:gridCol w="569155"/>
                <a:gridCol w="695634"/>
              </a:tblGrid>
              <a:tr h="439638">
                <a:tc rowSpan="2">
                  <a:txBody>
                    <a:bodyPr/>
                    <a:lstStyle/>
                    <a:p>
                      <a:pPr algn="ctr"/>
                      <a:endParaRPr lang="es-CO" sz="1400" b="1" dirty="0">
                        <a:solidFill>
                          <a:schemeClr val="bg1"/>
                        </a:solidFill>
                        <a:effectLst>
                          <a:outerShdw blurRad="38100" dist="38100" dir="2700000" algn="tl">
                            <a:srgbClr val="000000">
                              <a:alpha val="43137"/>
                            </a:srgbClr>
                          </a:outerShdw>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a:r>
                        <a:rPr lang="es-MX" sz="1400" b="1" dirty="0" smtClean="0">
                          <a:solidFill>
                            <a:schemeClr val="bg1"/>
                          </a:solidFill>
                          <a:effectLst>
                            <a:outerShdw blurRad="38100" dist="38100" dir="2700000" algn="tl">
                              <a:srgbClr val="000000">
                                <a:alpha val="43137"/>
                              </a:srgbClr>
                            </a:outerShdw>
                          </a:effectLst>
                          <a:latin typeface="+mn-lt"/>
                        </a:rPr>
                        <a:t>PASOS</a:t>
                      </a:r>
                      <a:r>
                        <a:rPr lang="es-MX" sz="1400" b="1" baseline="0" dirty="0" smtClean="0">
                          <a:solidFill>
                            <a:schemeClr val="bg1"/>
                          </a:solidFill>
                          <a:effectLst>
                            <a:outerShdw blurRad="38100" dist="38100" dir="2700000" algn="tl">
                              <a:srgbClr val="000000">
                                <a:alpha val="43137"/>
                              </a:srgbClr>
                            </a:outerShdw>
                          </a:effectLst>
                          <a:latin typeface="+mn-lt"/>
                        </a:rPr>
                        <a:t> </a:t>
                      </a:r>
                      <a:endParaRPr lang="es-CO" sz="1400" b="1" dirty="0">
                        <a:solidFill>
                          <a:schemeClr val="bg1"/>
                        </a:solidFill>
                        <a:effectLst>
                          <a:outerShdw blurRad="38100" dist="38100" dir="2700000" algn="tl">
                            <a:srgbClr val="000000">
                              <a:alpha val="43137"/>
                            </a:srgbClr>
                          </a:outerShdw>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marL="0" algn="ctr" rtl="0" eaLnBrk="1" fontAlgn="b" latinLnBrk="0" hangingPunct="1"/>
                      <a:r>
                        <a:rPr kumimoji="0" lang="es-CO" sz="1400" b="1" i="0" u="none" strike="noStrike" kern="1200" dirty="0" smtClean="0">
                          <a:solidFill>
                            <a:schemeClr val="bg1"/>
                          </a:solidFill>
                          <a:effectLst>
                            <a:outerShdw blurRad="38100" dist="38100" dir="2700000" algn="tl">
                              <a:srgbClr val="000000">
                                <a:alpha val="43137"/>
                              </a:srgbClr>
                            </a:outerShdw>
                          </a:effectLst>
                          <a:latin typeface="+mn-lt"/>
                          <a:ea typeface="+mn-ea"/>
                          <a:cs typeface="+mn-cs"/>
                        </a:rPr>
                        <a:t>EVALUACION</a:t>
                      </a:r>
                      <a:endParaRPr kumimoji="0" lang="es-CO" sz="1400" b="1" i="0" u="none" strike="noStrike" kern="1200" dirty="0">
                        <a:solidFill>
                          <a:schemeClr val="bg1"/>
                        </a:solidFill>
                        <a:effectLst>
                          <a:outerShdw blurRad="38100" dist="38100" dir="2700000" algn="tl">
                            <a:srgbClr val="000000">
                              <a:alpha val="43137"/>
                            </a:srgbClr>
                          </a:outerShdw>
                        </a:effectLst>
                        <a:latin typeface="+mn-lt"/>
                        <a:ea typeface="+mn-ea"/>
                        <a:cs typeface="+mn-cs"/>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1">
                        <a:lumMod val="75000"/>
                      </a:schemeClr>
                    </a:solidFill>
                  </a:tcPr>
                </a:tc>
                <a:tc rowSpan="2">
                  <a:txBody>
                    <a:bodyPr/>
                    <a:lstStyle/>
                    <a:p>
                      <a:pPr algn="ctr" fontAlgn="b"/>
                      <a:r>
                        <a:rPr lang="es-CO" sz="1400" b="1" i="0" u="none" strike="noStrike" dirty="0" smtClean="0">
                          <a:solidFill>
                            <a:schemeClr val="bg1"/>
                          </a:solidFill>
                          <a:effectLst>
                            <a:outerShdw blurRad="38100" dist="38100" dir="2700000" algn="tl">
                              <a:srgbClr val="000000">
                                <a:alpha val="43137"/>
                              </a:srgbClr>
                            </a:outerShdw>
                          </a:effectLst>
                          <a:latin typeface="+mn-lt"/>
                        </a:rPr>
                        <a:t>VARIABLES</a:t>
                      </a:r>
                      <a:endParaRPr lang="es-CO" sz="1400" b="1" i="0" u="none" strike="noStrike" dirty="0">
                        <a:solidFill>
                          <a:schemeClr val="bg1"/>
                        </a:solidFill>
                        <a:effectLst>
                          <a:outerShdw blurRad="38100" dist="38100" dir="2700000" algn="tl">
                            <a:srgbClr val="000000">
                              <a:alpha val="43137"/>
                            </a:srgbClr>
                          </a:outerShdw>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4">
                  <a:txBody>
                    <a:bodyPr/>
                    <a:lstStyle/>
                    <a:p>
                      <a:pPr algn="ctr" fontAlgn="b"/>
                      <a:r>
                        <a:rPr lang="es-MX" sz="1400" b="1" i="0" u="none" strike="noStrike" dirty="0" smtClean="0">
                          <a:solidFill>
                            <a:schemeClr val="bg1"/>
                          </a:solidFill>
                          <a:effectLst>
                            <a:outerShdw blurRad="38100" dist="38100" dir="2700000" algn="tl">
                              <a:srgbClr val="000000">
                                <a:alpha val="43137"/>
                              </a:srgbClr>
                            </a:outerShdw>
                          </a:effectLst>
                          <a:latin typeface="+mn-lt"/>
                        </a:rPr>
                        <a:t>CLASIFICACION DE LA GRAVEDAD</a:t>
                      </a:r>
                      <a:endParaRPr lang="es-CO" sz="1400" b="1" i="0" u="none" strike="noStrike" dirty="0">
                        <a:solidFill>
                          <a:schemeClr val="bg1"/>
                        </a:solidFill>
                        <a:effectLst>
                          <a:outerShdw blurRad="38100" dist="38100" dir="2700000" algn="tl">
                            <a:srgbClr val="000000">
                              <a:alpha val="43137"/>
                            </a:srgbClr>
                          </a:outerShdw>
                        </a:effectLst>
                        <a:latin typeface="+mn-lt"/>
                      </a:endParaRPr>
                    </a:p>
                  </a:txBody>
                  <a:tcPr marL="8693" marR="8693" marT="8693" marB="0" anchor="ctr">
                    <a:lnL w="6350" cap="flat" cmpd="sng" algn="ctr">
                      <a:solidFill>
                        <a:srgbClr val="000000"/>
                      </a:solidFill>
                      <a:prstDash val="solid"/>
                      <a:round/>
                      <a:headEnd type="none" w="med" len="med"/>
                      <a:tailEnd type="none" w="med" len="med"/>
                    </a:lnL>
                    <a:solidFill>
                      <a:schemeClr val="accent1">
                        <a:lumMod val="75000"/>
                      </a:schemeClr>
                    </a:solidFill>
                  </a:tcPr>
                </a:tc>
                <a:tc hMerge="1">
                  <a:txBody>
                    <a:bodyPr/>
                    <a:lstStyle/>
                    <a:p>
                      <a:endParaRPr lang="es-CO"/>
                    </a:p>
                  </a:txBody>
                  <a:tcPr/>
                </a:tc>
                <a:tc hMerge="1">
                  <a:txBody>
                    <a:bodyPr/>
                    <a:lstStyle/>
                    <a:p>
                      <a:endParaRPr lang="es-CO"/>
                    </a:p>
                  </a:txBody>
                  <a:tcPr/>
                </a:tc>
                <a:tc hMerge="1">
                  <a:txBody>
                    <a:bodyPr/>
                    <a:lstStyle/>
                    <a:p>
                      <a:pPr algn="ctr" fontAlgn="b"/>
                      <a:endParaRPr lang="es-CO" sz="1000" b="1" i="0" u="none" strike="noStrike" dirty="0">
                        <a:solidFill>
                          <a:srgbClr val="000000"/>
                        </a:solidFill>
                        <a:effectLst/>
                        <a:latin typeface="+mn-lt"/>
                      </a:endParaRPr>
                    </a:p>
                  </a:txBody>
                  <a:tcPr marL="8693" marR="8693" marT="8693" marB="0" anchor="ctr">
                    <a:solidFill>
                      <a:schemeClr val="accent1">
                        <a:lumMod val="40000"/>
                        <a:lumOff val="60000"/>
                      </a:schemeClr>
                    </a:solidFill>
                  </a:tcPr>
                </a:tc>
              </a:tr>
              <a:tr h="439638">
                <a:tc vMerge="1">
                  <a:txBody>
                    <a:bodyPr/>
                    <a:lstStyle/>
                    <a:p>
                      <a:endParaRPr lang="en-US"/>
                    </a:p>
                  </a:txBody>
                  <a:tcPr/>
                </a:tc>
                <a:tc vMerge="1">
                  <a:txBody>
                    <a:bodyPr/>
                    <a:lstStyle/>
                    <a:p>
                      <a:pPr algn="ctr"/>
                      <a:endParaRPr lang="es-CO" sz="1600" b="1" dirty="0"/>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pPr marL="0" algn="ctr" rtl="0" eaLnBrk="1" fontAlgn="b" latinLnBrk="0" hangingPunct="1"/>
                      <a:endParaRPr kumimoji="0" lang="es-CO" sz="1050" b="1" i="0" u="none" strike="noStrike" kern="1200" dirty="0">
                        <a:solidFill>
                          <a:schemeClr val="tx1"/>
                        </a:solidFill>
                        <a:effectLst/>
                        <a:latin typeface="Trebuchet MS" pitchFamily="34" charset="0"/>
                        <a:ea typeface="+mn-ea"/>
                        <a:cs typeface="+mn-cs"/>
                      </a:endParaRPr>
                    </a:p>
                  </a:txBody>
                  <a:tcPr marL="8693" marR="8693" marT="8693" marB="0" anchor="ctr"/>
                </a:tc>
                <a:tc vMerge="1">
                  <a:txBody>
                    <a:bodyPr/>
                    <a:lstStyle/>
                    <a:p>
                      <a:pPr algn="ctr" fontAlgn="b"/>
                      <a:endParaRPr lang="es-CO" sz="1000" b="1" i="0" u="none" strike="noStrike" dirty="0">
                        <a:solidFill>
                          <a:srgbClr val="000000"/>
                        </a:solidFill>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s-CO" sz="1100" b="1" i="0" u="none" strike="noStrike" dirty="0" smtClean="0">
                          <a:solidFill>
                            <a:schemeClr val="bg1"/>
                          </a:solidFill>
                          <a:effectLst>
                            <a:outerShdw blurRad="38100" dist="38100" dir="2700000" algn="tl">
                              <a:srgbClr val="000000">
                                <a:alpha val="43137"/>
                              </a:srgbClr>
                            </a:outerShdw>
                          </a:effectLst>
                          <a:latin typeface="+mn-lt"/>
                        </a:rPr>
                        <a:t>LEVE </a:t>
                      </a:r>
                      <a:endParaRPr lang="es-CO" sz="1100" b="1" i="0" u="none" strike="noStrike" dirty="0">
                        <a:solidFill>
                          <a:schemeClr val="bg1"/>
                        </a:solidFill>
                        <a:effectLst>
                          <a:outerShdw blurRad="38100" dist="38100" dir="2700000" algn="tl">
                            <a:srgbClr val="000000">
                              <a:alpha val="43137"/>
                            </a:srgbClr>
                          </a:outerShdw>
                        </a:effectLst>
                        <a:latin typeface="+mn-lt"/>
                      </a:endParaRPr>
                    </a:p>
                  </a:txBody>
                  <a:tcPr marL="8693" marR="8693" marT="8693" marB="0" anchor="ctr">
                    <a:solidFill>
                      <a:schemeClr val="accent1">
                        <a:lumMod val="75000"/>
                      </a:schemeClr>
                    </a:solidFill>
                  </a:tcPr>
                </a:tc>
                <a:tc>
                  <a:txBody>
                    <a:bodyPr/>
                    <a:lstStyle/>
                    <a:p>
                      <a:pPr algn="ctr" fontAlgn="b"/>
                      <a:r>
                        <a:rPr lang="es-CO" sz="1100" b="1" i="0" u="none" strike="noStrike" dirty="0" smtClean="0">
                          <a:solidFill>
                            <a:schemeClr val="bg1"/>
                          </a:solidFill>
                          <a:effectLst>
                            <a:outerShdw blurRad="38100" dist="38100" dir="2700000" algn="tl">
                              <a:srgbClr val="000000">
                                <a:alpha val="43137"/>
                              </a:srgbClr>
                            </a:outerShdw>
                          </a:effectLst>
                          <a:latin typeface="+mn-lt"/>
                        </a:rPr>
                        <a:t>MODERADA</a:t>
                      </a:r>
                      <a:endParaRPr lang="es-CO" sz="1100" b="1" i="0" u="none" strike="noStrike" dirty="0">
                        <a:solidFill>
                          <a:schemeClr val="bg1"/>
                        </a:solidFill>
                        <a:effectLst>
                          <a:outerShdw blurRad="38100" dist="38100" dir="2700000" algn="tl">
                            <a:srgbClr val="000000">
                              <a:alpha val="43137"/>
                            </a:srgbClr>
                          </a:outerShdw>
                        </a:effectLst>
                        <a:latin typeface="+mn-lt"/>
                      </a:endParaRPr>
                    </a:p>
                  </a:txBody>
                  <a:tcPr marL="8693" marR="8693" marT="8693" marB="0" anchor="ctr">
                    <a:solidFill>
                      <a:schemeClr val="accent1">
                        <a:lumMod val="75000"/>
                      </a:schemeClr>
                    </a:solidFill>
                  </a:tcPr>
                </a:tc>
                <a:tc>
                  <a:txBody>
                    <a:bodyPr/>
                    <a:lstStyle/>
                    <a:p>
                      <a:pPr algn="ctr" fontAlgn="b"/>
                      <a:r>
                        <a:rPr lang="es-CO" sz="1100" b="1" i="0" u="none" strike="noStrike" dirty="0" smtClean="0">
                          <a:solidFill>
                            <a:schemeClr val="bg1"/>
                          </a:solidFill>
                          <a:effectLst>
                            <a:outerShdw blurRad="38100" dist="38100" dir="2700000" algn="tl">
                              <a:srgbClr val="000000">
                                <a:alpha val="43137"/>
                              </a:srgbClr>
                            </a:outerShdw>
                          </a:effectLst>
                          <a:latin typeface="+mn-lt"/>
                        </a:rPr>
                        <a:t>GRAVE</a:t>
                      </a:r>
                      <a:endParaRPr lang="es-CO" sz="1100" b="1" i="0" u="none" strike="noStrike" dirty="0">
                        <a:solidFill>
                          <a:schemeClr val="bg1"/>
                        </a:solidFill>
                        <a:effectLst>
                          <a:outerShdw blurRad="38100" dist="38100" dir="2700000" algn="tl">
                            <a:srgbClr val="000000">
                              <a:alpha val="43137"/>
                            </a:srgbClr>
                          </a:outerShdw>
                        </a:effectLst>
                        <a:latin typeface="+mn-lt"/>
                      </a:endParaRPr>
                    </a:p>
                  </a:txBody>
                  <a:tcPr marL="8693" marR="8693" marT="8693" marB="0" anchor="ctr">
                    <a:solidFill>
                      <a:schemeClr val="accent1">
                        <a:lumMod val="75000"/>
                      </a:schemeClr>
                    </a:solidFill>
                  </a:tcPr>
                </a:tc>
                <a:tc>
                  <a:txBody>
                    <a:bodyPr/>
                    <a:lstStyle/>
                    <a:p>
                      <a:pPr algn="ctr" fontAlgn="b"/>
                      <a:r>
                        <a:rPr lang="es-CO" sz="1100" b="1" i="0" u="none" strike="noStrike" dirty="0" smtClean="0">
                          <a:solidFill>
                            <a:schemeClr val="bg1"/>
                          </a:solidFill>
                          <a:effectLst>
                            <a:outerShdw blurRad="38100" dist="38100" dir="2700000" algn="tl">
                              <a:srgbClr val="000000">
                                <a:alpha val="43137"/>
                              </a:srgbClr>
                            </a:outerShdw>
                          </a:effectLst>
                          <a:latin typeface="+mn-lt"/>
                        </a:rPr>
                        <a:t>MUY GRAVE</a:t>
                      </a:r>
                      <a:endParaRPr lang="es-CO" sz="1100" b="1" i="0" u="none" strike="noStrike" dirty="0">
                        <a:solidFill>
                          <a:schemeClr val="bg1"/>
                        </a:solidFill>
                        <a:effectLst>
                          <a:outerShdw blurRad="38100" dist="38100" dir="2700000" algn="tl">
                            <a:srgbClr val="000000">
                              <a:alpha val="43137"/>
                            </a:srgbClr>
                          </a:outerShdw>
                        </a:effectLst>
                        <a:latin typeface="+mn-lt"/>
                      </a:endParaRPr>
                    </a:p>
                  </a:txBody>
                  <a:tcPr marL="8693" marR="8693" marT="8693" marB="0" anchor="ctr">
                    <a:solidFill>
                      <a:schemeClr val="accent1">
                        <a:lumMod val="75000"/>
                      </a:schemeClr>
                    </a:solidFill>
                  </a:tcPr>
                </a:tc>
              </a:tr>
              <a:tr h="700180">
                <a:tc rowSpan="3">
                  <a:txBody>
                    <a:bodyPr/>
                    <a:lstStyle/>
                    <a:p>
                      <a:pPr algn="ctr"/>
                      <a:r>
                        <a:rPr lang="es-MX" sz="1200" b="1" dirty="0" smtClean="0">
                          <a:solidFill>
                            <a:schemeClr val="tx1"/>
                          </a:solidFill>
                          <a:effectLst/>
                        </a:rPr>
                        <a:t>PASO</a:t>
                      </a:r>
                      <a:r>
                        <a:rPr lang="es-MX" sz="1200" b="1" baseline="0" dirty="0" smtClean="0">
                          <a:solidFill>
                            <a:schemeClr val="tx1"/>
                          </a:solidFill>
                          <a:effectLst/>
                        </a:rPr>
                        <a:t> 1</a:t>
                      </a:r>
                    </a:p>
                    <a:p>
                      <a:pPr algn="ctr"/>
                      <a:endParaRPr lang="es-MX" sz="1200" b="1" baseline="0" dirty="0" smtClean="0">
                        <a:solidFill>
                          <a:schemeClr val="tx1"/>
                        </a:solidFill>
                        <a:effectLst/>
                      </a:endParaRPr>
                    </a:p>
                    <a:p>
                      <a:pPr algn="ctr"/>
                      <a:endParaRPr lang="es-MX" sz="1200" b="1" baseline="0" dirty="0" smtClean="0">
                        <a:solidFill>
                          <a:schemeClr val="tx1"/>
                        </a:solidFill>
                        <a:effectLst/>
                      </a:endParaRPr>
                    </a:p>
                    <a:p>
                      <a:pPr algn="ctr"/>
                      <a:endParaRPr lang="es-MX" sz="1200" b="1" baseline="0" dirty="0" smtClean="0">
                        <a:solidFill>
                          <a:schemeClr val="tx1"/>
                        </a:solidFill>
                        <a:effectLst/>
                      </a:endParaRPr>
                    </a:p>
                    <a:p>
                      <a:pPr algn="ctr"/>
                      <a:endParaRPr lang="es-MX" sz="1200" b="1" baseline="0" dirty="0" smtClean="0">
                        <a:solidFill>
                          <a:schemeClr val="tx1"/>
                        </a:solidFill>
                        <a:effectLst/>
                      </a:endParaRPr>
                    </a:p>
                    <a:p>
                      <a:pPr algn="ctr"/>
                      <a:r>
                        <a:rPr lang="es-MX" sz="1200" b="1" baseline="0" dirty="0" smtClean="0">
                          <a:solidFill>
                            <a:schemeClr val="tx1"/>
                          </a:solidFill>
                          <a:effectLst/>
                        </a:rPr>
                        <a:t>PASO 2</a:t>
                      </a:r>
                      <a:endParaRPr lang="es-MX" sz="1200" b="1" dirty="0">
                        <a:solidFill>
                          <a:schemeClr val="tx1"/>
                        </a:solidFill>
                        <a:effectLs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algn="ctr"/>
                      <a:r>
                        <a:rPr lang="es-CO" sz="1200" b="1" dirty="0" smtClean="0">
                          <a:solidFill>
                            <a:schemeClr val="tx1"/>
                          </a:solidFill>
                          <a:effectLst/>
                        </a:rPr>
                        <a:t>Gravedad</a:t>
                      </a:r>
                      <a:endParaRPr lang="es-MX" sz="1200" b="1" dirty="0">
                        <a:solidFill>
                          <a:schemeClr val="tx1"/>
                        </a:solidFill>
                        <a:effectLs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b"/>
                      <a:r>
                        <a:rPr lang="es-CO" sz="1100" b="1" i="0" u="none" strike="noStrike" dirty="0">
                          <a:solidFill>
                            <a:srgbClr val="000000"/>
                          </a:solidFill>
                          <a:effectLst/>
                          <a:latin typeface="Trebuchet MS" pitchFamily="34" charset="0"/>
                        </a:rPr>
                        <a:t> </a:t>
                      </a:r>
                    </a:p>
                    <a:p>
                      <a:pPr algn="ctr"/>
                      <a:r>
                        <a:rPr lang="es-CO" sz="1100" b="1" baseline="0" dirty="0" smtClean="0"/>
                        <a:t>IMPACTO CLINICO y FUNCIONAL</a:t>
                      </a:r>
                      <a:endParaRPr lang="es-CO" sz="1100" b="1" dirty="0"/>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CO" sz="1200" b="1" i="0" u="none" strike="noStrike" dirty="0" smtClean="0">
                          <a:solidFill>
                            <a:srgbClr val="000000"/>
                          </a:solidFill>
                          <a:effectLst/>
                          <a:latin typeface="+mn-lt"/>
                        </a:rPr>
                        <a:t>Disnea</a:t>
                      </a:r>
                    </a:p>
                    <a:p>
                      <a:pPr algn="ctr" fontAlgn="b"/>
                      <a:r>
                        <a:rPr lang="es-CO" sz="1050" b="1" i="0" u="none" strike="noStrike" dirty="0" smtClean="0">
                          <a:solidFill>
                            <a:srgbClr val="000000"/>
                          </a:solidFill>
                          <a:effectLst/>
                          <a:latin typeface="+mn-lt"/>
                        </a:rPr>
                        <a:t>(</a:t>
                      </a:r>
                      <a:r>
                        <a:rPr lang="es-CO" sz="1050" b="1" i="0" u="none" strike="noStrike" dirty="0" err="1" smtClean="0">
                          <a:solidFill>
                            <a:srgbClr val="000000"/>
                          </a:solidFill>
                          <a:effectLst/>
                          <a:latin typeface="+mn-lt"/>
                        </a:rPr>
                        <a:t>mMRC</a:t>
                      </a:r>
                      <a:r>
                        <a:rPr lang="es-CO" sz="1050" b="1" i="0" u="none" strike="noStrike" dirty="0" smtClean="0">
                          <a:solidFill>
                            <a:srgbClr val="000000"/>
                          </a:solidFill>
                          <a:effectLst/>
                          <a:latin typeface="+mn-lt"/>
                        </a:rPr>
                        <a:t>)</a:t>
                      </a:r>
                      <a:endParaRPr lang="es-CO" sz="1200" b="1" i="0" u="none" strike="noStrike" dirty="0">
                        <a:solidFill>
                          <a:srgbClr val="000000"/>
                        </a:solidFill>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a:solidFill>
                            <a:schemeClr val="tx1"/>
                          </a:solidFill>
                          <a:effectLst/>
                          <a:latin typeface="+mn-lt"/>
                        </a:rPr>
                        <a:t>0/1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a:solidFill>
                            <a:schemeClr val="tx1"/>
                          </a:solidFill>
                          <a:effectLst/>
                          <a:latin typeface="+mn-lt"/>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a:solidFill>
                            <a:schemeClr val="tx1"/>
                          </a:solidFill>
                          <a:effectLst/>
                          <a:latin typeface="+mn-lt"/>
                        </a:rPr>
                        <a:t>3</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kumimoji="0" lang="es-CO" sz="1200" b="1" i="0" u="none" strike="noStrike" kern="1200" dirty="0" smtClean="0">
                          <a:solidFill>
                            <a:schemeClr val="tx1"/>
                          </a:solidFill>
                          <a:effectLst/>
                          <a:latin typeface="+mn-lt"/>
                          <a:ea typeface="+mn-ea"/>
                          <a:cs typeface="+mn-cs"/>
                        </a:rPr>
                        <a:t>4</a:t>
                      </a:r>
                      <a:endParaRPr kumimoji="0" lang="es-CO" sz="1200" b="1" i="0" u="none" strike="noStrike" kern="1200" dirty="0">
                        <a:solidFill>
                          <a:schemeClr val="tx1"/>
                        </a:solidFill>
                        <a:effectLst/>
                        <a:latin typeface="+mn-lt"/>
                        <a:ea typeface="+mn-ea"/>
                        <a:cs typeface="+mn-cs"/>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75000"/>
                      </a:schemeClr>
                    </a:solidFill>
                  </a:tcPr>
                </a:tc>
              </a:tr>
              <a:tr h="718713">
                <a:tc vMerge="1">
                  <a:txBody>
                    <a:bodyPr/>
                    <a:lstStyle/>
                    <a:p>
                      <a:endParaRPr lang="en-US"/>
                    </a:p>
                  </a:txBody>
                  <a:tcPr/>
                </a:tc>
                <a:tc vMerge="1">
                  <a:txBody>
                    <a:bodyPr/>
                    <a:lstStyle/>
                    <a:p>
                      <a:pPr algn="ctr"/>
                      <a:endParaRPr lang="es-CO" sz="1400" b="1" dirty="0"/>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a:endParaRPr lang="es-CO" sz="1400" b="1" dirty="0"/>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CO" sz="1200" b="1" i="0" u="none" strike="noStrike" dirty="0" smtClean="0">
                          <a:solidFill>
                            <a:srgbClr val="000000"/>
                          </a:solidFill>
                          <a:effectLst/>
                          <a:latin typeface="+mn-lt"/>
                        </a:rPr>
                        <a:t>Grado de obstrucción </a:t>
                      </a:r>
                    </a:p>
                    <a:p>
                      <a:pPr algn="ctr" fontAlgn="b"/>
                      <a:r>
                        <a:rPr lang="es-CO" sz="900" b="1" i="0" u="none" strike="noStrike" dirty="0" smtClean="0">
                          <a:solidFill>
                            <a:srgbClr val="000000"/>
                          </a:solidFill>
                          <a:effectLst/>
                          <a:latin typeface="+mn-lt"/>
                        </a:rPr>
                        <a:t>(% </a:t>
                      </a:r>
                      <a:r>
                        <a:rPr lang="es-CO" sz="900" b="1" i="0" u="none" strike="noStrike" dirty="0">
                          <a:solidFill>
                            <a:srgbClr val="000000"/>
                          </a:solidFill>
                          <a:effectLst/>
                          <a:latin typeface="+mn-lt"/>
                        </a:rPr>
                        <a:t>FEV1 post</a:t>
                      </a:r>
                      <a:r>
                        <a:rPr lang="el-GR" sz="900" b="1" i="0" u="none" strike="noStrike" dirty="0">
                          <a:solidFill>
                            <a:srgbClr val="000000"/>
                          </a:solidFill>
                          <a:effectLst/>
                          <a:latin typeface="+mn-lt"/>
                        </a:rPr>
                        <a:t>β</a:t>
                      </a:r>
                      <a:r>
                        <a:rPr lang="el-GR" sz="900" b="1" i="0" u="none" strike="noStrike" baseline="30000" dirty="0">
                          <a:solidFill>
                            <a:srgbClr val="000000"/>
                          </a:solidFill>
                          <a:effectLst/>
                          <a:latin typeface="+mn-lt"/>
                        </a:rPr>
                        <a:t>2</a:t>
                      </a:r>
                      <a:r>
                        <a:rPr lang="el-GR" sz="900" b="1" i="0" u="none" strike="noStrike" dirty="0">
                          <a:solidFill>
                            <a:srgbClr val="000000"/>
                          </a:solidFill>
                          <a:effectLst/>
                          <a:latin typeface="+mn-lt"/>
                        </a:rPr>
                        <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a:solidFill>
                            <a:schemeClr val="tx1"/>
                          </a:solidFill>
                          <a:effectLst/>
                          <a:latin typeface="+mn-lt"/>
                        </a:rPr>
                        <a:t>&gt;80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a:solidFill>
                            <a:schemeClr val="tx1"/>
                          </a:solidFill>
                          <a:effectLst/>
                          <a:latin typeface="+mn-lt"/>
                        </a:rPr>
                        <a:t>80-50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200" b="1" i="0" u="none" strike="noStrike" dirty="0" smtClean="0">
                          <a:solidFill>
                            <a:schemeClr val="tx1"/>
                          </a:solidFill>
                          <a:effectLst/>
                          <a:latin typeface="+mn-lt"/>
                        </a:rPr>
                        <a:t>50-30</a:t>
                      </a:r>
                      <a:endParaRPr lang="es-CO" sz="1200" b="1" i="0" u="none" strike="noStrike" dirty="0">
                        <a:solidFill>
                          <a:schemeClr val="tx1"/>
                        </a:solidFill>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rtl="0" eaLnBrk="1" fontAlgn="b" latinLnBrk="0" hangingPunct="1"/>
                      <a:r>
                        <a:rPr kumimoji="0" lang="es-CO" sz="1200" b="1" i="0" u="none" strike="noStrike" kern="1200" dirty="0" smtClean="0">
                          <a:solidFill>
                            <a:schemeClr val="tx1"/>
                          </a:solidFill>
                          <a:effectLst/>
                          <a:latin typeface="+mn-lt"/>
                          <a:ea typeface="+mn-ea"/>
                          <a:cs typeface="+mn-cs"/>
                        </a:rPr>
                        <a:t>&lt;30</a:t>
                      </a:r>
                      <a:endParaRPr kumimoji="0" lang="es-CO" sz="1200" b="1" i="0" u="none" strike="noStrike" kern="1200" dirty="0">
                        <a:solidFill>
                          <a:schemeClr val="tx1"/>
                        </a:solidFill>
                        <a:effectLst/>
                        <a:latin typeface="+mn-lt"/>
                        <a:ea typeface="+mn-ea"/>
                        <a:cs typeface="+mn-cs"/>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104808">
                <a:tc vMerge="1">
                  <a:txBody>
                    <a:bodyPr/>
                    <a:lstStyle/>
                    <a:p>
                      <a:endParaRPr lang="en-US"/>
                    </a:p>
                  </a:txBody>
                  <a:tcPr/>
                </a:tc>
                <a:tc vMerge="1">
                  <a:txBody>
                    <a:bodyPr/>
                    <a:lstStyle/>
                    <a:p>
                      <a:endParaRPr lang="es-MX" dirty="0"/>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r>
                        <a:rPr kumimoji="0" lang="es-CO" sz="1100" b="1" kern="1200" dirty="0" smtClean="0">
                          <a:solidFill>
                            <a:schemeClr val="tx1"/>
                          </a:solidFill>
                          <a:latin typeface="+mn-lt"/>
                          <a:ea typeface="+mn-ea"/>
                          <a:cs typeface="+mn-cs"/>
                        </a:rPr>
                        <a:t>EXACERBACIONES U HOSPITALIZACIONES </a:t>
                      </a:r>
                      <a:endParaRPr kumimoji="0" lang="es-CO" sz="1100" b="1" kern="1200" dirty="0">
                        <a:solidFill>
                          <a:schemeClr val="tx1"/>
                        </a:solidFill>
                        <a:latin typeface="+mn-lt"/>
                        <a:ea typeface="+mn-ea"/>
                        <a:cs typeface="+mn-cs"/>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1" i="0" u="none" strike="noStrike" dirty="0" smtClean="0">
                          <a:solidFill>
                            <a:schemeClr val="tx1"/>
                          </a:solidFill>
                          <a:effectLst/>
                          <a:latin typeface="+mn-lt"/>
                        </a:rPr>
                        <a:t>Historia de Exacerbaciones u hospitalizaciones </a:t>
                      </a:r>
                    </a:p>
                    <a:p>
                      <a:pPr algn="ctr" fontAlgn="ctr"/>
                      <a:r>
                        <a:rPr lang="es-CO" sz="1200" b="1" i="0" u="none" strike="noStrike" dirty="0" smtClean="0">
                          <a:solidFill>
                            <a:schemeClr val="tx1"/>
                          </a:solidFill>
                          <a:effectLst/>
                          <a:latin typeface="+mn-lt"/>
                        </a:rPr>
                        <a:t>(últimos </a:t>
                      </a:r>
                      <a:r>
                        <a:rPr lang="es-CO" sz="1200" b="1" i="0" u="none" strike="noStrike" dirty="0">
                          <a:solidFill>
                            <a:schemeClr val="tx1"/>
                          </a:solidFill>
                          <a:effectLst/>
                          <a:latin typeface="+mn-lt"/>
                        </a:rPr>
                        <a:t>12 </a:t>
                      </a:r>
                      <a:r>
                        <a:rPr lang="es-CO" sz="1200" b="1" i="0" u="none" strike="noStrike" dirty="0" smtClean="0">
                          <a:solidFill>
                            <a:schemeClr val="tx1"/>
                          </a:solidFill>
                          <a:effectLst/>
                          <a:latin typeface="+mn-lt"/>
                        </a:rPr>
                        <a:t>meses)</a:t>
                      </a:r>
                      <a:endParaRPr lang="es-CO" sz="1200" b="1" i="0" u="none" strike="noStrike" dirty="0">
                        <a:solidFill>
                          <a:schemeClr val="tx1"/>
                        </a:solidFill>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endParaRPr lang="es-CO" sz="1100" b="1" i="0" u="none" strike="noStrike" dirty="0">
                        <a:solidFill>
                          <a:schemeClr val="tx1"/>
                        </a:solidFill>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gridSpan="2">
                  <a:txBody>
                    <a:bodyPr/>
                    <a:lstStyle/>
                    <a:p>
                      <a:pPr algn="ctr" fontAlgn="b"/>
                      <a:r>
                        <a:rPr lang="es-CO" sz="1100" b="1" i="0" u="none" strike="noStrike" dirty="0" smtClean="0">
                          <a:solidFill>
                            <a:schemeClr val="tx1"/>
                          </a:solidFill>
                          <a:effectLst/>
                          <a:latin typeface="+mn-lt"/>
                          <a:cs typeface="Times New Roman"/>
                        </a:rPr>
                        <a:t>≥</a:t>
                      </a:r>
                      <a:r>
                        <a:rPr lang="es-CO" sz="1100" b="1" i="0" u="none" strike="noStrike" dirty="0" smtClean="0">
                          <a:solidFill>
                            <a:schemeClr val="tx1"/>
                          </a:solidFill>
                          <a:effectLst/>
                          <a:latin typeface="+mn-lt"/>
                        </a:rPr>
                        <a:t>2 </a:t>
                      </a:r>
                      <a:r>
                        <a:rPr lang="es-CO" sz="1100" b="1" i="0" u="none" strike="noStrike" dirty="0">
                          <a:solidFill>
                            <a:schemeClr val="tx1"/>
                          </a:solidFill>
                          <a:effectLst/>
                          <a:latin typeface="+mn-lt"/>
                        </a:rPr>
                        <a:t>exacerbaciones o </a:t>
                      </a:r>
                      <a:br>
                        <a:rPr lang="es-CO" sz="1100" b="1" i="0" u="none" strike="noStrike" dirty="0">
                          <a:solidFill>
                            <a:schemeClr val="tx1"/>
                          </a:solidFill>
                          <a:effectLst/>
                          <a:latin typeface="+mn-lt"/>
                        </a:rPr>
                      </a:br>
                      <a:r>
                        <a:rPr lang="es-CO" sz="1100" b="1" i="0" u="none" strike="noStrike" dirty="0" smtClean="0">
                          <a:solidFill>
                            <a:schemeClr val="tx1"/>
                          </a:solidFill>
                          <a:effectLst/>
                          <a:latin typeface="+mn-lt"/>
                        </a:rPr>
                        <a:t>≥1 </a:t>
                      </a:r>
                      <a:r>
                        <a:rPr lang="es-CO" sz="1100" b="1" i="0" u="none" strike="noStrike" dirty="0">
                          <a:solidFill>
                            <a:schemeClr val="tx1"/>
                          </a:solidFill>
                          <a:effectLst/>
                          <a:latin typeface="+mn-lt"/>
                        </a:rPr>
                        <a:t>hospitalización por </a:t>
                      </a:r>
                      <a:r>
                        <a:rPr lang="es-CO" sz="1100" b="1" i="0" u="none" strike="noStrike" dirty="0" smtClean="0">
                          <a:solidFill>
                            <a:schemeClr val="tx1"/>
                          </a:solidFill>
                          <a:effectLst/>
                          <a:latin typeface="+mn-lt"/>
                        </a:rPr>
                        <a:t>exacerbación</a:t>
                      </a:r>
                      <a:endParaRPr lang="es-CO" sz="1100" b="1" i="0" u="none" strike="noStrike" dirty="0">
                        <a:solidFill>
                          <a:schemeClr val="tx1"/>
                        </a:solidFill>
                        <a:effectLst/>
                        <a:latin typeface="+mn-lt"/>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s-CO"/>
                    </a:p>
                  </a:txBody>
                  <a:tcPr/>
                </a:tc>
              </a:tr>
              <a:tr h="742265">
                <a:tc>
                  <a:txBody>
                    <a:bodyPr/>
                    <a:lstStyle/>
                    <a:p>
                      <a:pPr algn="ctr"/>
                      <a:r>
                        <a:rPr lang="es-MX" sz="1200" b="1" dirty="0" smtClean="0"/>
                        <a:t>PASO</a:t>
                      </a:r>
                      <a:r>
                        <a:rPr lang="es-MX" sz="1200" b="1" baseline="0" dirty="0" smtClean="0"/>
                        <a:t> 3</a:t>
                      </a:r>
                      <a:endParaRPr lang="es-MX" sz="1200" b="1" dirty="0"/>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s-CO" sz="1200" b="1" dirty="0" smtClean="0"/>
                        <a:t>Comorbilidad</a:t>
                      </a:r>
                      <a:endParaRPr lang="es-MX" sz="1200" b="1" dirty="0"/>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endParaRPr lang="es-CO" sz="1100" b="1" dirty="0"/>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5">
                  <a:txBody>
                    <a:bodyPr/>
                    <a:lstStyle/>
                    <a:p>
                      <a:pPr algn="ctr" fontAlgn="b"/>
                      <a:r>
                        <a:rPr lang="es-CO" sz="1200" b="1" i="0" u="none" strike="noStrike" dirty="0" smtClean="0">
                          <a:solidFill>
                            <a:srgbClr val="000000"/>
                          </a:solidFill>
                          <a:effectLst/>
                          <a:latin typeface="+mn-lt"/>
                        </a:rPr>
                        <a:t>Insuficiencia</a:t>
                      </a:r>
                      <a:r>
                        <a:rPr lang="es-CO" sz="1200" b="1" i="0" u="none" strike="noStrike" baseline="0" dirty="0" smtClean="0">
                          <a:solidFill>
                            <a:srgbClr val="000000"/>
                          </a:solidFill>
                          <a:effectLst/>
                          <a:latin typeface="+mn-lt"/>
                        </a:rPr>
                        <a:t> cardiaca congestiva, </a:t>
                      </a:r>
                      <a:r>
                        <a:rPr lang="es-CO" sz="1200" b="1" i="0" u="none" strike="noStrike" dirty="0" smtClean="0">
                          <a:solidFill>
                            <a:srgbClr val="000000"/>
                          </a:solidFill>
                          <a:effectLst/>
                          <a:latin typeface="+mn-lt"/>
                        </a:rPr>
                        <a:t>arritmias, </a:t>
                      </a:r>
                      <a:r>
                        <a:rPr lang="es-CO" sz="1200" b="1" i="0" u="none" strike="noStrike" dirty="0" err="1" smtClean="0">
                          <a:solidFill>
                            <a:srgbClr val="000000"/>
                          </a:solidFill>
                          <a:effectLst/>
                          <a:latin typeface="+mn-lt"/>
                        </a:rPr>
                        <a:t>enf</a:t>
                      </a:r>
                      <a:r>
                        <a:rPr lang="es-CO" sz="1200" b="1" i="0" u="none" strike="noStrike" dirty="0" smtClean="0">
                          <a:solidFill>
                            <a:srgbClr val="000000"/>
                          </a:solidFill>
                          <a:effectLst/>
                          <a:latin typeface="+mn-lt"/>
                        </a:rPr>
                        <a:t>. isquémica coronaria, diabetes,</a:t>
                      </a:r>
                      <a:r>
                        <a:rPr lang="es-CO" sz="1200" b="1" i="0" u="none" strike="noStrike" baseline="0" dirty="0" smtClean="0">
                          <a:solidFill>
                            <a:srgbClr val="000000"/>
                          </a:solidFill>
                          <a:effectLst/>
                          <a:latin typeface="+mn-lt"/>
                        </a:rPr>
                        <a:t> </a:t>
                      </a:r>
                      <a:r>
                        <a:rPr lang="es-CO" sz="1200" b="1" i="0" u="none" strike="noStrike" dirty="0" smtClean="0">
                          <a:solidFill>
                            <a:srgbClr val="000000"/>
                          </a:solidFill>
                          <a:effectLst/>
                          <a:latin typeface="+mn-lt"/>
                        </a:rPr>
                        <a:t>ansiedad, cáncer, cirrosis, </a:t>
                      </a:r>
                      <a:r>
                        <a:rPr lang="es-CO" sz="1200" b="1" i="0" u="none" strike="noStrike" dirty="0" err="1" smtClean="0">
                          <a:solidFill>
                            <a:srgbClr val="000000"/>
                          </a:solidFill>
                          <a:effectLst/>
                          <a:latin typeface="+mn-lt"/>
                        </a:rPr>
                        <a:t>enf</a:t>
                      </a:r>
                      <a:r>
                        <a:rPr lang="es-CO" sz="1200" b="1" i="0" u="none" strike="noStrike" dirty="0" smtClean="0">
                          <a:solidFill>
                            <a:srgbClr val="000000"/>
                          </a:solidFill>
                          <a:effectLst/>
                          <a:latin typeface="+mn-lt"/>
                        </a:rPr>
                        <a:t>. ulcero-péptica, fibrosis pulmonar</a:t>
                      </a:r>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s-CO" dirty="0"/>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hMerge="1">
                  <a:txBody>
                    <a:bodyPr/>
                    <a:lstStyle/>
                    <a:p>
                      <a:pPr algn="ctr" fontAlgn="b"/>
                      <a:endParaRPr lang="es-CO" sz="1600" b="1" i="0" u="none" strike="noStrike" dirty="0">
                        <a:solidFill>
                          <a:srgbClr val="000000"/>
                        </a:solidFill>
                        <a:effectLst/>
                        <a:latin typeface="Trebuchet MS" pitchFamily="34" charset="0"/>
                      </a:endParaRPr>
                    </a:p>
                  </a:txBody>
                  <a:tcPr marL="8693" marR="8693" marT="8693"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906567066"/>
              </p:ext>
            </p:extLst>
          </p:nvPr>
        </p:nvGraphicFramePr>
        <p:xfrm>
          <a:off x="690421" y="5668932"/>
          <a:ext cx="7774774" cy="712396"/>
        </p:xfrm>
        <a:graphic>
          <a:graphicData uri="http://schemas.openxmlformats.org/drawingml/2006/table">
            <a:tbl>
              <a:tblPr/>
              <a:tblGrid>
                <a:gridCol w="946755"/>
                <a:gridCol w="1062616"/>
                <a:gridCol w="1440160"/>
                <a:gridCol w="1542709"/>
                <a:gridCol w="1517746"/>
                <a:gridCol w="1264788"/>
              </a:tblGrid>
              <a:tr h="712396">
                <a:tc>
                  <a:txBody>
                    <a:bodyPr/>
                    <a:lstStyle/>
                    <a:p>
                      <a:pPr algn="ctr"/>
                      <a:r>
                        <a:rPr lang="es-MX" sz="1200" b="1" dirty="0" smtClean="0"/>
                        <a:t>PASO 4</a:t>
                      </a:r>
                      <a:endParaRPr lang="es-MX" sz="1200" b="1" dirty="0"/>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s-CO" sz="1200" b="1" dirty="0" smtClean="0"/>
                        <a:t>Pronóstico</a:t>
                      </a:r>
                      <a:endParaRPr lang="es-MX" sz="1200" b="1" dirty="0"/>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s-CO" sz="1200" b="1" i="0" u="none" strike="noStrike" dirty="0" smtClean="0">
                        <a:solidFill>
                          <a:srgbClr val="000000"/>
                        </a:solidFill>
                        <a:effectLst/>
                        <a:latin typeface="Trebuchet MS" pitchFamily="34" charset="0"/>
                      </a:endParaRPr>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CO" sz="1200" b="1" i="0" u="none" strike="noStrike" dirty="0" smtClean="0">
                          <a:solidFill>
                            <a:srgbClr val="000000"/>
                          </a:solidFill>
                          <a:effectLst/>
                          <a:latin typeface="+mn-lt"/>
                        </a:rPr>
                        <a:t>Índice</a:t>
                      </a:r>
                      <a:r>
                        <a:rPr lang="es-CO" sz="1200" b="1" i="0" u="none" strike="noStrike" baseline="0" dirty="0" smtClean="0">
                          <a:solidFill>
                            <a:srgbClr val="000000"/>
                          </a:solidFill>
                          <a:effectLst/>
                          <a:latin typeface="+mn-lt"/>
                        </a:rPr>
                        <a:t> </a:t>
                      </a:r>
                      <a:r>
                        <a:rPr lang="es-CO" sz="1200" b="1" i="0" u="none" strike="noStrike" dirty="0" smtClean="0">
                          <a:solidFill>
                            <a:srgbClr val="000000"/>
                          </a:solidFill>
                          <a:effectLst/>
                          <a:latin typeface="+mn-lt"/>
                        </a:rPr>
                        <a:t>BODE</a:t>
                      </a:r>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CO" sz="1200" b="1" i="0" u="none" strike="noStrike" dirty="0" smtClean="0">
                          <a:solidFill>
                            <a:srgbClr val="000000"/>
                          </a:solidFill>
                          <a:effectLst/>
                          <a:latin typeface="+mn-lt"/>
                        </a:rPr>
                        <a:t>0-6</a:t>
                      </a:r>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CO" sz="1200" b="1" i="0" u="none" strike="noStrike" dirty="0" smtClean="0">
                          <a:solidFill>
                            <a:srgbClr val="000000"/>
                          </a:solidFill>
                          <a:effectLst/>
                          <a:latin typeface="+mn-lt"/>
                        </a:rPr>
                        <a:t>7-10</a:t>
                      </a:r>
                    </a:p>
                  </a:txBody>
                  <a:tcPr marL="8693" marR="8693" marT="86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6" name="5 Rectángulo"/>
          <p:cNvSpPr/>
          <p:nvPr/>
        </p:nvSpPr>
        <p:spPr>
          <a:xfrm>
            <a:off x="5807" y="141713"/>
            <a:ext cx="9144000" cy="112704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marL="762000" indent="-762000" algn="r">
              <a:lnSpc>
                <a:spcPct val="110000"/>
              </a:lnSpc>
              <a:spcBef>
                <a:spcPct val="0"/>
              </a:spcBef>
              <a:buClr>
                <a:srgbClr val="FFCC00"/>
              </a:buClr>
            </a:pPr>
            <a:r>
              <a:rPr lang="es-MX" sz="3200" b="1" dirty="0" smtClean="0">
                <a:solidFill>
                  <a:schemeClr val="bg1"/>
                </a:solidFill>
                <a:latin typeface="Trebuchet MS" panose="020B0603020202020204" pitchFamily="34" charset="0"/>
                <a:ea typeface="+mj-ea"/>
                <a:cs typeface="+mj-cs"/>
              </a:rPr>
              <a:t>Estratificación de paciente con EPOC</a:t>
            </a:r>
            <a:endParaRPr lang="es-ES" sz="3200" b="1" dirty="0">
              <a:solidFill>
                <a:schemeClr val="bg1"/>
              </a:solidFill>
              <a:latin typeface="Trebuchet MS" panose="020B0603020202020204" pitchFamily="34" charset="0"/>
              <a:ea typeface="+mj-ea"/>
              <a:cs typeface="+mj-cs"/>
            </a:endParaRPr>
          </a:p>
        </p:txBody>
      </p:sp>
      <p:sp>
        <p:nvSpPr>
          <p:cNvPr id="8" name="7 Rectángulo"/>
          <p:cNvSpPr/>
          <p:nvPr/>
        </p:nvSpPr>
        <p:spPr>
          <a:xfrm>
            <a:off x="107504" y="4911363"/>
            <a:ext cx="8784976" cy="72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Rectángulo"/>
          <p:cNvSpPr/>
          <p:nvPr/>
        </p:nvSpPr>
        <p:spPr>
          <a:xfrm>
            <a:off x="107504" y="5661248"/>
            <a:ext cx="878497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70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95889" y="1353017"/>
            <a:ext cx="3013412" cy="791677"/>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prstClr val="black"/>
              </a:solidFill>
              <a:latin typeface="Trebuchet MS" panose="020B0603020202020204" pitchFamily="34" charset="0"/>
            </a:endParaRPr>
          </a:p>
          <a:p>
            <a:pPr algn="ctr"/>
            <a:endParaRPr lang="es-ES" b="1" dirty="0" smtClean="0">
              <a:solidFill>
                <a:prstClr val="black"/>
              </a:solidFill>
              <a:latin typeface="Trebuchet MS" panose="020B0603020202020204" pitchFamily="34" charset="0"/>
            </a:endParaRPr>
          </a:p>
          <a:p>
            <a:pPr algn="ctr"/>
            <a:endParaRPr lang="es-ES" b="1" dirty="0" smtClean="0">
              <a:solidFill>
                <a:prstClr val="black"/>
              </a:solidFill>
              <a:latin typeface="Trebuchet MS" panose="020B0603020202020204" pitchFamily="34" charset="0"/>
            </a:endParaRPr>
          </a:p>
        </p:txBody>
      </p:sp>
      <p:sp>
        <p:nvSpPr>
          <p:cNvPr id="3" name="2 Rectángulo"/>
          <p:cNvSpPr/>
          <p:nvPr/>
        </p:nvSpPr>
        <p:spPr>
          <a:xfrm>
            <a:off x="467544" y="1192467"/>
            <a:ext cx="5176025" cy="2031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rgbClr val="000000"/>
                </a:solidFill>
                <a:latin typeface="Trebuchet MS" panose="020B0603020202020204" pitchFamily="34" charset="0"/>
              </a:rPr>
              <a:t>    TRATAMIENTO  FARMACOLOGICO</a:t>
            </a:r>
            <a:endParaRPr lang="es-ES" b="1" dirty="0">
              <a:solidFill>
                <a:srgbClr val="000000"/>
              </a:solidFill>
              <a:latin typeface="Trebuchet MS" panose="020B0603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359453509"/>
              </p:ext>
            </p:extLst>
          </p:nvPr>
        </p:nvGraphicFramePr>
        <p:xfrm>
          <a:off x="467544" y="404664"/>
          <a:ext cx="8352643" cy="948355"/>
        </p:xfrm>
        <a:graphic>
          <a:graphicData uri="http://schemas.openxmlformats.org/drawingml/2006/table">
            <a:tbl>
              <a:tblPr firstRow="1" firstCol="1" bandRow="1" bandCol="1"/>
              <a:tblGrid>
                <a:gridCol w="2403329"/>
                <a:gridCol w="1511011"/>
                <a:gridCol w="1379618"/>
                <a:gridCol w="1511011"/>
                <a:gridCol w="1547674"/>
              </a:tblGrid>
              <a:tr h="304332">
                <a:tc>
                  <a:txBody>
                    <a:bodyPr/>
                    <a:lstStyle/>
                    <a:p>
                      <a:pPr algn="ctr" fontAlgn="t"/>
                      <a:endParaRPr lang="es-MX" sz="1600" b="1" i="0" u="none" strike="noStrike" dirty="0">
                        <a:solidFill>
                          <a:srgbClr val="FFFFFF"/>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MX" sz="1600" b="1" i="0" u="none" strike="noStrike" dirty="0">
                          <a:solidFill>
                            <a:srgbClr val="FFFFFF"/>
                          </a:solidFill>
                          <a:effectLst/>
                          <a:latin typeface="Trebuchet MS" panose="020B0603020202020204" pitchFamily="34" charset="0"/>
                        </a:rPr>
                        <a:t> </a:t>
                      </a:r>
                      <a:r>
                        <a:rPr lang="es-MX" sz="1600" b="1" i="0" u="none" strike="noStrike" dirty="0" smtClean="0">
                          <a:solidFill>
                            <a:srgbClr val="FFFFFF"/>
                          </a:solidFill>
                          <a:effectLst/>
                          <a:latin typeface="Trebuchet MS" panose="020B0603020202020204" pitchFamily="34" charset="0"/>
                        </a:rPr>
                        <a:t>Leve    </a:t>
                      </a:r>
                      <a:endParaRPr lang="es-MX" sz="1600" b="1" i="0" u="none" strike="noStrike" dirty="0">
                        <a:solidFill>
                          <a:srgbClr val="FFFFFF"/>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MX" sz="1600" b="1" i="0" u="none" strike="noStrike" dirty="0">
                          <a:solidFill>
                            <a:srgbClr val="FFFFFF"/>
                          </a:solidFill>
                          <a:effectLst/>
                          <a:latin typeface="Trebuchet MS" panose="020B0603020202020204" pitchFamily="34" charset="0"/>
                        </a:rPr>
                        <a:t> </a:t>
                      </a:r>
                      <a:r>
                        <a:rPr lang="es-MX" sz="1600" b="1" i="0" u="none" strike="noStrike" dirty="0" smtClean="0">
                          <a:solidFill>
                            <a:srgbClr val="FFFFFF"/>
                          </a:solidFill>
                          <a:effectLst/>
                          <a:latin typeface="Trebuchet MS" panose="020B0603020202020204" pitchFamily="34" charset="0"/>
                        </a:rPr>
                        <a:t>Moderada  </a:t>
                      </a:r>
                      <a:endParaRPr lang="es-MX" sz="1600" b="1" i="0" u="none" strike="noStrike" dirty="0">
                        <a:solidFill>
                          <a:srgbClr val="FFFFFF"/>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MX" sz="1600" b="1" i="0" u="none" strike="noStrike" dirty="0" smtClean="0">
                          <a:solidFill>
                            <a:srgbClr val="FFFFFF"/>
                          </a:solidFill>
                          <a:effectLst/>
                          <a:latin typeface="Trebuchet MS" panose="020B0603020202020204" pitchFamily="34" charset="0"/>
                        </a:rPr>
                        <a:t>Grave </a:t>
                      </a:r>
                      <a:endParaRPr lang="es-MX" sz="1600" b="1" i="0" u="none" strike="noStrike" dirty="0">
                        <a:solidFill>
                          <a:srgbClr val="FFFFFF"/>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MX" sz="1600" b="1" i="0" u="none" strike="noStrike" dirty="0" smtClean="0">
                          <a:solidFill>
                            <a:srgbClr val="FFFFFF"/>
                          </a:solidFill>
                          <a:effectLst/>
                          <a:latin typeface="Trebuchet MS" panose="020B0603020202020204" pitchFamily="34" charset="0"/>
                        </a:rPr>
                        <a:t>Muy </a:t>
                      </a:r>
                      <a:r>
                        <a:rPr lang="es-MX" sz="1600" b="1" i="0" u="none" strike="noStrike" dirty="0">
                          <a:solidFill>
                            <a:srgbClr val="FFFFFF"/>
                          </a:solidFill>
                          <a:effectLst/>
                          <a:latin typeface="Trebuchet MS" panose="020B0603020202020204" pitchFamily="34" charset="0"/>
                        </a:rPr>
                        <a:t>grave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35857">
                <a:tc>
                  <a:txBody>
                    <a:bodyPr/>
                    <a:lstStyle/>
                    <a:p>
                      <a:pPr algn="l" rtl="0" fontAlgn="ctr"/>
                      <a:r>
                        <a:rPr lang="es-MX" sz="1200" b="1" i="0" u="none" strike="noStrike" dirty="0">
                          <a:solidFill>
                            <a:schemeClr val="tx1"/>
                          </a:solidFill>
                          <a:effectLst/>
                          <a:latin typeface="Trebuchet MS" panose="020B0603020202020204" pitchFamily="34" charset="0"/>
                        </a:rPr>
                        <a:t>Disnea (</a:t>
                      </a:r>
                      <a:r>
                        <a:rPr lang="es-MX" sz="1200" b="1" i="0" u="none" strike="noStrike" dirty="0" err="1">
                          <a:solidFill>
                            <a:schemeClr val="tx1"/>
                          </a:solidFill>
                          <a:effectLst/>
                          <a:latin typeface="Trebuchet MS" panose="020B0603020202020204" pitchFamily="34" charset="0"/>
                        </a:rPr>
                        <a:t>mMRC</a:t>
                      </a:r>
                      <a:r>
                        <a:rPr lang="es-MX" sz="1200" b="1" i="0" u="none" strike="noStrike" dirty="0">
                          <a:solidFill>
                            <a:schemeClr val="tx1"/>
                          </a:solidFill>
                          <a:effectLst/>
                          <a:latin typeface="Trebuchet MS" panose="020B0603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MX" sz="1200" b="1" i="0" u="none" strike="noStrike" dirty="0">
                          <a:solidFill>
                            <a:schemeClr val="tx1"/>
                          </a:solidFill>
                          <a:effectLst/>
                          <a:latin typeface="Trebuchet MS" panose="020B0603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MX" sz="1200" b="1" i="0" u="none" strike="noStrike" dirty="0">
                          <a:solidFill>
                            <a:schemeClr val="tx1"/>
                          </a:solidFill>
                          <a:effectLst/>
                          <a:latin typeface="Trebuchet MS" panose="020B0603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MX" sz="1200" b="1" i="0" u="none" strike="noStrike" dirty="0">
                          <a:solidFill>
                            <a:schemeClr val="tx1"/>
                          </a:solidFill>
                          <a:effectLst/>
                          <a:latin typeface="Trebuchet MS" panose="020B0603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MX" sz="1200" b="1" i="0" u="none" strike="noStrike" dirty="0">
                          <a:solidFill>
                            <a:schemeClr val="tx1"/>
                          </a:solidFill>
                          <a:effectLst/>
                          <a:latin typeface="Trebuchet MS" panose="020B0603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408166">
                <a:tc>
                  <a:txBody>
                    <a:bodyPr/>
                    <a:lstStyle/>
                    <a:p>
                      <a:pPr algn="l" rtl="0" fontAlgn="ctr"/>
                      <a:r>
                        <a:rPr lang="es-MX" sz="1200" b="1" i="0" u="none" strike="noStrike" dirty="0">
                          <a:solidFill>
                            <a:schemeClr val="tx1"/>
                          </a:solidFill>
                          <a:effectLst/>
                          <a:latin typeface="Trebuchet MS" panose="020B0603020202020204" pitchFamily="34" charset="0"/>
                        </a:rPr>
                        <a:t>Obstrucción </a:t>
                      </a:r>
                      <a:r>
                        <a:rPr lang="es-MX" sz="1200" b="1" i="0" u="none" strike="noStrike" dirty="0" smtClean="0">
                          <a:solidFill>
                            <a:schemeClr val="tx1"/>
                          </a:solidFill>
                          <a:effectLst/>
                          <a:latin typeface="Trebuchet MS" panose="020B0603020202020204" pitchFamily="34" charset="0"/>
                        </a:rPr>
                        <a:t>(VEF</a:t>
                      </a:r>
                      <a:r>
                        <a:rPr lang="es-MX" sz="1200" b="1" i="0" u="none" strike="noStrike" baseline="-25000" dirty="0" smtClean="0">
                          <a:solidFill>
                            <a:schemeClr val="tx1"/>
                          </a:solidFill>
                          <a:effectLst/>
                          <a:latin typeface="Trebuchet MS" panose="020B0603020202020204" pitchFamily="34" charset="0"/>
                        </a:rPr>
                        <a:t>1</a:t>
                      </a:r>
                      <a:r>
                        <a:rPr lang="es-MX" sz="1200" b="1" i="0" u="none" strike="noStrike" baseline="0" dirty="0" smtClean="0">
                          <a:solidFill>
                            <a:schemeClr val="tx1"/>
                          </a:solidFill>
                          <a:effectLst/>
                          <a:latin typeface="Trebuchet MS" panose="020B0603020202020204" pitchFamily="34" charset="0"/>
                        </a:rPr>
                        <a:t> post-BD</a:t>
                      </a:r>
                      <a:r>
                        <a:rPr lang="el-GR" sz="1200" b="1" i="0" u="none" strike="noStrike" dirty="0" smtClean="0">
                          <a:solidFill>
                            <a:schemeClr val="tx1"/>
                          </a:solidFill>
                          <a:effectLst/>
                          <a:latin typeface="Trebuchet MS" panose="020B0603020202020204" pitchFamily="34" charset="0"/>
                        </a:rPr>
                        <a:t>)</a:t>
                      </a:r>
                      <a:endParaRPr lang="el-GR" sz="1200" b="1" i="0" u="none" strike="noStrike" dirty="0">
                        <a:solidFill>
                          <a:schemeClr val="tx1"/>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MX" sz="1200" b="1" i="0" u="none" strike="noStrike" dirty="0">
                          <a:solidFill>
                            <a:schemeClr val="tx1"/>
                          </a:solidFill>
                          <a:effectLst/>
                          <a:latin typeface="Trebuchet MS" panose="020B0603020202020204" pitchFamily="34" charset="0"/>
                        </a:rPr>
                        <a:t>≥</a:t>
                      </a:r>
                      <a:r>
                        <a:rPr lang="es-MX" sz="1200" b="1" i="0" u="none" strike="noStrike" dirty="0" smtClean="0">
                          <a:solidFill>
                            <a:schemeClr val="tx1"/>
                          </a:solidFill>
                          <a:effectLst/>
                          <a:latin typeface="Trebuchet MS" panose="020B0603020202020204" pitchFamily="34" charset="0"/>
                        </a:rPr>
                        <a:t>80%</a:t>
                      </a:r>
                      <a:endParaRPr lang="es-MX" sz="1200" b="1" i="0" u="none" strike="noStrike" dirty="0">
                        <a:solidFill>
                          <a:schemeClr val="tx1"/>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chemeClr val="tx1"/>
                          </a:solidFill>
                          <a:effectLst/>
                          <a:latin typeface="Trebuchet MS" panose="020B0603020202020204" pitchFamily="34" charset="0"/>
                        </a:rPr>
                        <a:t>&lt;</a:t>
                      </a:r>
                      <a:r>
                        <a:rPr lang="es-MX" sz="1200" b="1" i="0" u="none" strike="noStrike" dirty="0" smtClean="0">
                          <a:solidFill>
                            <a:schemeClr val="tx1"/>
                          </a:solidFill>
                          <a:effectLst/>
                          <a:latin typeface="Trebuchet MS" panose="020B0603020202020204" pitchFamily="34" charset="0"/>
                        </a:rPr>
                        <a:t>80%</a:t>
                      </a:r>
                      <a:r>
                        <a:rPr lang="es-MX" sz="1200" b="1" i="0" u="none" strike="noStrike" baseline="0" dirty="0" smtClean="0">
                          <a:solidFill>
                            <a:schemeClr val="tx1"/>
                          </a:solidFill>
                          <a:effectLst/>
                          <a:latin typeface="Trebuchet MS" panose="020B0603020202020204" pitchFamily="34" charset="0"/>
                        </a:rPr>
                        <a:t> </a:t>
                      </a:r>
                      <a:r>
                        <a:rPr lang="es-MX" sz="1200" b="1" i="0" u="none" strike="noStrike" dirty="0" smtClean="0">
                          <a:solidFill>
                            <a:schemeClr val="tx1"/>
                          </a:solidFill>
                          <a:effectLst/>
                          <a:latin typeface="Trebuchet MS" panose="020B0603020202020204" pitchFamily="34" charset="0"/>
                        </a:rPr>
                        <a:t>&gt;50%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smtClean="0">
                          <a:solidFill>
                            <a:schemeClr val="tx1"/>
                          </a:solidFill>
                          <a:effectLst/>
                          <a:latin typeface="Trebuchet MS" panose="020B0603020202020204" pitchFamily="34" charset="0"/>
                        </a:rPr>
                        <a:t>&lt;50% &gt;30%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MX" sz="1200" b="1" i="0" u="none" strike="noStrike" dirty="0">
                          <a:solidFill>
                            <a:schemeClr val="tx1"/>
                          </a:solidFill>
                          <a:effectLst/>
                          <a:latin typeface="Trebuchet MS" panose="020B0603020202020204" pitchFamily="34" charset="0"/>
                        </a:rPr>
                        <a:t>&lt;</a:t>
                      </a:r>
                      <a:r>
                        <a:rPr lang="es-MX" sz="1200" b="1" i="0" u="none" strike="noStrike" dirty="0" smtClean="0">
                          <a:solidFill>
                            <a:schemeClr val="tx1"/>
                          </a:solidFill>
                          <a:effectLst/>
                          <a:latin typeface="Trebuchet MS" panose="020B0603020202020204" pitchFamily="34" charset="0"/>
                        </a:rPr>
                        <a:t>30%</a:t>
                      </a:r>
                      <a:endParaRPr lang="es-MX" sz="1200" b="1" i="0" u="none" strike="noStrike" dirty="0">
                        <a:solidFill>
                          <a:schemeClr val="tx1"/>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5" name="4 Rectángulo"/>
          <p:cNvSpPr/>
          <p:nvPr/>
        </p:nvSpPr>
        <p:spPr>
          <a:xfrm>
            <a:off x="4478843" y="2093368"/>
            <a:ext cx="4341629" cy="1291489"/>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smtClean="0">
              <a:solidFill>
                <a:prstClr val="black"/>
              </a:solidFill>
              <a:latin typeface="Trebuchet MS" panose="020B0603020202020204" pitchFamily="34" charset="0"/>
            </a:endParaRPr>
          </a:p>
          <a:p>
            <a:pPr algn="ctr"/>
            <a:endParaRPr lang="es-ES" sz="1600" b="1" dirty="0" smtClean="0">
              <a:solidFill>
                <a:prstClr val="black"/>
              </a:solidFill>
              <a:latin typeface="Trebuchet MS" panose="020B0603020202020204" pitchFamily="34" charset="0"/>
            </a:endParaRPr>
          </a:p>
        </p:txBody>
      </p:sp>
      <p:sp>
        <p:nvSpPr>
          <p:cNvPr id="8" name="7 Rectángulo"/>
          <p:cNvSpPr/>
          <p:nvPr/>
        </p:nvSpPr>
        <p:spPr>
          <a:xfrm>
            <a:off x="2879947" y="2750622"/>
            <a:ext cx="2937193" cy="634236"/>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a:solidFill>
                <a:prstClr val="black"/>
              </a:solidFill>
              <a:latin typeface="Trebuchet MS" panose="020B0603020202020204" pitchFamily="34" charset="0"/>
            </a:endParaRPr>
          </a:p>
        </p:txBody>
      </p:sp>
      <p:sp>
        <p:nvSpPr>
          <p:cNvPr id="9" name="8 Rectángulo"/>
          <p:cNvSpPr/>
          <p:nvPr/>
        </p:nvSpPr>
        <p:spPr>
          <a:xfrm>
            <a:off x="2928836" y="2823365"/>
            <a:ext cx="2888304" cy="523220"/>
          </a:xfrm>
          <a:prstGeom prst="rect">
            <a:avLst/>
          </a:prstGeom>
          <a:solidFill>
            <a:schemeClr val="bg1">
              <a:lumMod val="95000"/>
            </a:schemeClr>
          </a:solidFill>
        </p:spPr>
        <p:txBody>
          <a:bodyPr wrap="square">
            <a:spAutoFit/>
          </a:bodyPr>
          <a:lstStyle/>
          <a:p>
            <a:pPr algn="ctr"/>
            <a:r>
              <a:rPr lang="es-ES" sz="1400" b="1" dirty="0" smtClean="0">
                <a:solidFill>
                  <a:prstClr val="black"/>
                </a:solidFill>
                <a:latin typeface="Trebuchet MS" panose="020B0603020202020204" pitchFamily="34" charset="0"/>
              </a:rPr>
              <a:t>Monoterapia Broncodilatadora</a:t>
            </a:r>
            <a:endParaRPr lang="es-ES" sz="1400" b="1" dirty="0">
              <a:solidFill>
                <a:prstClr val="black"/>
              </a:solidFill>
              <a:latin typeface="Trebuchet MS" panose="020B0603020202020204" pitchFamily="34" charset="0"/>
            </a:endParaRPr>
          </a:p>
          <a:p>
            <a:pPr algn="ctr"/>
            <a:r>
              <a:rPr lang="es-ES" sz="1400" b="1" dirty="0">
                <a:solidFill>
                  <a:prstClr val="black"/>
                </a:solidFill>
                <a:latin typeface="Trebuchet MS" panose="020B0603020202020204" pitchFamily="34" charset="0"/>
              </a:rPr>
              <a:t>(</a:t>
            </a:r>
            <a:r>
              <a:rPr lang="es-ES" sz="1400" b="1" dirty="0" smtClean="0">
                <a:solidFill>
                  <a:prstClr val="black"/>
                </a:solidFill>
                <a:latin typeface="Trebuchet MS" panose="020B0603020202020204" pitchFamily="34" charset="0"/>
              </a:rPr>
              <a:t>LAMA o LABA según respuesta)</a:t>
            </a:r>
            <a:endParaRPr lang="es-ES" sz="1400" b="1" dirty="0">
              <a:solidFill>
                <a:prstClr val="black"/>
              </a:solidFill>
              <a:latin typeface="Trebuchet MS" panose="020B0603020202020204" pitchFamily="34" charset="0"/>
            </a:endParaRPr>
          </a:p>
        </p:txBody>
      </p:sp>
      <p:sp>
        <p:nvSpPr>
          <p:cNvPr id="10" name="9 Rectángulo"/>
          <p:cNvSpPr/>
          <p:nvPr/>
        </p:nvSpPr>
        <p:spPr>
          <a:xfrm>
            <a:off x="5454640" y="2227402"/>
            <a:ext cx="3332277" cy="523220"/>
          </a:xfrm>
          <a:prstGeom prst="rect">
            <a:avLst/>
          </a:prstGeom>
        </p:spPr>
        <p:txBody>
          <a:bodyPr wrap="square">
            <a:spAutoFit/>
          </a:bodyPr>
          <a:lstStyle/>
          <a:p>
            <a:pPr algn="ctr"/>
            <a:r>
              <a:rPr lang="es-ES" sz="1400" b="1" dirty="0" smtClean="0">
                <a:solidFill>
                  <a:prstClr val="black"/>
                </a:solidFill>
                <a:latin typeface="Trebuchet MS" panose="020B0603020202020204" pitchFamily="34" charset="0"/>
              </a:rPr>
              <a:t>Dobleterapia Broncodilatadora</a:t>
            </a:r>
            <a:endParaRPr lang="es-ES" sz="1400" b="1" dirty="0">
              <a:solidFill>
                <a:prstClr val="black"/>
              </a:solidFill>
              <a:latin typeface="Trebuchet MS" panose="020B0603020202020204" pitchFamily="34" charset="0"/>
            </a:endParaRPr>
          </a:p>
          <a:p>
            <a:pPr algn="ctr"/>
            <a:r>
              <a:rPr lang="es-ES" sz="1400" b="1" dirty="0">
                <a:solidFill>
                  <a:prstClr val="black"/>
                </a:solidFill>
                <a:latin typeface="Trebuchet MS" panose="020B0603020202020204" pitchFamily="34" charset="0"/>
              </a:rPr>
              <a:t>(LAMA + LABA)</a:t>
            </a:r>
          </a:p>
        </p:txBody>
      </p:sp>
      <p:sp>
        <p:nvSpPr>
          <p:cNvPr id="12" name="11 Rectángulo"/>
          <p:cNvSpPr/>
          <p:nvPr/>
        </p:nvSpPr>
        <p:spPr>
          <a:xfrm>
            <a:off x="6026862" y="1441718"/>
            <a:ext cx="2597594" cy="523220"/>
          </a:xfrm>
          <a:prstGeom prst="rect">
            <a:avLst/>
          </a:prstGeom>
        </p:spPr>
        <p:txBody>
          <a:bodyPr wrap="square">
            <a:spAutoFit/>
          </a:bodyPr>
          <a:lstStyle/>
          <a:p>
            <a:pPr algn="ctr"/>
            <a:r>
              <a:rPr lang="es-ES" sz="1400" b="1" dirty="0" err="1" smtClean="0">
                <a:solidFill>
                  <a:prstClr val="white"/>
                </a:solidFill>
                <a:effectLst>
                  <a:outerShdw blurRad="38100" dist="38100" dir="2700000" algn="tl">
                    <a:srgbClr val="000000">
                      <a:alpha val="43137"/>
                    </a:srgbClr>
                  </a:outerShdw>
                </a:effectLst>
                <a:latin typeface="Trebuchet MS" panose="020B0603020202020204" pitchFamily="34" charset="0"/>
              </a:rPr>
              <a:t>Tripleterapia</a:t>
            </a:r>
            <a:endParaRPr lang="es-ES" sz="1400" b="1" dirty="0">
              <a:solidFill>
                <a:prstClr val="white"/>
              </a:solidFill>
              <a:effectLst>
                <a:outerShdw blurRad="38100" dist="38100" dir="2700000" algn="tl">
                  <a:srgbClr val="000000">
                    <a:alpha val="43137"/>
                  </a:srgbClr>
                </a:outerShdw>
              </a:effectLst>
              <a:latin typeface="Trebuchet MS" panose="020B0603020202020204" pitchFamily="34" charset="0"/>
            </a:endParaRPr>
          </a:p>
          <a:p>
            <a:pPr algn="ctr"/>
            <a:r>
              <a:rPr lang="es-ES" sz="1400" b="1" dirty="0">
                <a:solidFill>
                  <a:prstClr val="white"/>
                </a:solidFill>
                <a:effectLst>
                  <a:outerShdw blurRad="38100" dist="38100" dir="2700000" algn="tl">
                    <a:srgbClr val="000000">
                      <a:alpha val="43137"/>
                    </a:srgbClr>
                  </a:outerShdw>
                </a:effectLst>
                <a:latin typeface="Trebuchet MS" panose="020B0603020202020204" pitchFamily="34" charset="0"/>
              </a:rPr>
              <a:t>(LAMA + LABA + CI)</a:t>
            </a:r>
          </a:p>
        </p:txBody>
      </p:sp>
      <p:graphicFrame>
        <p:nvGraphicFramePr>
          <p:cNvPr id="13" name="12 Tabla"/>
          <p:cNvGraphicFramePr>
            <a:graphicFrameLocks noGrp="1"/>
          </p:cNvGraphicFramePr>
          <p:nvPr>
            <p:extLst>
              <p:ext uri="{D42A27DB-BD31-4B8C-83A1-F6EECF244321}">
                <p14:modId xmlns:p14="http://schemas.microsoft.com/office/powerpoint/2010/main" val="2839612289"/>
              </p:ext>
            </p:extLst>
          </p:nvPr>
        </p:nvGraphicFramePr>
        <p:xfrm>
          <a:off x="467544" y="3385086"/>
          <a:ext cx="8345641" cy="2519604"/>
        </p:xfrm>
        <a:graphic>
          <a:graphicData uri="http://schemas.openxmlformats.org/drawingml/2006/table">
            <a:tbl>
              <a:tblPr firstRow="1" firstCol="1" bandRow="1" bandCol="1"/>
              <a:tblGrid>
                <a:gridCol w="5328592"/>
                <a:gridCol w="1483882"/>
                <a:gridCol w="1533167"/>
              </a:tblGrid>
              <a:tr h="483790">
                <a:tc rowSpan="2">
                  <a:txBody>
                    <a:bodyPr/>
                    <a:lstStyle/>
                    <a:p>
                      <a:pPr algn="l" rtl="0" fontAlgn="ctr"/>
                      <a:r>
                        <a:rPr lang="es-ES" sz="1200" b="1" i="0" u="none" strike="noStrike" dirty="0" smtClean="0">
                          <a:solidFill>
                            <a:schemeClr val="tx1"/>
                          </a:solidFill>
                          <a:effectLst/>
                          <a:latin typeface="Trebuchet MS"/>
                        </a:rPr>
                        <a:t>Exacerbaciones u hospitalizaciones (último año)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algn="ctr"/>
                      <a:r>
                        <a:rPr lang="es-MX" sz="1200" b="1" i="0" u="none" strike="noStrike" dirty="0" smtClean="0">
                          <a:solidFill>
                            <a:schemeClr val="tx1"/>
                          </a:solidFill>
                          <a:effectLst/>
                          <a:latin typeface="Trebuchet MS"/>
                        </a:rPr>
                        <a:t>≥2 exacerbaciones o </a:t>
                      </a:r>
                    </a:p>
                    <a:p>
                      <a:pPr algn="ctr"/>
                      <a:r>
                        <a:rPr lang="es-MX" sz="1200" b="1" i="0" u="none" strike="noStrike" dirty="0" smtClean="0">
                          <a:solidFill>
                            <a:schemeClr val="tx1"/>
                          </a:solidFill>
                          <a:effectLst/>
                          <a:latin typeface="Trebuchet MS"/>
                        </a:rPr>
                        <a:t>≥1 hospitalización por exacerbación</a:t>
                      </a:r>
                      <a:endParaRPr lang="es-ES" sz="1200" dirty="0">
                        <a:solidFill>
                          <a:schemeClr val="tx1"/>
                        </a:solidFil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tc>
              </a:tr>
              <a:tr h="512345">
                <a:tc vMerge="1">
                  <a:txBody>
                    <a:bodyPr/>
                    <a:lstStyle/>
                    <a:p>
                      <a:pPr algn="ctr" rtl="0" fontAlgn="ctr"/>
                      <a:endParaRPr lang="es-ES" sz="1200" b="1" i="0" u="none" strike="noStrike" dirty="0" smtClean="0">
                        <a:solidFill>
                          <a:schemeClr val="tx1"/>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r>
                        <a:rPr lang="it-IT" sz="1200" b="1" kern="1200" dirty="0" smtClean="0">
                          <a:solidFill>
                            <a:schemeClr val="tx1"/>
                          </a:solidFill>
                          <a:effectLst/>
                          <a:latin typeface="Trebuchet MS"/>
                          <a:ea typeface="+mn-ea"/>
                          <a:cs typeface="+mn-cs"/>
                        </a:rPr>
                        <a:t>Disnea 0-2 </a:t>
                      </a:r>
                    </a:p>
                    <a:p>
                      <a:pPr algn="ctr"/>
                      <a:r>
                        <a:rPr lang="it-IT" sz="1200" b="1" kern="1200" dirty="0" smtClean="0">
                          <a:solidFill>
                            <a:schemeClr val="tx1"/>
                          </a:solidFill>
                          <a:effectLst/>
                          <a:latin typeface="Trebuchet MS"/>
                          <a:ea typeface="+mn-ea"/>
                          <a:cs typeface="+mn-cs"/>
                        </a:rPr>
                        <a:t>ó</a:t>
                      </a:r>
                      <a:r>
                        <a:rPr lang="it-IT" sz="1200" b="1" kern="1200" baseline="0" dirty="0" smtClean="0">
                          <a:solidFill>
                            <a:schemeClr val="tx1"/>
                          </a:solidFill>
                          <a:effectLst/>
                          <a:latin typeface="Trebuchet MS"/>
                          <a:ea typeface="+mn-ea"/>
                          <a:cs typeface="+mn-cs"/>
                        </a:rPr>
                        <a:t> </a:t>
                      </a:r>
                      <a:r>
                        <a:rPr lang="it-IT" sz="1200" b="1" kern="1200" dirty="0" smtClean="0">
                          <a:solidFill>
                            <a:schemeClr val="tx1"/>
                          </a:solidFill>
                          <a:effectLst/>
                          <a:latin typeface="Trebuchet MS"/>
                          <a:ea typeface="+mn-ea"/>
                          <a:cs typeface="+mn-cs"/>
                        </a:rPr>
                        <a:t>VEF</a:t>
                      </a:r>
                      <a:r>
                        <a:rPr lang="it-IT" sz="1200" b="1" kern="1200" baseline="-25000" dirty="0" smtClean="0">
                          <a:solidFill>
                            <a:schemeClr val="tx1"/>
                          </a:solidFill>
                          <a:effectLst/>
                          <a:latin typeface="Trebuchet MS"/>
                          <a:ea typeface="+mn-ea"/>
                          <a:cs typeface="+mn-cs"/>
                        </a:rPr>
                        <a:t>1</a:t>
                      </a:r>
                      <a:r>
                        <a:rPr lang="it-IT" sz="1200" b="1" kern="1200" dirty="0" smtClean="0">
                          <a:solidFill>
                            <a:schemeClr val="tx1"/>
                          </a:solidFill>
                          <a:effectLst/>
                          <a:latin typeface="Trebuchet MS"/>
                          <a:ea typeface="+mn-ea"/>
                          <a:cs typeface="+mn-cs"/>
                        </a:rPr>
                        <a:t> &gt; 50%</a:t>
                      </a:r>
                      <a:endParaRPr lang="es-ES" sz="1200" b="1" kern="1200" dirty="0">
                        <a:solidFill>
                          <a:schemeClr val="tx1"/>
                        </a:solidFill>
                        <a:effectLst/>
                        <a:latin typeface="Trebuchet MS"/>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b="1" dirty="0" smtClean="0">
                          <a:solidFill>
                            <a:schemeClr val="tx1"/>
                          </a:solidFill>
                          <a:effectLst/>
                          <a:latin typeface="Trebuchet MS"/>
                        </a:rPr>
                        <a:t>Disnea 3-4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Trebuchet MS"/>
                          <a:ea typeface="+mn-ea"/>
                          <a:cs typeface="+mn-cs"/>
                        </a:rPr>
                        <a:t>ó </a:t>
                      </a:r>
                      <a:r>
                        <a:rPr lang="it-IT" sz="1200" b="1" dirty="0" smtClean="0">
                          <a:solidFill>
                            <a:schemeClr val="tx1"/>
                          </a:solidFill>
                          <a:effectLst/>
                          <a:latin typeface="Trebuchet MS"/>
                        </a:rPr>
                        <a:t>VEF</a:t>
                      </a:r>
                      <a:r>
                        <a:rPr lang="it-IT" sz="1200" b="1" baseline="-25000" dirty="0" smtClean="0">
                          <a:solidFill>
                            <a:schemeClr val="tx1"/>
                          </a:solidFill>
                          <a:effectLst/>
                          <a:latin typeface="Trebuchet MS"/>
                        </a:rPr>
                        <a:t>1</a:t>
                      </a:r>
                      <a:r>
                        <a:rPr lang="it-IT" sz="1200" b="1" dirty="0" smtClean="0">
                          <a:solidFill>
                            <a:schemeClr val="tx1"/>
                          </a:solidFill>
                          <a:effectLst/>
                          <a:latin typeface="Trebuchet MS"/>
                        </a:rPr>
                        <a:t>&lt; 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1523469">
                <a:tc gridSpan="3">
                  <a:txBody>
                    <a:bodyPr/>
                    <a:lstStyle/>
                    <a:p>
                      <a:pPr algn="l"/>
                      <a:r>
                        <a:rPr lang="es-ES" sz="1800" b="1" dirty="0" smtClean="0">
                          <a:solidFill>
                            <a:srgbClr val="12313A"/>
                          </a:solidFill>
                          <a:latin typeface="Trebuchet MS" panose="020B0603020202020204" pitchFamily="34" charset="0"/>
                        </a:rPr>
                        <a:t>     </a:t>
                      </a:r>
                      <a:r>
                        <a:rPr lang="es-ES" sz="1800" b="1" dirty="0" smtClean="0">
                          <a:solidFill>
                            <a:schemeClr val="tx1"/>
                          </a:solidFill>
                          <a:latin typeface="Trebuchet MS" panose="020B0603020202020204" pitchFamily="34" charset="0"/>
                        </a:rPr>
                        <a:t>TRATAMIENTO</a:t>
                      </a:r>
                      <a:r>
                        <a:rPr lang="es-ES" sz="1800" b="1" baseline="0" dirty="0" smtClean="0">
                          <a:solidFill>
                            <a:schemeClr val="tx1"/>
                          </a:solidFill>
                          <a:latin typeface="Trebuchet MS" panose="020B0603020202020204" pitchFamily="34" charset="0"/>
                        </a:rPr>
                        <a:t>  </a:t>
                      </a:r>
                      <a:r>
                        <a:rPr lang="es-ES" sz="1800" b="1" dirty="0" smtClean="0">
                          <a:solidFill>
                            <a:schemeClr val="tx1"/>
                          </a:solidFill>
                          <a:latin typeface="Trebuchet MS" panose="020B0603020202020204" pitchFamily="34" charset="0"/>
                        </a:rPr>
                        <a:t>FARMACOLOGICO</a:t>
                      </a:r>
                      <a:endParaRPr lang="es-MX" sz="1800" b="1" i="0" u="none" strike="noStrike" dirty="0">
                        <a:solidFill>
                          <a:schemeClr val="tx1"/>
                        </a:solidFill>
                        <a:effectLst/>
                        <a:latin typeface="Trebuchet MS" panose="020B0603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s-CO"/>
                    </a:p>
                  </a:txBody>
                  <a:tcPr/>
                </a:tc>
              </a:tr>
            </a:tbl>
          </a:graphicData>
        </a:graphic>
      </p:graphicFrame>
      <p:sp>
        <p:nvSpPr>
          <p:cNvPr id="17" name="16 Rectángulo"/>
          <p:cNvSpPr/>
          <p:nvPr/>
        </p:nvSpPr>
        <p:spPr>
          <a:xfrm>
            <a:off x="467544" y="1353017"/>
            <a:ext cx="8341757" cy="20318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latin typeface="Trebuchet MS" panose="020B0603020202020204" pitchFamily="34" charset="0"/>
            </a:endParaRPr>
          </a:p>
        </p:txBody>
      </p:sp>
      <p:cxnSp>
        <p:nvCxnSpPr>
          <p:cNvPr id="18" name="17 Conector recto"/>
          <p:cNvCxnSpPr/>
          <p:nvPr/>
        </p:nvCxnSpPr>
        <p:spPr>
          <a:xfrm>
            <a:off x="7786736" y="4472057"/>
            <a:ext cx="0" cy="793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25 Grupo"/>
          <p:cNvGrpSpPr/>
          <p:nvPr/>
        </p:nvGrpSpPr>
        <p:grpSpPr>
          <a:xfrm>
            <a:off x="7268444" y="4368044"/>
            <a:ext cx="1555919" cy="864096"/>
            <a:chOff x="7526981" y="5272070"/>
            <a:chExt cx="1491342" cy="769441"/>
          </a:xfrm>
          <a:solidFill>
            <a:schemeClr val="bg1">
              <a:lumMod val="50000"/>
            </a:schemeClr>
          </a:solidFill>
        </p:grpSpPr>
        <p:sp>
          <p:nvSpPr>
            <p:cNvPr id="20" name="19 Triángulo isósceles"/>
            <p:cNvSpPr/>
            <p:nvPr/>
          </p:nvSpPr>
          <p:spPr>
            <a:xfrm flipH="1">
              <a:off x="8316440" y="5400634"/>
              <a:ext cx="642942" cy="214314"/>
            </a:xfrm>
            <a:prstGeom prst="triangle">
              <a:avLst>
                <a:gd name="adj" fmla="val 520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prstClr val="white"/>
                </a:solidFill>
                <a:latin typeface="Trebuchet MS" panose="020B0603020202020204" pitchFamily="34" charset="0"/>
              </a:endParaRPr>
            </a:p>
          </p:txBody>
        </p:sp>
        <p:sp>
          <p:nvSpPr>
            <p:cNvPr id="16" name="15 Rectángulo"/>
            <p:cNvSpPr/>
            <p:nvPr/>
          </p:nvSpPr>
          <p:spPr>
            <a:xfrm>
              <a:off x="7526981" y="5272070"/>
              <a:ext cx="1491342" cy="769441"/>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solidFill>
                  <a:prstClr val="white"/>
                </a:solidFill>
                <a:latin typeface="Trebuchet MS" panose="020B0603020202020204" pitchFamily="34" charset="0"/>
                <a:cs typeface="Arial" panose="020B0604020202020204" pitchFamily="34" charset="0"/>
              </a:endParaRPr>
            </a:p>
          </p:txBody>
        </p:sp>
        <p:sp>
          <p:nvSpPr>
            <p:cNvPr id="15" name="14 Rectángulo"/>
            <p:cNvSpPr/>
            <p:nvPr/>
          </p:nvSpPr>
          <p:spPr>
            <a:xfrm>
              <a:off x="7688460" y="5369026"/>
              <a:ext cx="1285174" cy="575530"/>
            </a:xfrm>
            <a:prstGeom prst="rect">
              <a:avLst/>
            </a:prstGeom>
            <a:grpFill/>
            <a:ln>
              <a:noFill/>
            </a:ln>
          </p:spPr>
          <p:txBody>
            <a:bodyPr wrap="square">
              <a:spAutoFit/>
            </a:bodyPr>
            <a:lstStyle/>
            <a:p>
              <a:pPr algn="ctr" fontAlgn="ctr"/>
              <a:r>
                <a:rPr lang="es-MX" sz="1200" b="1" dirty="0" err="1" smtClean="0">
                  <a:solidFill>
                    <a:prstClr val="white"/>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Tripleterapia</a:t>
              </a:r>
              <a:r>
                <a:rPr lang="es-MX" sz="1200" b="1" dirty="0" smtClean="0">
                  <a:solidFill>
                    <a:prstClr val="white"/>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  </a:t>
              </a:r>
            </a:p>
            <a:p>
              <a:pPr algn="ctr" fontAlgn="ctr"/>
              <a:r>
                <a:rPr lang="es-MX" sz="1200" b="1" dirty="0" smtClean="0">
                  <a:solidFill>
                    <a:prstClr val="white"/>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Asociar  Roflumilast</a:t>
              </a:r>
              <a:endParaRPr lang="es-MX" sz="1200" b="1" baseline="-25000" dirty="0" smtClean="0">
                <a:solidFill>
                  <a:prstClr val="white"/>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p:txBody>
        </p:sp>
      </p:grpSp>
      <p:sp>
        <p:nvSpPr>
          <p:cNvPr id="30" name="29 Rectángulo"/>
          <p:cNvSpPr/>
          <p:nvPr/>
        </p:nvSpPr>
        <p:spPr>
          <a:xfrm>
            <a:off x="467544" y="6093296"/>
            <a:ext cx="8341080" cy="555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spcBef>
                <a:spcPct val="50000"/>
              </a:spcBef>
              <a:defRPr/>
            </a:pPr>
            <a:r>
              <a:rPr lang="es-MX" sz="12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Educación </a:t>
            </a:r>
            <a:r>
              <a:rPr lang="es-MX" sz="1200" b="1" kern="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para el autocuidado / Cesación de tabaco  y  exposición </a:t>
            </a:r>
            <a:r>
              <a:rPr lang="es-MX" sz="12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a biomasa </a:t>
            </a:r>
            <a:r>
              <a:rPr lang="es-MX" sz="1200" b="1" kern="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a:t>
            </a:r>
          </a:p>
          <a:p>
            <a:pPr algn="ctr">
              <a:lnSpc>
                <a:spcPts val="1000"/>
              </a:lnSpc>
              <a:spcBef>
                <a:spcPct val="50000"/>
              </a:spcBef>
              <a:defRPr/>
            </a:pPr>
            <a:r>
              <a:rPr lang="es-MX" sz="1200" b="1" kern="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Ejercicio físico regular (5 veces por semana/30 min)  </a:t>
            </a:r>
            <a:r>
              <a:rPr lang="es-MX" sz="1200" b="1" kern="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s-MX" sz="1200" b="1" kern="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Vacunación influenza / Nutrición equilibrada</a:t>
            </a:r>
            <a:endParaRPr lang="es-MX" sz="1200" b="1" dirty="0">
              <a:solidFill>
                <a:prstClr val="white"/>
              </a:solidFill>
              <a:effectLst>
                <a:outerShdw blurRad="38100" dist="38100" dir="2700000" algn="tl">
                  <a:srgbClr val="000000">
                    <a:alpha val="43137"/>
                  </a:srgbClr>
                </a:outerShdw>
              </a:effectLst>
            </a:endParaRPr>
          </a:p>
        </p:txBody>
      </p:sp>
      <p:sp>
        <p:nvSpPr>
          <p:cNvPr id="21" name="20 Rectángulo"/>
          <p:cNvSpPr/>
          <p:nvPr/>
        </p:nvSpPr>
        <p:spPr>
          <a:xfrm>
            <a:off x="5817140" y="5208295"/>
            <a:ext cx="2991484" cy="6962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a:solidFill>
                <a:prstClr val="black"/>
              </a:solidFill>
              <a:latin typeface="Trebuchet MS" panose="020B0603020202020204" pitchFamily="34" charset="0"/>
            </a:endParaRPr>
          </a:p>
        </p:txBody>
      </p:sp>
      <p:sp>
        <p:nvSpPr>
          <p:cNvPr id="14" name="13 Rectángulo"/>
          <p:cNvSpPr/>
          <p:nvPr/>
        </p:nvSpPr>
        <p:spPr>
          <a:xfrm>
            <a:off x="5590539" y="5265562"/>
            <a:ext cx="3470241" cy="707886"/>
          </a:xfrm>
          <a:prstGeom prst="rect">
            <a:avLst/>
          </a:prstGeom>
        </p:spPr>
        <p:txBody>
          <a:bodyPr wrap="square">
            <a:spAutoFit/>
          </a:bodyPr>
          <a:lstStyle/>
          <a:p>
            <a:pPr algn="ctr" fontAlgn="ctr"/>
            <a:r>
              <a:rPr lang="es-CO" sz="1100" b="1" dirty="0" smtClean="0">
                <a:solidFill>
                  <a:prstClr val="black"/>
                </a:solidFill>
                <a:latin typeface="Trebuchet MS" panose="020B0603020202020204" pitchFamily="34" charset="0"/>
                <a:cs typeface="Arial" panose="020B0604020202020204" pitchFamily="34" charset="0"/>
              </a:rPr>
              <a:t>Dobleterapia Broncodilatadora </a:t>
            </a:r>
            <a:r>
              <a:rPr lang="es-ES" sz="1100" b="1" dirty="0" smtClean="0">
                <a:solidFill>
                  <a:prstClr val="black"/>
                </a:solidFill>
                <a:latin typeface="Trebuchet MS" panose="020B0603020202020204" pitchFamily="34" charset="0"/>
              </a:rPr>
              <a:t>(LAMA+LABA</a:t>
            </a:r>
            <a:r>
              <a:rPr lang="es-ES" sz="1100" b="1" dirty="0">
                <a:solidFill>
                  <a:prstClr val="black"/>
                </a:solidFill>
                <a:latin typeface="Trebuchet MS" panose="020B0603020202020204" pitchFamily="34" charset="0"/>
              </a:rPr>
              <a:t>)</a:t>
            </a:r>
          </a:p>
          <a:p>
            <a:pPr algn="ctr" fontAlgn="ctr"/>
            <a:r>
              <a:rPr lang="es-MX" sz="1100" b="1" dirty="0" smtClean="0">
                <a:solidFill>
                  <a:prstClr val="black"/>
                </a:solidFill>
                <a:latin typeface="Trebuchet MS" panose="020B0603020202020204" pitchFamily="34" charset="0"/>
                <a:cs typeface="Arial" panose="020B0604020202020204" pitchFamily="34" charset="0"/>
              </a:rPr>
              <a:t>Terapia combinada (LABA+CI)</a:t>
            </a:r>
            <a:endParaRPr lang="es-MX" sz="1100" b="1" dirty="0">
              <a:solidFill>
                <a:prstClr val="black"/>
              </a:solidFill>
              <a:latin typeface="Trebuchet MS" panose="020B0603020202020204" pitchFamily="34" charset="0"/>
              <a:cs typeface="Arial" panose="020B0604020202020204" pitchFamily="34" charset="0"/>
            </a:endParaRPr>
          </a:p>
          <a:p>
            <a:pPr algn="ctr" fontAlgn="ctr"/>
            <a:r>
              <a:rPr lang="es-MX" sz="1100" b="1" dirty="0" smtClean="0">
                <a:solidFill>
                  <a:prstClr val="black"/>
                </a:solidFill>
                <a:latin typeface="Trebuchet MS" panose="020B0603020202020204" pitchFamily="34" charset="0"/>
                <a:cs typeface="Arial" panose="020B0604020202020204" pitchFamily="34" charset="0"/>
              </a:rPr>
              <a:t>Monoterapia (LAMA)</a:t>
            </a:r>
            <a:endParaRPr lang="es-MX" sz="1200" b="1" dirty="0" smtClean="0">
              <a:solidFill>
                <a:prstClr val="black"/>
              </a:solidFill>
              <a:latin typeface="Trebuchet MS" panose="020B0603020202020204" pitchFamily="34" charset="0"/>
              <a:cs typeface="Arial" panose="020B0604020202020204" pitchFamily="34" charset="0"/>
            </a:endParaRPr>
          </a:p>
          <a:p>
            <a:pPr algn="ctr" fontAlgn="ctr"/>
            <a:endParaRPr lang="es-MX" sz="700" b="1" dirty="0" smtClean="0">
              <a:solidFill>
                <a:prstClr val="black"/>
              </a:solidFill>
              <a:latin typeface="Trebuchet MS" panose="020B0603020202020204" pitchFamily="34" charset="0"/>
              <a:cs typeface="Arial" panose="020B0604020202020204" pitchFamily="34" charset="0"/>
            </a:endParaRPr>
          </a:p>
        </p:txBody>
      </p:sp>
      <p:sp>
        <p:nvSpPr>
          <p:cNvPr id="23" name="22 Flecha izquierda y arriba"/>
          <p:cNvSpPr/>
          <p:nvPr/>
        </p:nvSpPr>
        <p:spPr>
          <a:xfrm rot="10800000">
            <a:off x="4067944" y="2368937"/>
            <a:ext cx="375560" cy="351205"/>
          </a:xfrm>
          <a:prstGeom prst="leftUpArrow">
            <a:avLst>
              <a:gd name="adj1" fmla="val 8022"/>
              <a:gd name="adj2" fmla="val 18138"/>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7" name="26 Flecha izquierda y arriba"/>
          <p:cNvSpPr/>
          <p:nvPr/>
        </p:nvSpPr>
        <p:spPr>
          <a:xfrm rot="10800000">
            <a:off x="5393648" y="1703328"/>
            <a:ext cx="330480" cy="353051"/>
          </a:xfrm>
          <a:prstGeom prst="leftUpArrow">
            <a:avLst>
              <a:gd name="adj1" fmla="val 8022"/>
              <a:gd name="adj2" fmla="val 18138"/>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8" name="27 Flecha izquierda y arriba"/>
          <p:cNvSpPr/>
          <p:nvPr/>
        </p:nvSpPr>
        <p:spPr>
          <a:xfrm rot="10800000">
            <a:off x="6804248" y="4800092"/>
            <a:ext cx="433157" cy="373386"/>
          </a:xfrm>
          <a:prstGeom prst="leftUpArrow">
            <a:avLst>
              <a:gd name="adj1" fmla="val 8022"/>
              <a:gd name="adj2" fmla="val 18138"/>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655832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9144000" cy="1069848"/>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CO" dirty="0" smtClean="0">
                <a:solidFill>
                  <a:schemeClr val="bg1"/>
                </a:solidFill>
              </a:rPr>
              <a:t>¿Médicos, evidencia y guías de práctica clínica?</a:t>
            </a:r>
            <a:endParaRPr lang="es-MX" dirty="0">
              <a:solidFill>
                <a:schemeClr val="bg1"/>
              </a:solidFill>
            </a:endParaRPr>
          </a:p>
        </p:txBody>
      </p:sp>
      <p:grpSp>
        <p:nvGrpSpPr>
          <p:cNvPr id="8" name="7 Grupo"/>
          <p:cNvGrpSpPr/>
          <p:nvPr/>
        </p:nvGrpSpPr>
        <p:grpSpPr>
          <a:xfrm>
            <a:off x="5817446" y="1697622"/>
            <a:ext cx="2946220" cy="3224851"/>
            <a:chOff x="6125254" y="2609289"/>
            <a:chExt cx="2946220" cy="3224851"/>
          </a:xfrm>
        </p:grpSpPr>
        <p:sp>
          <p:nvSpPr>
            <p:cNvPr id="5" name="4 CuadroTexto"/>
            <p:cNvSpPr txBox="1"/>
            <p:nvPr/>
          </p:nvSpPr>
          <p:spPr>
            <a:xfrm>
              <a:off x="6685243" y="2609289"/>
              <a:ext cx="2026517" cy="400110"/>
            </a:xfrm>
            <a:prstGeom prst="rect">
              <a:avLst/>
            </a:prstGeom>
            <a:noFill/>
          </p:spPr>
          <p:txBody>
            <a:bodyPr wrap="none" rtlCol="0">
              <a:spAutoFit/>
            </a:bodyPr>
            <a:lstStyle/>
            <a:p>
              <a:r>
                <a:rPr lang="es-CO" sz="2000" dirty="0" smtClean="0">
                  <a:solidFill>
                    <a:schemeClr val="tx1">
                      <a:lumMod val="65000"/>
                      <a:lumOff val="35000"/>
                    </a:schemeClr>
                  </a:solidFill>
                  <a:latin typeface="+mj-lt"/>
                </a:rPr>
                <a:t>Médicos clínicos</a:t>
              </a:r>
              <a:endParaRPr lang="es-MX" sz="2000" dirty="0">
                <a:solidFill>
                  <a:schemeClr val="tx1">
                    <a:lumMod val="65000"/>
                    <a:lumOff val="35000"/>
                  </a:schemeClr>
                </a:solidFill>
                <a:latin typeface="+mj-lt"/>
              </a:endParaRPr>
            </a:p>
          </p:txBody>
        </p:sp>
        <p:pic>
          <p:nvPicPr>
            <p:cNvPr id="266250" name="Picture 10" descr="http://t0.gstatic.com/images?q=tbn:ANd9GcT4cRqwQdIL8lYrlywAKqAsRizx9sMV7F18dNK8CmAUadSBhG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8502" y="3043099"/>
              <a:ext cx="1349656" cy="1319929"/>
            </a:xfrm>
            <a:prstGeom prst="rect">
              <a:avLst/>
            </a:prstGeom>
            <a:noFill/>
            <a:extLst>
              <a:ext uri="{909E8E84-426E-40DD-AFC4-6F175D3DCCD1}">
                <a14:hiddenFill xmlns:a14="http://schemas.microsoft.com/office/drawing/2010/main">
                  <a:solidFill>
                    <a:srgbClr val="FFFFFF"/>
                  </a:solidFill>
                </a14:hiddenFill>
              </a:ext>
            </a:extLst>
          </p:spPr>
        </p:pic>
        <p:pic>
          <p:nvPicPr>
            <p:cNvPr id="266252" name="Picture 12" descr="breathing-oxygen-200x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678" y="4493446"/>
              <a:ext cx="893796" cy="1340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5"/>
            <p:cNvPicPr>
              <a:picLocks noChangeAspect="1" noChangeArrowheads="1"/>
            </p:cNvPicPr>
            <p:nvPr/>
          </p:nvPicPr>
          <p:blipFill>
            <a:blip r:embed="rId4" cstate="print"/>
            <a:srcRect l="31557" t="54239" r="52654" b="22574"/>
            <a:stretch>
              <a:fillRect/>
            </a:stretch>
          </p:blipFill>
          <p:spPr bwMode="auto">
            <a:xfrm>
              <a:off x="6125254" y="3180775"/>
              <a:ext cx="1439863" cy="1044575"/>
            </a:xfrm>
            <a:prstGeom prst="rect">
              <a:avLst/>
            </a:prstGeom>
            <a:noFill/>
            <a:ln w="9525">
              <a:noFill/>
              <a:miter lim="800000"/>
              <a:headEnd/>
              <a:tailEnd/>
            </a:ln>
          </p:spPr>
        </p:pic>
      </p:grpSp>
      <p:grpSp>
        <p:nvGrpSpPr>
          <p:cNvPr id="7" name="6 Grupo"/>
          <p:cNvGrpSpPr/>
          <p:nvPr/>
        </p:nvGrpSpPr>
        <p:grpSpPr>
          <a:xfrm>
            <a:off x="1691680" y="3645024"/>
            <a:ext cx="5297585" cy="2668059"/>
            <a:chOff x="1864779" y="3898183"/>
            <a:chExt cx="5297585" cy="2668059"/>
          </a:xfrm>
        </p:grpSpPr>
        <p:sp>
          <p:nvSpPr>
            <p:cNvPr id="4" name="3 CuadroTexto"/>
            <p:cNvSpPr txBox="1"/>
            <p:nvPr/>
          </p:nvSpPr>
          <p:spPr>
            <a:xfrm>
              <a:off x="4001975" y="3898183"/>
              <a:ext cx="2339102" cy="707886"/>
            </a:xfrm>
            <a:prstGeom prst="rect">
              <a:avLst/>
            </a:prstGeom>
            <a:noFill/>
          </p:spPr>
          <p:txBody>
            <a:bodyPr wrap="none" rtlCol="0">
              <a:spAutoFit/>
            </a:bodyPr>
            <a:lstStyle/>
            <a:p>
              <a:pPr algn="ctr"/>
              <a:r>
                <a:rPr lang="es-CO" sz="2000" dirty="0" smtClean="0">
                  <a:solidFill>
                    <a:schemeClr val="tx1">
                      <a:lumMod val="65000"/>
                      <a:lumOff val="35000"/>
                    </a:schemeClr>
                  </a:solidFill>
                  <a:latin typeface="+mj-lt"/>
                </a:rPr>
                <a:t>Guías de práctica  </a:t>
              </a:r>
            </a:p>
            <a:p>
              <a:pPr algn="ctr"/>
              <a:r>
                <a:rPr lang="es-CO" sz="2000" dirty="0" smtClean="0">
                  <a:solidFill>
                    <a:schemeClr val="tx1">
                      <a:lumMod val="65000"/>
                      <a:lumOff val="35000"/>
                    </a:schemeClr>
                  </a:solidFill>
                  <a:latin typeface="+mj-lt"/>
                </a:rPr>
                <a:t>clínica</a:t>
              </a:r>
              <a:endParaRPr lang="es-MX" sz="2000" dirty="0">
                <a:solidFill>
                  <a:schemeClr val="tx1">
                    <a:lumMod val="65000"/>
                    <a:lumOff val="35000"/>
                  </a:schemeClr>
                </a:solidFill>
                <a:latin typeface="+mj-lt"/>
              </a:endParaRPr>
            </a:p>
          </p:txBody>
        </p:sp>
        <p:pic>
          <p:nvPicPr>
            <p:cNvPr id="266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52" y="4581128"/>
              <a:ext cx="25622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6" name="Picture 6" descr="http://t2.gstatic.com/images?q=tbn:ANd9GcTwejjuUXSqRT6UxJWAaBWQj9zIs4po9l39N7IiFwNd74vUHPh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6126" y="5401043"/>
              <a:ext cx="1083905" cy="1165199"/>
            </a:xfrm>
            <a:prstGeom prst="rect">
              <a:avLst/>
            </a:prstGeom>
            <a:noFill/>
            <a:extLst>
              <a:ext uri="{909E8E84-426E-40DD-AFC4-6F175D3DCCD1}">
                <a14:hiddenFill xmlns:a14="http://schemas.microsoft.com/office/drawing/2010/main">
                  <a:solidFill>
                    <a:srgbClr val="FFFFFF"/>
                  </a:solidFill>
                </a14:hiddenFill>
              </a:ext>
            </a:extLst>
          </p:spPr>
        </p:pic>
        <p:pic>
          <p:nvPicPr>
            <p:cNvPr id="266248" name="Picture 8" descr="http://t3.gstatic.com/images?q=tbn:ANd9GcQx101MOlWQ5des4PJmv9WGTWwDEXeJk1L_awOwUO5bsdvqtaM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8764" y="5526442"/>
              <a:ext cx="2133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66253"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48350">
              <a:off x="1864779" y="4884316"/>
              <a:ext cx="2628081" cy="92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5 Grupo"/>
          <p:cNvGrpSpPr/>
          <p:nvPr/>
        </p:nvGrpSpPr>
        <p:grpSpPr>
          <a:xfrm>
            <a:off x="-208475" y="1743789"/>
            <a:ext cx="6024752" cy="2516683"/>
            <a:chOff x="-208475" y="1743789"/>
            <a:chExt cx="6024752" cy="2516683"/>
          </a:xfrm>
        </p:grpSpPr>
        <p:pic>
          <p:nvPicPr>
            <p:cNvPr id="266242" name="Picture 2" descr="http://www.erscongress2010.org/images/SIT_CONGRESS2010/banner.gif">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945736">
              <a:off x="-208475" y="3145655"/>
              <a:ext cx="6024752" cy="1114817"/>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3687" y="1743789"/>
              <a:ext cx="2270173" cy="707886"/>
            </a:xfrm>
            <a:prstGeom prst="rect">
              <a:avLst/>
            </a:prstGeom>
            <a:noFill/>
          </p:spPr>
          <p:txBody>
            <a:bodyPr wrap="none" rtlCol="0">
              <a:spAutoFit/>
            </a:bodyPr>
            <a:lstStyle/>
            <a:p>
              <a:pPr algn="ctr"/>
              <a:r>
                <a:rPr lang="es-CO" sz="2000" dirty="0" smtClean="0">
                  <a:solidFill>
                    <a:schemeClr val="tx1">
                      <a:lumMod val="65000"/>
                      <a:lumOff val="35000"/>
                    </a:schemeClr>
                  </a:solidFill>
                  <a:latin typeface="+mj-lt"/>
                </a:rPr>
                <a:t>Evidencia</a:t>
              </a:r>
            </a:p>
            <a:p>
              <a:pPr algn="ctr"/>
              <a:r>
                <a:rPr lang="es-MX" sz="2000" dirty="0" smtClean="0">
                  <a:solidFill>
                    <a:schemeClr val="tx1">
                      <a:lumMod val="65000"/>
                      <a:lumOff val="35000"/>
                    </a:schemeClr>
                  </a:solidFill>
                  <a:latin typeface="+mj-lt"/>
                </a:rPr>
                <a:t>sobre enfermedad</a:t>
              </a:r>
              <a:endParaRPr lang="es-MX" sz="2000" dirty="0">
                <a:solidFill>
                  <a:schemeClr val="tx1">
                    <a:lumMod val="65000"/>
                    <a:lumOff val="35000"/>
                  </a:schemeClr>
                </a:solidFill>
                <a:latin typeface="+mj-lt"/>
              </a:endParaRPr>
            </a:p>
          </p:txBody>
        </p:sp>
      </p:grpSp>
      <p:pic>
        <p:nvPicPr>
          <p:cNvPr id="16388" name="Picture 4" descr="http://revoluciontrespuntocero.com/wp-content/uploads/2013/08/M%C3%A9dico-bata-verde-estetoscopi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2181"/>
          <a:stretch/>
        </p:blipFill>
        <p:spPr bwMode="auto">
          <a:xfrm>
            <a:off x="6097300" y="2974577"/>
            <a:ext cx="1875666" cy="1606551"/>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2544566"/>
            <a:ext cx="1800200" cy="171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0860" y="1950256"/>
            <a:ext cx="2093397" cy="158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6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anchor="ctr">
            <a:noAutofit/>
          </a:bodyPr>
          <a:lstStyle/>
          <a:p>
            <a:pPr eaLnBrk="1" hangingPunct="1"/>
            <a:r>
              <a:rPr lang="es-CO" sz="2800" dirty="0" smtClean="0">
                <a:solidFill>
                  <a:schemeClr val="bg1"/>
                </a:solidFill>
              </a:rPr>
              <a:t>Estrategias para manejar el paciente con EPOC</a:t>
            </a:r>
            <a:endParaRPr lang="es-CO" sz="2800" dirty="0">
              <a:solidFill>
                <a:schemeClr val="bg1"/>
              </a:solidFill>
            </a:endParaRPr>
          </a:p>
        </p:txBody>
      </p:sp>
      <p:sp>
        <p:nvSpPr>
          <p:cNvPr id="3" name="2 Marcador de contenido"/>
          <p:cNvSpPr>
            <a:spLocks noGrp="1"/>
          </p:cNvSpPr>
          <p:nvPr>
            <p:ph idx="1"/>
          </p:nvPr>
        </p:nvSpPr>
        <p:spPr>
          <a:xfrm>
            <a:off x="251520" y="1556792"/>
            <a:ext cx="6696744" cy="4968552"/>
          </a:xfrm>
        </p:spPr>
        <p:txBody>
          <a:bodyPr/>
          <a:lstStyle/>
          <a:p>
            <a:pPr marL="109537" indent="0">
              <a:buNone/>
            </a:pPr>
            <a:endParaRPr lang="es-CO" sz="1100" dirty="0" smtClean="0"/>
          </a:p>
          <a:p>
            <a:pPr marL="109537" indent="0">
              <a:buNone/>
            </a:pPr>
            <a:r>
              <a:rPr lang="es-CO" sz="2400" dirty="0" smtClean="0">
                <a:solidFill>
                  <a:srgbClr val="C00000"/>
                </a:solidFill>
              </a:rPr>
              <a:t>COMO?</a:t>
            </a:r>
            <a:endParaRPr lang="es-CO" sz="2400" dirty="0">
              <a:solidFill>
                <a:srgbClr val="C00000"/>
              </a:solidFill>
            </a:endParaRPr>
          </a:p>
          <a:p>
            <a:r>
              <a:rPr lang="es-CO" sz="3200" dirty="0" smtClean="0"/>
              <a:t>Metodología actual de Guías de Práctica clínica: pretende responder interrogantes clínicos con análisis de la evidencia </a:t>
            </a:r>
          </a:p>
          <a:p>
            <a:pPr marL="109537" indent="0">
              <a:buNone/>
            </a:pPr>
            <a:endParaRPr lang="es-CO" sz="1400" dirty="0" smtClean="0"/>
          </a:p>
          <a:p>
            <a:pPr marL="109537" indent="0">
              <a:buNone/>
            </a:pPr>
            <a:r>
              <a:rPr lang="es-CO" sz="2400" dirty="0" smtClean="0">
                <a:solidFill>
                  <a:srgbClr val="C00000"/>
                </a:solidFill>
              </a:rPr>
              <a:t>CUAL Y CUANDO?</a:t>
            </a:r>
            <a:endParaRPr lang="es-CO" sz="2400" dirty="0">
              <a:solidFill>
                <a:srgbClr val="C00000"/>
              </a:solidFill>
            </a:endParaRPr>
          </a:p>
          <a:p>
            <a:r>
              <a:rPr lang="es-CO" sz="3200" dirty="0" smtClean="0"/>
              <a:t>Clasificar la gravedad y escoger el mejor tratamiento </a:t>
            </a:r>
            <a:endParaRPr lang="es-CO" sz="32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173"/>
          <a:stretch/>
        </p:blipFill>
        <p:spPr bwMode="auto">
          <a:xfrm>
            <a:off x="6758406" y="2207332"/>
            <a:ext cx="238559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82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srcRect t="8486"/>
          <a:stretch/>
        </p:blipFill>
        <p:spPr bwMode="auto">
          <a:xfrm>
            <a:off x="4286248" y="548640"/>
            <a:ext cx="4857752" cy="591653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554" name="Picture 2"/>
          <p:cNvPicPr>
            <a:picLocks noChangeAspect="1" noChangeArrowheads="1"/>
          </p:cNvPicPr>
          <p:nvPr/>
        </p:nvPicPr>
        <p:blipFill>
          <a:blip r:embed="rId3" cstate="email"/>
          <a:srcRect/>
          <a:stretch>
            <a:fillRect/>
          </a:stretch>
        </p:blipFill>
        <p:spPr bwMode="auto">
          <a:xfrm>
            <a:off x="971600" y="908720"/>
            <a:ext cx="5544616" cy="3326794"/>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cstate="email"/>
          <a:srcRect/>
          <a:stretch>
            <a:fillRect/>
          </a:stretch>
        </p:blipFill>
        <p:spPr bwMode="auto">
          <a:xfrm>
            <a:off x="395536" y="4561166"/>
            <a:ext cx="3563888" cy="2232809"/>
          </a:xfrm>
          <a:prstGeom prst="rect">
            <a:avLst/>
          </a:prstGeom>
          <a:noFill/>
          <a:ln w="9525">
            <a:noFill/>
            <a:miter lim="800000"/>
            <a:headEnd/>
            <a:tailEnd/>
          </a:ln>
          <a:effectLst/>
        </p:spPr>
      </p:pic>
    </p:spTree>
    <p:extLst>
      <p:ext uri="{BB962C8B-B14F-4D97-AF65-F5344CB8AC3E}">
        <p14:creationId xmlns:p14="http://schemas.microsoft.com/office/powerpoint/2010/main" val="29475849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MX" dirty="0" smtClean="0">
                <a:solidFill>
                  <a:schemeClr val="bg1"/>
                </a:solidFill>
              </a:rPr>
              <a:t>Actualización ALAT hacia GPC 2014</a:t>
            </a:r>
            <a:endParaRPr lang="es-CO" dirty="0">
              <a:solidFill>
                <a:schemeClr val="bg1"/>
              </a:solidFill>
            </a:endParaRPr>
          </a:p>
        </p:txBody>
      </p:sp>
      <p:sp>
        <p:nvSpPr>
          <p:cNvPr id="4" name="3 Marcador de contenido"/>
          <p:cNvSpPr txBox="1">
            <a:spLocks noGrp="1"/>
          </p:cNvSpPr>
          <p:nvPr>
            <p:ph idx="1"/>
          </p:nvPr>
        </p:nvSpPr>
        <p:spPr>
          <a:xfrm>
            <a:off x="12776" y="1844824"/>
            <a:ext cx="8964488" cy="4985980"/>
          </a:xfrm>
          <a:prstGeom prst="rect">
            <a:avLst/>
          </a:prstGeom>
          <a:noFill/>
        </p:spPr>
        <p:txBody>
          <a:bodyPr wrap="square" rtlCol="0">
            <a:spAutoFit/>
          </a:bodyPr>
          <a:lstStyle/>
          <a:p>
            <a:pPr marL="457200" indent="-457200">
              <a:spcBef>
                <a:spcPts val="0"/>
              </a:spcBef>
              <a:spcAft>
                <a:spcPts val="600"/>
              </a:spcAft>
              <a:buFont typeface="+mj-lt"/>
              <a:buAutoNum type="arabicPeriod"/>
            </a:pPr>
            <a:r>
              <a:rPr lang="es-CO" sz="2400" dirty="0" smtClean="0"/>
              <a:t>Determinación del alcance y objetivos de GPC con </a:t>
            </a:r>
            <a:r>
              <a:rPr lang="es-CO" sz="2400" u="sng" dirty="0" smtClean="0"/>
              <a:t>AGREE II</a:t>
            </a:r>
          </a:p>
          <a:p>
            <a:pPr marL="457200" indent="-457200">
              <a:spcBef>
                <a:spcPts val="0"/>
              </a:spcBef>
              <a:spcAft>
                <a:spcPts val="600"/>
              </a:spcAft>
              <a:buFont typeface="+mj-lt"/>
              <a:buAutoNum type="arabicPeriod"/>
            </a:pPr>
            <a:r>
              <a:rPr lang="es-CO" sz="2400" dirty="0" smtClean="0"/>
              <a:t>Formulación de las preguntas clínicas en formato </a:t>
            </a:r>
            <a:r>
              <a:rPr lang="es-CO" sz="2400" u="sng" dirty="0" smtClean="0"/>
              <a:t>PICO</a:t>
            </a:r>
            <a:r>
              <a:rPr lang="es-CO" sz="2400" dirty="0" smtClean="0"/>
              <a:t>  </a:t>
            </a:r>
            <a:r>
              <a:rPr lang="es-CO" sz="2400" dirty="0"/>
              <a:t>(Paciente o problema, Intervención, Comparador y Desenlace “</a:t>
            </a:r>
            <a:r>
              <a:rPr lang="es-CO" sz="2400" dirty="0" err="1"/>
              <a:t>Outcome</a:t>
            </a:r>
            <a:r>
              <a:rPr lang="es-CO" sz="2400" dirty="0" smtClean="0"/>
              <a:t>”).</a:t>
            </a:r>
          </a:p>
          <a:p>
            <a:pPr marL="457200" indent="-457200">
              <a:spcBef>
                <a:spcPts val="0"/>
              </a:spcBef>
              <a:spcAft>
                <a:spcPts val="600"/>
              </a:spcAft>
              <a:buFont typeface="+mj-lt"/>
              <a:buAutoNum type="arabicPeriod"/>
            </a:pPr>
            <a:r>
              <a:rPr lang="es-CO" sz="2400" u="sng" dirty="0" smtClean="0"/>
              <a:t>Búsqueda sistemática </a:t>
            </a:r>
            <a:r>
              <a:rPr lang="es-CO" sz="2400" dirty="0" smtClean="0"/>
              <a:t>de la bibliografía (</a:t>
            </a:r>
            <a:r>
              <a:rPr lang="es-CO" sz="2400" dirty="0" err="1" smtClean="0"/>
              <a:t>Tripdatabase</a:t>
            </a:r>
            <a:r>
              <a:rPr lang="es-CO" sz="2400" dirty="0" smtClean="0"/>
              <a:t>, MESH, PUBMED)</a:t>
            </a:r>
          </a:p>
          <a:p>
            <a:pPr marL="457200" indent="-457200">
              <a:spcBef>
                <a:spcPts val="0"/>
              </a:spcBef>
              <a:spcAft>
                <a:spcPts val="600"/>
              </a:spcAft>
              <a:buFont typeface="+mj-lt"/>
              <a:buAutoNum type="arabicPeriod"/>
            </a:pPr>
            <a:r>
              <a:rPr lang="es-CO" sz="2400" dirty="0"/>
              <a:t>Evaluación de la calidad de la evidencia </a:t>
            </a:r>
            <a:r>
              <a:rPr lang="es-CO" sz="2400" dirty="0" smtClean="0"/>
              <a:t>herramienta </a:t>
            </a:r>
            <a:r>
              <a:rPr lang="es-CO" sz="2400" u="sng" dirty="0" smtClean="0"/>
              <a:t>CASPE</a:t>
            </a:r>
          </a:p>
          <a:p>
            <a:pPr marL="457200" indent="-457200">
              <a:spcBef>
                <a:spcPts val="0"/>
              </a:spcBef>
              <a:spcAft>
                <a:spcPts val="600"/>
              </a:spcAft>
              <a:buFont typeface="+mj-lt"/>
              <a:buAutoNum type="arabicPeriod"/>
            </a:pPr>
            <a:r>
              <a:rPr lang="es-CO" sz="2400" dirty="0" smtClean="0"/>
              <a:t>Estratificación de la fuerza de la recomendación con herramienta </a:t>
            </a:r>
            <a:r>
              <a:rPr lang="es-CO" sz="2400" u="sng" dirty="0"/>
              <a:t>ACCP </a:t>
            </a:r>
            <a:r>
              <a:rPr lang="es-CO" sz="2400" u="sng" dirty="0" err="1"/>
              <a:t>grading</a:t>
            </a:r>
            <a:r>
              <a:rPr lang="es-CO" sz="2400" u="sng" dirty="0"/>
              <a:t> </a:t>
            </a:r>
            <a:r>
              <a:rPr lang="es-CO" sz="2400" u="sng" dirty="0" err="1" smtClean="0"/>
              <a:t>system</a:t>
            </a:r>
            <a:endParaRPr lang="es-CO" sz="2400" u="sng" dirty="0" smtClean="0"/>
          </a:p>
          <a:p>
            <a:pPr marL="457200" indent="-457200">
              <a:spcBef>
                <a:spcPts val="0"/>
              </a:spcBef>
              <a:spcAft>
                <a:spcPts val="600"/>
              </a:spcAft>
              <a:buFont typeface="+mj-lt"/>
              <a:buAutoNum type="arabicPeriod"/>
            </a:pPr>
            <a:r>
              <a:rPr lang="es-CO" sz="2400" dirty="0"/>
              <a:t>Propuesta nueva de estratificación de la gravedad y un nuevo esquema de tratamiento</a:t>
            </a:r>
            <a:endParaRPr lang="es-MX" sz="2400" dirty="0"/>
          </a:p>
          <a:p>
            <a:pPr marL="0" indent="0">
              <a:spcBef>
                <a:spcPts val="0"/>
              </a:spcBef>
              <a:spcAft>
                <a:spcPts val="600"/>
              </a:spcAft>
              <a:buNone/>
            </a:pPr>
            <a:endParaRPr lang="es-CO" sz="2400" u="sng" dirty="0" smtClean="0"/>
          </a:p>
        </p:txBody>
      </p:sp>
    </p:spTree>
    <p:extLst>
      <p:ext uri="{BB962C8B-B14F-4D97-AF65-F5344CB8AC3E}">
        <p14:creationId xmlns:p14="http://schemas.microsoft.com/office/powerpoint/2010/main" val="38025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092" y="188640"/>
            <a:ext cx="9144000" cy="1066800"/>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CO" dirty="0" smtClean="0">
                <a:solidFill>
                  <a:schemeClr val="bg1"/>
                </a:solidFill>
              </a:rPr>
              <a:t>Definición</a:t>
            </a:r>
            <a:endParaRPr lang="es-MX" dirty="0">
              <a:solidFill>
                <a:schemeClr val="bg1"/>
              </a:solidFill>
            </a:endParaRPr>
          </a:p>
        </p:txBody>
      </p:sp>
      <p:sp>
        <p:nvSpPr>
          <p:cNvPr id="3" name="2 Marcador de contenido"/>
          <p:cNvSpPr>
            <a:spLocks noGrp="1"/>
          </p:cNvSpPr>
          <p:nvPr>
            <p:ph idx="1"/>
          </p:nvPr>
        </p:nvSpPr>
        <p:spPr>
          <a:xfrm>
            <a:off x="0" y="1340768"/>
            <a:ext cx="9144000" cy="5256584"/>
          </a:xfrm>
        </p:spPr>
        <p:txBody>
          <a:bodyPr/>
          <a:lstStyle/>
          <a:p>
            <a:r>
              <a:rPr lang="es-ES" sz="2200" dirty="0"/>
              <a:t>La Enfermedad Pulmonar Obstructiva Crónica (EPOC) </a:t>
            </a:r>
            <a:r>
              <a:rPr lang="es-ES" sz="2200" dirty="0" smtClean="0"/>
              <a:t>Se </a:t>
            </a:r>
            <a:r>
              <a:rPr lang="es-ES" sz="2200" dirty="0"/>
              <a:t>caracteriza por una limitación crónica al flujo de aire persistente, por lo general progresiva, asociada a una reacción inflamatoria pulmonar persistente,  como consecuencia principalmente de la exposición al humo del tabaco, ocupacional y combustible de biomasa. </a:t>
            </a:r>
            <a:r>
              <a:rPr lang="es-ES" sz="2200" dirty="0" smtClean="0"/>
              <a:t>La EPOC es </a:t>
            </a:r>
            <a:r>
              <a:rPr lang="es-ES" sz="2200" dirty="0"/>
              <a:t>una enfermedad frecuente, prevenible y tratable.</a:t>
            </a:r>
            <a:endParaRPr lang="es-MX" sz="2200" dirty="0"/>
          </a:p>
          <a:p>
            <a:r>
              <a:rPr lang="es-ES" sz="2200" dirty="0"/>
              <a:t>Para el diagnóstico de la enfermedad es imprescindible realizar una espirometría que permita confirmar la presencia de obstrucción al flujo de aire. Este se establece al demostrar una relación entre el volumen espiratorio forzado en el primer segundo (VEF</a:t>
            </a:r>
            <a:r>
              <a:rPr lang="es-ES" sz="2200" baseline="-25000" dirty="0"/>
              <a:t>1</a:t>
            </a:r>
            <a:r>
              <a:rPr lang="es-ES" sz="2200" dirty="0"/>
              <a:t>) y la capacidad vital forzada (CVF) menor de 0.70 posterior al uso de broncodilatador inhalado (VEF</a:t>
            </a:r>
            <a:r>
              <a:rPr lang="es-ES" sz="2200" baseline="-25000" dirty="0"/>
              <a:t>1</a:t>
            </a:r>
            <a:r>
              <a:rPr lang="es-ES" sz="2200" dirty="0"/>
              <a:t>/CVF&lt;0.70 post-BD). </a:t>
            </a:r>
            <a:endParaRPr lang="es-ES" sz="2200" dirty="0" smtClean="0"/>
          </a:p>
          <a:p>
            <a:r>
              <a:rPr lang="es-ES" sz="2200" dirty="0"/>
              <a:t>La enfermedad es heterogénea en su forma de presentación y evolución, pudiendo estar o no acompañada </a:t>
            </a:r>
            <a:r>
              <a:rPr lang="es-ES" sz="2200" b="1" dirty="0"/>
              <a:t>de síntomas </a:t>
            </a:r>
            <a:r>
              <a:rPr lang="es-ES" sz="2200" dirty="0"/>
              <a:t>como disnea, tos y expectoración, exacerbaciones, manifestaciones extra-pulmonares y enfermedades concomitantes. </a:t>
            </a:r>
            <a:endParaRPr lang="es-MX" sz="2200" dirty="0"/>
          </a:p>
          <a:p>
            <a:endParaRPr lang="es-MX" sz="2200" dirty="0"/>
          </a:p>
        </p:txBody>
      </p:sp>
      <p:pic>
        <p:nvPicPr>
          <p:cNvPr id="4" name="Picture 8"/>
          <p:cNvPicPr>
            <a:picLocks noChangeAspect="1" noChangeArrowheads="1"/>
          </p:cNvPicPr>
          <p:nvPr/>
        </p:nvPicPr>
        <p:blipFill>
          <a:blip r:embed="rId2"/>
          <a:srcRect/>
          <a:stretch>
            <a:fillRect/>
          </a:stretch>
        </p:blipFill>
        <p:spPr bwMode="auto">
          <a:xfrm>
            <a:off x="757488" y="449985"/>
            <a:ext cx="1123950" cy="514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5 Conector recto"/>
          <p:cNvCxnSpPr/>
          <p:nvPr/>
        </p:nvCxnSpPr>
        <p:spPr>
          <a:xfrm>
            <a:off x="4139952" y="3378414"/>
            <a:ext cx="302433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83586" y="4093115"/>
            <a:ext cx="80648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881438" y="6125380"/>
            <a:ext cx="56428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11 Llamada rectangular"/>
          <p:cNvSpPr/>
          <p:nvPr/>
        </p:nvSpPr>
        <p:spPr bwMode="auto">
          <a:xfrm>
            <a:off x="4562230" y="1052736"/>
            <a:ext cx="1871662" cy="576263"/>
          </a:xfrm>
          <a:prstGeom prst="wedgeRectCallout">
            <a:avLst>
              <a:gd name="adj1" fmla="val -7044"/>
              <a:gd name="adj2" fmla="val 262683"/>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smtClean="0">
                <a:latin typeface="Comic Sans MS" pitchFamily="66" charset="0"/>
                <a:cs typeface="+mn-cs"/>
              </a:rPr>
              <a:t>Factores de riesgo en LA</a:t>
            </a:r>
            <a:endParaRPr lang="es-ES" sz="1600" b="1" dirty="0">
              <a:latin typeface="Comic Sans MS" pitchFamily="66" charset="0"/>
              <a:cs typeface="+mn-cs"/>
            </a:endParaRPr>
          </a:p>
        </p:txBody>
      </p:sp>
      <p:sp>
        <p:nvSpPr>
          <p:cNvPr id="13" name="12 Llamada rectangular"/>
          <p:cNvSpPr/>
          <p:nvPr/>
        </p:nvSpPr>
        <p:spPr bwMode="auto">
          <a:xfrm>
            <a:off x="7009270" y="4971176"/>
            <a:ext cx="2016125" cy="576262"/>
          </a:xfrm>
          <a:prstGeom prst="wedgeRectCallout">
            <a:avLst>
              <a:gd name="adj1" fmla="val -33820"/>
              <a:gd name="adj2" fmla="val 115956"/>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a:latin typeface="Comic Sans MS" pitchFamily="66" charset="0"/>
                <a:cs typeface="+mn-cs"/>
              </a:rPr>
              <a:t>Puede </a:t>
            </a:r>
            <a:r>
              <a:rPr lang="es-MX" sz="1600" b="1" dirty="0" smtClean="0">
                <a:latin typeface="Comic Sans MS" pitchFamily="66" charset="0"/>
                <a:cs typeface="+mn-cs"/>
              </a:rPr>
              <a:t>o no ser </a:t>
            </a:r>
            <a:r>
              <a:rPr lang="es-MX" sz="1600" b="1" dirty="0">
                <a:latin typeface="Comic Sans MS" pitchFamily="66" charset="0"/>
                <a:cs typeface="+mn-cs"/>
              </a:rPr>
              <a:t>asintomática</a:t>
            </a:r>
            <a:endParaRPr lang="es-ES" sz="1600" b="1" dirty="0">
              <a:latin typeface="Comic Sans MS" pitchFamily="66" charset="0"/>
              <a:cs typeface="+mn-cs"/>
            </a:endParaRPr>
          </a:p>
        </p:txBody>
      </p:sp>
      <p:sp>
        <p:nvSpPr>
          <p:cNvPr id="14" name="13 Llamada rectangular"/>
          <p:cNvSpPr/>
          <p:nvPr/>
        </p:nvSpPr>
        <p:spPr bwMode="auto">
          <a:xfrm>
            <a:off x="179512" y="2819437"/>
            <a:ext cx="3625288" cy="606146"/>
          </a:xfrm>
          <a:prstGeom prst="wedgeRectCallout">
            <a:avLst>
              <a:gd name="adj1" fmla="val 86989"/>
              <a:gd name="adj2" fmla="val 133972"/>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a:latin typeface="Comic Sans MS" pitchFamily="66" charset="0"/>
                <a:cs typeface="+mn-cs"/>
              </a:rPr>
              <a:t>Se requiere la espirometría para el diagnóstico</a:t>
            </a:r>
            <a:endParaRPr lang="es-ES" sz="1600" b="1" dirty="0">
              <a:latin typeface="Comic Sans MS" pitchFamily="66" charset="0"/>
              <a:cs typeface="+mn-cs"/>
            </a:endParaRPr>
          </a:p>
        </p:txBody>
      </p:sp>
      <p:cxnSp>
        <p:nvCxnSpPr>
          <p:cNvPr id="15" name="14 Conector recto"/>
          <p:cNvCxnSpPr/>
          <p:nvPr/>
        </p:nvCxnSpPr>
        <p:spPr>
          <a:xfrm>
            <a:off x="4139952" y="6469378"/>
            <a:ext cx="197048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15 Llamada rectangular"/>
          <p:cNvSpPr/>
          <p:nvPr/>
        </p:nvSpPr>
        <p:spPr bwMode="auto">
          <a:xfrm>
            <a:off x="483586" y="5665340"/>
            <a:ext cx="1849659" cy="576262"/>
          </a:xfrm>
          <a:prstGeom prst="wedgeRectCallout">
            <a:avLst>
              <a:gd name="adj1" fmla="val 141515"/>
              <a:gd name="adj2" fmla="val 62592"/>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smtClean="0">
                <a:latin typeface="Comic Sans MS" pitchFamily="66" charset="0"/>
                <a:cs typeface="+mn-cs"/>
              </a:rPr>
              <a:t>Exacerbaciones</a:t>
            </a:r>
            <a:endParaRPr lang="es-ES" sz="1600" b="1" dirty="0">
              <a:latin typeface="Comic Sans MS" pitchFamily="66" charset="0"/>
              <a:cs typeface="+mn-cs"/>
            </a:endParaRPr>
          </a:p>
        </p:txBody>
      </p:sp>
      <p:cxnSp>
        <p:nvCxnSpPr>
          <p:cNvPr id="17" name="16 Conector recto"/>
          <p:cNvCxnSpPr/>
          <p:nvPr/>
        </p:nvCxnSpPr>
        <p:spPr>
          <a:xfrm>
            <a:off x="4718925" y="6806262"/>
            <a:ext cx="195734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20 Llamada rectangular"/>
          <p:cNvSpPr/>
          <p:nvPr/>
        </p:nvSpPr>
        <p:spPr bwMode="auto">
          <a:xfrm>
            <a:off x="7020272" y="6276100"/>
            <a:ext cx="1849659" cy="288131"/>
          </a:xfrm>
          <a:prstGeom prst="wedgeRectCallout">
            <a:avLst>
              <a:gd name="adj1" fmla="val -73015"/>
              <a:gd name="adj2" fmla="val 65847"/>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smtClean="0">
                <a:latin typeface="Comic Sans MS" pitchFamily="66" charset="0"/>
                <a:cs typeface="+mn-cs"/>
              </a:rPr>
              <a:t>Comorbilidades</a:t>
            </a:r>
            <a:endParaRPr lang="es-ES" sz="1600" b="1" dirty="0">
              <a:latin typeface="Comic Sans MS" pitchFamily="66" charset="0"/>
              <a:cs typeface="+mn-cs"/>
            </a:endParaRPr>
          </a:p>
        </p:txBody>
      </p:sp>
      <p:cxnSp>
        <p:nvCxnSpPr>
          <p:cNvPr id="23" name="22 Conector recto"/>
          <p:cNvCxnSpPr/>
          <p:nvPr/>
        </p:nvCxnSpPr>
        <p:spPr>
          <a:xfrm flipV="1">
            <a:off x="4501662" y="3091662"/>
            <a:ext cx="3132954" cy="32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24 Llamada rectangular"/>
          <p:cNvSpPr/>
          <p:nvPr/>
        </p:nvSpPr>
        <p:spPr bwMode="auto">
          <a:xfrm>
            <a:off x="6982366" y="2350086"/>
            <a:ext cx="1871662" cy="448640"/>
          </a:xfrm>
          <a:prstGeom prst="wedgeRectCallout">
            <a:avLst>
              <a:gd name="adj1" fmla="val -92345"/>
              <a:gd name="adj2" fmla="val 143103"/>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smtClean="0">
                <a:latin typeface="Comic Sans MS" pitchFamily="66" charset="0"/>
                <a:cs typeface="+mn-cs"/>
              </a:rPr>
              <a:t>Visión positiva</a:t>
            </a:r>
            <a:endParaRPr lang="es-ES" sz="1600" b="1" dirty="0">
              <a:latin typeface="Comic Sans MS" pitchFamily="66" charset="0"/>
              <a:cs typeface="+mn-cs"/>
            </a:endParaRPr>
          </a:p>
        </p:txBody>
      </p:sp>
      <p:cxnSp>
        <p:nvCxnSpPr>
          <p:cNvPr id="18" name="17 Conector recto"/>
          <p:cNvCxnSpPr/>
          <p:nvPr/>
        </p:nvCxnSpPr>
        <p:spPr>
          <a:xfrm>
            <a:off x="3695691" y="5445224"/>
            <a:ext cx="33367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18 Llamada rectangular"/>
          <p:cNvSpPr/>
          <p:nvPr/>
        </p:nvSpPr>
        <p:spPr bwMode="auto">
          <a:xfrm>
            <a:off x="1187623" y="4093115"/>
            <a:ext cx="3611511" cy="606146"/>
          </a:xfrm>
          <a:prstGeom prst="wedgeRectCallout">
            <a:avLst>
              <a:gd name="adj1" fmla="val 56217"/>
              <a:gd name="adj2" fmla="val 136293"/>
            </a:avLst>
          </a:prstGeom>
          <a:solidFill>
            <a:schemeClr val="accent3">
              <a:lumMod val="20000"/>
              <a:lumOff val="80000"/>
              <a:alpha val="79000"/>
            </a:schemeClr>
          </a:solidFill>
          <a:ln w="19050" cap="flat" cmpd="sng" algn="ctr">
            <a:solidFill>
              <a:schemeClr val="accent1">
                <a:lumMod val="50000"/>
              </a:schemeClr>
            </a:solidFill>
            <a:prstDash val="solid"/>
            <a:round/>
            <a:headEnd type="none" w="med" len="med"/>
            <a:tailEnd type="none" w="med" len="med"/>
          </a:ln>
          <a:effectLst/>
        </p:spPr>
        <p:txBody>
          <a:bodyPr/>
          <a:lstStyle/>
          <a:p>
            <a:pPr algn="ctr">
              <a:defRPr/>
            </a:pPr>
            <a:r>
              <a:rPr lang="es-MX" sz="1600" b="1" dirty="0">
                <a:latin typeface="Comic Sans MS" pitchFamily="66" charset="0"/>
                <a:cs typeface="+mn-cs"/>
              </a:rPr>
              <a:t>Se </a:t>
            </a:r>
            <a:r>
              <a:rPr lang="es-MX" sz="1600" b="1" dirty="0" smtClean="0">
                <a:latin typeface="Comic Sans MS" pitchFamily="66" charset="0"/>
              </a:rPr>
              <a:t>establece punto de corte para variable espirométrica</a:t>
            </a:r>
            <a:endParaRPr lang="es-ES" sz="1600" b="1" dirty="0">
              <a:latin typeface="Comic Sans MS" pitchFamily="66" charset="0"/>
              <a:cs typeface="+mn-cs"/>
            </a:endParaRPr>
          </a:p>
        </p:txBody>
      </p:sp>
    </p:spTree>
    <p:extLst>
      <p:ext uri="{BB962C8B-B14F-4D97-AF65-F5344CB8AC3E}">
        <p14:creationId xmlns:p14="http://schemas.microsoft.com/office/powerpoint/2010/main" val="4341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22" presetClass="entr" presetSubtype="8"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P spid="14" grpId="0" animBg="1"/>
      <p:bldP spid="16" grpId="0" animBg="1"/>
      <p:bldP spid="21" grpId="0" animBg="1"/>
      <p:bldP spid="25"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144000" cy="1066800"/>
          </a:xfrm>
          <a:solidFill>
            <a:schemeClr val="accent2">
              <a:lumMod val="50000"/>
            </a:schemeClr>
          </a:solidFill>
          <a:ln>
            <a:noFill/>
          </a:ln>
          <a:effectLst>
            <a:outerShdw blurRad="50800" dist="38100" dir="2700000" algn="tl" rotWithShape="0">
              <a:prstClr val="black">
                <a:alpha val="40000"/>
              </a:prstClr>
            </a:outerShdw>
          </a:effectLst>
        </p:spPr>
        <p:txBody>
          <a:bodyPr vert="horz" wrap="square" anchor="ctr">
            <a:noAutofit/>
          </a:bodyPr>
          <a:lstStyle/>
          <a:p>
            <a:r>
              <a:rPr lang="es-MX" dirty="0" smtClean="0">
                <a:solidFill>
                  <a:schemeClr val="bg1"/>
                </a:solidFill>
              </a:rPr>
              <a:t>Algunas preguntas PICO GUIA ALAT</a:t>
            </a:r>
            <a:endParaRPr lang="es-CO" dirty="0">
              <a:solidFill>
                <a:schemeClr val="bg1"/>
              </a:solidFill>
            </a:endParaRPr>
          </a:p>
        </p:txBody>
      </p:sp>
      <p:sp>
        <p:nvSpPr>
          <p:cNvPr id="3" name="2 Marcador de contenido"/>
          <p:cNvSpPr>
            <a:spLocks noGrp="1"/>
          </p:cNvSpPr>
          <p:nvPr>
            <p:ph idx="1"/>
          </p:nvPr>
        </p:nvSpPr>
        <p:spPr>
          <a:xfrm>
            <a:off x="0" y="1268760"/>
            <a:ext cx="9144000" cy="4324350"/>
          </a:xfrm>
        </p:spPr>
        <p:txBody>
          <a:bodyPr/>
          <a:lstStyle/>
          <a:p>
            <a:r>
              <a:rPr lang="es-VE" sz="2000" dirty="0" smtClean="0"/>
              <a:t>¿</a:t>
            </a:r>
            <a:r>
              <a:rPr lang="es-VE" sz="2000" dirty="0"/>
              <a:t>Existen otros factores de riesgo  para la EPOC diferentes al humo de tabaco?  </a:t>
            </a:r>
            <a:endParaRPr lang="es-CO" sz="2000" dirty="0"/>
          </a:p>
          <a:p>
            <a:r>
              <a:rPr lang="es-VE" sz="2000" dirty="0"/>
              <a:t>¿La EPOC en mujeres tiene características epidemiológicas y clínicas diferentes?  </a:t>
            </a:r>
            <a:endParaRPr lang="es-CO" sz="2000" dirty="0"/>
          </a:p>
          <a:p>
            <a:r>
              <a:rPr lang="es-MX" sz="2000" dirty="0" smtClean="0"/>
              <a:t>¿</a:t>
            </a:r>
            <a:r>
              <a:rPr lang="es-ES" sz="2000" dirty="0" smtClean="0"/>
              <a:t>Es </a:t>
            </a:r>
            <a:r>
              <a:rPr lang="es-ES" sz="2000" dirty="0"/>
              <a:t>la búsqueda activa  de casos por medio de espirometría en población expuesta a factores de riesgo, el mejor método para detectar pacientes con EPOC</a:t>
            </a:r>
            <a:r>
              <a:rPr lang="es-ES" sz="2000" dirty="0" smtClean="0"/>
              <a:t>?</a:t>
            </a:r>
            <a:endParaRPr lang="es-CO" sz="2000" dirty="0"/>
          </a:p>
          <a:p>
            <a:r>
              <a:rPr lang="es-UY" sz="2000" i="1" dirty="0" smtClean="0"/>
              <a:t>¿</a:t>
            </a:r>
            <a:r>
              <a:rPr lang="es-UY" sz="2000" i="1" dirty="0"/>
              <a:t>La combinación de esteroide inhalado y </a:t>
            </a:r>
            <a:r>
              <a:rPr lang="es-UY" sz="2000" dirty="0">
                <a:sym typeface="Symbol"/>
              </a:rPr>
              <a:t></a:t>
            </a:r>
            <a:r>
              <a:rPr lang="es-UY" sz="2000" baseline="-25000" dirty="0"/>
              <a:t>2</a:t>
            </a:r>
            <a:r>
              <a:rPr lang="es-UY" sz="2000" dirty="0"/>
              <a:t>-agonista </a:t>
            </a:r>
            <a:r>
              <a:rPr lang="es-UY" sz="2000" i="1" dirty="0"/>
              <a:t>de acción prolongada (LABA) sumada a </a:t>
            </a:r>
            <a:r>
              <a:rPr lang="es-UY" sz="2000" i="1" dirty="0" err="1"/>
              <a:t>Tiotropio</a:t>
            </a:r>
            <a:r>
              <a:rPr lang="es-UY" sz="2000" i="1" dirty="0"/>
              <a:t> (terapia triple) proporciona mayores beneficios que  </a:t>
            </a:r>
            <a:r>
              <a:rPr lang="es-UY" sz="2000" dirty="0"/>
              <a:t>monoterapia con </a:t>
            </a:r>
            <a:r>
              <a:rPr lang="es-UY" sz="2000" i="1" dirty="0" err="1"/>
              <a:t>Tiotropio</a:t>
            </a:r>
            <a:r>
              <a:rPr lang="es-UY" sz="2000" i="1" dirty="0"/>
              <a:t> o  combinación de esteroide inhalado y </a:t>
            </a:r>
            <a:r>
              <a:rPr lang="es-UY" sz="2000" dirty="0">
                <a:sym typeface="Symbol"/>
              </a:rPr>
              <a:t></a:t>
            </a:r>
            <a:r>
              <a:rPr lang="es-UY" sz="2000" baseline="-25000" dirty="0"/>
              <a:t>2</a:t>
            </a:r>
            <a:r>
              <a:rPr lang="es-UY" sz="2000" dirty="0"/>
              <a:t>-agonista </a:t>
            </a:r>
            <a:r>
              <a:rPr lang="es-UY" sz="2000" i="1" dirty="0"/>
              <a:t>de acción prolongada o la terapia dual broncodilatadora en pacientes con EPOC?</a:t>
            </a:r>
            <a:endParaRPr lang="es-CO" sz="2000" dirty="0"/>
          </a:p>
          <a:p>
            <a:r>
              <a:rPr lang="es-MX" sz="2000" dirty="0"/>
              <a:t>¿La combinación LABA/LAMA proporciona mayores beneficios que la monoterapia con LAMA o LABA en pacientes con EPOC?</a:t>
            </a:r>
          </a:p>
          <a:p>
            <a:r>
              <a:rPr lang="es-UY" sz="2000" dirty="0" smtClean="0"/>
              <a:t>¿</a:t>
            </a:r>
            <a:r>
              <a:rPr lang="es-UY" sz="2000" dirty="0"/>
              <a:t>Se justifica la aplicación de inmunizaciones en pacientes con EPOC?</a:t>
            </a:r>
            <a:endParaRPr lang="es-CO" sz="2000" dirty="0"/>
          </a:p>
          <a:p>
            <a:r>
              <a:rPr lang="es-UY" sz="2000" dirty="0" smtClean="0"/>
              <a:t>¿</a:t>
            </a:r>
            <a:r>
              <a:rPr lang="es-UY" sz="2000" dirty="0"/>
              <a:t>Son los  antibióticos efectivos en todas las exacerbaciones de la EPOC?</a:t>
            </a:r>
            <a:endParaRPr lang="es-CO" sz="2000" dirty="0"/>
          </a:p>
          <a:p>
            <a:endParaRPr lang="es-CO" sz="2000" dirty="0"/>
          </a:p>
        </p:txBody>
      </p:sp>
    </p:spTree>
    <p:extLst>
      <p:ext uri="{BB962C8B-B14F-4D97-AF65-F5344CB8AC3E}">
        <p14:creationId xmlns:p14="http://schemas.microsoft.com/office/powerpoint/2010/main" val="8761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C00000"/>
                                      </p:to>
                                    </p:animClr>
                                  </p:childTnLst>
                                </p:cTn>
                              </p:par>
                              <p:par>
                                <p:cTn id="7" presetID="3" presetClass="emph" presetSubtype="2" fill="hold" nodeType="withEffect">
                                  <p:stCondLst>
                                    <p:cond delay="0"/>
                                  </p:stCondLst>
                                  <p:childTnLst>
                                    <p:animClr clrSpc="rgb" dir="cw">
                                      <p:cBhvr override="childStyle">
                                        <p:cTn id="8" dur="2000" fill="hold"/>
                                        <p:tgtEl>
                                          <p:spTgt spid="3">
                                            <p:txEl>
                                              <p:pRg st="4" end="4"/>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64097" y="1340570"/>
            <a:ext cx="6516215" cy="57626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2400" b="1" dirty="0" smtClean="0">
                <a:solidFill>
                  <a:prstClr val="black"/>
                </a:solidFill>
              </a:rPr>
              <a:t>TAMIZAJE</a:t>
            </a:r>
            <a:endParaRPr lang="de-AT" sz="2400" b="1" dirty="0">
              <a:solidFill>
                <a:prstClr val="black"/>
              </a:solidFill>
            </a:endParaRPr>
          </a:p>
          <a:p>
            <a:pPr algn="ctr"/>
            <a:r>
              <a:rPr lang="de-AT" sz="1600" b="1" dirty="0" smtClean="0">
                <a:solidFill>
                  <a:schemeClr val="tx1"/>
                </a:solidFill>
                <a:latin typeface="Trebuchet MS" pitchFamily="34" charset="0"/>
              </a:rPr>
              <a:t>Costo-efectividad de detección </a:t>
            </a:r>
            <a:r>
              <a:rPr lang="de-AT" sz="1600" b="1" dirty="0">
                <a:solidFill>
                  <a:schemeClr val="tx1"/>
                </a:solidFill>
                <a:latin typeface="Trebuchet MS" pitchFamily="34" charset="0"/>
              </a:rPr>
              <a:t>temprana de pacientes con EPOC</a:t>
            </a:r>
          </a:p>
        </p:txBody>
      </p:sp>
      <p:sp>
        <p:nvSpPr>
          <p:cNvPr id="25" name="1 Título"/>
          <p:cNvSpPr>
            <a:spLocks noGrp="1"/>
          </p:cNvSpPr>
          <p:nvPr>
            <p:ph type="title"/>
          </p:nvPr>
        </p:nvSpPr>
        <p:spPr>
          <a:xfrm>
            <a:off x="0" y="57943"/>
            <a:ext cx="9144000" cy="1066801"/>
          </a:xfrm>
          <a:solidFill>
            <a:schemeClr val="accent2">
              <a:lumMod val="50000"/>
            </a:schemeClr>
          </a:solidFill>
        </p:spPr>
        <p:txBody>
          <a:bodyPr/>
          <a:lstStyle/>
          <a:p>
            <a:pPr marL="762000" indent="-762000" eaLnBrk="1" hangingPunct="1">
              <a:lnSpc>
                <a:spcPct val="110000"/>
              </a:lnSpc>
              <a:buClr>
                <a:srgbClr val="FFCC00"/>
              </a:buClr>
              <a:defRPr/>
            </a:pPr>
            <a:r>
              <a:rPr lang="es-MX" sz="2000" b="1" dirty="0">
                <a:solidFill>
                  <a:schemeClr val="bg1"/>
                </a:solidFill>
              </a:rPr>
              <a:t>¿Es la búsqueda activa  de casos por medio de espirometría en población expuesta a factores de riesgo, </a:t>
            </a:r>
            <a:r>
              <a:rPr lang="es-MX" sz="2000" b="1" dirty="0" smtClean="0">
                <a:solidFill>
                  <a:schemeClr val="bg1"/>
                </a:solidFill>
              </a:rPr>
              <a:t/>
            </a:r>
            <a:br>
              <a:rPr lang="es-MX" sz="2000" b="1" dirty="0" smtClean="0">
                <a:solidFill>
                  <a:schemeClr val="bg1"/>
                </a:solidFill>
              </a:rPr>
            </a:br>
            <a:r>
              <a:rPr lang="es-MX" sz="2000" b="1" dirty="0" smtClean="0">
                <a:solidFill>
                  <a:schemeClr val="bg1"/>
                </a:solidFill>
              </a:rPr>
              <a:t>el </a:t>
            </a:r>
            <a:r>
              <a:rPr lang="es-MX" sz="2000" b="1" dirty="0">
                <a:solidFill>
                  <a:schemeClr val="bg1"/>
                </a:solidFill>
              </a:rPr>
              <a:t>mejor método para detectar pacientes con EPOC?</a:t>
            </a:r>
          </a:p>
        </p:txBody>
      </p:sp>
      <p:sp>
        <p:nvSpPr>
          <p:cNvPr id="21" name="20 Rectángulo redondeado"/>
          <p:cNvSpPr/>
          <p:nvPr/>
        </p:nvSpPr>
        <p:spPr>
          <a:xfrm>
            <a:off x="250825" y="2276599"/>
            <a:ext cx="3241675" cy="93637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3200" b="1" dirty="0">
                <a:solidFill>
                  <a:schemeClr val="tx1"/>
                </a:solidFill>
              </a:rPr>
              <a:t>Masivo </a:t>
            </a:r>
          </a:p>
          <a:p>
            <a:pPr algn="ctr">
              <a:defRPr/>
            </a:pPr>
            <a:r>
              <a:rPr lang="es-CO" sz="2000" b="1" dirty="0">
                <a:solidFill>
                  <a:schemeClr val="tx1"/>
                </a:solidFill>
              </a:rPr>
              <a:t>en población general</a:t>
            </a:r>
            <a:endParaRPr lang="es-MX" sz="2000" b="1" dirty="0">
              <a:solidFill>
                <a:schemeClr val="tx1"/>
              </a:solidFill>
            </a:endParaRPr>
          </a:p>
        </p:txBody>
      </p:sp>
      <p:sp>
        <p:nvSpPr>
          <p:cNvPr id="22" name="21 Rectángulo redondeado"/>
          <p:cNvSpPr/>
          <p:nvPr/>
        </p:nvSpPr>
        <p:spPr>
          <a:xfrm>
            <a:off x="4427538" y="2276599"/>
            <a:ext cx="3673475" cy="93637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solidFill>
                  <a:schemeClr val="tx1"/>
                </a:solidFill>
              </a:rPr>
              <a:t>En población en riesgo</a:t>
            </a:r>
          </a:p>
          <a:p>
            <a:pPr algn="ctr">
              <a:defRPr/>
            </a:pPr>
            <a:r>
              <a:rPr lang="es-CO" sz="2400" b="1" dirty="0">
                <a:solidFill>
                  <a:schemeClr val="tx1"/>
                </a:solidFill>
              </a:rPr>
              <a:t>“Case </a:t>
            </a:r>
            <a:r>
              <a:rPr lang="es-CO" sz="2400" b="1" dirty="0" err="1">
                <a:solidFill>
                  <a:schemeClr val="tx1"/>
                </a:solidFill>
              </a:rPr>
              <a:t>finding</a:t>
            </a:r>
            <a:r>
              <a:rPr lang="es-CO" sz="2400" b="1" dirty="0">
                <a:solidFill>
                  <a:schemeClr val="tx1"/>
                </a:solidFill>
              </a:rPr>
              <a:t>”</a:t>
            </a:r>
            <a:endParaRPr lang="es-MX" sz="2400" b="1" dirty="0">
              <a:solidFill>
                <a:schemeClr val="tx1"/>
              </a:solidFill>
            </a:endParaRPr>
          </a:p>
        </p:txBody>
      </p:sp>
      <p:sp>
        <p:nvSpPr>
          <p:cNvPr id="23" name="22 Rectángulo redondeado"/>
          <p:cNvSpPr/>
          <p:nvPr/>
        </p:nvSpPr>
        <p:spPr>
          <a:xfrm>
            <a:off x="4211637" y="4868318"/>
            <a:ext cx="3889376" cy="57690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b="1" dirty="0">
                <a:solidFill>
                  <a:schemeClr val="tx1"/>
                </a:solidFill>
              </a:rPr>
              <a:t>Discriminación inicial</a:t>
            </a:r>
          </a:p>
          <a:p>
            <a:pPr algn="ctr">
              <a:defRPr/>
            </a:pPr>
            <a:r>
              <a:rPr lang="es-CO" sz="1600" b="1" dirty="0">
                <a:solidFill>
                  <a:schemeClr val="tx1"/>
                </a:solidFill>
              </a:rPr>
              <a:t>¿Por síntomas o por factor de riesgo?</a:t>
            </a:r>
            <a:endParaRPr lang="es-MX" sz="1600" b="1" dirty="0">
              <a:solidFill>
                <a:schemeClr val="tx1"/>
              </a:solidFill>
            </a:endParaRPr>
          </a:p>
        </p:txBody>
      </p:sp>
      <p:sp>
        <p:nvSpPr>
          <p:cNvPr id="26" name="25 Rectángulo redondeado"/>
          <p:cNvSpPr/>
          <p:nvPr/>
        </p:nvSpPr>
        <p:spPr>
          <a:xfrm>
            <a:off x="6300788" y="3644900"/>
            <a:ext cx="2735262"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t>Oportunista</a:t>
            </a:r>
          </a:p>
          <a:p>
            <a:pPr algn="ctr">
              <a:defRPr/>
            </a:pPr>
            <a:r>
              <a:rPr lang="es-CO" sz="1400" b="1" dirty="0"/>
              <a:t>(En población que consulta)</a:t>
            </a:r>
            <a:endParaRPr lang="es-MX" sz="1400" b="1" dirty="0"/>
          </a:p>
        </p:txBody>
      </p:sp>
      <p:sp>
        <p:nvSpPr>
          <p:cNvPr id="49" name="48 Rectángulo redondeado"/>
          <p:cNvSpPr/>
          <p:nvPr/>
        </p:nvSpPr>
        <p:spPr>
          <a:xfrm>
            <a:off x="3276600" y="3644900"/>
            <a:ext cx="2879725"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t>Activa</a:t>
            </a:r>
          </a:p>
          <a:p>
            <a:pPr algn="ctr">
              <a:defRPr/>
            </a:pPr>
            <a:r>
              <a:rPr lang="es-CO" sz="1400" b="1" dirty="0"/>
              <a:t>(En población que no consulta)</a:t>
            </a:r>
            <a:endParaRPr lang="es-MX" sz="1400" b="1" dirty="0"/>
          </a:p>
        </p:txBody>
      </p:sp>
      <p:cxnSp>
        <p:nvCxnSpPr>
          <p:cNvPr id="6" name="5 Conector recto de flecha"/>
          <p:cNvCxnSpPr/>
          <p:nvPr/>
        </p:nvCxnSpPr>
        <p:spPr>
          <a:xfrm>
            <a:off x="1835150" y="3213100"/>
            <a:ext cx="0" cy="1584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449263" y="4797425"/>
            <a:ext cx="2682875" cy="9350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AT" sz="2400" b="1" dirty="0">
                <a:solidFill>
                  <a:srgbClr val="800000"/>
                </a:solidFill>
              </a:rPr>
              <a:t>NO</a:t>
            </a:r>
          </a:p>
          <a:p>
            <a:pPr algn="ctr" fontAlgn="auto">
              <a:spcBef>
                <a:spcPts val="0"/>
              </a:spcBef>
              <a:spcAft>
                <a:spcPts val="0"/>
              </a:spcAft>
              <a:defRPr/>
            </a:pPr>
            <a:r>
              <a:rPr lang="de-AT" sz="1600" b="1" dirty="0">
                <a:solidFill>
                  <a:prstClr val="black"/>
                </a:solidFill>
              </a:rPr>
              <a:t>SOLO ESTUDIOS POBLACIONALES</a:t>
            </a:r>
          </a:p>
        </p:txBody>
      </p:sp>
      <p:sp>
        <p:nvSpPr>
          <p:cNvPr id="32" name="31 Rectángulo redondeado"/>
          <p:cNvSpPr/>
          <p:nvPr/>
        </p:nvSpPr>
        <p:spPr>
          <a:xfrm>
            <a:off x="3960019" y="5701882"/>
            <a:ext cx="4392613" cy="39120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a:solidFill>
                  <a:schemeClr val="tx1"/>
                </a:solidFill>
              </a:rPr>
              <a:t>Factor de riesgo y síntomas</a:t>
            </a:r>
            <a:endParaRPr lang="es-MX" sz="1800" b="1" dirty="0">
              <a:solidFill>
                <a:schemeClr val="tx1"/>
              </a:solidFill>
            </a:endParaRPr>
          </a:p>
        </p:txBody>
      </p:sp>
      <p:sp>
        <p:nvSpPr>
          <p:cNvPr id="34" name="33 Rectángulo redondeado"/>
          <p:cNvSpPr/>
          <p:nvPr/>
        </p:nvSpPr>
        <p:spPr>
          <a:xfrm>
            <a:off x="3960019" y="6278144"/>
            <a:ext cx="4392613" cy="5035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a:solidFill>
                  <a:schemeClr val="tx1"/>
                </a:solidFill>
              </a:rPr>
              <a:t>Sintomático sin factor de riesgo </a:t>
            </a:r>
          </a:p>
          <a:p>
            <a:pPr algn="ctr">
              <a:defRPr/>
            </a:pPr>
            <a:r>
              <a:rPr lang="es-CO" sz="1800" b="1" dirty="0">
                <a:solidFill>
                  <a:schemeClr val="tx1"/>
                </a:solidFill>
              </a:rPr>
              <a:t>o asintomático con factor de riesgo</a:t>
            </a:r>
            <a:endParaRPr lang="es-MX" sz="1800" b="1" dirty="0">
              <a:solidFill>
                <a:schemeClr val="tx1"/>
              </a:solidFill>
            </a:endParaRPr>
          </a:p>
        </p:txBody>
      </p:sp>
      <p:sp>
        <p:nvSpPr>
          <p:cNvPr id="33" name="32 Rectángulo redondeado"/>
          <p:cNvSpPr/>
          <p:nvPr/>
        </p:nvSpPr>
        <p:spPr>
          <a:xfrm>
            <a:off x="8459787" y="5589588"/>
            <a:ext cx="720725" cy="5032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4400" b="1" dirty="0">
                <a:solidFill>
                  <a:srgbClr val="00B050"/>
                </a:solidFill>
              </a:rPr>
              <a:t>+</a:t>
            </a:r>
            <a:endParaRPr lang="es-MX" sz="4400" b="1" dirty="0">
              <a:solidFill>
                <a:srgbClr val="00B050"/>
              </a:solidFill>
            </a:endParaRPr>
          </a:p>
        </p:txBody>
      </p:sp>
      <p:sp>
        <p:nvSpPr>
          <p:cNvPr id="36" name="35 Rectángulo redondeado"/>
          <p:cNvSpPr/>
          <p:nvPr/>
        </p:nvSpPr>
        <p:spPr>
          <a:xfrm>
            <a:off x="8459787" y="6165850"/>
            <a:ext cx="720725" cy="6477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4400" b="1" dirty="0">
                <a:solidFill>
                  <a:srgbClr val="002060"/>
                </a:solidFill>
              </a:rPr>
              <a:t>?</a:t>
            </a:r>
            <a:endParaRPr lang="es-MX" sz="4400" b="1" dirty="0">
              <a:solidFill>
                <a:srgbClr val="002060"/>
              </a:solidFill>
            </a:endParaRPr>
          </a:p>
        </p:txBody>
      </p:sp>
      <p:cxnSp>
        <p:nvCxnSpPr>
          <p:cNvPr id="3" name="2 Conector angular"/>
          <p:cNvCxnSpPr>
            <a:stCxn id="49" idx="2"/>
            <a:endCxn id="23" idx="0"/>
          </p:cNvCxnSpPr>
          <p:nvPr/>
        </p:nvCxnSpPr>
        <p:spPr>
          <a:xfrm rot="16200000" flipH="1">
            <a:off x="5220767" y="3932759"/>
            <a:ext cx="431255" cy="143986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angular"/>
          <p:cNvCxnSpPr>
            <a:stCxn id="26" idx="2"/>
            <a:endCxn id="23" idx="0"/>
          </p:cNvCxnSpPr>
          <p:nvPr/>
        </p:nvCxnSpPr>
        <p:spPr>
          <a:xfrm rot="5400000">
            <a:off x="6696745" y="3896643"/>
            <a:ext cx="431255" cy="151209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23" idx="2"/>
            <a:endCxn id="32" idx="0"/>
          </p:cNvCxnSpPr>
          <p:nvPr/>
        </p:nvCxnSpPr>
        <p:spPr>
          <a:xfrm>
            <a:off x="6156325" y="5445224"/>
            <a:ext cx="1" cy="256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32" idx="2"/>
            <a:endCxn id="34" idx="0"/>
          </p:cNvCxnSpPr>
          <p:nvPr/>
        </p:nvCxnSpPr>
        <p:spPr>
          <a:xfrm>
            <a:off x="6156326" y="6093089"/>
            <a:ext cx="0" cy="18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4" idx="2"/>
            <a:endCxn id="21" idx="0"/>
          </p:cNvCxnSpPr>
          <p:nvPr/>
        </p:nvCxnSpPr>
        <p:spPr>
          <a:xfrm rot="5400000">
            <a:off x="2817051" y="971444"/>
            <a:ext cx="359767" cy="22505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angular"/>
          <p:cNvCxnSpPr>
            <a:stCxn id="4" idx="2"/>
            <a:endCxn id="22" idx="0"/>
          </p:cNvCxnSpPr>
          <p:nvPr/>
        </p:nvCxnSpPr>
        <p:spPr>
          <a:xfrm rot="16200000" flipH="1">
            <a:off x="5013357" y="1025679"/>
            <a:ext cx="359767" cy="214207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stCxn id="22" idx="2"/>
            <a:endCxn id="49" idx="0"/>
          </p:cNvCxnSpPr>
          <p:nvPr/>
        </p:nvCxnSpPr>
        <p:spPr>
          <a:xfrm rot="5400000">
            <a:off x="5274408" y="2655032"/>
            <a:ext cx="431924" cy="154781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angular"/>
          <p:cNvCxnSpPr>
            <a:stCxn id="22" idx="2"/>
            <a:endCxn id="26" idx="0"/>
          </p:cNvCxnSpPr>
          <p:nvPr/>
        </p:nvCxnSpPr>
        <p:spPr>
          <a:xfrm rot="16200000" flipH="1">
            <a:off x="6750385" y="2726866"/>
            <a:ext cx="431924" cy="140414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58 Señal de prohibido"/>
          <p:cNvSpPr/>
          <p:nvPr/>
        </p:nvSpPr>
        <p:spPr>
          <a:xfrm>
            <a:off x="1186378" y="5823793"/>
            <a:ext cx="936104" cy="77931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8302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up)">
                                      <p:cBhvr>
                                        <p:cTn id="40" dur="500"/>
                                        <p:tgtEl>
                                          <p:spTgt spid="4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up)">
                                      <p:cBhvr>
                                        <p:cTn id="47" dur="500"/>
                                        <p:tgtEl>
                                          <p:spTgt spid="4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par>
                                <p:cTn id="56" presetID="22" presetClass="entr" presetSubtype="1"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up)">
                                      <p:cBhvr>
                                        <p:cTn id="58" dur="500"/>
                                        <p:tgtEl>
                                          <p:spTgt spid="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6" grpId="0" animBg="1"/>
      <p:bldP spid="49" grpId="0" animBg="1"/>
      <p:bldP spid="13" grpId="0" animBg="1"/>
      <p:bldP spid="32" grpId="0" animBg="1"/>
      <p:bldP spid="34" grpId="0" animBg="1"/>
      <p:bldP spid="33" grpId="0" animBg="1"/>
      <p:bldP spid="36" grpId="0" animBg="1"/>
      <p:bldP spid="5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3765</TotalTime>
  <Words>3709</Words>
  <Application>Microsoft Office PowerPoint</Application>
  <PresentationFormat>Presentación en pantalla (4:3)</PresentationFormat>
  <Paragraphs>499</Paragraphs>
  <Slides>28</Slides>
  <Notes>8</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31" baseType="lpstr">
      <vt:lpstr>Urbano</vt:lpstr>
      <vt:lpstr>Tema de Office</vt:lpstr>
      <vt:lpstr>Prism Project</vt:lpstr>
      <vt:lpstr>Guías ALAT 2014 ¿Que aportan en cuanto a clasificación y estratificación de la EPOC?</vt:lpstr>
      <vt:lpstr>Presentación de PowerPoint</vt:lpstr>
      <vt:lpstr>¿Médicos, evidencia y guías de práctica clínica?</vt:lpstr>
      <vt:lpstr>Estrategias para manejar el paciente con EPOC</vt:lpstr>
      <vt:lpstr>Presentación de PowerPoint</vt:lpstr>
      <vt:lpstr>Actualización ALAT hacia GPC 2014</vt:lpstr>
      <vt:lpstr>Definición</vt:lpstr>
      <vt:lpstr>Algunas preguntas PICO GUIA ALAT</vt:lpstr>
      <vt:lpstr>¿Es la búsqueda activa  de casos por medio de espirometría en población expuesta a factores de riesgo,  el mejor método para detectar pacientes con EPOC?</vt:lpstr>
      <vt:lpstr>Presentación de PowerPoint</vt:lpstr>
      <vt:lpstr>Búsqueda de casos a partir  de sujetos a riesgo</vt:lpstr>
      <vt:lpstr>Búsqueda de nuevos casos de EPOC</vt:lpstr>
      <vt:lpstr>¿Es la búsqueda activa  de casos por medio de espirometría en población expuesta a factores de riesgo, el mejor  método para detectar pacientes con EPOC?</vt:lpstr>
      <vt:lpstr>Presentación de PowerPoint</vt:lpstr>
      <vt:lpstr>Presentación de PowerPoint</vt:lpstr>
      <vt:lpstr>QVA149 disminuyó exacerbaciones SPARK  (64 semanas, Vs glicopirronio y tiotropio por separado)</vt:lpstr>
      <vt:lpstr>Presentación de PowerPoint</vt:lpstr>
      <vt:lpstr>Estrategias para manejar el paciente con EPOC</vt:lpstr>
      <vt:lpstr>¿ Gravedad y GUÍAS de practica clínica?</vt:lpstr>
      <vt:lpstr>Disnea como variable de impacto clínico Abordaje multidimensional y gravedad</vt:lpstr>
      <vt:lpstr>Novedades Progresión de la obstrucción en el tiempo</vt:lpstr>
      <vt:lpstr>Progresión del FEV1 : Cohorte BODE 1198 pacientes, 64 m (prom) a 10 años, análisis individual</vt:lpstr>
      <vt:lpstr>Presentación de PowerPoint</vt:lpstr>
      <vt:lpstr>Hospitalizaciones por exacerbación y riesgo de muerte</vt:lpstr>
      <vt:lpstr>Comorbilidades en EPOC Representación orbital comorbilidades con prevalencia &gt;10% </vt:lpstr>
      <vt:lpstr>Abordaje clínico para estratificar al paciente con EPOC</vt:lpstr>
      <vt:lpstr>Presentación de PowerPoint</vt:lpstr>
      <vt:lpstr>Presentación de PowerPoint</vt:lpstr>
    </vt:vector>
  </TitlesOfParts>
  <Company>Fundación Neumológica Colombiana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Hipertensión  Pulmonar en la EPOC</dc:title>
  <dc:creator>ACasas</dc:creator>
  <cp:lastModifiedBy>Alejandro Casas</cp:lastModifiedBy>
  <cp:revision>358</cp:revision>
  <dcterms:created xsi:type="dcterms:W3CDTF">2010-03-11T19:25:19Z</dcterms:created>
  <dcterms:modified xsi:type="dcterms:W3CDTF">2014-10-11T10:37:18Z</dcterms:modified>
</cp:coreProperties>
</file>