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9" r:id="rId2"/>
    <p:sldId id="267" r:id="rId3"/>
    <p:sldId id="268" r:id="rId4"/>
    <p:sldId id="269" r:id="rId5"/>
    <p:sldId id="270" r:id="rId6"/>
    <p:sldId id="271" r:id="rId7"/>
    <p:sldId id="272" r:id="rId8"/>
    <p:sldId id="273" r:id="rId9"/>
    <p:sldId id="274" r:id="rId10"/>
    <p:sldId id="275" r:id="rId11"/>
    <p:sldId id="276" r:id="rId12"/>
    <p:sldId id="277" r:id="rId13"/>
    <p:sldId id="280" r:id="rId14"/>
    <p:sldId id="281"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32" r:id="rId35"/>
    <p:sldId id="311" r:id="rId36"/>
    <p:sldId id="318" r:id="rId37"/>
    <p:sldId id="319" r:id="rId38"/>
    <p:sldId id="323" r:id="rId39"/>
    <p:sldId id="324" r:id="rId40"/>
    <p:sldId id="325" r:id="rId41"/>
    <p:sldId id="326" r:id="rId42"/>
    <p:sldId id="327" r:id="rId43"/>
    <p:sldId id="328" r:id="rId44"/>
    <p:sldId id="329" r:id="rId45"/>
    <p:sldId id="330" r:id="rId46"/>
    <p:sldId id="331"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513"/>
    <a:srgbClr val="0096DB"/>
    <a:srgbClr val="16A2DD"/>
    <a:srgbClr val="008CC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093" autoAdjust="0"/>
  </p:normalViewPr>
  <p:slideViewPr>
    <p:cSldViewPr snapToGrid="0" snapToObjects="1" showGuides="1">
      <p:cViewPr>
        <p:scale>
          <a:sx n="100" d="100"/>
          <a:sy n="100" d="100"/>
        </p:scale>
        <p:origin x="-176" y="2008"/>
      </p:cViewPr>
      <p:guideLst>
        <p:guide orient="horz" pos="2791"/>
        <p:guide/>
      </p:guideLst>
    </p:cSldViewPr>
  </p:slideViewPr>
  <p:notesTextViewPr>
    <p:cViewPr>
      <p:scale>
        <a:sx n="100" d="100"/>
        <a:sy n="100" d="100"/>
      </p:scale>
      <p:origin x="0" y="0"/>
    </p:cViewPr>
  </p:notesTextViewPr>
  <p:sorterViewPr>
    <p:cViewPr>
      <p:scale>
        <a:sx n="75" d="100"/>
        <a:sy n="75" d="100"/>
      </p:scale>
      <p:origin x="0" y="35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1566DC-909A-3244-A7AC-234CC72F0031}" type="datetimeFigureOut">
              <a:rPr lang="en-US" smtClean="0"/>
              <a:t>10/11/14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CD0244-A677-D844-A2E3-B995690BFCEA}" type="slidenum">
              <a:rPr lang="en-US" smtClean="0"/>
              <a:t>‹#›</a:t>
            </a:fld>
            <a:endParaRPr lang="en-US"/>
          </a:p>
        </p:txBody>
      </p:sp>
    </p:spTree>
    <p:extLst>
      <p:ext uri="{BB962C8B-B14F-4D97-AF65-F5344CB8AC3E}">
        <p14:creationId xmlns:p14="http://schemas.microsoft.com/office/powerpoint/2010/main" val="36704460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4294967295"/>
          </p:nvPr>
        </p:nvSpPr>
        <p:spPr bwMode="auto">
          <a:xfrm>
            <a:off x="3884613" y="8685363"/>
            <a:ext cx="2971800" cy="4570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DAE050-B3B0-B34D-924E-5B9C4A98B5FE}" type="slidenum">
              <a:rPr lang="es-ES_tradnl" sz="1800">
                <a:latin typeface="Verdana" charset="0"/>
              </a:rPr>
              <a:pPr eaLnBrk="1" hangingPunct="1"/>
              <a:t>7</a:t>
            </a:fld>
            <a:endParaRPr lang="es-ES_tradnl" sz="1800">
              <a:latin typeface="Verdana" charset="0"/>
            </a:endParaRPr>
          </a:p>
        </p:txBody>
      </p:sp>
      <p:sp>
        <p:nvSpPr>
          <p:cNvPr id="50179" name="Rectangle 2"/>
          <p:cNvSpPr>
            <a:spLocks noGrp="1" noRot="1" noChangeAspect="1" noChangeArrowheads="1" noTextEdit="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sp>
      <p:sp>
        <p:nvSpPr>
          <p:cNvPr id="50180" name="Rectangle 3"/>
          <p:cNvSpPr>
            <a:spLocks noGrp="1" noChangeArrowheads="1"/>
          </p:cNvSpPr>
          <p:nvPr>
            <p:ph type="body" idx="1"/>
          </p:nvPr>
        </p:nvSpPr>
        <p:spPr bwMode="auto">
          <a:xfrm>
            <a:off x="685800" y="4343481"/>
            <a:ext cx="5486400" cy="41149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1D38C0"/>
                </a:solidFill>
                <a:latin typeface="Verdana" charset="0"/>
                <a:ea typeface="ＭＳ Ｐゴシック" charset="0"/>
                <a:cs typeface="ＭＳ Ｐゴシック" charset="0"/>
              </a:rPr>
              <a:t>1. George CF</a:t>
            </a:r>
            <a:r>
              <a:rPr lang="en-US">
                <a:latin typeface="Verdana" charset="0"/>
                <a:ea typeface="ＭＳ Ｐゴシック" charset="0"/>
                <a:cs typeface="ＭＳ Ｐゴシック" charset="0"/>
              </a:rPr>
              <a:t>. </a:t>
            </a:r>
            <a:r>
              <a:rPr lang="en-US" b="1">
                <a:latin typeface="Verdana" charset="0"/>
                <a:ea typeface="ＭＳ Ｐゴシック" charset="0"/>
                <a:cs typeface="ＭＳ Ｐゴシック" charset="0"/>
              </a:rPr>
              <a:t>Reduction in motor vehicle collisions following treatment of sleep apnoea with nasal CPAP. </a:t>
            </a:r>
            <a:r>
              <a:rPr lang="en-US" u="sng">
                <a:solidFill>
                  <a:srgbClr val="1D38C0"/>
                </a:solidFill>
                <a:latin typeface="Verdana" charset="0"/>
                <a:ea typeface="ＭＳ Ｐゴシック" charset="0"/>
                <a:cs typeface="ＭＳ Ｐゴシック" charset="0"/>
              </a:rPr>
              <a:t>Thorax</a:t>
            </a:r>
            <a:r>
              <a:rPr lang="en-US">
                <a:latin typeface="Verdana" charset="0"/>
                <a:ea typeface="ＭＳ Ｐゴシック" charset="0"/>
                <a:cs typeface="ＭＳ Ｐゴシック" charset="0"/>
              </a:rPr>
              <a:t> 2001;56:508-512.</a:t>
            </a:r>
          </a:p>
          <a:p>
            <a:pPr eaLnBrk="1" hangingPunct="1"/>
            <a:r>
              <a:rPr lang="en-US">
                <a:latin typeface="Verdana" charset="0"/>
                <a:ea typeface="ＭＳ Ｐゴシック" charset="0"/>
                <a:cs typeface="ＭＳ Ｐゴシック" charset="0"/>
              </a:rPr>
              <a:t>BACKGROUND: Patients with untreated obstructive sleep apnoea (OSA) have increased motor vehicle collisions (MVCs). When successfully treated, they report improved driving and fewer mishaps, but there are few objective data to confirm this. A study was therefore undertaken to examine actual MVC data in a large group of patients with OSA before and after treatment with continuous positive airway pressure (CPAP) compared with a control group matched for age, sex, and type of driver's licence (commercial or non-commercial). METHODS: Two hundred and ten patients of mean (SD) age 52 (11) years, body mass index (BMI) 35.5 (10) kg/m(2), apnoea/hypopnoea index (AHI) 54 (29) events/h were treated with CPAP for at least 3 years. MVC records were obtained from the Ontario Ministry of Transportation (MTO) database for patients and an equal number of randomly selected control drivers. MVC rates were compared for 3 years before and after CPAP therapy for patients and for the corresponding time frames for controls. RESULTS: Untreated patients with OSA had more MVCs than controls (mean (SD) MVCs/driver/year 0.18 (0.29) v 0.06 (0.17), p&lt;0.001). Following CPAP treatment the number of MVCs/driver/year fell to normal (0.06 (0.17)) while, in controls, the MVC rate was unchanged over time (0.06 (0.17) v 0.07 (0.18), p=NS). Thus, the change in MVCs over time between the groups was very significant (change = -0.12 (95% CI -0.17 to -0.06), p&lt;0.001)). The MVC rate in untreated patients (n=27) remained high over time. Driving exposure was not different following CPAP. CONCLUSIONS: The risk of MVCs due to OSA is removed when patients are treated with CPAP. As such, any restrictions on driving because of OSA could be safely removed after treatment.</a:t>
            </a:r>
          </a:p>
          <a:p>
            <a:pPr eaLnBrk="1" hangingPunct="1"/>
            <a:endParaRPr lang="en-US" u="sng">
              <a:solidFill>
                <a:srgbClr val="B23B21"/>
              </a:solidFill>
              <a:latin typeface="Verdana" charset="0"/>
              <a:ea typeface="ＭＳ Ｐゴシック" charset="0"/>
              <a:cs typeface="ＭＳ Ｐゴシック" charset="0"/>
            </a:endParaRPr>
          </a:p>
          <a:p>
            <a:pPr eaLnBrk="1" hangingPunct="1"/>
            <a:r>
              <a:rPr lang="en-US" u="sng">
                <a:solidFill>
                  <a:srgbClr val="B23B21"/>
                </a:solidFill>
                <a:latin typeface="Verdana" charset="0"/>
                <a:ea typeface="ＭＳ Ｐゴシック" charset="0"/>
                <a:cs typeface="ＭＳ Ｐゴシック" charset="0"/>
              </a:rPr>
              <a:t>2. Teran-Santos J, Jimenez-Gomez A, Cordero-Guevara J. </a:t>
            </a:r>
            <a:r>
              <a:rPr lang="en-US">
                <a:latin typeface="Verdana" charset="0"/>
                <a:ea typeface="ＭＳ Ｐゴシック" charset="0"/>
                <a:cs typeface="ＭＳ Ｐゴシック" charset="0"/>
              </a:rPr>
              <a:t>The association between sleep apnea and the risk of traffic accidents. Cooperative Group Burgos-Santander. N Engl J Med 1999;340:847-851. </a:t>
            </a:r>
          </a:p>
          <a:p>
            <a:pPr eaLnBrk="1" hangingPunct="1"/>
            <a:r>
              <a:rPr lang="en-US">
                <a:latin typeface="Verdana" charset="0"/>
                <a:ea typeface="ＭＳ Ｐゴシック" charset="0"/>
                <a:cs typeface="ＭＳ Ｐゴシック" charset="0"/>
              </a:rPr>
              <a:t>BACKGROUND AND METHODS: Drowsiness and lack of concentration may contribute to traffic accidents. We conducted a case-control study of the relation between sleep apnea and the risk of traffic accidents. The case patients were 102 drivers who received emergency treatment at hospitals in Burgos or Santander, Spain, after highway traffic accidents between April and December 1995. The controls were 152 patients randomly selected from primary care centers in the same cities and matched with the case patients for age and sex. Respiratory polygraphy was used to screen the patients for sleep apnea at home, and conventional polysomnography was used to confirm the diagnosis. The apnea-hypopnea index (the total number of episodes of apnea and hypopnea divided by the number of hours of sleep) was calculated for each participant. RESULTS: The mean age of the participants was 44 years; 77 percent were men. As compared with those without sleep apnea, patients with an apnea-hypopnea index of 10 or higher had an odds ratio of 6.3 (95 percent confidence interval, 2.4 to 16.2) for having a traffic accident. This relation remained significant after adjustment for potential confounders, such as alcohol consumption, visual-refraction disorders, body-mass index, years of driving, age, history with respect to traffic accidents, use of medications causing drowsiness, and sleep schedule. Among subjects with an apnea-hypopnea index of 10 or more, the risk of an accident was higher among those who had consumed alcohol on the day of the accident than among those who had not. CONCLUSIONS: There is a strong association between sleep apnea, as measured by the apnea-hypopnea index, and the risk of traffic accidents.</a:t>
            </a:r>
            <a:endParaRPr lang="en-US" u="sng">
              <a:solidFill>
                <a:srgbClr val="B23B21"/>
              </a:solidFill>
              <a:latin typeface="Verdana" charset="0"/>
              <a:ea typeface="ＭＳ Ｐゴシック" charset="0"/>
              <a:cs typeface="ＭＳ Ｐゴシック" charset="0"/>
            </a:endParaRPr>
          </a:p>
          <a:p>
            <a:pPr eaLnBrk="1" hangingPunct="1"/>
            <a:endParaRPr lang="en-US" u="sng">
              <a:solidFill>
                <a:srgbClr val="B23B21"/>
              </a:solidFill>
              <a:latin typeface="Verdana" charset="0"/>
              <a:ea typeface="ＭＳ Ｐゴシック" charset="0"/>
              <a:cs typeface="ＭＳ Ｐゴシック" charset="0"/>
            </a:endParaRPr>
          </a:p>
          <a:p>
            <a:pPr eaLnBrk="1" hangingPunct="1"/>
            <a:r>
              <a:rPr lang="en-US" b="1">
                <a:solidFill>
                  <a:srgbClr val="1D38C0"/>
                </a:solidFill>
                <a:latin typeface="Verdana" charset="0"/>
                <a:ea typeface="ＭＳ Ｐゴシック" charset="0"/>
                <a:cs typeface="ＭＳ Ｐゴシック" charset="0"/>
              </a:rPr>
              <a:t>3. Horstmann S</a:t>
            </a:r>
            <a:r>
              <a:rPr lang="en-US">
                <a:latin typeface="Verdana" charset="0"/>
                <a:ea typeface="ＭＳ Ｐゴシック" charset="0"/>
                <a:cs typeface="ＭＳ Ｐゴシック" charset="0"/>
              </a:rPr>
              <a:t>, </a:t>
            </a:r>
            <a:r>
              <a:rPr lang="en-US" b="1">
                <a:solidFill>
                  <a:srgbClr val="1D38C0"/>
                </a:solidFill>
                <a:latin typeface="Verdana" charset="0"/>
                <a:ea typeface="ＭＳ Ｐゴシック" charset="0"/>
                <a:cs typeface="ＭＳ Ｐゴシック" charset="0"/>
              </a:rPr>
              <a:t>Hess CW</a:t>
            </a:r>
            <a:r>
              <a:rPr lang="en-US">
                <a:latin typeface="Verdana" charset="0"/>
                <a:ea typeface="ＭＳ Ｐゴシック" charset="0"/>
                <a:cs typeface="ＭＳ Ｐゴシック" charset="0"/>
              </a:rPr>
              <a:t>, </a:t>
            </a:r>
            <a:r>
              <a:rPr lang="en-US" b="1">
                <a:solidFill>
                  <a:srgbClr val="1D38C0"/>
                </a:solidFill>
                <a:latin typeface="Verdana" charset="0"/>
                <a:ea typeface="ＭＳ Ｐゴシック" charset="0"/>
                <a:cs typeface="ＭＳ Ｐゴシック" charset="0"/>
              </a:rPr>
              <a:t>Bassetti C</a:t>
            </a:r>
            <a:r>
              <a:rPr lang="en-US">
                <a:latin typeface="Verdana" charset="0"/>
                <a:ea typeface="ＭＳ Ｐゴシック" charset="0"/>
                <a:cs typeface="ＭＳ Ｐゴシック" charset="0"/>
              </a:rPr>
              <a:t>, </a:t>
            </a:r>
            <a:r>
              <a:rPr lang="en-US" b="1">
                <a:solidFill>
                  <a:srgbClr val="1D38C0"/>
                </a:solidFill>
                <a:latin typeface="Verdana" charset="0"/>
                <a:ea typeface="ＭＳ Ｐゴシック" charset="0"/>
                <a:cs typeface="ＭＳ Ｐゴシック" charset="0"/>
              </a:rPr>
              <a:t>Gugger M</a:t>
            </a:r>
            <a:r>
              <a:rPr lang="en-US">
                <a:latin typeface="Verdana" charset="0"/>
                <a:ea typeface="ＭＳ Ｐゴシック" charset="0"/>
                <a:cs typeface="ＭＳ Ｐゴシック" charset="0"/>
              </a:rPr>
              <a:t>, </a:t>
            </a:r>
            <a:r>
              <a:rPr lang="en-US" b="1">
                <a:solidFill>
                  <a:srgbClr val="1D38C0"/>
                </a:solidFill>
                <a:latin typeface="Verdana" charset="0"/>
                <a:ea typeface="ＭＳ Ｐゴシック" charset="0"/>
                <a:cs typeface="ＭＳ Ｐゴシック" charset="0"/>
              </a:rPr>
              <a:t>Mathis J</a:t>
            </a:r>
            <a:r>
              <a:rPr lang="en-US">
                <a:latin typeface="Verdana" charset="0"/>
                <a:ea typeface="ＭＳ Ｐゴシック" charset="0"/>
                <a:cs typeface="ＭＳ Ｐゴシック" charset="0"/>
              </a:rPr>
              <a:t>. </a:t>
            </a:r>
            <a:r>
              <a:rPr lang="en-US" b="1">
                <a:latin typeface="Verdana" charset="0"/>
                <a:ea typeface="ＭＳ Ｐゴシック" charset="0"/>
                <a:cs typeface="ＭＳ Ｐゴシック" charset="0"/>
              </a:rPr>
              <a:t>Sleepiness-related accidents in sleep apnea patients. </a:t>
            </a:r>
            <a:r>
              <a:rPr lang="en-US" u="sng">
                <a:solidFill>
                  <a:srgbClr val="1D38C0"/>
                </a:solidFill>
                <a:latin typeface="Verdana" charset="0"/>
                <a:ea typeface="ＭＳ Ｐゴシック" charset="0"/>
                <a:cs typeface="ＭＳ Ｐゴシック" charset="0"/>
              </a:rPr>
              <a:t>Sleep </a:t>
            </a:r>
            <a:r>
              <a:rPr lang="en-US">
                <a:latin typeface="Verdana" charset="0"/>
                <a:ea typeface="ＭＳ Ｐゴシック" charset="0"/>
                <a:cs typeface="ＭＳ Ｐゴシック" charset="0"/>
              </a:rPr>
              <a:t>2000;23:383-389.</a:t>
            </a:r>
            <a:endParaRPr lang="en-US" u="sng">
              <a:solidFill>
                <a:srgbClr val="B23B21"/>
              </a:solidFill>
              <a:latin typeface="Verdana" charset="0"/>
              <a:ea typeface="ＭＳ Ｐゴシック" charset="0"/>
              <a:cs typeface="ＭＳ Ｐゴシック" charset="0"/>
            </a:endParaRPr>
          </a:p>
          <a:p>
            <a:pPr eaLnBrk="1" hangingPunct="1"/>
            <a:r>
              <a:rPr lang="en-US">
                <a:latin typeface="Verdana" charset="0"/>
                <a:ea typeface="ＭＳ Ｐゴシック" charset="0"/>
                <a:cs typeface="ＭＳ Ｐゴシック" charset="0"/>
              </a:rPr>
              <a:t>The frequency of motor vehicle and working accidents was analyzed by means of a strictly anonymous questionnaire in 156 patients with sleep apnea syndrome (SAS) and in 160 age-gender matched controls. In the SAS group 12.4% of all drivers had motor vehicle accidents as compared to 2.9% in the control group (p&lt;0.005). The motor vehicle accident rate was 13.0 per million km in patients with more severe SAS (AHI &gt; 34/h, n=78) as compared to 1.1 in patients with milder SAS (AHI 10-34/h, n=78) (p&lt;0.05), and 0.78 in control group (p&lt;0.005), respectively. The accident rates in both patients and the control group were also greater than the rate of 0.02 "accidents due to sleepiness" per one million km in the Swiss driving population as reported by official statistics. During treatment with nasal continuous airway pressure (nCPAP) in 85 SAS patients, the motor vehicle accident rate dropped from 10.6 to 2.7 per million km (p&lt;0.05). We conclude that patients with moderate to severe SAS have an up to fifteen-fold risk increase of motor vehicle accidents that constitutes a serious and often underestimated hazard on the roads, which can be reduced by adequate treatment.</a:t>
            </a:r>
            <a:endParaRPr lang="en-US" u="sng">
              <a:solidFill>
                <a:srgbClr val="B23B21"/>
              </a:solidFill>
              <a:latin typeface="Verdana" charset="0"/>
              <a:ea typeface="ＭＳ Ｐゴシック" charset="0"/>
              <a:cs typeface="ＭＳ Ｐゴシック" charset="0"/>
            </a:endParaRPr>
          </a:p>
          <a:p>
            <a:pPr eaLnBrk="1" hangingPunct="1"/>
            <a:endParaRPr lang="en-US">
              <a:latin typeface="Verdana" charset="0"/>
              <a:ea typeface="ＭＳ Ｐゴシック" charset="0"/>
              <a:cs typeface="ＭＳ Ｐゴシック" charset="0"/>
            </a:endParaRPr>
          </a:p>
          <a:p>
            <a:pPr eaLnBrk="1" hangingPunct="1"/>
            <a:r>
              <a:rPr lang="en-US">
                <a:latin typeface="Verdana" charset="0"/>
                <a:ea typeface="ＭＳ Ｐゴシック" charset="0"/>
                <a:cs typeface="ＭＳ Ｐゴシック" charset="0"/>
              </a:rPr>
              <a:t>FC</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78343-42EE-CA49-9D59-559D44FDCDBC}" type="slidenum">
              <a:rPr lang="en-US" smtClean="0"/>
              <a:t>24</a:t>
            </a:fld>
            <a:endParaRPr lang="en-US"/>
          </a:p>
        </p:txBody>
      </p:sp>
    </p:spTree>
    <p:extLst>
      <p:ext uri="{BB962C8B-B14F-4D97-AF65-F5344CB8AC3E}">
        <p14:creationId xmlns:p14="http://schemas.microsoft.com/office/powerpoint/2010/main" val="343550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7" name="Rectangle 6"/>
          <p:cNvSpPr/>
          <p:nvPr userDrawn="1"/>
        </p:nvSpPr>
        <p:spPr>
          <a:xfrm>
            <a:off x="0" y="1335314"/>
            <a:ext cx="3265714" cy="5522684"/>
          </a:xfrm>
          <a:prstGeom prst="rect">
            <a:avLst/>
          </a:prstGeom>
          <a:solidFill>
            <a:srgbClr val="0096DB"/>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ln>
                <a:noFill/>
              </a:ln>
              <a:solidFill>
                <a:srgbClr val="008CC5"/>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002768"/>
            <a:ext cx="9158350" cy="479957"/>
          </a:xfrm>
          <a:prstGeom prst="rect">
            <a:avLst/>
          </a:prstGeom>
        </p:spPr>
      </p:pic>
      <p:sp>
        <p:nvSpPr>
          <p:cNvPr id="2" name="Title 1"/>
          <p:cNvSpPr>
            <a:spLocks noGrp="1"/>
          </p:cNvSpPr>
          <p:nvPr>
            <p:ph type="title"/>
          </p:nvPr>
        </p:nvSpPr>
        <p:spPr>
          <a:xfrm>
            <a:off x="557290" y="1773481"/>
            <a:ext cx="2456337" cy="1133232"/>
          </a:xfrm>
        </p:spPr>
        <p:txBody>
          <a:bodyPr anchor="t">
            <a:normAutofit/>
          </a:bodyPr>
          <a:lstStyle>
            <a:lvl1pPr algn="l">
              <a:lnSpc>
                <a:spcPts val="3440"/>
              </a:lnSpc>
              <a:defRPr sz="2700" b="0" cap="none">
                <a:solidFill>
                  <a:schemeClr val="bg1"/>
                </a:solidFill>
              </a:defRPr>
            </a:lvl1pPr>
          </a:lstStyle>
          <a:p>
            <a:r>
              <a:rPr lang="en-US" dirty="0" smtClean="0"/>
              <a:t>Click to edit Master title</a:t>
            </a:r>
            <a:endParaRPr lang="en-US" dirty="0"/>
          </a:p>
        </p:txBody>
      </p:sp>
      <p:sp>
        <p:nvSpPr>
          <p:cNvPr id="3" name="Text Placeholder 2"/>
          <p:cNvSpPr>
            <a:spLocks noGrp="1"/>
          </p:cNvSpPr>
          <p:nvPr>
            <p:ph type="body" idx="1"/>
          </p:nvPr>
        </p:nvSpPr>
        <p:spPr>
          <a:xfrm>
            <a:off x="643388" y="2906713"/>
            <a:ext cx="2506561" cy="1500187"/>
          </a:xfrm>
        </p:spPr>
        <p:txBody>
          <a:bodyPr lIns="0" tIns="0" rIns="0" bIns="0" anchor="t" anchorCtr="0">
            <a:normAutofit/>
          </a:bodyPr>
          <a:lstStyle>
            <a:lvl1pPr marL="0" indent="0">
              <a:spcBef>
                <a:spcPts val="0"/>
              </a:spcBef>
              <a:spcAft>
                <a:spcPts val="0"/>
              </a:spcAft>
              <a:buNone/>
              <a:defRPr sz="13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2" name="Picture 11" descr="CHEST_sig_horiz_PMS TM.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956299" y="211132"/>
            <a:ext cx="1921163" cy="656850"/>
          </a:xfrm>
          <a:prstGeom prst="rect">
            <a:avLst/>
          </a:prstGeom>
        </p:spPr>
      </p:pic>
    </p:spTree>
    <p:extLst>
      <p:ext uri="{BB962C8B-B14F-4D97-AF65-F5344CB8AC3E}">
        <p14:creationId xmlns:p14="http://schemas.microsoft.com/office/powerpoint/2010/main" val="3637337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6704265" y="102977"/>
            <a:ext cx="2311027" cy="81237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8882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513305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199" y="2082512"/>
            <a:ext cx="8343041" cy="4043651"/>
          </a:xfrm>
        </p:spPr>
        <p:txBody>
          <a:bodyPr>
            <a:normAutofit/>
          </a:bodyPr>
          <a:lstStyle>
            <a:lvl1pPr marL="290513" indent="-290513">
              <a:buFont typeface="Arial"/>
              <a:buChar char="•"/>
              <a:defRPr sz="1800"/>
            </a:lvl1pPr>
            <a:lvl2pPr marL="285750" indent="-285750">
              <a:buFont typeface="Arial"/>
              <a:buChar char="•"/>
              <a:defRPr sz="1800"/>
            </a:lvl2pPr>
            <a:lvl3pPr marL="690563" indent="-230188">
              <a:buFont typeface="Arial"/>
              <a:buChar char="•"/>
              <a:defRPr sz="1800"/>
            </a:lvl3pPr>
            <a:lvl4pPr marL="1139825" indent="-230188">
              <a:buFont typeface="Arial"/>
              <a:buChar char="•"/>
              <a:defRPr sz="1800"/>
            </a:lvl4pPr>
            <a:lvl5pPr marL="911225" indent="-222250">
              <a:buFont typeface="Arial"/>
              <a:buChar char="•"/>
              <a:defRPr sz="1800"/>
            </a:lvl5pPr>
            <a:lvl6pPr>
              <a:defRPr sz="1800"/>
            </a:lvl6pPr>
            <a:lvl7pPr>
              <a:defRPr sz="1800"/>
            </a:lvl7pPr>
            <a:lvl8pPr>
              <a:defRPr sz="1800"/>
            </a:lvl8pPr>
            <a:lvl9pPr>
              <a:defRPr sz="1800"/>
            </a:lvl9pPr>
          </a:lstStyle>
          <a:p>
            <a:pPr lvl="1"/>
            <a:r>
              <a:rPr lang="en-US" dirty="0" smtClean="0"/>
              <a:t>First Level</a:t>
            </a:r>
          </a:p>
          <a:p>
            <a:pPr lvl="2"/>
            <a:r>
              <a:rPr lang="en-US" dirty="0" smtClean="0"/>
              <a:t>Second level</a:t>
            </a:r>
          </a:p>
          <a:p>
            <a:pPr lvl="3"/>
            <a:r>
              <a:rPr lang="en-US" dirty="0" smtClean="0"/>
              <a:t>Third level</a:t>
            </a:r>
            <a:endParaRPr lang="en-US" dirty="0"/>
          </a:p>
        </p:txBody>
      </p:sp>
      <p:sp>
        <p:nvSpPr>
          <p:cNvPr id="5" name="Title Placeholder 1"/>
          <p:cNvSpPr>
            <a:spLocks noGrp="1"/>
          </p:cNvSpPr>
          <p:nvPr>
            <p:ph type="title"/>
          </p:nvPr>
        </p:nvSpPr>
        <p:spPr>
          <a:xfrm>
            <a:off x="457199" y="1288803"/>
            <a:ext cx="8229600" cy="79370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40834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Bulle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199" y="2630192"/>
            <a:ext cx="8343041" cy="3495971"/>
          </a:xfrm>
        </p:spPr>
        <p:txBody>
          <a:bodyPr>
            <a:normAutofit/>
          </a:bodyPr>
          <a:lstStyle>
            <a:lvl1pPr marL="290513" indent="-290513">
              <a:buFont typeface="Arial"/>
              <a:buChar char="•"/>
              <a:defRPr sz="1800"/>
            </a:lvl1pPr>
            <a:lvl2pPr marL="285750" indent="-285750">
              <a:buFont typeface="Arial"/>
              <a:buChar char="•"/>
              <a:defRPr sz="1800"/>
            </a:lvl2pPr>
            <a:lvl3pPr marL="690563" indent="-230188">
              <a:buFont typeface="Arial"/>
              <a:buChar char="•"/>
              <a:defRPr sz="1800"/>
            </a:lvl3pPr>
            <a:lvl4pPr marL="1139825" indent="-230188">
              <a:buFont typeface="Arial"/>
              <a:buChar char="•"/>
              <a:defRPr sz="1800"/>
            </a:lvl4pPr>
            <a:lvl5pPr marL="911225" indent="-222250">
              <a:buFont typeface="Arial"/>
              <a:buChar char="•"/>
              <a:defRPr sz="1800"/>
            </a:lvl5pPr>
            <a:lvl6pPr>
              <a:defRPr sz="1800"/>
            </a:lvl6pPr>
            <a:lvl7pPr>
              <a:defRPr sz="1800"/>
            </a:lvl7pPr>
            <a:lvl8pPr>
              <a:defRPr sz="1800"/>
            </a:lvl8pPr>
            <a:lvl9pPr>
              <a:defRPr sz="1800"/>
            </a:lvl9pPr>
          </a:lstStyle>
          <a:p>
            <a:pPr lvl="1"/>
            <a:r>
              <a:rPr lang="en-US" dirty="0" smtClean="0"/>
              <a:t>First Level</a:t>
            </a:r>
          </a:p>
          <a:p>
            <a:pPr lvl="2"/>
            <a:r>
              <a:rPr lang="en-US" dirty="0" smtClean="0"/>
              <a:t>Second level</a:t>
            </a:r>
          </a:p>
          <a:p>
            <a:pPr lvl="3"/>
            <a:r>
              <a:rPr lang="en-US" dirty="0" smtClean="0"/>
              <a:t>Third level</a:t>
            </a:r>
            <a:endParaRPr lang="en-US" dirty="0"/>
          </a:p>
        </p:txBody>
      </p:sp>
      <p:sp>
        <p:nvSpPr>
          <p:cNvPr id="5" name="Title Placeholder 1"/>
          <p:cNvSpPr>
            <a:spLocks noGrp="1"/>
          </p:cNvSpPr>
          <p:nvPr>
            <p:ph type="title"/>
          </p:nvPr>
        </p:nvSpPr>
        <p:spPr>
          <a:xfrm>
            <a:off x="457199" y="1288803"/>
            <a:ext cx="8229600" cy="79370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57200" y="2082800"/>
            <a:ext cx="8229600" cy="466725"/>
          </a:xfrm>
        </p:spPr>
        <p:txBody>
          <a:bodyPr>
            <a:noAutofit/>
          </a:bodyPr>
          <a:lstStyle>
            <a:lvl1pPr>
              <a:buFontTx/>
              <a:buNone/>
              <a:defRPr sz="2100"/>
            </a:lvl1pPr>
            <a:lvl2pPr>
              <a:buFontTx/>
              <a:buNone/>
              <a:defRPr sz="2100"/>
            </a:lvl2pPr>
            <a:lvl3pPr marL="230188" indent="0">
              <a:buFontTx/>
              <a:buNone/>
              <a:defRPr sz="2100"/>
            </a:lvl3pPr>
            <a:lvl4pPr marL="458787" indent="0">
              <a:buFontTx/>
              <a:buNone/>
              <a:defRPr sz="2100"/>
            </a:lvl4pPr>
            <a:lvl5pPr marL="688975" indent="0">
              <a:buFontTx/>
              <a:buNone/>
              <a:defRPr sz="21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081335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2060150"/>
            <a:ext cx="4038600" cy="4066013"/>
          </a:xfrm>
        </p:spPr>
        <p:txBody>
          <a:bodyPr>
            <a:normAutofit/>
          </a:bodyPr>
          <a:lstStyle>
            <a:lvl1pPr marL="342900" indent="-342900">
              <a:buFont typeface="Arial"/>
              <a:buChar char="•"/>
              <a:defRPr sz="1800"/>
            </a:lvl1pPr>
            <a:lvl2pPr marL="285750" indent="-285750">
              <a:buFont typeface="Arial"/>
              <a:buChar char="•"/>
              <a:defRPr sz="1800"/>
            </a:lvl2pPr>
            <a:lvl3pPr marL="458788" indent="-228600">
              <a:buFont typeface="Arial"/>
              <a:buChar char="•"/>
              <a:defRPr sz="1800"/>
            </a:lvl3pPr>
            <a:lvl4pPr marL="688975" indent="-230188">
              <a:buFont typeface="Arial"/>
              <a:buChar char="•"/>
              <a:defRPr sz="1800"/>
            </a:lvl4pPr>
            <a:lvl5pPr marL="911225" indent="-222250">
              <a:buFont typeface="Arial"/>
              <a:buChar char="•"/>
              <a:defRPr sz="1800"/>
            </a:lvl5pPr>
            <a:lvl6pPr>
              <a:defRPr sz="1800"/>
            </a:lvl6pPr>
            <a:lvl7pPr>
              <a:defRPr sz="1800"/>
            </a:lvl7pPr>
            <a:lvl8pPr>
              <a:defRPr sz="1800"/>
            </a:lvl8pPr>
            <a:lvl9pPr>
              <a:defRPr sz="1800"/>
            </a:lvl9pPr>
          </a:lstStyle>
          <a:p>
            <a:pPr lvl="1"/>
            <a:r>
              <a:rPr lang="en-US" dirty="0" smtClean="0"/>
              <a:t>First level</a:t>
            </a:r>
          </a:p>
          <a:p>
            <a:pPr lvl="2"/>
            <a:r>
              <a:rPr lang="en-US" dirty="0" smtClean="0"/>
              <a:t>Second level</a:t>
            </a:r>
          </a:p>
          <a:p>
            <a:pPr lvl="3"/>
            <a:r>
              <a:rPr lang="en-US" dirty="0" smtClean="0"/>
              <a:t>Third level</a:t>
            </a:r>
          </a:p>
          <a:p>
            <a:pPr lvl="4"/>
            <a:r>
              <a:rPr lang="en-US" dirty="0" smtClean="0"/>
              <a:t>Fifth level</a:t>
            </a:r>
            <a:endParaRPr lang="en-US" dirty="0"/>
          </a:p>
        </p:txBody>
      </p:sp>
      <p:sp>
        <p:nvSpPr>
          <p:cNvPr id="4" name="Content Placeholder 3"/>
          <p:cNvSpPr>
            <a:spLocks noGrp="1"/>
          </p:cNvSpPr>
          <p:nvPr>
            <p:ph sz="half" idx="2" hasCustomPrompt="1"/>
          </p:nvPr>
        </p:nvSpPr>
        <p:spPr>
          <a:xfrm>
            <a:off x="4708200" y="2060150"/>
            <a:ext cx="4038600" cy="4066013"/>
          </a:xfrm>
        </p:spPr>
        <p:txBody>
          <a:bodyPr>
            <a:normAutofit/>
          </a:bodyPr>
          <a:lstStyle>
            <a:lvl1pPr marL="342900" indent="-342900">
              <a:buFont typeface="Arial"/>
              <a:buChar char="•"/>
              <a:defRPr sz="1800"/>
            </a:lvl1pPr>
            <a:lvl2pPr marL="285750" indent="-285750">
              <a:buFont typeface="Arial"/>
              <a:buChar char="•"/>
              <a:defRPr sz="1800"/>
            </a:lvl2pPr>
            <a:lvl3pPr marL="458788" indent="-228600">
              <a:buFont typeface="Arial"/>
              <a:buChar char="•"/>
              <a:defRPr sz="1800"/>
            </a:lvl3pPr>
            <a:lvl4pPr marL="688975" indent="-230188">
              <a:buFont typeface="Arial"/>
              <a:buChar char="•"/>
              <a:defRPr sz="1800"/>
            </a:lvl4pPr>
            <a:lvl5pPr marL="911225" indent="-222250">
              <a:buFont typeface="Arial"/>
              <a:buChar char="•"/>
              <a:defRPr sz="1800"/>
            </a:lvl5pPr>
            <a:lvl6pPr>
              <a:defRPr sz="1800"/>
            </a:lvl6pPr>
            <a:lvl7pPr>
              <a:defRPr sz="1800"/>
            </a:lvl7pPr>
            <a:lvl8pPr>
              <a:defRPr sz="1800"/>
            </a:lvl8pPr>
            <a:lvl9pPr>
              <a:defRPr sz="1800"/>
            </a:lvl9pPr>
          </a:lstStyle>
          <a:p>
            <a:pPr lvl="1"/>
            <a:r>
              <a:rPr lang="en-US" dirty="0" smtClean="0"/>
              <a:t>First level</a:t>
            </a:r>
          </a:p>
          <a:p>
            <a:pPr lvl="2"/>
            <a:r>
              <a:rPr lang="en-US" dirty="0" smtClean="0"/>
              <a:t>Second level</a:t>
            </a:r>
          </a:p>
          <a:p>
            <a:pPr lvl="3"/>
            <a:r>
              <a:rPr lang="en-US" dirty="0" smtClean="0"/>
              <a:t>Third level</a:t>
            </a:r>
          </a:p>
        </p:txBody>
      </p:sp>
      <p:sp>
        <p:nvSpPr>
          <p:cNvPr id="5" name="Text Placeholder 4"/>
          <p:cNvSpPr>
            <a:spLocks noGrp="1"/>
          </p:cNvSpPr>
          <p:nvPr>
            <p:ph type="body" sz="quarter" idx="10" hasCustomPrompt="1"/>
          </p:nvPr>
        </p:nvSpPr>
        <p:spPr>
          <a:xfrm>
            <a:off x="457200" y="1550988"/>
            <a:ext cx="4038600" cy="409575"/>
          </a:xfrm>
        </p:spPr>
        <p:txBody>
          <a:bodyPr/>
          <a:lstStyle/>
          <a:p>
            <a:pPr lvl="0"/>
            <a:r>
              <a:rPr lang="en-US" dirty="0" smtClean="0"/>
              <a:t>Subhead</a:t>
            </a:r>
            <a:endParaRPr lang="en-US" dirty="0"/>
          </a:p>
        </p:txBody>
      </p:sp>
      <p:sp>
        <p:nvSpPr>
          <p:cNvPr id="7" name="Text Placeholder 6"/>
          <p:cNvSpPr>
            <a:spLocks noGrp="1"/>
          </p:cNvSpPr>
          <p:nvPr>
            <p:ph type="body" sz="quarter" idx="11" hasCustomPrompt="1"/>
          </p:nvPr>
        </p:nvSpPr>
        <p:spPr>
          <a:xfrm>
            <a:off x="4708200" y="1550988"/>
            <a:ext cx="4038600" cy="409575"/>
          </a:xfrm>
        </p:spPr>
        <p:txBody>
          <a:bodyPr/>
          <a:lstStyle/>
          <a:p>
            <a:pPr lvl="0"/>
            <a:r>
              <a:rPr lang="en-US" dirty="0" smtClean="0"/>
              <a:t>Subhead</a:t>
            </a:r>
            <a:endParaRPr lang="en-US" dirty="0"/>
          </a:p>
        </p:txBody>
      </p:sp>
    </p:spTree>
    <p:extLst>
      <p:ext uri="{BB962C8B-B14F-4D97-AF65-F5344CB8AC3E}">
        <p14:creationId xmlns:p14="http://schemas.microsoft.com/office/powerpoint/2010/main" val="709968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85033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8509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435608" y="1640496"/>
            <a:ext cx="7498080" cy="414539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404762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jpeg"/><Relationship Id="rId12"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11" cstate="print">
            <a:extLst>
              <a:ext uri="{28A0092B-C50C-407E-A947-70E740481C1C}">
                <a14:useLocalDpi xmlns:a14="http://schemas.microsoft.com/office/drawing/2010/main"/>
              </a:ext>
            </a:extLst>
          </a:blip>
          <a:srcRect/>
          <a:stretch/>
        </p:blipFill>
        <p:spPr>
          <a:xfrm>
            <a:off x="0" y="975956"/>
            <a:ext cx="9144000" cy="2413126"/>
          </a:xfrm>
          <a:prstGeom prst="rect">
            <a:avLst/>
          </a:prstGeom>
        </p:spPr>
      </p:pic>
      <p:sp>
        <p:nvSpPr>
          <p:cNvPr id="17" name="Rectangle 16"/>
          <p:cNvSpPr/>
          <p:nvPr userDrawn="1"/>
        </p:nvSpPr>
        <p:spPr>
          <a:xfrm>
            <a:off x="0" y="1234189"/>
            <a:ext cx="9144000" cy="562381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2" name="Title Placeholder 1"/>
          <p:cNvSpPr>
            <a:spLocks noGrp="1"/>
          </p:cNvSpPr>
          <p:nvPr>
            <p:ph type="title"/>
          </p:nvPr>
        </p:nvSpPr>
        <p:spPr>
          <a:xfrm>
            <a:off x="540287" y="1258797"/>
            <a:ext cx="8229600" cy="79370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40287" y="2190650"/>
            <a:ext cx="8229600" cy="5131052"/>
          </a:xfrm>
          <a:prstGeom prst="rect">
            <a:avLst/>
          </a:prstGeom>
        </p:spPr>
        <p:txBody>
          <a:bodyPr vert="horz" lIns="91440" tIns="45720" rIns="91440" bIns="45720" rtlCol="0">
            <a:normAutofit/>
          </a:bodyPr>
          <a:lstStyle/>
          <a:p>
            <a:pPr lvl="0"/>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CHEST_sig_horiz_PMS TM.eps"/>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6963474" y="202879"/>
            <a:ext cx="1921163" cy="656850"/>
          </a:xfrm>
          <a:prstGeom prst="rect">
            <a:avLst/>
          </a:prstGeom>
        </p:spPr>
      </p:pic>
    </p:spTree>
    <p:extLst>
      <p:ext uri="{BB962C8B-B14F-4D97-AF65-F5344CB8AC3E}">
        <p14:creationId xmlns:p14="http://schemas.microsoft.com/office/powerpoint/2010/main" val="4108801647"/>
      </p:ext>
    </p:extLst>
  </p:cSld>
  <p:clrMap bg1="lt1" tx1="dk1" bg2="lt2" tx2="dk2" accent1="accent1" accent2="accent2" accent3="accent3" accent4="accent4" accent5="accent5" accent6="accent6" hlink="hlink" folHlink="folHlink"/>
  <p:sldLayoutIdLst>
    <p:sldLayoutId id="2147483656" r:id="rId1"/>
    <p:sldLayoutId id="2147483659" r:id="rId2"/>
    <p:sldLayoutId id="2147483649" r:id="rId3"/>
    <p:sldLayoutId id="2147483652" r:id="rId4"/>
    <p:sldLayoutId id="2147483658" r:id="rId5"/>
    <p:sldLayoutId id="2147483657" r:id="rId6"/>
    <p:sldLayoutId id="2147483654" r:id="rId7"/>
    <p:sldLayoutId id="2147483655" r:id="rId8"/>
    <p:sldLayoutId id="2147483660" r:id="rId9"/>
  </p:sldLayoutIdLst>
  <p:txStyles>
    <p:titleStyle>
      <a:lvl1pPr algn="l" defTabSz="457200" rtl="0" eaLnBrk="1" latinLnBrk="0" hangingPunct="1">
        <a:spcBef>
          <a:spcPct val="0"/>
        </a:spcBef>
        <a:buNone/>
        <a:defRPr sz="2400" b="1" i="0" kern="1200">
          <a:solidFill>
            <a:schemeClr val="tx1"/>
          </a:solidFill>
          <a:latin typeface="Verdana"/>
          <a:ea typeface="+mj-ea"/>
          <a:cs typeface="Arial"/>
        </a:defRPr>
      </a:lvl1pPr>
    </p:titleStyle>
    <p:bodyStyle>
      <a:lvl1pPr marL="0" indent="0" algn="l" defTabSz="457200" rtl="0" eaLnBrk="1" latinLnBrk="0" hangingPunct="1">
        <a:spcBef>
          <a:spcPct val="20000"/>
        </a:spcBef>
        <a:spcAft>
          <a:spcPts val="600"/>
        </a:spcAft>
        <a:buClr>
          <a:schemeClr val="accent4"/>
        </a:buClr>
        <a:buFontTx/>
        <a:buNone/>
        <a:defRPr sz="2100" b="0" i="0" kern="1200">
          <a:solidFill>
            <a:schemeClr val="tx1"/>
          </a:solidFill>
          <a:latin typeface="Arial"/>
          <a:ea typeface="+mn-ea"/>
          <a:cs typeface="Arial"/>
        </a:defRPr>
      </a:lvl1pPr>
      <a:lvl2pPr marL="0" indent="0" algn="l" defTabSz="457200" rtl="0" eaLnBrk="1" latinLnBrk="0" hangingPunct="1">
        <a:spcBef>
          <a:spcPct val="20000"/>
        </a:spcBef>
        <a:buClr>
          <a:schemeClr val="accent4"/>
        </a:buClr>
        <a:buFont typeface="Arial"/>
        <a:buNone/>
        <a:defRPr sz="1800" b="0" i="0" kern="1200">
          <a:solidFill>
            <a:schemeClr val="tx1"/>
          </a:solidFill>
          <a:latin typeface="Arial"/>
          <a:ea typeface="+mn-ea"/>
          <a:cs typeface="Arial"/>
        </a:defRPr>
      </a:lvl2pPr>
      <a:lvl3pPr marL="458788" indent="-228600" algn="l" defTabSz="457200" rtl="0" eaLnBrk="1" latinLnBrk="0" hangingPunct="1">
        <a:spcBef>
          <a:spcPct val="20000"/>
        </a:spcBef>
        <a:buClr>
          <a:schemeClr val="accent4"/>
        </a:buClr>
        <a:buFont typeface="Arial"/>
        <a:buChar char="•"/>
        <a:defRPr sz="1800" b="0" i="0" kern="1200">
          <a:solidFill>
            <a:schemeClr val="tx1"/>
          </a:solidFill>
          <a:latin typeface="Arial"/>
          <a:ea typeface="+mn-ea"/>
          <a:cs typeface="Arial"/>
        </a:defRPr>
      </a:lvl3pPr>
      <a:lvl4pPr marL="908050" indent="-230188" algn="l" defTabSz="457200" rtl="0" eaLnBrk="1" latinLnBrk="0" hangingPunct="1">
        <a:spcBef>
          <a:spcPct val="20000"/>
        </a:spcBef>
        <a:buClr>
          <a:schemeClr val="accent4"/>
        </a:buClr>
        <a:buFont typeface="Arial"/>
        <a:buChar char="•"/>
        <a:defRPr sz="1800" b="0" i="0" kern="1200">
          <a:solidFill>
            <a:schemeClr val="tx1"/>
          </a:solidFill>
          <a:latin typeface="Arial"/>
          <a:ea typeface="+mn-ea"/>
          <a:cs typeface="Arial"/>
        </a:defRPr>
      </a:lvl4pPr>
      <a:lvl5pPr marL="1490663" indent="-290513" algn="l" defTabSz="457200" rtl="0" eaLnBrk="1" latinLnBrk="0" hangingPunct="1">
        <a:spcBef>
          <a:spcPct val="20000"/>
        </a:spcBef>
        <a:buClr>
          <a:schemeClr val="accent4"/>
        </a:buClr>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 Id="rId3" Type="http://schemas.openxmlformats.org/officeDocument/2006/relationships/image" Target="../media/image24.emf"/></Relationships>
</file>

<file path=ppt/slides/_rels/slide46.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64100" y="6045200"/>
            <a:ext cx="4292600" cy="812800"/>
          </a:xfrm>
          <a:prstGeom prst="rect">
            <a:avLst/>
          </a:prstGeom>
        </p:spPr>
      </p:pic>
      <p:pic>
        <p:nvPicPr>
          <p:cNvPr id="3" name="Picture 2"/>
          <p:cNvPicPr>
            <a:picLocks noChangeAspect="1"/>
          </p:cNvPicPr>
          <p:nvPr/>
        </p:nvPicPr>
        <p:blipFill>
          <a:blip r:embed="rId3"/>
          <a:stretch>
            <a:fillRect/>
          </a:stretch>
        </p:blipFill>
        <p:spPr>
          <a:xfrm>
            <a:off x="0" y="5905500"/>
            <a:ext cx="4368800" cy="952500"/>
          </a:xfrm>
          <a:prstGeom prst="rect">
            <a:avLst/>
          </a:prstGeom>
        </p:spPr>
      </p:pic>
      <p:sp>
        <p:nvSpPr>
          <p:cNvPr id="5" name="Title 4"/>
          <p:cNvSpPr>
            <a:spLocks noGrp="1"/>
          </p:cNvSpPr>
          <p:nvPr>
            <p:ph type="ctrTitle"/>
          </p:nvPr>
        </p:nvSpPr>
        <p:spPr>
          <a:xfrm>
            <a:off x="673100" y="1177925"/>
            <a:ext cx="7772400" cy="1470025"/>
          </a:xfrm>
        </p:spPr>
        <p:txBody>
          <a:bodyPr>
            <a:normAutofit/>
          </a:bodyPr>
          <a:lstStyle/>
          <a:p>
            <a:r>
              <a:rPr lang="en-US" sz="3200" dirty="0">
                <a:latin typeface="Arial" charset="0"/>
                <a:ea typeface="ＭＳ Ｐゴシック" charset="0"/>
                <a:cs typeface="ＭＳ Ｐゴシック" charset="0"/>
              </a:rPr>
              <a:t>OSA, Driving Risk and Interventions to Improve Driving Safety</a:t>
            </a:r>
            <a:endParaRPr lang="en-US" sz="3200" dirty="0"/>
          </a:p>
        </p:txBody>
      </p:sp>
      <p:sp>
        <p:nvSpPr>
          <p:cNvPr id="6" name="Subtitle 5"/>
          <p:cNvSpPr>
            <a:spLocks noGrp="1"/>
          </p:cNvSpPr>
          <p:nvPr>
            <p:ph type="subTitle" idx="1"/>
          </p:nvPr>
        </p:nvSpPr>
        <p:spPr/>
        <p:txBody>
          <a:bodyPr>
            <a:normAutofit fontScale="92500" lnSpcReduction="10000"/>
          </a:bodyPr>
          <a:lstStyle/>
          <a:p>
            <a:r>
              <a:rPr lang="en-US" dirty="0"/>
              <a:t>Barbara Phillips, MS, MSPH, FCCP</a:t>
            </a:r>
          </a:p>
          <a:p>
            <a:r>
              <a:rPr lang="en-US" dirty="0" smtClean="0"/>
              <a:t>CHEST President, 2015-2016</a:t>
            </a:r>
            <a:endParaRPr lang="en-US" dirty="0"/>
          </a:p>
          <a:p>
            <a:r>
              <a:rPr lang="en-US" dirty="0"/>
              <a:t>Professor, University of Kentucky College of Medicine</a:t>
            </a:r>
          </a:p>
          <a:p>
            <a:pPr>
              <a:spcBef>
                <a:spcPct val="50000"/>
              </a:spcBef>
            </a:pPr>
            <a:r>
              <a:rPr lang="en-US" dirty="0" smtClean="0">
                <a:latin typeface="Gill Sans MT" charset="0"/>
              </a:rPr>
              <a:t>11 October, 2014</a:t>
            </a:r>
            <a:endParaRPr lang="en-US" dirty="0">
              <a:latin typeface="Gill Sans MT" charset="0"/>
            </a:endParaRPr>
          </a:p>
          <a:p>
            <a:endParaRPr lang="en-US" dirty="0"/>
          </a:p>
        </p:txBody>
      </p:sp>
    </p:spTree>
    <p:extLst>
      <p:ext uri="{BB962C8B-B14F-4D97-AF65-F5344CB8AC3E}">
        <p14:creationId xmlns:p14="http://schemas.microsoft.com/office/powerpoint/2010/main" val="3487459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ChangeArrowheads="1"/>
          </p:cNvSpPr>
          <p:nvPr/>
        </p:nvSpPr>
        <p:spPr bwMode="auto">
          <a:xfrm>
            <a:off x="0" y="0"/>
            <a:ext cx="9601200" cy="7017306"/>
          </a:xfrm>
          <a:prstGeom prst="rect">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2400" b="1" dirty="0">
                <a:solidFill>
                  <a:srgbClr val="FFFF00"/>
                </a:solidFill>
                <a:latin typeface="Times New Roman" charset="0"/>
                <a:cs typeface="Times New Roman" charset="0"/>
              </a:rPr>
              <a:t>The Epworth Sleepiness Scale </a:t>
            </a:r>
            <a:r>
              <a:rPr lang="en-US" sz="1400" b="1" dirty="0">
                <a:solidFill>
                  <a:srgbClr val="FFFF00"/>
                </a:solidFill>
                <a:latin typeface="Times New Roman" charset="0"/>
                <a:cs typeface="Times New Roman" charset="0"/>
              </a:rPr>
              <a:t> </a:t>
            </a:r>
            <a:endParaRPr lang="en-US" sz="1000" b="1" dirty="0">
              <a:solidFill>
                <a:srgbClr val="FFFF00"/>
              </a:solidFill>
              <a:latin typeface="Times New Roman" charset="0"/>
              <a:cs typeface="Times New Roman" charset="0"/>
            </a:endParaRPr>
          </a:p>
          <a:p>
            <a:r>
              <a:rPr lang="en-US" b="1" dirty="0">
                <a:solidFill>
                  <a:srgbClr val="FFFF00"/>
                </a:solidFill>
                <a:latin typeface="Times New Roman" charset="0"/>
                <a:cs typeface="Times New Roman" charset="0"/>
              </a:rPr>
              <a:t>How likely are you to doze off or fall asleep in the following situations, in contrast to </a:t>
            </a:r>
          </a:p>
          <a:p>
            <a:r>
              <a:rPr lang="en-US" b="1" dirty="0">
                <a:solidFill>
                  <a:srgbClr val="FFFF00"/>
                </a:solidFill>
                <a:latin typeface="Times New Roman" charset="0"/>
                <a:cs typeface="Times New Roman" charset="0"/>
              </a:rPr>
              <a:t>just feeling tired? This refers to your usual way of life in recent times. Even if you</a:t>
            </a:r>
          </a:p>
          <a:p>
            <a:r>
              <a:rPr lang="en-US" b="1" dirty="0">
                <a:solidFill>
                  <a:srgbClr val="FFFF00"/>
                </a:solidFill>
                <a:latin typeface="Times New Roman" charset="0"/>
                <a:cs typeface="Times New Roman" charset="0"/>
              </a:rPr>
              <a:t> have not done some of these things recently, try to work out how they would have </a:t>
            </a:r>
          </a:p>
          <a:p>
            <a:r>
              <a:rPr lang="en-US" b="1" dirty="0">
                <a:solidFill>
                  <a:srgbClr val="FFFF00"/>
                </a:solidFill>
                <a:latin typeface="Times New Roman" charset="0"/>
                <a:cs typeface="Times New Roman" charset="0"/>
              </a:rPr>
              <a:t>affected you. Use the following scale to chose the </a:t>
            </a:r>
            <a:r>
              <a:rPr lang="en-US" b="1" i="1" dirty="0">
                <a:solidFill>
                  <a:srgbClr val="FFFF00"/>
                </a:solidFill>
                <a:latin typeface="Times New Roman" charset="0"/>
                <a:cs typeface="Times New Roman" charset="0"/>
              </a:rPr>
              <a:t>most appropriate</a:t>
            </a:r>
            <a:r>
              <a:rPr lang="en-US" b="1" dirty="0">
                <a:solidFill>
                  <a:srgbClr val="FFFF00"/>
                </a:solidFill>
                <a:latin typeface="Times New Roman" charset="0"/>
                <a:cs typeface="Times New Roman" charset="0"/>
              </a:rPr>
              <a:t> number for each situation:</a:t>
            </a:r>
            <a:endParaRPr lang="en-US" sz="2000" b="1" dirty="0">
              <a:solidFill>
                <a:srgbClr val="FFFF00"/>
              </a:solidFill>
              <a:latin typeface="Times New Roman" charset="0"/>
              <a:cs typeface="Times New Roman" charset="0"/>
            </a:endParaRPr>
          </a:p>
          <a:p>
            <a:r>
              <a:rPr lang="en-US" sz="2000" b="1" dirty="0">
                <a:solidFill>
                  <a:srgbClr val="FFFF00"/>
                </a:solidFill>
                <a:latin typeface="Times New Roman" charset="0"/>
                <a:cs typeface="Times New Roman" charset="0"/>
              </a:rPr>
              <a:t>	</a:t>
            </a:r>
            <a:endParaRPr lang="en-US" sz="2000" b="1" dirty="0">
              <a:solidFill>
                <a:srgbClr val="FFFFFF"/>
              </a:solidFill>
              <a:latin typeface="Times New Roman" charset="0"/>
              <a:cs typeface="Times New Roman" charset="0"/>
            </a:endParaRPr>
          </a:p>
          <a:p>
            <a:r>
              <a:rPr lang="en-US" sz="2000" b="1" dirty="0">
                <a:solidFill>
                  <a:srgbClr val="FFFFFF"/>
                </a:solidFill>
                <a:latin typeface="Times New Roman" charset="0"/>
                <a:cs typeface="Times New Roman" charset="0"/>
              </a:rPr>
              <a:t>	</a:t>
            </a:r>
            <a:r>
              <a:rPr lang="en-US" b="1" dirty="0">
                <a:solidFill>
                  <a:srgbClr val="FFFFFF"/>
                </a:solidFill>
                <a:latin typeface="Times New Roman" charset="0"/>
                <a:cs typeface="Times New Roman" charset="0"/>
              </a:rPr>
              <a:t>0=would </a:t>
            </a:r>
            <a:r>
              <a:rPr lang="en-US" b="1" i="1" dirty="0">
                <a:solidFill>
                  <a:srgbClr val="FFFFFF"/>
                </a:solidFill>
                <a:latin typeface="Times New Roman" charset="0"/>
                <a:cs typeface="Times New Roman" charset="0"/>
              </a:rPr>
              <a:t>never</a:t>
            </a:r>
            <a:r>
              <a:rPr lang="en-US" b="1" dirty="0">
                <a:solidFill>
                  <a:srgbClr val="FFFFFF"/>
                </a:solidFill>
                <a:latin typeface="Times New Roman" charset="0"/>
                <a:cs typeface="Times New Roman" charset="0"/>
              </a:rPr>
              <a:t> doze</a:t>
            </a:r>
          </a:p>
          <a:p>
            <a:r>
              <a:rPr lang="en-US" b="1" dirty="0">
                <a:solidFill>
                  <a:srgbClr val="FFFFFF"/>
                </a:solidFill>
                <a:latin typeface="Times New Roman" charset="0"/>
                <a:cs typeface="Times New Roman" charset="0"/>
              </a:rPr>
              <a:t>	1=</a:t>
            </a:r>
            <a:r>
              <a:rPr lang="en-US" b="1" i="1" dirty="0">
                <a:solidFill>
                  <a:srgbClr val="FFFFFF"/>
                </a:solidFill>
                <a:latin typeface="Times New Roman" charset="0"/>
                <a:cs typeface="Times New Roman" charset="0"/>
              </a:rPr>
              <a:t>slight</a:t>
            </a:r>
            <a:r>
              <a:rPr lang="en-US" b="1" dirty="0">
                <a:solidFill>
                  <a:srgbClr val="FFFFFF"/>
                </a:solidFill>
                <a:latin typeface="Times New Roman" charset="0"/>
                <a:cs typeface="Times New Roman" charset="0"/>
              </a:rPr>
              <a:t> chance of dozing</a:t>
            </a:r>
          </a:p>
          <a:p>
            <a:r>
              <a:rPr lang="en-US" b="1" dirty="0">
                <a:solidFill>
                  <a:srgbClr val="FFFFFF"/>
                </a:solidFill>
                <a:latin typeface="Times New Roman" charset="0"/>
                <a:cs typeface="Times New Roman" charset="0"/>
              </a:rPr>
              <a:t>	2= </a:t>
            </a:r>
            <a:r>
              <a:rPr lang="en-US" b="1" i="1" dirty="0">
                <a:solidFill>
                  <a:srgbClr val="FFFFFF"/>
                </a:solidFill>
                <a:latin typeface="Times New Roman" charset="0"/>
                <a:cs typeface="Times New Roman" charset="0"/>
              </a:rPr>
              <a:t>moderate</a:t>
            </a:r>
            <a:r>
              <a:rPr lang="en-US" b="1" dirty="0">
                <a:solidFill>
                  <a:srgbClr val="FFFFFF"/>
                </a:solidFill>
                <a:latin typeface="Times New Roman" charset="0"/>
                <a:cs typeface="Times New Roman" charset="0"/>
              </a:rPr>
              <a:t> chance of dozing</a:t>
            </a:r>
          </a:p>
          <a:p>
            <a:r>
              <a:rPr lang="en-US" b="1" dirty="0">
                <a:solidFill>
                  <a:srgbClr val="FFFFFF"/>
                </a:solidFill>
                <a:latin typeface="Times New Roman" charset="0"/>
                <a:cs typeface="Times New Roman" charset="0"/>
              </a:rPr>
              <a:t>	3=</a:t>
            </a:r>
            <a:r>
              <a:rPr lang="en-US" b="1" i="1" dirty="0">
                <a:solidFill>
                  <a:srgbClr val="FFFFFF"/>
                </a:solidFill>
                <a:latin typeface="Times New Roman" charset="0"/>
                <a:cs typeface="Times New Roman" charset="0"/>
              </a:rPr>
              <a:t>high</a:t>
            </a:r>
            <a:r>
              <a:rPr lang="en-US" b="1" dirty="0">
                <a:solidFill>
                  <a:srgbClr val="FFFFFF"/>
                </a:solidFill>
                <a:latin typeface="Times New Roman" charset="0"/>
                <a:cs typeface="Times New Roman" charset="0"/>
              </a:rPr>
              <a:t> chance of dozing</a:t>
            </a:r>
          </a:p>
          <a:p>
            <a:r>
              <a:rPr lang="en-US" b="1" dirty="0">
                <a:solidFill>
                  <a:srgbClr val="FFFF00"/>
                </a:solidFill>
                <a:latin typeface="Times New Roman" charset="0"/>
                <a:cs typeface="Times New Roman" charset="0"/>
              </a:rPr>
              <a:t> </a:t>
            </a:r>
          </a:p>
          <a:p>
            <a:r>
              <a:rPr lang="en-US" sz="2000" b="1" dirty="0">
                <a:solidFill>
                  <a:srgbClr val="FFFF00"/>
                </a:solidFill>
                <a:latin typeface="Times New Roman" charset="0"/>
                <a:cs typeface="Times New Roman" charset="0"/>
              </a:rPr>
              <a:t>		Situation				Chance of Dozing</a:t>
            </a:r>
          </a:p>
          <a:p>
            <a:r>
              <a:rPr lang="en-US" sz="2000" b="1" dirty="0">
                <a:solidFill>
                  <a:srgbClr val="FFFF00"/>
                </a:solidFill>
                <a:latin typeface="Times New Roman" charset="0"/>
                <a:cs typeface="Times New Roman" charset="0"/>
              </a:rPr>
              <a:t> </a:t>
            </a:r>
          </a:p>
          <a:p>
            <a:r>
              <a:rPr lang="en-US" sz="2000" b="1" dirty="0">
                <a:solidFill>
                  <a:srgbClr val="FFFF00"/>
                </a:solidFill>
                <a:latin typeface="Times New Roman" charset="0"/>
                <a:cs typeface="Times New Roman" charset="0"/>
              </a:rPr>
              <a:t>Sitting and reading						</a:t>
            </a:r>
            <a:r>
              <a:rPr lang="en-US" sz="2000" b="1" dirty="0" smtClean="0">
                <a:solidFill>
                  <a:srgbClr val="FFFF00"/>
                </a:solidFill>
                <a:latin typeface="Times New Roman" charset="0"/>
                <a:cs typeface="Times New Roman" charset="0"/>
              </a:rPr>
              <a:t>		_____</a:t>
            </a:r>
            <a:endParaRPr lang="en-US" sz="2000" b="1" dirty="0">
              <a:solidFill>
                <a:srgbClr val="FFFF00"/>
              </a:solidFill>
              <a:latin typeface="Times New Roman" charset="0"/>
              <a:cs typeface="Times New Roman" charset="0"/>
            </a:endParaRPr>
          </a:p>
          <a:p>
            <a:r>
              <a:rPr lang="en-US" sz="2000" b="1" dirty="0">
                <a:solidFill>
                  <a:srgbClr val="FFFF00"/>
                </a:solidFill>
                <a:latin typeface="Times New Roman" charset="0"/>
                <a:cs typeface="Times New Roman" charset="0"/>
              </a:rPr>
              <a:t>Watching TV							</a:t>
            </a:r>
            <a:r>
              <a:rPr lang="en-US" sz="2000" b="1" dirty="0" smtClean="0">
                <a:solidFill>
                  <a:srgbClr val="FFFF00"/>
                </a:solidFill>
                <a:latin typeface="Times New Roman" charset="0"/>
                <a:cs typeface="Times New Roman" charset="0"/>
              </a:rPr>
              <a:t>		_____</a:t>
            </a:r>
            <a:endParaRPr lang="en-US" sz="2000" b="1" dirty="0">
              <a:solidFill>
                <a:srgbClr val="FFFF00"/>
              </a:solidFill>
              <a:latin typeface="Times New Roman" charset="0"/>
              <a:cs typeface="Times New Roman" charset="0"/>
            </a:endParaRPr>
          </a:p>
          <a:p>
            <a:r>
              <a:rPr lang="en-US" sz="2000" b="1" dirty="0">
                <a:solidFill>
                  <a:srgbClr val="FFFF00"/>
                </a:solidFill>
                <a:latin typeface="Times New Roman" charset="0"/>
                <a:cs typeface="Times New Roman" charset="0"/>
              </a:rPr>
              <a:t>Sitting, inactive, in a public place				</a:t>
            </a:r>
            <a:r>
              <a:rPr lang="en-US" sz="2000" b="1" dirty="0" smtClean="0">
                <a:solidFill>
                  <a:srgbClr val="FFFF00"/>
                </a:solidFill>
                <a:latin typeface="Times New Roman" charset="0"/>
                <a:cs typeface="Times New Roman" charset="0"/>
              </a:rPr>
              <a:t>	_____</a:t>
            </a:r>
            <a:endParaRPr lang="en-US" sz="2000" b="1" dirty="0">
              <a:solidFill>
                <a:srgbClr val="FFFF00"/>
              </a:solidFill>
              <a:latin typeface="Times New Roman" charset="0"/>
              <a:cs typeface="Times New Roman" charset="0"/>
            </a:endParaRPr>
          </a:p>
          <a:p>
            <a:r>
              <a:rPr lang="en-US" sz="2000" b="1" dirty="0">
                <a:solidFill>
                  <a:srgbClr val="FFFF00"/>
                </a:solidFill>
                <a:latin typeface="Times New Roman" charset="0"/>
                <a:cs typeface="Times New Roman" charset="0"/>
              </a:rPr>
              <a:t>As a passenger in a car for an hour				_____</a:t>
            </a:r>
          </a:p>
          <a:p>
            <a:r>
              <a:rPr lang="en-US" sz="2000" b="1" dirty="0">
                <a:solidFill>
                  <a:srgbClr val="FFFF00"/>
                </a:solidFill>
                <a:latin typeface="Times New Roman" charset="0"/>
                <a:cs typeface="Times New Roman" charset="0"/>
              </a:rPr>
              <a:t>Lying down in the afternoon					</a:t>
            </a:r>
            <a:r>
              <a:rPr lang="en-US" sz="2000" b="1" dirty="0" smtClean="0">
                <a:solidFill>
                  <a:srgbClr val="FFFF00"/>
                </a:solidFill>
                <a:latin typeface="Times New Roman" charset="0"/>
                <a:cs typeface="Times New Roman" charset="0"/>
              </a:rPr>
              <a:t>	_____</a:t>
            </a:r>
            <a:endParaRPr lang="en-US" sz="2000" b="1" dirty="0">
              <a:solidFill>
                <a:srgbClr val="FFFF00"/>
              </a:solidFill>
              <a:latin typeface="Times New Roman" charset="0"/>
              <a:cs typeface="Times New Roman" charset="0"/>
            </a:endParaRPr>
          </a:p>
          <a:p>
            <a:r>
              <a:rPr lang="en-US" sz="2000" b="1" dirty="0">
                <a:solidFill>
                  <a:srgbClr val="FFFF00"/>
                </a:solidFill>
                <a:latin typeface="Times New Roman" charset="0"/>
                <a:cs typeface="Times New Roman" charset="0"/>
              </a:rPr>
              <a:t>Sitting and talking to someone					_____</a:t>
            </a:r>
          </a:p>
          <a:p>
            <a:r>
              <a:rPr lang="en-US" sz="2000" b="1" dirty="0">
                <a:solidFill>
                  <a:srgbClr val="FFFF00"/>
                </a:solidFill>
                <a:latin typeface="Times New Roman" charset="0"/>
                <a:cs typeface="Times New Roman" charset="0"/>
              </a:rPr>
              <a:t>Sitting quietly after a lunch without alcohol		</a:t>
            </a:r>
            <a:r>
              <a:rPr lang="en-US" sz="2000" b="1" dirty="0" smtClean="0">
                <a:solidFill>
                  <a:srgbClr val="FFFF00"/>
                </a:solidFill>
                <a:latin typeface="Times New Roman" charset="0"/>
                <a:cs typeface="Times New Roman" charset="0"/>
              </a:rPr>
              <a:t>_____</a:t>
            </a:r>
            <a:endParaRPr lang="en-US" sz="2000" b="1" dirty="0">
              <a:solidFill>
                <a:srgbClr val="FFFF00"/>
              </a:solidFill>
              <a:latin typeface="Times New Roman" charset="0"/>
              <a:cs typeface="Times New Roman" charset="0"/>
            </a:endParaRPr>
          </a:p>
          <a:p>
            <a:r>
              <a:rPr lang="en-US" sz="2000" b="1" dirty="0">
                <a:solidFill>
                  <a:srgbClr val="FFFF00"/>
                </a:solidFill>
                <a:latin typeface="Times New Roman" charset="0"/>
                <a:cs typeface="Times New Roman" charset="0"/>
              </a:rPr>
              <a:t>In a car, while stopped for a few minutes in traffic	</a:t>
            </a:r>
            <a:r>
              <a:rPr lang="en-US" sz="2000" b="1" dirty="0" smtClean="0">
                <a:solidFill>
                  <a:srgbClr val="FFFF00"/>
                </a:solidFill>
                <a:latin typeface="Times New Roman" charset="0"/>
                <a:cs typeface="Times New Roman" charset="0"/>
              </a:rPr>
              <a:t>_____</a:t>
            </a:r>
            <a:endParaRPr lang="en-US" sz="2000" b="1" dirty="0">
              <a:solidFill>
                <a:srgbClr val="FFFF00"/>
              </a:solidFill>
              <a:latin typeface="Times New Roman" charset="0"/>
              <a:cs typeface="Times New Roman" charset="0"/>
            </a:endParaRPr>
          </a:p>
          <a:p>
            <a:r>
              <a:rPr lang="en-US" sz="2000" dirty="0">
                <a:latin typeface="Times New Roman" charset="0"/>
                <a:cs typeface="Times New Roman" charset="0"/>
              </a:rPr>
              <a:t> 			</a:t>
            </a:r>
          </a:p>
          <a:p>
            <a:endParaRPr lang="en-US" sz="2000" dirty="0">
              <a:latin typeface="Times New Roman" charset="0"/>
              <a:cs typeface="Times New Roman" charset="0"/>
            </a:endParaRPr>
          </a:p>
        </p:txBody>
      </p:sp>
    </p:spTree>
    <p:extLst>
      <p:ext uri="{BB962C8B-B14F-4D97-AF65-F5344CB8AC3E}">
        <p14:creationId xmlns:p14="http://schemas.microsoft.com/office/powerpoint/2010/main" val="33145936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t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23518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0" y="-82308"/>
            <a:ext cx="8229600" cy="1143000"/>
          </a:xfrm>
        </p:spPr>
        <p:txBody>
          <a:bodyPr anchorCtr="0">
            <a:normAutofit/>
          </a:bodyPr>
          <a:lstStyle/>
          <a:p>
            <a:pPr>
              <a:defRPr/>
            </a:pPr>
            <a:r>
              <a:rPr lang="en-US" sz="3200" dirty="0" smtClean="0">
                <a:solidFill>
                  <a:srgbClr val="1F497D"/>
                </a:solidFill>
                <a:latin typeface="Arial" charset="0"/>
                <a:ea typeface="ＭＳ Ｐゴシック" charset="0"/>
                <a:cs typeface="ＭＳ Ｐゴシック" charset="0"/>
              </a:rPr>
              <a:t>Do At-Risk Drivers Know?</a:t>
            </a:r>
            <a:r>
              <a:rPr lang="en-US" sz="2800" dirty="0" smtClean="0">
                <a:solidFill>
                  <a:srgbClr val="1F497D"/>
                </a:solidFill>
                <a:latin typeface="Arial" charset="0"/>
                <a:ea typeface="ＭＳ Ｐゴシック" charset="0"/>
                <a:cs typeface="ＭＳ Ｐゴシック" charset="0"/>
              </a:rPr>
              <a:t/>
            </a:r>
            <a:br>
              <a:rPr lang="en-US" sz="2800" dirty="0" smtClean="0">
                <a:solidFill>
                  <a:srgbClr val="1F497D"/>
                </a:solidFill>
                <a:latin typeface="Arial" charset="0"/>
                <a:ea typeface="ＭＳ Ｐゴシック" charset="0"/>
                <a:cs typeface="ＭＳ Ｐゴシック" charset="0"/>
              </a:rPr>
            </a:br>
            <a:r>
              <a:rPr lang="en-US" sz="2800" dirty="0" smtClean="0">
                <a:solidFill>
                  <a:srgbClr val="1F497D"/>
                </a:solidFill>
                <a:latin typeface="Arial" charset="0"/>
                <a:ea typeface="ＭＳ Ｐゴシック" charset="0"/>
                <a:cs typeface="ＭＳ Ｐゴシック" charset="0"/>
              </a:rPr>
              <a:t>(</a:t>
            </a:r>
            <a:r>
              <a:rPr lang="en-US" dirty="0" smtClean="0">
                <a:solidFill>
                  <a:srgbClr val="1F497D"/>
                </a:solidFill>
                <a:latin typeface="Arial" charset="0"/>
                <a:ea typeface="ＭＳ Ｐゴシック" charset="0"/>
                <a:cs typeface="ＭＳ Ｐゴシック" charset="0"/>
              </a:rPr>
              <a:t>FMCSA 2007; </a:t>
            </a:r>
            <a:r>
              <a:rPr lang="en-US" dirty="0" err="1" smtClean="0">
                <a:solidFill>
                  <a:srgbClr val="1F497D"/>
                </a:solidFill>
                <a:latin typeface="Arial" charset="0"/>
                <a:ea typeface="ＭＳ Ｐゴシック" charset="0"/>
                <a:cs typeface="ＭＳ Ｐゴシック" charset="0"/>
              </a:rPr>
              <a:t>Tregear</a:t>
            </a:r>
            <a:r>
              <a:rPr lang="en-US" dirty="0" smtClean="0">
                <a:solidFill>
                  <a:srgbClr val="1F497D"/>
                </a:solidFill>
                <a:latin typeface="Arial" charset="0"/>
                <a:ea typeface="ＭＳ Ｐゴシック" charset="0"/>
                <a:cs typeface="ＭＳ Ｐゴシック" charset="0"/>
              </a:rPr>
              <a:t> </a:t>
            </a:r>
            <a:r>
              <a:rPr lang="en-US" dirty="0">
                <a:solidFill>
                  <a:srgbClr val="1F497D"/>
                </a:solidFill>
                <a:latin typeface="Arial" charset="0"/>
                <a:ea typeface="ＭＳ Ｐゴシック" charset="0"/>
                <a:cs typeface="ＭＳ Ｐゴシック" charset="0"/>
              </a:rPr>
              <a:t>S JCSM </a:t>
            </a:r>
            <a:r>
              <a:rPr lang="en-US" dirty="0" smtClean="0">
                <a:solidFill>
                  <a:srgbClr val="1F497D"/>
                </a:solidFill>
                <a:latin typeface="Arial" charset="0"/>
                <a:ea typeface="ＭＳ Ｐゴシック" charset="0"/>
                <a:cs typeface="ＭＳ Ｐゴシック" charset="0"/>
              </a:rPr>
              <a:t>2009)</a:t>
            </a:r>
            <a:endParaRPr lang="en-US" b="1" dirty="0">
              <a:solidFill>
                <a:srgbClr val="1F497D"/>
              </a:solidFill>
              <a:latin typeface="Arial" charset="0"/>
              <a:ea typeface="ＭＳ Ｐゴシック" charset="0"/>
              <a:cs typeface="ＭＳ Ｐゴシック" charset="0"/>
            </a:endParaRPr>
          </a:p>
        </p:txBody>
      </p:sp>
      <p:sp>
        <p:nvSpPr>
          <p:cNvPr id="26627" name="Content Placeholder 2"/>
          <p:cNvSpPr>
            <a:spLocks noGrp="1"/>
          </p:cNvSpPr>
          <p:nvPr>
            <p:ph idx="4294967295"/>
          </p:nvPr>
        </p:nvSpPr>
        <p:spPr/>
        <p:txBody>
          <a:bodyPr/>
          <a:lstStyle/>
          <a:p>
            <a:pPr eaLnBrk="1" hangingPunct="1">
              <a:buFont typeface="Wingdings" charset="0"/>
              <a:buNone/>
              <a:defRPr/>
            </a:pPr>
            <a:endParaRPr lang="en-US" b="1" dirty="0">
              <a:latin typeface="Verdana" charset="0"/>
              <a:ea typeface="ＭＳ Ｐゴシック" charset="0"/>
              <a:cs typeface="ＭＳ Ｐゴシック" charset="0"/>
            </a:endParaRPr>
          </a:p>
          <a:p>
            <a:pPr eaLnBrk="1" hangingPunct="1">
              <a:buFont typeface="Wingdings" charset="0"/>
              <a:buNone/>
              <a:defRPr/>
            </a:pPr>
            <a:endParaRPr lang="en-US" b="1" dirty="0">
              <a:latin typeface="Verdana" charset="0"/>
              <a:ea typeface="ＭＳ Ｐゴシック" charset="0"/>
              <a:cs typeface="ＭＳ Ｐゴシック" charset="0"/>
            </a:endParaRPr>
          </a:p>
          <a:p>
            <a:pPr eaLnBrk="1" hangingPunct="1">
              <a:buFont typeface="Wingdings" charset="0"/>
              <a:buNone/>
              <a:defRPr/>
            </a:pPr>
            <a:r>
              <a:rPr lang="en-US" sz="2800" dirty="0">
                <a:latin typeface="Verdana" charset="0"/>
                <a:ea typeface="ＭＳ Ｐゴシック" charset="0"/>
                <a:cs typeface="ＭＳ Ｐゴシック" charset="0"/>
              </a:rPr>
              <a:t>Individuals with OSA may not be aware of the extent to which they are affected by daytime sleepiness </a:t>
            </a:r>
          </a:p>
        </p:txBody>
      </p:sp>
    </p:spTree>
    <p:extLst>
      <p:ext uri="{BB962C8B-B14F-4D97-AF65-F5344CB8AC3E}">
        <p14:creationId xmlns:p14="http://schemas.microsoft.com/office/powerpoint/2010/main" val="42170439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idx="4294967295"/>
          </p:nvPr>
        </p:nvSpPr>
        <p:spPr>
          <a:xfrm>
            <a:off x="457200" y="274638"/>
            <a:ext cx="8229600" cy="5851525"/>
          </a:xfrm>
        </p:spPr>
        <p:txBody>
          <a:bodyPr/>
          <a:lstStyle/>
          <a:p>
            <a:pPr eaLnBrk="1" hangingPunct="1">
              <a:buFont typeface="Wingdings" pitchFamily="2" charset="2"/>
              <a:buChar char="n"/>
              <a:defRPr/>
            </a:pPr>
            <a:endParaRPr lang="en-US" smtClean="0">
              <a:ea typeface="+mn-ea"/>
              <a:cs typeface="+mn-cs"/>
            </a:endParaRPr>
          </a:p>
        </p:txBody>
      </p:sp>
      <p:pic>
        <p:nvPicPr>
          <p:cNvPr id="7475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503577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65" y="137489"/>
            <a:ext cx="8229600" cy="793709"/>
          </a:xfrm>
        </p:spPr>
        <p:txBody>
          <a:bodyPr>
            <a:normAutofit/>
          </a:bodyPr>
          <a:lstStyle/>
          <a:p>
            <a:pPr eaLnBrk="1" hangingPunct="1">
              <a:defRPr/>
            </a:pPr>
            <a:r>
              <a:rPr lang="en-US" sz="3200" dirty="0">
                <a:solidFill>
                  <a:schemeClr val="tx2"/>
                </a:solidFill>
                <a:latin typeface="Arial" charset="0"/>
                <a:ea typeface="ＭＳ Ｐゴシック" charset="0"/>
                <a:cs typeface="ＭＳ Ｐゴシック" charset="0"/>
              </a:rPr>
              <a:t>Overview</a:t>
            </a:r>
          </a:p>
        </p:txBody>
      </p:sp>
      <p:sp>
        <p:nvSpPr>
          <p:cNvPr id="3" name="Content Placeholder 2"/>
          <p:cNvSpPr>
            <a:spLocks noGrp="1"/>
          </p:cNvSpPr>
          <p:nvPr>
            <p:ph idx="1"/>
          </p:nvPr>
        </p:nvSpPr>
        <p:spPr/>
        <p:txBody>
          <a:bodyPr/>
          <a:lstStyle/>
          <a:p>
            <a:pPr eaLnBrk="1" hangingPunct="1">
              <a:defRPr/>
            </a:pPr>
            <a:r>
              <a:rPr lang="en-US" dirty="0" smtClean="0">
                <a:latin typeface="Verdana" charset="0"/>
                <a:ea typeface="ＭＳ Ｐゴシック" charset="0"/>
                <a:cs typeface="ＭＳ Ｐゴシック" charset="0"/>
              </a:rPr>
              <a:t>OSA and driving risk</a:t>
            </a:r>
          </a:p>
          <a:p>
            <a:pPr eaLnBrk="1" hangingPunct="1">
              <a:defRPr/>
            </a:pPr>
            <a:r>
              <a:rPr lang="en-US" dirty="0" smtClean="0">
                <a:solidFill>
                  <a:schemeClr val="accent5">
                    <a:lumMod val="75000"/>
                  </a:schemeClr>
                </a:solidFill>
                <a:latin typeface="Verdana" charset="0"/>
                <a:ea typeface="ＭＳ Ｐゴシック" charset="0"/>
                <a:cs typeface="ＭＳ Ｐゴシック" charset="0"/>
              </a:rPr>
              <a:t>OSA and commercial drivers</a:t>
            </a:r>
          </a:p>
          <a:p>
            <a:pPr>
              <a:defRPr/>
            </a:pPr>
            <a:r>
              <a:rPr lang="en-US" dirty="0">
                <a:latin typeface="Verdana" charset="0"/>
                <a:ea typeface="ＭＳ Ｐゴシック" charset="0"/>
                <a:cs typeface="ＭＳ Ｐゴシック" charset="0"/>
              </a:rPr>
              <a:t>OSA and amateur </a:t>
            </a:r>
            <a:r>
              <a:rPr lang="en-US" dirty="0" smtClean="0">
                <a:latin typeface="Verdana" charset="0"/>
                <a:ea typeface="ＭＳ Ｐゴシック" charset="0"/>
                <a:cs typeface="ＭＳ Ｐゴシック" charset="0"/>
              </a:rPr>
              <a:t>drivers</a:t>
            </a:r>
            <a:endParaRPr lang="en-US" dirty="0" smtClean="0">
              <a:solidFill>
                <a:schemeClr val="accent5">
                  <a:lumMod val="75000"/>
                </a:schemeClr>
              </a:solidFill>
              <a:latin typeface="Verdana" charset="0"/>
              <a:ea typeface="ＭＳ Ｐゴシック" charset="0"/>
              <a:cs typeface="ＭＳ Ｐゴシック" charset="0"/>
            </a:endParaRPr>
          </a:p>
          <a:p>
            <a:pPr eaLnBrk="1" hangingPunct="1">
              <a:defRPr/>
            </a:pPr>
            <a:r>
              <a:rPr lang="en-US" dirty="0" smtClean="0">
                <a:latin typeface="Verdana" charset="0"/>
                <a:ea typeface="ＭＳ Ｐゴシック" charset="0"/>
                <a:cs typeface="ＭＳ Ｐゴシック" charset="0"/>
              </a:rPr>
              <a:t>Factors besides OSA that increase driving risk</a:t>
            </a:r>
          </a:p>
          <a:p>
            <a:pPr eaLnBrk="1" hangingPunct="1">
              <a:defRPr/>
            </a:pPr>
            <a:r>
              <a:rPr lang="en-US" dirty="0" smtClean="0">
                <a:latin typeface="Verdana" charset="0"/>
                <a:ea typeface="ＭＳ Ｐゴシック" charset="0"/>
                <a:cs typeface="ＭＳ Ｐゴシック" charset="0"/>
              </a:rPr>
              <a:t>Interventions </a:t>
            </a:r>
            <a:endParaRPr lang="en-US" dirty="0">
              <a:latin typeface="Verdana" charset="0"/>
              <a:ea typeface="ＭＳ Ｐゴシック" charset="0"/>
              <a:cs typeface="ＭＳ Ｐゴシック" charset="0"/>
            </a:endParaRPr>
          </a:p>
          <a:p>
            <a:pPr eaLnBrk="1" hangingPunct="1">
              <a:defRPr/>
            </a:pPr>
            <a:endParaRPr lang="en-US" dirty="0">
              <a:latin typeface="Verdana" charset="0"/>
              <a:ea typeface="ＭＳ Ｐゴシック" charset="0"/>
              <a:cs typeface="ＭＳ Ｐゴシック" charset="0"/>
            </a:endParaRPr>
          </a:p>
        </p:txBody>
      </p:sp>
    </p:spTree>
    <p:extLst>
      <p:ext uri="{BB962C8B-B14F-4D97-AF65-F5344CB8AC3E}">
        <p14:creationId xmlns:p14="http://schemas.microsoft.com/office/powerpoint/2010/main" val="18362526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7940" y="0"/>
            <a:ext cx="8229600" cy="1143000"/>
          </a:xfrm>
        </p:spPr>
        <p:txBody>
          <a:bodyPr>
            <a:normAutofit/>
          </a:bodyPr>
          <a:lstStyle/>
          <a:p>
            <a:pPr eaLnBrk="1" hangingPunct="1">
              <a:defRPr/>
            </a:pPr>
            <a:r>
              <a:rPr lang="en-US" dirty="0">
                <a:solidFill>
                  <a:srgbClr val="1F497D"/>
                </a:solidFill>
                <a:latin typeface="Arial" charset="0"/>
                <a:ea typeface="ＭＳ Ｐゴシック" charset="0"/>
                <a:cs typeface="ＭＳ Ｐゴシック" charset="0"/>
              </a:rPr>
              <a:t>Obstructive Sleep Apnea (OSA) and </a:t>
            </a:r>
            <a:r>
              <a:rPr lang="en-US" dirty="0" smtClean="0">
                <a:solidFill>
                  <a:srgbClr val="1F497D"/>
                </a:solidFill>
                <a:latin typeface="Arial" charset="0"/>
                <a:ea typeface="ＭＳ Ｐゴシック" charset="0"/>
                <a:cs typeface="ＭＳ Ｐゴシック" charset="0"/>
              </a:rPr>
              <a:t/>
            </a:r>
            <a:br>
              <a:rPr lang="en-US" dirty="0" smtClean="0">
                <a:solidFill>
                  <a:srgbClr val="1F497D"/>
                </a:solidFill>
                <a:latin typeface="Arial" charset="0"/>
                <a:ea typeface="ＭＳ Ｐゴシック" charset="0"/>
                <a:cs typeface="ＭＳ Ｐゴシック" charset="0"/>
              </a:rPr>
            </a:br>
            <a:r>
              <a:rPr lang="en-US" dirty="0" smtClean="0">
                <a:solidFill>
                  <a:srgbClr val="1F497D"/>
                </a:solidFill>
                <a:latin typeface="Arial" charset="0"/>
                <a:ea typeface="ＭＳ Ｐゴシック" charset="0"/>
                <a:cs typeface="ＭＳ Ｐゴシック" charset="0"/>
              </a:rPr>
              <a:t>Commercial Drivers </a:t>
            </a:r>
            <a:r>
              <a:rPr lang="en-US" dirty="0">
                <a:solidFill>
                  <a:srgbClr val="1F497D"/>
                </a:solidFill>
                <a:latin typeface="Arial" charset="0"/>
                <a:ea typeface="ＭＳ Ｐゴシック" charset="0"/>
                <a:cs typeface="ＭＳ Ｐゴシック" charset="0"/>
              </a:rPr>
              <a:t>(</a:t>
            </a:r>
            <a:r>
              <a:rPr lang="en-US" dirty="0" smtClean="0">
                <a:solidFill>
                  <a:srgbClr val="1F497D"/>
                </a:solidFill>
                <a:latin typeface="Arial" charset="0"/>
                <a:ea typeface="ＭＳ Ｐゴシック" charset="0"/>
                <a:cs typeface="ＭＳ Ｐゴシック" charset="0"/>
              </a:rPr>
              <a:t>CDs</a:t>
            </a:r>
            <a:r>
              <a:rPr lang="en-US" dirty="0">
                <a:solidFill>
                  <a:srgbClr val="1F497D"/>
                </a:solidFill>
                <a:latin typeface="Arial" charset="0"/>
                <a:ea typeface="ＭＳ Ｐゴシック" charset="0"/>
                <a:cs typeface="ＭＳ Ｐゴシック" charset="0"/>
              </a:rPr>
              <a:t>) </a:t>
            </a:r>
          </a:p>
        </p:txBody>
      </p:sp>
      <p:sp>
        <p:nvSpPr>
          <p:cNvPr id="8195" name="Content Placeholder 2"/>
          <p:cNvSpPr>
            <a:spLocks noGrp="1"/>
          </p:cNvSpPr>
          <p:nvPr>
            <p:ph idx="1"/>
          </p:nvPr>
        </p:nvSpPr>
        <p:spPr>
          <a:xfrm>
            <a:off x="468313" y="2332038"/>
            <a:ext cx="8229600" cy="4525962"/>
          </a:xfrm>
        </p:spPr>
        <p:txBody>
          <a:bodyPr/>
          <a:lstStyle/>
          <a:p>
            <a:pPr eaLnBrk="1" hangingPunct="1">
              <a:defRPr/>
            </a:pPr>
            <a:r>
              <a:rPr lang="en-US" dirty="0">
                <a:latin typeface="Verdana" charset="0"/>
                <a:ea typeface="ＭＳ Ｐゴシック" charset="0"/>
                <a:cs typeface="ＭＳ Ｐゴシック" charset="0"/>
              </a:rPr>
              <a:t>Approximately 5,600 people are killed every year in crashes with commercial motor vehicles (CMV</a:t>
            </a:r>
            <a:r>
              <a:rPr lang="ja-JP" altLang="en-US" dirty="0">
                <a:latin typeface="Verdana" charset="0"/>
                <a:ea typeface="ＭＳ Ｐゴシック" charset="0"/>
                <a:cs typeface="ＭＳ Ｐゴシック" charset="0"/>
              </a:rPr>
              <a:t>’</a:t>
            </a:r>
            <a:r>
              <a:rPr lang="en-US" dirty="0">
                <a:latin typeface="Verdana" charset="0"/>
                <a:ea typeface="ＭＳ Ｐゴシック" charset="0"/>
                <a:cs typeface="ＭＳ Ｐゴシック" charset="0"/>
              </a:rPr>
              <a:t>s</a:t>
            </a:r>
            <a:r>
              <a:rPr lang="en-US" dirty="0" smtClean="0">
                <a:latin typeface="Verdana" charset="0"/>
                <a:ea typeface="ＭＳ Ｐゴシック" charset="0"/>
                <a:cs typeface="ＭＳ Ｐゴシック" charset="0"/>
              </a:rPr>
              <a:t>) in the US</a:t>
            </a:r>
            <a:endParaRPr lang="en-US" dirty="0">
              <a:latin typeface="Verdana" charset="0"/>
              <a:ea typeface="ＭＳ Ｐゴシック" charset="0"/>
              <a:cs typeface="ＭＳ Ｐゴシック" charset="0"/>
            </a:endParaRPr>
          </a:p>
          <a:p>
            <a:pPr eaLnBrk="1" hangingPunct="1">
              <a:defRPr/>
            </a:pPr>
            <a:r>
              <a:rPr lang="en-US" dirty="0">
                <a:latin typeface="Verdana" charset="0"/>
                <a:ea typeface="ＭＳ Ｐゴシック" charset="0"/>
                <a:cs typeface="ＭＳ Ｐゴシック" charset="0"/>
              </a:rPr>
              <a:t>Between 20 and 30% of crashes with CMV</a:t>
            </a:r>
            <a:r>
              <a:rPr lang="ja-JP" altLang="en-US" dirty="0">
                <a:latin typeface="Verdana" charset="0"/>
                <a:ea typeface="ＭＳ Ｐゴシック" charset="0"/>
                <a:cs typeface="ＭＳ Ｐゴシック" charset="0"/>
              </a:rPr>
              <a:t>’</a:t>
            </a:r>
            <a:r>
              <a:rPr lang="en-US" dirty="0">
                <a:latin typeface="Verdana" charset="0"/>
                <a:ea typeface="ＭＳ Ｐゴシック" charset="0"/>
                <a:cs typeface="ＭＳ Ｐゴシック" charset="0"/>
              </a:rPr>
              <a:t>s are sleep-related </a:t>
            </a:r>
            <a:r>
              <a:rPr lang="en-US" sz="1800" dirty="0">
                <a:latin typeface="Verdana" charset="0"/>
                <a:ea typeface="ＭＳ Ｐゴシック" charset="0"/>
                <a:cs typeface="ＭＳ Ｐゴシック" charset="0"/>
              </a:rPr>
              <a:t>(</a:t>
            </a:r>
            <a:r>
              <a:rPr lang="en-US" sz="1800" dirty="0" err="1">
                <a:latin typeface="Verdana" charset="0"/>
                <a:ea typeface="ＭＳ Ｐゴシック" charset="0"/>
                <a:cs typeface="ＭＳ Ｐゴシック" charset="0"/>
              </a:rPr>
              <a:t>Akerstedt</a:t>
            </a:r>
            <a:r>
              <a:rPr lang="en-US" sz="1800" dirty="0">
                <a:latin typeface="Verdana" charset="0"/>
                <a:ea typeface="ＭＳ Ｐゴシック" charset="0"/>
                <a:cs typeface="ＭＳ Ｐゴシック" charset="0"/>
              </a:rPr>
              <a:t> T J Sleep Res 2000)</a:t>
            </a:r>
          </a:p>
          <a:p>
            <a:pPr eaLnBrk="1" hangingPunct="1">
              <a:defRPr/>
            </a:pPr>
            <a:r>
              <a:rPr lang="en-US" dirty="0">
                <a:latin typeface="Verdana" charset="0"/>
                <a:ea typeface="ＭＳ Ｐゴシック" charset="0"/>
                <a:cs typeface="ＭＳ Ｐゴシック" charset="0"/>
              </a:rPr>
              <a:t>At least 25% of CD</a:t>
            </a:r>
            <a:r>
              <a:rPr lang="ja-JP" altLang="en-US" dirty="0">
                <a:latin typeface="Verdana" charset="0"/>
                <a:ea typeface="ＭＳ Ｐゴシック" charset="0"/>
                <a:cs typeface="ＭＳ Ｐゴシック" charset="0"/>
              </a:rPr>
              <a:t>’</a:t>
            </a:r>
            <a:r>
              <a:rPr lang="en-US" dirty="0">
                <a:latin typeface="Verdana" charset="0"/>
                <a:ea typeface="ＭＳ Ｐゴシック" charset="0"/>
                <a:cs typeface="ＭＳ Ｐゴシック" charset="0"/>
              </a:rPr>
              <a:t>s have OSA </a:t>
            </a:r>
            <a:r>
              <a:rPr lang="en-US" sz="1800" dirty="0">
                <a:latin typeface="Verdana" charset="0"/>
                <a:ea typeface="ＭＳ Ｐゴシック" charset="0"/>
                <a:cs typeface="ＭＳ Ｐゴシック" charset="0"/>
              </a:rPr>
              <a:t>(Pack A AJRCCM 2006)</a:t>
            </a:r>
          </a:p>
        </p:txBody>
      </p:sp>
    </p:spTree>
    <p:extLst>
      <p:ext uri="{BB962C8B-B14F-4D97-AF65-F5344CB8AC3E}">
        <p14:creationId xmlns:p14="http://schemas.microsoft.com/office/powerpoint/2010/main" val="318033371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4068" y="0"/>
            <a:ext cx="7455455" cy="1143000"/>
          </a:xfrm>
        </p:spPr>
        <p:txBody>
          <a:bodyPr>
            <a:normAutofit/>
          </a:bodyPr>
          <a:lstStyle/>
          <a:p>
            <a:pPr eaLnBrk="1" hangingPunct="1">
              <a:lnSpc>
                <a:spcPct val="80000"/>
              </a:lnSpc>
              <a:defRPr/>
            </a:pPr>
            <a:r>
              <a:rPr lang="en-US" sz="2800" dirty="0">
                <a:solidFill>
                  <a:srgbClr val="1F497D"/>
                </a:solidFill>
                <a:latin typeface="Arial" charset="0"/>
                <a:ea typeface="ＭＳ Ｐゴシック" charset="0"/>
                <a:cs typeface="ＭＳ Ｐゴシック" charset="0"/>
              </a:rPr>
              <a:t>Commercial Drivers Carry Increased </a:t>
            </a:r>
            <a:r>
              <a:rPr lang="en-US" sz="2800" dirty="0" smtClean="0">
                <a:solidFill>
                  <a:srgbClr val="1F497D"/>
                </a:solidFill>
                <a:latin typeface="Arial" charset="0"/>
                <a:ea typeface="ＭＳ Ｐゴシック" charset="0"/>
                <a:cs typeface="ＭＳ Ｐゴシック" charset="0"/>
              </a:rPr>
              <a:t/>
            </a:r>
            <a:br>
              <a:rPr lang="en-US" sz="2800" dirty="0" smtClean="0">
                <a:solidFill>
                  <a:srgbClr val="1F497D"/>
                </a:solidFill>
                <a:latin typeface="Arial" charset="0"/>
                <a:ea typeface="ＭＳ Ｐゴシック" charset="0"/>
                <a:cs typeface="ＭＳ Ｐゴシック" charset="0"/>
              </a:rPr>
            </a:br>
            <a:r>
              <a:rPr lang="en-US" sz="2800" dirty="0" smtClean="0">
                <a:solidFill>
                  <a:srgbClr val="1F497D"/>
                </a:solidFill>
                <a:latin typeface="Arial" charset="0"/>
                <a:ea typeface="ＭＳ Ｐゴシック" charset="0"/>
                <a:cs typeface="ＭＳ Ｐゴシック" charset="0"/>
              </a:rPr>
              <a:t>Risk for </a:t>
            </a:r>
            <a:r>
              <a:rPr lang="en-US" sz="2800" dirty="0">
                <a:solidFill>
                  <a:srgbClr val="1F497D"/>
                </a:solidFill>
                <a:latin typeface="Arial" charset="0"/>
                <a:ea typeface="ＭＳ Ｐゴシック" charset="0"/>
                <a:cs typeface="ＭＳ Ｐゴシック" charset="0"/>
              </a:rPr>
              <a:t>Crash</a:t>
            </a:r>
          </a:p>
        </p:txBody>
      </p:sp>
      <p:sp>
        <p:nvSpPr>
          <p:cNvPr id="6147" name="Rectangle 3"/>
          <p:cNvSpPr>
            <a:spLocks noGrp="1" noChangeArrowheads="1"/>
          </p:cNvSpPr>
          <p:nvPr>
            <p:ph type="body" idx="1"/>
          </p:nvPr>
        </p:nvSpPr>
        <p:spPr>
          <a:xfrm>
            <a:off x="764327" y="1640496"/>
            <a:ext cx="8169361" cy="4145390"/>
          </a:xfrm>
        </p:spPr>
        <p:txBody>
          <a:bodyPr/>
          <a:lstStyle/>
          <a:p>
            <a:pPr eaLnBrk="1" hangingPunct="1">
              <a:lnSpc>
                <a:spcPct val="90000"/>
              </a:lnSpc>
              <a:buFontTx/>
              <a:buNone/>
              <a:defRPr/>
            </a:pPr>
            <a:r>
              <a:rPr lang="en-US" dirty="0">
                <a:latin typeface="Verdana" charset="0"/>
                <a:ea typeface="ＭＳ Ｐゴシック" charset="0"/>
                <a:cs typeface="ＭＳ Ｐゴシック" charset="0"/>
              </a:rPr>
              <a:t>They may</a:t>
            </a:r>
          </a:p>
          <a:p>
            <a:pPr marL="342900" indent="-342900" eaLnBrk="1" hangingPunct="1">
              <a:lnSpc>
                <a:spcPct val="90000"/>
              </a:lnSpc>
              <a:buFont typeface="Arial"/>
              <a:buChar char="•"/>
              <a:defRPr/>
            </a:pPr>
            <a:r>
              <a:rPr lang="en-US" dirty="0" smtClean="0">
                <a:latin typeface="Verdana" charset="0"/>
                <a:ea typeface="ＭＳ Ｐゴシック" charset="0"/>
                <a:cs typeface="ＭＳ Ｐゴシック" charset="0"/>
              </a:rPr>
              <a:t>	operate </a:t>
            </a:r>
            <a:r>
              <a:rPr lang="en-US" dirty="0">
                <a:latin typeface="Verdana" charset="0"/>
                <a:ea typeface="ＭＳ Ｐゴシック" charset="0"/>
                <a:cs typeface="ＭＳ Ｐゴシック" charset="0"/>
              </a:rPr>
              <a:t>larger vehicles</a:t>
            </a:r>
          </a:p>
          <a:p>
            <a:pPr marL="342900" indent="-342900" eaLnBrk="1" hangingPunct="1">
              <a:lnSpc>
                <a:spcPct val="90000"/>
              </a:lnSpc>
              <a:buFont typeface="Arial"/>
              <a:buChar char="•"/>
              <a:defRPr/>
            </a:pPr>
            <a:r>
              <a:rPr lang="en-US" dirty="0" smtClean="0">
                <a:latin typeface="Verdana" charset="0"/>
                <a:ea typeface="ＭＳ Ｐゴシック" charset="0"/>
                <a:cs typeface="ＭＳ Ｐゴシック" charset="0"/>
              </a:rPr>
              <a:t>	transport </a:t>
            </a:r>
            <a:r>
              <a:rPr lang="en-US" dirty="0">
                <a:latin typeface="Verdana" charset="0"/>
                <a:ea typeface="ＭＳ Ｐゴシック" charset="0"/>
                <a:cs typeface="ＭＳ Ｐゴシック" charset="0"/>
              </a:rPr>
              <a:t>hazardous materials</a:t>
            </a:r>
          </a:p>
          <a:p>
            <a:pPr marL="342900" indent="-342900" eaLnBrk="1" hangingPunct="1">
              <a:lnSpc>
                <a:spcPct val="90000"/>
              </a:lnSpc>
              <a:buFont typeface="Arial"/>
              <a:buChar char="•"/>
              <a:defRPr/>
            </a:pPr>
            <a:r>
              <a:rPr lang="en-US" dirty="0" smtClean="0">
                <a:latin typeface="Verdana" charset="0"/>
                <a:ea typeface="ＭＳ Ｐゴシック" charset="0"/>
                <a:cs typeface="ＭＳ Ｐゴシック" charset="0"/>
              </a:rPr>
              <a:t>	carry </a:t>
            </a:r>
            <a:r>
              <a:rPr lang="en-US" dirty="0">
                <a:latin typeface="Verdana" charset="0"/>
                <a:ea typeface="ＭＳ Ｐゴシック" charset="0"/>
                <a:cs typeface="ＭＳ Ｐゴシック" charset="0"/>
              </a:rPr>
              <a:t>multiple passengers </a:t>
            </a:r>
          </a:p>
          <a:p>
            <a:pPr marL="342900" indent="-342900" eaLnBrk="1" hangingPunct="1">
              <a:lnSpc>
                <a:spcPct val="90000"/>
              </a:lnSpc>
              <a:buFont typeface="Arial"/>
              <a:buChar char="•"/>
              <a:defRPr/>
            </a:pPr>
            <a:r>
              <a:rPr lang="en-US" dirty="0" smtClean="0">
                <a:latin typeface="Verdana" charset="0"/>
                <a:ea typeface="ＭＳ Ｐゴシック" charset="0"/>
                <a:cs typeface="ＭＳ Ｐゴシック" charset="0"/>
              </a:rPr>
              <a:t>	operate </a:t>
            </a:r>
            <a:r>
              <a:rPr lang="en-US" dirty="0">
                <a:latin typeface="Verdana" charset="0"/>
                <a:ea typeface="ＭＳ Ｐゴシック" charset="0"/>
                <a:cs typeface="ＭＳ Ｐゴシック" charset="0"/>
              </a:rPr>
              <a:t>for longer stretches of time </a:t>
            </a:r>
          </a:p>
          <a:p>
            <a:pPr marL="342900" indent="-342900" eaLnBrk="1" hangingPunct="1">
              <a:lnSpc>
                <a:spcPct val="90000"/>
              </a:lnSpc>
              <a:buFont typeface="Arial"/>
              <a:buChar char="•"/>
              <a:defRPr/>
            </a:pPr>
            <a:r>
              <a:rPr lang="en-US" dirty="0" smtClean="0">
                <a:latin typeface="Verdana" charset="0"/>
                <a:ea typeface="ＭＳ Ｐゴシック" charset="0"/>
                <a:cs typeface="ＭＳ Ｐゴシック" charset="0"/>
              </a:rPr>
              <a:t>	have </a:t>
            </a:r>
            <a:r>
              <a:rPr lang="en-US" dirty="0">
                <a:latin typeface="Verdana" charset="0"/>
                <a:ea typeface="ＭＳ Ｐゴシック" charset="0"/>
                <a:cs typeface="ＭＳ Ｐゴシック" charset="0"/>
              </a:rPr>
              <a:t>an economic incentive to continue driving </a:t>
            </a:r>
            <a:r>
              <a:rPr lang="en-US" dirty="0" smtClean="0">
                <a:latin typeface="Verdana" charset="0"/>
                <a:ea typeface="ＭＳ Ｐゴシック" charset="0"/>
                <a:cs typeface="ＭＳ Ｐゴシック" charset="0"/>
              </a:rPr>
              <a:t>	when </a:t>
            </a:r>
            <a:r>
              <a:rPr lang="en-US" dirty="0">
                <a:latin typeface="Verdana" charset="0"/>
                <a:ea typeface="ＭＳ Ｐゴシック" charset="0"/>
                <a:cs typeface="ＭＳ Ｐゴシック" charset="0"/>
              </a:rPr>
              <a:t>private drivers may choose to stop for a </a:t>
            </a:r>
            <a:r>
              <a:rPr lang="en-US" dirty="0" smtClean="0">
                <a:latin typeface="Verdana" charset="0"/>
                <a:ea typeface="ＭＳ Ｐゴシック" charset="0"/>
                <a:cs typeface="ＭＳ Ｐゴシック" charset="0"/>
              </a:rPr>
              <a:t>	medical 	reason </a:t>
            </a:r>
            <a:r>
              <a:rPr lang="en-US" dirty="0">
                <a:latin typeface="Verdana" charset="0"/>
                <a:ea typeface="ＭＳ Ｐゴシック" charset="0"/>
                <a:cs typeface="ＭＳ Ｐゴシック" charset="0"/>
              </a:rPr>
              <a:t>or road conditions. </a:t>
            </a:r>
          </a:p>
        </p:txBody>
      </p:sp>
    </p:spTree>
    <p:extLst>
      <p:ext uri="{BB962C8B-B14F-4D97-AF65-F5344CB8AC3E}">
        <p14:creationId xmlns:p14="http://schemas.microsoft.com/office/powerpoint/2010/main" val="122840611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8742362" cy="1143000"/>
          </a:xfrm>
        </p:spPr>
        <p:txBody>
          <a:bodyPr>
            <a:normAutofit/>
          </a:bodyPr>
          <a:lstStyle/>
          <a:p>
            <a:pPr eaLnBrk="1" hangingPunct="1">
              <a:lnSpc>
                <a:spcPct val="90000"/>
              </a:lnSpc>
              <a:defRPr/>
            </a:pPr>
            <a:r>
              <a:rPr lang="en-US" sz="2800" dirty="0">
                <a:solidFill>
                  <a:srgbClr val="1F497D"/>
                </a:solidFill>
                <a:latin typeface="Arial" charset="0"/>
                <a:ea typeface="ＭＳ Ｐゴシック" charset="0"/>
                <a:cs typeface="ＭＳ Ｐゴシック" charset="0"/>
              </a:rPr>
              <a:t>Workers in Safety-sensitive Positions </a:t>
            </a:r>
            <a:r>
              <a:rPr lang="en-US" sz="2800" dirty="0" smtClean="0">
                <a:solidFill>
                  <a:srgbClr val="1F497D"/>
                </a:solidFill>
                <a:latin typeface="Arial" charset="0"/>
                <a:ea typeface="ＭＳ Ｐゴシック" charset="0"/>
                <a:cs typeface="ＭＳ Ｐゴシック" charset="0"/>
              </a:rPr>
              <a:t/>
            </a:r>
            <a:br>
              <a:rPr lang="en-US" sz="2800" dirty="0" smtClean="0">
                <a:solidFill>
                  <a:srgbClr val="1F497D"/>
                </a:solidFill>
                <a:latin typeface="Arial" charset="0"/>
                <a:ea typeface="ＭＳ Ｐゴシック" charset="0"/>
                <a:cs typeface="ＭＳ Ｐゴシック" charset="0"/>
              </a:rPr>
            </a:br>
            <a:r>
              <a:rPr lang="en-US" sz="2800" dirty="0" smtClean="0">
                <a:solidFill>
                  <a:srgbClr val="1F497D"/>
                </a:solidFill>
                <a:latin typeface="Arial" charset="0"/>
                <a:ea typeface="ＭＳ Ｐゴシック" charset="0"/>
                <a:cs typeface="ＭＳ Ｐゴシック" charset="0"/>
              </a:rPr>
              <a:t>Are </a:t>
            </a:r>
            <a:r>
              <a:rPr lang="en-US" sz="2800" dirty="0">
                <a:solidFill>
                  <a:srgbClr val="1F497D"/>
                </a:solidFill>
                <a:latin typeface="Arial" charset="0"/>
                <a:ea typeface="ＭＳ Ｐゴシック" charset="0"/>
                <a:cs typeface="ＭＳ Ｐゴシック" charset="0"/>
              </a:rPr>
              <a:t>Held to a Higher Standard</a:t>
            </a:r>
          </a:p>
        </p:txBody>
      </p:sp>
      <p:sp>
        <p:nvSpPr>
          <p:cNvPr id="7171" name="Rectangle 3"/>
          <p:cNvSpPr>
            <a:spLocks noGrp="1" noChangeArrowheads="1"/>
          </p:cNvSpPr>
          <p:nvPr>
            <p:ph type="body" idx="1"/>
          </p:nvPr>
        </p:nvSpPr>
        <p:spPr>
          <a:xfrm>
            <a:off x="482114" y="1640496"/>
            <a:ext cx="8451574" cy="4145390"/>
          </a:xfrm>
        </p:spPr>
        <p:txBody>
          <a:bodyPr>
            <a:normAutofit/>
          </a:bodyPr>
          <a:lstStyle/>
          <a:p>
            <a:pPr marL="609600" indent="-609600" eaLnBrk="1" hangingPunct="1">
              <a:lnSpc>
                <a:spcPct val="90000"/>
              </a:lnSpc>
              <a:defRPr/>
            </a:pPr>
            <a:r>
              <a:rPr lang="en-US" sz="2400" dirty="0">
                <a:latin typeface="Verdana" charset="0"/>
                <a:ea typeface="ＭＳ Ｐゴシック" charset="0"/>
                <a:cs typeface="ＭＳ Ｐゴシック" charset="0"/>
              </a:rPr>
              <a:t>The US Preventive Services Task Force notes that </a:t>
            </a:r>
            <a:r>
              <a:rPr lang="ja-JP" altLang="en-US" sz="2400" dirty="0" smtClean="0">
                <a:latin typeface="Verdana" charset="0"/>
                <a:ea typeface="ＭＳ Ｐゴシック" charset="0"/>
                <a:cs typeface="ＭＳ Ｐゴシック" charset="0"/>
              </a:rPr>
              <a:t>“</a:t>
            </a:r>
            <a:r>
              <a:rPr lang="en-US" altLang="ja-JP" sz="2400" dirty="0" smtClean="0">
                <a:latin typeface="Verdana" charset="0"/>
                <a:ea typeface="ＭＳ Ｐゴシック" charset="0"/>
                <a:cs typeface="ＭＳ Ｐゴシック" charset="0"/>
              </a:rPr>
              <a:t>…</a:t>
            </a:r>
            <a:r>
              <a:rPr lang="en-US" sz="2400" dirty="0" smtClean="0">
                <a:latin typeface="Verdana" charset="0"/>
                <a:ea typeface="ＭＳ Ｐゴシック" charset="0"/>
                <a:cs typeface="ＭＳ Ｐゴシック" charset="0"/>
              </a:rPr>
              <a:t>considerations </a:t>
            </a:r>
            <a:r>
              <a:rPr lang="en-US" sz="2400" dirty="0">
                <a:latin typeface="Verdana" charset="0"/>
                <a:ea typeface="ＭＳ Ｐゴシック" charset="0"/>
                <a:cs typeface="ＭＳ Ｐゴシック" charset="0"/>
              </a:rPr>
              <a:t>other than benefit to the patient may favor screening</a:t>
            </a:r>
            <a:r>
              <a:rPr lang="ja-JP" altLang="en-US" sz="2400" dirty="0">
                <a:latin typeface="Verdana" charset="0"/>
                <a:ea typeface="ＭＳ Ｐゴシック" charset="0"/>
                <a:cs typeface="ＭＳ Ｐゴシック" charset="0"/>
              </a:rPr>
              <a:t>”</a:t>
            </a:r>
            <a:r>
              <a:rPr lang="en-US" sz="2400" dirty="0">
                <a:latin typeface="Verdana" charset="0"/>
                <a:ea typeface="ＭＳ Ｐゴシック" charset="0"/>
                <a:cs typeface="ＭＳ Ｐゴシック" charset="0"/>
              </a:rPr>
              <a:t> </a:t>
            </a:r>
            <a:r>
              <a:rPr lang="en-US" sz="2400" dirty="0" smtClean="0">
                <a:latin typeface="Verdana" charset="0"/>
                <a:ea typeface="ＭＳ Ｐゴシック" charset="0"/>
                <a:cs typeface="ＭＳ Ｐゴシック" charset="0"/>
              </a:rPr>
              <a:t>because </a:t>
            </a:r>
            <a:r>
              <a:rPr lang="en-US" sz="2400" dirty="0">
                <a:latin typeface="Verdana" charset="0"/>
                <a:ea typeface="ＭＳ Ｐゴシック" charset="0"/>
                <a:cs typeface="ＭＳ Ｐゴシック" charset="0"/>
              </a:rPr>
              <a:t>this may </a:t>
            </a:r>
            <a:r>
              <a:rPr lang="en-US" sz="2400" dirty="0" smtClean="0">
                <a:latin typeface="Verdana" charset="0"/>
                <a:ea typeface="ＭＳ Ｐゴシック" charset="0"/>
                <a:cs typeface="ＭＳ Ｐゴシック" charset="0"/>
              </a:rPr>
              <a:t>increase </a:t>
            </a:r>
            <a:r>
              <a:rPr lang="en-US" sz="2400" dirty="0">
                <a:latin typeface="Verdana" charset="0"/>
                <a:ea typeface="ＭＳ Ｐゴシック" charset="0"/>
                <a:cs typeface="ＭＳ Ｐゴシック" charset="0"/>
              </a:rPr>
              <a:t>the margin of safety for the </a:t>
            </a:r>
            <a:r>
              <a:rPr lang="en-US" sz="2400" dirty="0" smtClean="0">
                <a:latin typeface="Verdana" charset="0"/>
                <a:ea typeface="ＭＳ Ｐゴシック" charset="0"/>
                <a:cs typeface="ＭＳ Ｐゴシック" charset="0"/>
              </a:rPr>
              <a:t>public.</a:t>
            </a:r>
            <a:r>
              <a:rPr lang="en-US" sz="1600" dirty="0">
                <a:latin typeface="Verdana" charset="0"/>
                <a:ea typeface="ＭＳ Ｐゴシック" charset="0"/>
                <a:cs typeface="ＭＳ Ｐゴシック" charset="0"/>
              </a:rPr>
              <a:t>(</a:t>
            </a:r>
            <a:r>
              <a:rPr lang="en-US" sz="1600" dirty="0" smtClean="0">
                <a:latin typeface="Verdana" charset="0"/>
                <a:ea typeface="ＭＳ Ｐゴシック" charset="0"/>
                <a:cs typeface="ＭＳ Ｐゴシック" charset="0"/>
              </a:rPr>
              <a:t>US </a:t>
            </a:r>
            <a:r>
              <a:rPr lang="en-US" sz="1600" dirty="0">
                <a:latin typeface="Verdana" charset="0"/>
                <a:ea typeface="ＭＳ Ｐゴシック" charset="0"/>
                <a:cs typeface="ＭＳ Ｐゴシック" charset="0"/>
              </a:rPr>
              <a:t>Preventive Services Task Force. Guide to Clinical </a:t>
            </a:r>
            <a:r>
              <a:rPr lang="en-US" sz="1600" dirty="0" smtClean="0">
                <a:latin typeface="Verdana" charset="0"/>
                <a:ea typeface="ＭＳ Ｐゴシック" charset="0"/>
                <a:cs typeface="ＭＳ Ｐゴシック" charset="0"/>
              </a:rPr>
              <a:t>		Preventive </a:t>
            </a:r>
            <a:r>
              <a:rPr lang="en-US" sz="1600" dirty="0">
                <a:latin typeface="Verdana" charset="0"/>
                <a:ea typeface="ＭＳ Ｐゴシック" charset="0"/>
                <a:cs typeface="ＭＳ Ｐゴシック" charset="0"/>
              </a:rPr>
              <a:t>Services, second edition, Williams &amp; Wilkins. </a:t>
            </a:r>
            <a:r>
              <a:rPr lang="en-US" sz="1600" dirty="0" smtClean="0">
                <a:latin typeface="Verdana" charset="0"/>
                <a:ea typeface="ＭＳ Ｐゴシック" charset="0"/>
                <a:cs typeface="ＭＳ Ｐゴシック" charset="0"/>
              </a:rPr>
              <a:t>	Baltimore </a:t>
            </a:r>
            <a:r>
              <a:rPr lang="en-US" sz="1600" dirty="0">
                <a:latin typeface="Verdana" charset="0"/>
                <a:ea typeface="ＭＳ Ｐゴシック" charset="0"/>
                <a:cs typeface="ＭＳ Ｐゴシック" charset="0"/>
              </a:rPr>
              <a:t>1996</a:t>
            </a:r>
            <a:r>
              <a:rPr lang="en-US" sz="1600" dirty="0" smtClean="0">
                <a:latin typeface="Verdana" charset="0"/>
                <a:ea typeface="ＭＳ Ｐゴシック" charset="0"/>
                <a:cs typeface="ＭＳ Ｐゴシック" charset="0"/>
              </a:rPr>
              <a:t>.)</a:t>
            </a:r>
            <a:endParaRPr lang="en-US" sz="1600" dirty="0">
              <a:latin typeface="Verdana" charset="0"/>
              <a:ea typeface="ＭＳ Ｐゴシック" charset="0"/>
              <a:cs typeface="ＭＳ Ｐゴシック" charset="0"/>
            </a:endParaRPr>
          </a:p>
          <a:p>
            <a:pPr marL="609600" indent="-609600" eaLnBrk="1" hangingPunct="1">
              <a:lnSpc>
                <a:spcPct val="90000"/>
              </a:lnSpc>
              <a:defRPr/>
            </a:pPr>
            <a:r>
              <a:rPr lang="en-US" sz="2400" dirty="0">
                <a:latin typeface="Verdana" charset="0"/>
                <a:ea typeface="ＭＳ Ｐゴシック" charset="0"/>
                <a:cs typeface="ＭＳ Ｐゴシック" charset="0"/>
              </a:rPr>
              <a:t>The Americans with Disabilities Act (ADA) states that Federal Medical Standards take precedent over the </a:t>
            </a:r>
            <a:r>
              <a:rPr lang="en-US" sz="2400" dirty="0" smtClean="0">
                <a:latin typeface="Verdana" charset="0"/>
                <a:ea typeface="ＭＳ Ｐゴシック" charset="0"/>
                <a:cs typeface="ＭＳ Ｐゴシック" charset="0"/>
              </a:rPr>
              <a:t>ADA, and </a:t>
            </a:r>
            <a:r>
              <a:rPr lang="en-US" sz="2000" dirty="0" smtClean="0">
                <a:latin typeface="Verdana" charset="0"/>
                <a:ea typeface="ＭＳ Ｐゴシック" charset="0"/>
              </a:rPr>
              <a:t>this </a:t>
            </a:r>
            <a:r>
              <a:rPr lang="en-US" sz="2000" dirty="0">
                <a:latin typeface="Verdana" charset="0"/>
                <a:ea typeface="ＭＳ Ｐゴシック" charset="0"/>
              </a:rPr>
              <a:t>has been supported by case law </a:t>
            </a:r>
            <a:r>
              <a:rPr lang="en-US" sz="1600" dirty="0" smtClean="0">
                <a:latin typeface="Verdana" charset="0"/>
                <a:ea typeface="ＭＳ Ｐゴシック" charset="0"/>
              </a:rPr>
              <a:t>Sutton </a:t>
            </a:r>
            <a:r>
              <a:rPr lang="en-US" sz="1600" dirty="0">
                <a:latin typeface="Verdana" charset="0"/>
                <a:ea typeface="ＭＳ Ｐゴシック" charset="0"/>
              </a:rPr>
              <a:t>v. United Air Lines, </a:t>
            </a:r>
            <a:r>
              <a:rPr lang="en-US" sz="1600" dirty="0" err="1">
                <a:latin typeface="Verdana" charset="0"/>
                <a:ea typeface="ＭＳ Ｐゴシック" charset="0"/>
              </a:rPr>
              <a:t>inc.</a:t>
            </a:r>
            <a:r>
              <a:rPr lang="en-US" sz="1600" dirty="0">
                <a:latin typeface="Verdana" charset="0"/>
                <a:ea typeface="ＭＳ Ｐゴシック" charset="0"/>
              </a:rPr>
              <a:t> (97-1943) 527 us </a:t>
            </a:r>
            <a:r>
              <a:rPr lang="en-US" sz="1600" dirty="0" smtClean="0">
                <a:latin typeface="Verdana" charset="0"/>
                <a:ea typeface="ＭＳ Ｐゴシック" charset="0"/>
              </a:rPr>
              <a:t>471,1999</a:t>
            </a:r>
            <a:endParaRPr lang="en-US" sz="1600" dirty="0">
              <a:latin typeface="Verdana" charset="0"/>
              <a:ea typeface="ＭＳ Ｐゴシック" charset="0"/>
            </a:endParaRPr>
          </a:p>
        </p:txBody>
      </p:sp>
    </p:spTree>
    <p:extLst>
      <p:ext uri="{BB962C8B-B14F-4D97-AF65-F5344CB8AC3E}">
        <p14:creationId xmlns:p14="http://schemas.microsoft.com/office/powerpoint/2010/main" val="429071098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ctrTitle"/>
          </p:nvPr>
        </p:nvSpPr>
        <p:spPr>
          <a:xfrm>
            <a:off x="666249" y="1813532"/>
            <a:ext cx="6894670" cy="1975936"/>
          </a:xfrm>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sz="2200" b="1" dirty="0">
                <a:solidFill>
                  <a:schemeClr val="accent1"/>
                </a:solidFill>
                <a:effectLst/>
                <a:latin typeface="Arial" charset="0"/>
                <a:ea typeface="ＭＳ Ｐゴシック" charset="0"/>
                <a:cs typeface="ＭＳ Ｐゴシック" charset="0"/>
              </a:rPr>
              <a:t/>
            </a:r>
            <a:br>
              <a:rPr lang="en-US" sz="2200" b="1" dirty="0">
                <a:solidFill>
                  <a:schemeClr val="accent1"/>
                </a:solidFill>
                <a:effectLst/>
                <a:latin typeface="Arial" charset="0"/>
                <a:ea typeface="ＭＳ Ｐゴシック" charset="0"/>
                <a:cs typeface="ＭＳ Ｐゴシック" charset="0"/>
              </a:rPr>
            </a:br>
            <a:r>
              <a:rPr lang="en-US" sz="2000" u="sng" dirty="0" smtClean="0">
                <a:effectLst/>
                <a:latin typeface="Arial" charset="0"/>
                <a:ea typeface="ＭＳ Ｐゴシック" charset="0"/>
                <a:cs typeface="ＭＳ Ｐゴシック" charset="0"/>
              </a:rPr>
              <a:t>Medical </a:t>
            </a:r>
            <a:r>
              <a:rPr lang="en-US" sz="2000" u="sng" dirty="0">
                <a:effectLst/>
                <a:latin typeface="Arial" charset="0"/>
                <a:ea typeface="ＭＳ Ｐゴシック" charset="0"/>
                <a:cs typeface="ＭＳ Ｐゴシック" charset="0"/>
              </a:rPr>
              <a:t>Expert Panel </a:t>
            </a:r>
            <a:r>
              <a:rPr lang="en-US" sz="2000" u="sng" dirty="0" smtClean="0">
                <a:effectLst/>
                <a:latin typeface="Arial" charset="0"/>
                <a:ea typeface="ＭＳ Ｐゴシック" charset="0"/>
                <a:cs typeface="ＭＳ Ｐゴシック" charset="0"/>
              </a:rPr>
              <a:t>Members 2008:</a:t>
            </a:r>
            <a:r>
              <a:rPr lang="en-US" sz="2000" u="sng" dirty="0">
                <a:effectLst/>
                <a:latin typeface="Arial" charset="0"/>
                <a:ea typeface="ＭＳ Ｐゴシック" charset="0"/>
                <a:cs typeface="ＭＳ Ｐゴシック" charset="0"/>
              </a:rPr>
              <a:t/>
            </a:r>
            <a:br>
              <a:rPr lang="en-US" sz="2000" u="sng" dirty="0">
                <a:effectLst/>
                <a:latin typeface="Arial" charset="0"/>
                <a:ea typeface="ＭＳ Ｐゴシック" charset="0"/>
                <a:cs typeface="ＭＳ Ｐゴシック" charset="0"/>
              </a:rPr>
            </a:br>
            <a:r>
              <a:rPr lang="en-US" sz="2000" dirty="0">
                <a:effectLst/>
                <a:latin typeface="Arial" charset="0"/>
                <a:ea typeface="ＭＳ Ｐゴシック" charset="0"/>
                <a:cs typeface="ＭＳ Ｐゴシック" charset="0"/>
              </a:rPr>
              <a:t>Sonia </a:t>
            </a:r>
            <a:r>
              <a:rPr lang="en-US" sz="2000" dirty="0" err="1">
                <a:effectLst/>
                <a:latin typeface="Arial" charset="0"/>
                <a:ea typeface="ＭＳ Ｐゴシック" charset="0"/>
                <a:cs typeface="ＭＳ Ｐゴシック" charset="0"/>
              </a:rPr>
              <a:t>Ancoli</a:t>
            </a:r>
            <a:r>
              <a:rPr lang="en-US" sz="2000" dirty="0">
                <a:effectLst/>
                <a:latin typeface="Arial" charset="0"/>
                <a:ea typeface="ＭＳ Ｐゴシック" charset="0"/>
                <a:cs typeface="ＭＳ Ｐゴシック" charset="0"/>
              </a:rPr>
              <a:t>-Israel PhD</a:t>
            </a:r>
            <a:br>
              <a:rPr lang="en-US" sz="2000" dirty="0">
                <a:effectLst/>
                <a:latin typeface="Arial" charset="0"/>
                <a:ea typeface="ＭＳ Ｐゴシック" charset="0"/>
                <a:cs typeface="ＭＳ Ｐゴシック" charset="0"/>
              </a:rPr>
            </a:br>
            <a:r>
              <a:rPr lang="en-US" sz="2000" dirty="0">
                <a:effectLst/>
                <a:latin typeface="Arial" charset="0"/>
                <a:ea typeface="ＭＳ Ｐゴシック" charset="0"/>
                <a:cs typeface="ＭＳ Ｐゴシック" charset="0"/>
              </a:rPr>
              <a:t>Charles A </a:t>
            </a:r>
            <a:r>
              <a:rPr lang="en-US" sz="2000" dirty="0" err="1">
                <a:effectLst/>
                <a:latin typeface="Arial" charset="0"/>
                <a:ea typeface="ＭＳ Ｐゴシック" charset="0"/>
                <a:cs typeface="ＭＳ Ｐゴシック" charset="0"/>
              </a:rPr>
              <a:t>Czeisler</a:t>
            </a:r>
            <a:r>
              <a:rPr lang="en-US" sz="2000" dirty="0">
                <a:effectLst/>
                <a:latin typeface="Arial" charset="0"/>
                <a:ea typeface="ＭＳ Ｐゴシック" charset="0"/>
                <a:cs typeface="ＭＳ Ｐゴシック" charset="0"/>
              </a:rPr>
              <a:t>, MD, PhD</a:t>
            </a:r>
            <a:br>
              <a:rPr lang="en-US" sz="2000" dirty="0">
                <a:effectLst/>
                <a:latin typeface="Arial" charset="0"/>
                <a:ea typeface="ＭＳ Ｐゴシック" charset="0"/>
                <a:cs typeface="ＭＳ Ｐゴシック" charset="0"/>
              </a:rPr>
            </a:br>
            <a:r>
              <a:rPr lang="en-US" sz="2000" dirty="0">
                <a:effectLst/>
                <a:latin typeface="Arial" charset="0"/>
                <a:ea typeface="ＭＳ Ｐゴシック" charset="0"/>
                <a:cs typeface="ＭＳ Ｐゴシック" charset="0"/>
              </a:rPr>
              <a:t>Charles FP George, MD, FRCPC</a:t>
            </a:r>
            <a:br>
              <a:rPr lang="en-US" sz="2000" dirty="0">
                <a:effectLst/>
                <a:latin typeface="Arial" charset="0"/>
                <a:ea typeface="ＭＳ Ｐゴシック" charset="0"/>
                <a:cs typeface="ＭＳ Ｐゴシック" charset="0"/>
              </a:rPr>
            </a:br>
            <a:r>
              <a:rPr lang="en-US" sz="2000" dirty="0">
                <a:effectLst/>
                <a:latin typeface="Arial" charset="0"/>
                <a:ea typeface="ＭＳ Ｐゴシック" charset="0"/>
                <a:cs typeface="ＭＳ Ｐゴシック" charset="0"/>
              </a:rPr>
              <a:t>Christian </a:t>
            </a:r>
            <a:r>
              <a:rPr lang="en-US" sz="2000" dirty="0" err="1">
                <a:effectLst/>
                <a:latin typeface="Arial" charset="0"/>
                <a:ea typeface="ＭＳ Ｐゴシック" charset="0"/>
                <a:cs typeface="ＭＳ Ｐゴシック" charset="0"/>
              </a:rPr>
              <a:t>Guilleminault</a:t>
            </a:r>
            <a:r>
              <a:rPr lang="en-US" sz="2000" dirty="0">
                <a:effectLst/>
                <a:latin typeface="Arial" charset="0"/>
                <a:ea typeface="ＭＳ Ｐゴシック" charset="0"/>
                <a:cs typeface="ＭＳ Ｐゴシック" charset="0"/>
              </a:rPr>
              <a:t>, MD, </a:t>
            </a:r>
            <a:r>
              <a:rPr lang="en-US" sz="2000" dirty="0" err="1">
                <a:effectLst/>
                <a:latin typeface="Arial" charset="0"/>
                <a:ea typeface="ＭＳ Ｐゴシック" charset="0"/>
                <a:cs typeface="ＭＳ Ｐゴシック" charset="0"/>
              </a:rPr>
              <a:t>BiolD</a:t>
            </a:r>
            <a:r>
              <a:rPr lang="en-US" sz="2000" dirty="0">
                <a:effectLst/>
                <a:latin typeface="Arial" charset="0"/>
                <a:ea typeface="ＭＳ Ｐゴシック" charset="0"/>
                <a:cs typeface="ＭＳ Ｐゴシック" charset="0"/>
              </a:rPr>
              <a:t/>
            </a:r>
            <a:br>
              <a:rPr lang="en-US" sz="2000" dirty="0">
                <a:effectLst/>
                <a:latin typeface="Arial" charset="0"/>
                <a:ea typeface="ＭＳ Ｐゴシック" charset="0"/>
                <a:cs typeface="ＭＳ Ｐゴシック" charset="0"/>
              </a:rPr>
            </a:br>
            <a:r>
              <a:rPr lang="en-US" sz="2000" dirty="0">
                <a:effectLst/>
                <a:latin typeface="Arial" charset="0"/>
                <a:ea typeface="ＭＳ Ｐゴシック" charset="0"/>
                <a:cs typeface="ＭＳ Ｐゴシック" charset="0"/>
              </a:rPr>
              <a:t>Allan I Pack, MB, ChB, </a:t>
            </a:r>
            <a:r>
              <a:rPr lang="en-US" sz="2000" dirty="0" smtClean="0">
                <a:effectLst/>
                <a:latin typeface="Arial" charset="0"/>
                <a:ea typeface="ＭＳ Ｐゴシック" charset="0"/>
                <a:cs typeface="ＭＳ Ｐゴシック" charset="0"/>
              </a:rPr>
              <a:t>PhD</a:t>
            </a:r>
            <a:br>
              <a:rPr lang="en-US" sz="2000" dirty="0" smtClean="0">
                <a:effectLst/>
                <a:latin typeface="Arial" charset="0"/>
                <a:ea typeface="ＭＳ Ｐゴシック" charset="0"/>
                <a:cs typeface="ＭＳ Ｐゴシック" charset="0"/>
              </a:rPr>
            </a:br>
            <a:r>
              <a:rPr lang="en-US" sz="2000" dirty="0">
                <a:latin typeface="Arial" charset="0"/>
                <a:ea typeface="ＭＳ Ｐゴシック" charset="0"/>
                <a:cs typeface="ＭＳ Ｐゴシック" charset="0"/>
              </a:rPr>
              <a:t/>
            </a:r>
            <a:br>
              <a:rPr lang="en-US" sz="2000" dirty="0">
                <a:latin typeface="Arial" charset="0"/>
                <a:ea typeface="ＭＳ Ｐゴシック" charset="0"/>
                <a:cs typeface="ＭＳ Ｐゴシック" charset="0"/>
              </a:rPr>
            </a:br>
            <a:r>
              <a:rPr lang="en-US" sz="2000" dirty="0" smtClean="0">
                <a:latin typeface="Arial" charset="0"/>
                <a:ea typeface="ＭＳ Ｐゴシック" charset="0"/>
                <a:cs typeface="ＭＳ Ｐゴシック" charset="0"/>
              </a:rPr>
              <a:t>These individuals made specific recommendations to FMCSA that were endorsed by its Medical Advisory Panel, and were never enacted. </a:t>
            </a:r>
            <a:r>
              <a:rPr lang="en-US" sz="2000" dirty="0">
                <a:effectLst/>
                <a:latin typeface="Arial" charset="0"/>
                <a:ea typeface="ＭＳ Ｐゴシック" charset="0"/>
                <a:cs typeface="ＭＳ Ｐゴシック" charset="0"/>
              </a:rPr>
              <a:t/>
            </a:r>
            <a:br>
              <a:rPr lang="en-US" sz="2000" dirty="0">
                <a:effectLst/>
                <a:latin typeface="Arial" charset="0"/>
                <a:ea typeface="ＭＳ Ｐゴシック" charset="0"/>
                <a:cs typeface="ＭＳ Ｐゴシック" charset="0"/>
              </a:rPr>
            </a:br>
            <a:r>
              <a:rPr lang="en-US" sz="2000" dirty="0" smtClean="0">
                <a:effectLst/>
                <a:latin typeface="Arial" charset="0"/>
                <a:ea typeface="ＭＳ Ｐゴシック" charset="0"/>
                <a:cs typeface="ＭＳ Ｐゴシック" charset="0"/>
              </a:rPr>
              <a:t/>
            </a:r>
            <a:br>
              <a:rPr lang="en-US" sz="2000" dirty="0" smtClean="0">
                <a:effectLst/>
                <a:latin typeface="Arial" charset="0"/>
                <a:ea typeface="ＭＳ Ｐゴシック" charset="0"/>
                <a:cs typeface="ＭＳ Ｐゴシック" charset="0"/>
              </a:rPr>
            </a:br>
            <a:r>
              <a:rPr lang="en-US" sz="2000" dirty="0" smtClean="0">
                <a:latin typeface="Arial" charset="0"/>
                <a:ea typeface="ＭＳ Ｐゴシック" charset="0"/>
                <a:cs typeface="ＭＳ Ｐゴシック" charset="0"/>
              </a:rPr>
              <a:t>Years later….</a:t>
            </a:r>
            <a:r>
              <a:rPr lang="en-US" sz="2000" dirty="0" smtClean="0">
                <a:effectLst/>
                <a:latin typeface="Arial" charset="0"/>
                <a:ea typeface="ＭＳ Ｐゴシック" charset="0"/>
                <a:cs typeface="ＭＳ Ｐゴシック" charset="0"/>
              </a:rPr>
              <a:t> </a:t>
            </a:r>
            <a:endParaRPr lang="en-US" sz="2000" dirty="0">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15027700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buFont typeface="Wingdings" charset="2"/>
              <a:buChar char="n"/>
              <a:defRPr/>
            </a:pPr>
            <a:endParaRPr lang="en-US" dirty="0"/>
          </a:p>
        </p:txBody>
      </p:sp>
      <p:pic>
        <p:nvPicPr>
          <p:cNvPr id="5837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06450"/>
            <a:ext cx="9185275" cy="513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ight Arrow 5"/>
          <p:cNvSpPr>
            <a:spLocks noChangeArrowheads="1"/>
          </p:cNvSpPr>
          <p:nvPr/>
        </p:nvSpPr>
        <p:spPr bwMode="auto">
          <a:xfrm>
            <a:off x="3344863" y="3827463"/>
            <a:ext cx="977900" cy="485775"/>
          </a:xfrm>
          <a:prstGeom prst="rightArrow">
            <a:avLst>
              <a:gd name="adj1" fmla="val 50000"/>
              <a:gd name="adj2" fmla="val 49861"/>
            </a:avLst>
          </a:prstGeom>
          <a:solidFill>
            <a:schemeClr val="accent1"/>
          </a:solidFill>
          <a:ln w="9525">
            <a:solidFill>
              <a:schemeClr val="tx1"/>
            </a:solidFill>
            <a:round/>
            <a:headEnd/>
            <a:tailEnd/>
          </a:ln>
        </p:spPr>
        <p:txBody>
          <a:bodyPr/>
          <a:lstStyle/>
          <a:p>
            <a:endParaRPr lang="en-US"/>
          </a:p>
        </p:txBody>
      </p:sp>
    </p:spTree>
    <p:extLst>
      <p:ext uri="{BB962C8B-B14F-4D97-AF65-F5344CB8AC3E}">
        <p14:creationId xmlns:p14="http://schemas.microsoft.com/office/powerpoint/2010/main" val="29379785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 y="76200"/>
            <a:ext cx="7970520" cy="715962"/>
          </a:xfrm>
        </p:spPr>
        <p:txBody>
          <a:bodyPr>
            <a:noAutofit/>
          </a:bodyPr>
          <a:lstStyle/>
          <a:p>
            <a:r>
              <a:rPr lang="en-US" sz="2200" b="1" dirty="0" smtClean="0">
                <a:latin typeface="Arial" pitchFamily="34" charset="0"/>
                <a:cs typeface="Arial" pitchFamily="34" charset="0"/>
              </a:rPr>
              <a:t>Conflict of Interest Disclosures for Speakers</a:t>
            </a:r>
            <a:endParaRPr lang="en-US" sz="2200" b="1" dirty="0">
              <a:latin typeface="Arial" pitchFamily="34" charset="0"/>
              <a:cs typeface="Arial" pitchFamily="34" charset="0"/>
            </a:endParaRPr>
          </a:p>
        </p:txBody>
      </p:sp>
      <p:sp>
        <p:nvSpPr>
          <p:cNvPr id="9" name="TextBox 8"/>
          <p:cNvSpPr txBox="1"/>
          <p:nvPr/>
        </p:nvSpPr>
        <p:spPr>
          <a:xfrm>
            <a:off x="1219200" y="1295400"/>
            <a:ext cx="6324600" cy="830997"/>
          </a:xfrm>
          <a:prstGeom prst="rect">
            <a:avLst/>
          </a:prstGeom>
          <a:noFill/>
        </p:spPr>
        <p:txBody>
          <a:bodyPr wrap="square" rtlCol="0">
            <a:spAutoFit/>
          </a:bodyPr>
          <a:lstStyle/>
          <a:p>
            <a:pPr>
              <a:spcBef>
                <a:spcPct val="50000"/>
              </a:spcBef>
            </a:pPr>
            <a:r>
              <a:rPr lang="en-US" sz="1200" dirty="0" smtClean="0">
                <a:latin typeface="Arial" pitchFamily="34" charset="0"/>
                <a:cs typeface="Arial" pitchFamily="34" charset="0"/>
              </a:rPr>
              <a:t> I have the following </a:t>
            </a:r>
            <a:r>
              <a:rPr lang="en-US" sz="1200" dirty="0">
                <a:latin typeface="Arial" pitchFamily="34" charset="0"/>
                <a:cs typeface="Arial" pitchFamily="34" charset="0"/>
              </a:rPr>
              <a:t>relationships with </a:t>
            </a:r>
            <a:r>
              <a:rPr lang="en-US" sz="1200" dirty="0" smtClean="0">
                <a:latin typeface="Arial" pitchFamily="34" charset="0"/>
                <a:cs typeface="Arial" pitchFamily="34" charset="0"/>
              </a:rPr>
              <a:t>entities </a:t>
            </a:r>
            <a:r>
              <a:rPr lang="en-US" sz="1200" b="1" dirty="0">
                <a:latin typeface="Arial" pitchFamily="34" charset="0"/>
                <a:cs typeface="Arial" pitchFamily="34" charset="0"/>
              </a:rPr>
              <a:t>producing</a:t>
            </a:r>
            <a:r>
              <a:rPr lang="en-US" sz="1200" dirty="0">
                <a:latin typeface="Arial" pitchFamily="34" charset="0"/>
                <a:cs typeface="Arial" pitchFamily="34" charset="0"/>
              </a:rPr>
              <a:t>, </a:t>
            </a:r>
            <a:r>
              <a:rPr lang="en-US" sz="1200" b="1" dirty="0">
                <a:latin typeface="Arial" pitchFamily="34" charset="0"/>
                <a:cs typeface="Arial" pitchFamily="34" charset="0"/>
              </a:rPr>
              <a:t>marketing, re-selling, or distributing</a:t>
            </a:r>
            <a:r>
              <a:rPr lang="en-US" sz="1200" dirty="0">
                <a:latin typeface="Arial" pitchFamily="34" charset="0"/>
                <a:cs typeface="Arial" pitchFamily="34" charset="0"/>
              </a:rPr>
              <a:t> health care goods or services consumed by, or used </a:t>
            </a:r>
            <a:r>
              <a:rPr lang="en-US" sz="1200" dirty="0" smtClean="0">
                <a:latin typeface="Arial" pitchFamily="34" charset="0"/>
                <a:cs typeface="Arial" pitchFamily="34" charset="0"/>
              </a:rPr>
              <a:t>on, patients:</a:t>
            </a:r>
            <a:endParaRPr lang="en-US" sz="1200" b="1" dirty="0">
              <a:latin typeface="Arial" pitchFamily="34" charset="0"/>
              <a:cs typeface="Arial" pitchFamily="34" charset="0"/>
            </a:endParaRPr>
          </a:p>
          <a:p>
            <a:pPr>
              <a:spcBef>
                <a:spcPct val="50000"/>
              </a:spcBef>
            </a:pPr>
            <a:endParaRPr lang="en-US" sz="1600" b="1" dirty="0">
              <a:latin typeface="Arial" pitchFamily="34" charset="0"/>
              <a:cs typeface="Arial" pitchFamily="34" charset="0"/>
            </a:endParaRPr>
          </a:p>
        </p:txBody>
      </p:sp>
      <p:graphicFrame>
        <p:nvGraphicFramePr>
          <p:cNvPr id="10" name="Group 3"/>
          <p:cNvGraphicFramePr>
            <a:graphicFrameLocks noGrp="1"/>
          </p:cNvGraphicFramePr>
          <p:nvPr>
            <p:extLst>
              <p:ext uri="{D42A27DB-BD31-4B8C-83A1-F6EECF244321}">
                <p14:modId xmlns:p14="http://schemas.microsoft.com/office/powerpoint/2010/main" val="3088202471"/>
              </p:ext>
            </p:extLst>
          </p:nvPr>
        </p:nvGraphicFramePr>
        <p:xfrm>
          <a:off x="811415" y="1828800"/>
          <a:ext cx="7883525" cy="3055409"/>
        </p:xfrm>
        <a:graphic>
          <a:graphicData uri="http://schemas.openxmlformats.org/drawingml/2006/table">
            <a:tbl>
              <a:tblPr/>
              <a:tblGrid>
                <a:gridCol w="2578100"/>
                <a:gridCol w="5305425"/>
              </a:tblGrid>
              <a:tr h="508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Type of Potential Conflict</a:t>
                      </a:r>
                    </a:p>
                  </a:txBody>
                  <a:tcPr marT="45732" marB="45732"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Details of Potential Conflict</a:t>
                      </a:r>
                    </a:p>
                  </a:txBody>
                  <a:tcPr marT="45732" marB="4573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4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Grant/Research Support</a:t>
                      </a:r>
                    </a:p>
                  </a:txBody>
                  <a:tcPr marT="45732" marB="45732"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T="45732" marB="4573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Consultant</a:t>
                      </a:r>
                    </a:p>
                  </a:txBody>
                  <a:tcPr marT="45732" marB="45732"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Member of the FMCSA Medical Advisory Board 2008-2011, expert witness Clayton and </a:t>
                      </a:r>
                      <a:r>
                        <a:rPr kumimoji="0" lang="en-US" sz="1400" b="0" i="0" u="none" strike="noStrike" cap="none" normalizeH="0" baseline="0" dirty="0" err="1" smtClean="0">
                          <a:ln>
                            <a:noFill/>
                          </a:ln>
                          <a:solidFill>
                            <a:schemeClr val="tx1"/>
                          </a:solidFill>
                          <a:effectLst/>
                          <a:latin typeface="Arial" pitchFamily="34" charset="0"/>
                          <a:cs typeface="Arial" pitchFamily="34" charset="0"/>
                        </a:rPr>
                        <a:t>Beveridge</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T="45732" marB="4573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Speakers’ Bureaus</a:t>
                      </a:r>
                    </a:p>
                  </a:txBody>
                  <a:tcPr marT="45732" marB="45732"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T="45732" marB="4573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Financial support </a:t>
                      </a:r>
                    </a:p>
                  </a:txBody>
                  <a:tcPr marT="45732" marB="45732"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T="45732" marB="4573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9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Other</a:t>
                      </a:r>
                    </a:p>
                  </a:txBody>
                  <a:tcPr marT="45732" marB="45732"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Leadership positions, American College of Chest Physicians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National Board of Respiratory Care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Board of Registered </a:t>
                      </a:r>
                      <a:r>
                        <a:rPr kumimoji="0" lang="en-US" sz="1400" b="0" i="0" u="none" strike="noStrike" cap="none" normalizeH="0" baseline="0" dirty="0" err="1" smtClean="0">
                          <a:ln>
                            <a:noFill/>
                          </a:ln>
                          <a:solidFill>
                            <a:schemeClr val="tx1"/>
                          </a:solidFill>
                          <a:effectLst/>
                          <a:latin typeface="Arial" pitchFamily="34" charset="0"/>
                          <a:cs typeface="Arial" pitchFamily="34" charset="0"/>
                        </a:rPr>
                        <a:t>Polysomnographic</a:t>
                      </a:r>
                      <a:r>
                        <a:rPr kumimoji="0" lang="en-US" sz="1400" b="0" i="0" u="none" strike="noStrike" cap="none" normalizeH="0" baseline="0" dirty="0" smtClean="0">
                          <a:ln>
                            <a:noFill/>
                          </a:ln>
                          <a:solidFill>
                            <a:schemeClr val="tx1"/>
                          </a:solidFill>
                          <a:effectLst/>
                          <a:latin typeface="Arial" pitchFamily="34" charset="0"/>
                          <a:cs typeface="Arial" pitchFamily="34" charset="0"/>
                        </a:rPr>
                        <a:t> Technologists</a:t>
                      </a:r>
                    </a:p>
                  </a:txBody>
                  <a:tcPr marT="45732" marB="4573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TextBox 11"/>
          <p:cNvSpPr txBox="1"/>
          <p:nvPr/>
        </p:nvSpPr>
        <p:spPr>
          <a:xfrm>
            <a:off x="1213486" y="4798865"/>
            <a:ext cx="7481454" cy="830997"/>
          </a:xfrm>
          <a:prstGeom prst="rect">
            <a:avLst/>
          </a:prstGeom>
          <a:noFill/>
        </p:spPr>
        <p:txBody>
          <a:bodyPr wrap="square" rtlCol="0">
            <a:spAutoFit/>
          </a:bodyPr>
          <a:lstStyle/>
          <a:p>
            <a:pPr>
              <a:spcBef>
                <a:spcPct val="50000"/>
              </a:spcBef>
            </a:pPr>
            <a:endParaRPr lang="en-US" sz="1200" dirty="0" smtClean="0">
              <a:latin typeface="Arial" pitchFamily="34" charset="0"/>
              <a:cs typeface="Arial" pitchFamily="34" charset="0"/>
            </a:endParaRPr>
          </a:p>
          <a:p>
            <a:pPr>
              <a:spcBef>
                <a:spcPct val="50000"/>
              </a:spcBef>
            </a:pPr>
            <a:endParaRPr lang="en-US" sz="1200" dirty="0" smtClean="0">
              <a:latin typeface="Arial" pitchFamily="34" charset="0"/>
              <a:cs typeface="Arial" pitchFamily="34" charset="0"/>
            </a:endParaRPr>
          </a:p>
          <a:p>
            <a:pPr>
              <a:spcBef>
                <a:spcPct val="50000"/>
              </a:spcBef>
            </a:pPr>
            <a:r>
              <a:rPr lang="en-US" sz="1200" dirty="0" smtClean="0">
                <a:latin typeface="Arial" pitchFamily="34" charset="0"/>
                <a:cs typeface="Arial" pitchFamily="34" charset="0"/>
              </a:rPr>
              <a:t> </a:t>
            </a:r>
            <a:r>
              <a:rPr lang="en-US" sz="1200" b="1" dirty="0" smtClean="0">
                <a:latin typeface="Arial" pitchFamily="34" charset="0"/>
                <a:cs typeface="Arial" pitchFamily="34" charset="0"/>
              </a:rPr>
              <a:t>The material presented in this lecture has no relationship with any of these potential conflicts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374333062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636" y="0"/>
            <a:ext cx="8229600" cy="1139825"/>
          </a:xfrm>
        </p:spPr>
        <p:txBody>
          <a:bodyPr/>
          <a:lstStyle/>
          <a:p>
            <a:pPr>
              <a:defRPr/>
            </a:pPr>
            <a:r>
              <a:rPr lang="en-US" dirty="0">
                <a:solidFill>
                  <a:srgbClr val="1F497D"/>
                </a:solidFill>
                <a:latin typeface="Arial" charset="0"/>
                <a:ea typeface="ＭＳ Ｐゴシック" charset="0"/>
                <a:cs typeface="ＭＳ Ｐゴシック" charset="0"/>
              </a:rPr>
              <a:t>Recommendations of the MRB</a:t>
            </a:r>
            <a:br>
              <a:rPr lang="en-US" dirty="0">
                <a:solidFill>
                  <a:srgbClr val="1F497D"/>
                </a:solidFill>
                <a:latin typeface="Arial" charset="0"/>
                <a:ea typeface="ＭＳ Ｐゴシック" charset="0"/>
                <a:cs typeface="ＭＳ Ｐゴシック" charset="0"/>
              </a:rPr>
            </a:br>
            <a:r>
              <a:rPr lang="en-US" dirty="0">
                <a:solidFill>
                  <a:srgbClr val="1F497D"/>
                </a:solidFill>
                <a:latin typeface="Arial" charset="0"/>
                <a:ea typeface="ＭＳ Ｐゴシック" charset="0"/>
                <a:cs typeface="ＭＳ Ｐゴシック" charset="0"/>
              </a:rPr>
              <a:t>to the </a:t>
            </a:r>
            <a:r>
              <a:rPr lang="en-US" dirty="0" smtClean="0">
                <a:solidFill>
                  <a:srgbClr val="1F497D"/>
                </a:solidFill>
                <a:latin typeface="Arial" charset="0"/>
                <a:ea typeface="ＭＳ Ｐゴシック" charset="0"/>
                <a:cs typeface="ＭＳ Ｐゴシック" charset="0"/>
              </a:rPr>
              <a:t>FMCSA, 2011</a:t>
            </a:r>
            <a:endParaRPr lang="en-US" dirty="0">
              <a:solidFill>
                <a:srgbClr val="1F497D"/>
              </a:solidFill>
              <a:latin typeface="Arial" charset="0"/>
              <a:ea typeface="ＭＳ Ｐゴシック" charset="0"/>
              <a:cs typeface="ＭＳ Ｐゴシック" charset="0"/>
            </a:endParaRPr>
          </a:p>
        </p:txBody>
      </p:sp>
      <p:sp>
        <p:nvSpPr>
          <p:cNvPr id="3" name="Content Placeholder 2"/>
          <p:cNvSpPr>
            <a:spLocks noGrp="1"/>
          </p:cNvSpPr>
          <p:nvPr>
            <p:ph idx="1"/>
          </p:nvPr>
        </p:nvSpPr>
        <p:spPr>
          <a:xfrm>
            <a:off x="905434" y="1640496"/>
            <a:ext cx="8028254" cy="4145390"/>
          </a:xfrm>
        </p:spPr>
        <p:txBody>
          <a:bodyPr/>
          <a:lstStyle/>
          <a:p>
            <a:pPr>
              <a:defRPr/>
            </a:pPr>
            <a:r>
              <a:rPr lang="en-US" dirty="0">
                <a:latin typeface="Verdana" charset="0"/>
                <a:ea typeface="ＭＳ Ｐゴシック" charset="0"/>
                <a:cs typeface="ＭＳ Ｐゴシック" charset="0"/>
              </a:rPr>
              <a:t>FMCSA shall issue new guidance for medical examiners that drivers with a Body Mass Index (BMI) of greater than 35 need to be evaluated for obstructive sleep apnea(OSA) using an objective test</a:t>
            </a:r>
          </a:p>
          <a:p>
            <a:pPr>
              <a:defRPr/>
            </a:pPr>
            <a:endParaRPr lang="en-US" dirty="0">
              <a:latin typeface="Verdana" charset="0"/>
              <a:ea typeface="ＭＳ Ｐゴシック" charset="0"/>
              <a:cs typeface="ＭＳ Ｐゴシック" charset="0"/>
            </a:endParaRPr>
          </a:p>
          <a:p>
            <a:pPr>
              <a:defRPr/>
            </a:pPr>
            <a:r>
              <a:rPr lang="en-US" sz="1800" dirty="0">
                <a:latin typeface="Verdana" charset="0"/>
                <a:ea typeface="ＭＳ Ｐゴシック" charset="0"/>
                <a:cs typeface="ＭＳ Ｐゴシック" charset="0"/>
              </a:rPr>
              <a:t>http://</a:t>
            </a:r>
            <a:r>
              <a:rPr lang="en-US" sz="1800" dirty="0" err="1">
                <a:latin typeface="Verdana" charset="0"/>
                <a:ea typeface="ＭＳ Ｐゴシック" charset="0"/>
                <a:cs typeface="ＭＳ Ｐゴシック" charset="0"/>
              </a:rPr>
              <a:t>www.mrb.fmcsa.dot.gov</a:t>
            </a:r>
            <a:r>
              <a:rPr lang="en-US" sz="1800" dirty="0">
                <a:latin typeface="Verdana" charset="0"/>
                <a:ea typeface="ＭＳ Ｐゴシック" charset="0"/>
                <a:cs typeface="ＭＳ Ｐゴシック" charset="0"/>
              </a:rPr>
              <a:t>/documents/Meetings2012/Task11-05FinalCoverLetterandReport_2-21-12.docx. Last accessed April5th,2012.</a:t>
            </a:r>
          </a:p>
          <a:p>
            <a:pPr>
              <a:buFont typeface="Wingdings" charset="0"/>
              <a:buNone/>
              <a:defRPr/>
            </a:pPr>
            <a:r>
              <a:rPr lang="en-US" sz="1800" dirty="0">
                <a:latin typeface="Verdana" charset="0"/>
                <a:ea typeface="ＭＳ Ｐゴシック" charset="0"/>
                <a:cs typeface="ＭＳ Ｐゴシック" charset="0"/>
              </a:rPr>
              <a:t> </a:t>
            </a:r>
          </a:p>
          <a:p>
            <a:pPr>
              <a:defRPr/>
            </a:pPr>
            <a:endParaRPr lang="en-US" dirty="0">
              <a:latin typeface="Verdana" charset="0"/>
              <a:ea typeface="ＭＳ Ｐゴシック" charset="0"/>
              <a:cs typeface="ＭＳ Ｐゴシック" charset="0"/>
            </a:endParaRPr>
          </a:p>
        </p:txBody>
      </p:sp>
    </p:spTree>
    <p:extLst>
      <p:ext uri="{BB962C8B-B14F-4D97-AF65-F5344CB8AC3E}">
        <p14:creationId xmlns:p14="http://schemas.microsoft.com/office/powerpoint/2010/main" val="152211975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488"/>
            <a:ext cx="8229600" cy="793709"/>
          </a:xfrm>
        </p:spPr>
        <p:txBody>
          <a:bodyPr>
            <a:normAutofit fontScale="90000"/>
          </a:bodyPr>
          <a:lstStyle/>
          <a:p>
            <a:pPr>
              <a:defRPr/>
            </a:pPr>
            <a:r>
              <a:rPr lang="en-US" dirty="0" smtClean="0">
                <a:solidFill>
                  <a:srgbClr val="1F497D"/>
                </a:solidFill>
                <a:latin typeface="Arial" charset="0"/>
                <a:ea typeface="ＭＳ Ｐゴシック" charset="0"/>
                <a:cs typeface="ＭＳ Ｐゴシック" charset="0"/>
              </a:rPr>
              <a:t>	Recommendations </a:t>
            </a:r>
            <a:r>
              <a:rPr lang="en-US" dirty="0">
                <a:solidFill>
                  <a:srgbClr val="1F497D"/>
                </a:solidFill>
                <a:latin typeface="Arial" charset="0"/>
                <a:ea typeface="ＭＳ Ｐゴシック" charset="0"/>
                <a:cs typeface="ＭＳ Ｐゴシック" charset="0"/>
              </a:rPr>
              <a:t>of the MRB</a:t>
            </a:r>
            <a:br>
              <a:rPr lang="en-US" dirty="0">
                <a:solidFill>
                  <a:srgbClr val="1F497D"/>
                </a:solidFill>
                <a:latin typeface="Arial" charset="0"/>
                <a:ea typeface="ＭＳ Ｐゴシック" charset="0"/>
                <a:cs typeface="ＭＳ Ｐゴシック" charset="0"/>
              </a:rPr>
            </a:br>
            <a:r>
              <a:rPr lang="en-US" dirty="0" smtClean="0">
                <a:solidFill>
                  <a:srgbClr val="1F497D"/>
                </a:solidFill>
                <a:latin typeface="Arial" charset="0"/>
                <a:ea typeface="ＭＳ Ｐゴシック" charset="0"/>
                <a:cs typeface="ＭＳ Ｐゴシック" charset="0"/>
              </a:rPr>
              <a:t>	to </a:t>
            </a:r>
            <a:r>
              <a:rPr lang="en-US" dirty="0">
                <a:solidFill>
                  <a:srgbClr val="1F497D"/>
                </a:solidFill>
                <a:latin typeface="Arial" charset="0"/>
                <a:ea typeface="ＭＳ Ｐゴシック" charset="0"/>
                <a:cs typeface="ＭＳ Ｐゴシック" charset="0"/>
              </a:rPr>
              <a:t>the FMCSA, 2011</a:t>
            </a:r>
            <a:endParaRPr lang="en-US" dirty="0"/>
          </a:p>
        </p:txBody>
      </p:sp>
      <p:sp>
        <p:nvSpPr>
          <p:cNvPr id="3" name="Content Placeholder 2"/>
          <p:cNvSpPr>
            <a:spLocks noGrp="1"/>
          </p:cNvSpPr>
          <p:nvPr>
            <p:ph idx="1"/>
          </p:nvPr>
        </p:nvSpPr>
        <p:spPr>
          <a:xfrm>
            <a:off x="905434" y="1640496"/>
            <a:ext cx="8028254" cy="4145390"/>
          </a:xfrm>
        </p:spPr>
        <p:txBody>
          <a:bodyPr>
            <a:normAutofit/>
          </a:bodyPr>
          <a:lstStyle/>
          <a:p>
            <a:pPr>
              <a:defRPr/>
            </a:pPr>
            <a:r>
              <a:rPr lang="en-US" dirty="0">
                <a:latin typeface="Verdana" charset="0"/>
                <a:ea typeface="ＭＳ Ｐゴシック" charset="0"/>
                <a:cs typeface="ＭＳ Ｐゴシック" charset="0"/>
              </a:rPr>
              <a:t>A driver diagnosed with OSA may maintain certification with evidence of appropriate treatment (if any) and effective compliance and if the examiner determines that the condition does not affect the driver</a:t>
            </a:r>
            <a:r>
              <a:rPr lang="ja-JP" altLang="en-US" dirty="0">
                <a:latin typeface="Verdana" charset="0"/>
                <a:ea typeface="ＭＳ Ｐゴシック" charset="0"/>
                <a:cs typeface="ＭＳ Ｐゴシック" charset="0"/>
              </a:rPr>
              <a:t>’</a:t>
            </a:r>
            <a:r>
              <a:rPr lang="en-US" dirty="0">
                <a:latin typeface="Verdana" charset="0"/>
                <a:ea typeface="ＭＳ Ｐゴシック" charset="0"/>
                <a:cs typeface="ＭＳ Ｐゴシック" charset="0"/>
              </a:rPr>
              <a:t>s ability to safely operate a commercial motor vehicle (CMV)</a:t>
            </a:r>
            <a:r>
              <a:rPr lang="en-US" dirty="0" smtClean="0">
                <a:latin typeface="Verdana" charset="0"/>
                <a:ea typeface="ＭＳ Ｐゴシック" charset="0"/>
                <a:cs typeface="ＭＳ Ｐゴシック" charset="0"/>
              </a:rPr>
              <a:t>.</a:t>
            </a:r>
          </a:p>
          <a:p>
            <a:pPr>
              <a:defRPr/>
            </a:pPr>
            <a:r>
              <a:rPr lang="en-US" dirty="0">
                <a:latin typeface="Verdana" charset="0"/>
                <a:ea typeface="ＭＳ Ｐゴシック" charset="0"/>
                <a:cs typeface="ＭＳ Ｐゴシック" charset="0"/>
              </a:rPr>
              <a:t>The driver may be given a 60 day conditional certification during the evaluation and treatment process</a:t>
            </a:r>
            <a:r>
              <a:rPr lang="en-US" dirty="0" smtClean="0">
                <a:latin typeface="Verdana" charset="0"/>
                <a:ea typeface="ＭＳ Ｐゴシック" charset="0"/>
                <a:cs typeface="ＭＳ Ｐゴシック" charset="0"/>
              </a:rPr>
              <a:t>.</a:t>
            </a:r>
          </a:p>
          <a:p>
            <a:pPr>
              <a:defRPr/>
            </a:pPr>
            <a:r>
              <a:rPr lang="en-US" dirty="0">
                <a:latin typeface="Verdana" charset="0"/>
                <a:ea typeface="ＭＳ Ｐゴシック" charset="0"/>
                <a:cs typeface="ＭＳ Ｐゴシック" charset="0"/>
              </a:rPr>
              <a:t>1) Subsequent certification should be no longer than one year term</a:t>
            </a:r>
          </a:p>
          <a:p>
            <a:pPr>
              <a:defRPr/>
            </a:pPr>
            <a:r>
              <a:rPr lang="en-US" dirty="0">
                <a:latin typeface="Verdana" charset="0"/>
                <a:ea typeface="ＭＳ Ｐゴシック" charset="0"/>
                <a:cs typeface="ＭＳ Ｐゴシック" charset="0"/>
              </a:rPr>
              <a:t>2) Future certification should depend on proof of continued compliance with treatment</a:t>
            </a:r>
          </a:p>
          <a:p>
            <a:pPr>
              <a:defRPr/>
            </a:pPr>
            <a:endParaRPr lang="en-US" dirty="0">
              <a:latin typeface="Verdana" charset="0"/>
              <a:ea typeface="ＭＳ Ｐゴシック" charset="0"/>
              <a:cs typeface="ＭＳ Ｐゴシック" charset="0"/>
            </a:endParaRPr>
          </a:p>
          <a:p>
            <a:pPr>
              <a:defRPr/>
            </a:pPr>
            <a:endParaRPr lang="en-US" dirty="0">
              <a:latin typeface="Verdana" charset="0"/>
              <a:ea typeface="ＭＳ Ｐゴシック" charset="0"/>
              <a:cs typeface="ＭＳ Ｐゴシック" charset="0"/>
            </a:endParaRPr>
          </a:p>
          <a:p>
            <a:pPr>
              <a:defRPr/>
            </a:pPr>
            <a:endParaRPr lang="en-US" dirty="0">
              <a:latin typeface="Verdana" charset="0"/>
              <a:ea typeface="ＭＳ Ｐゴシック" charset="0"/>
              <a:cs typeface="ＭＳ Ｐゴシック" charset="0"/>
            </a:endParaRPr>
          </a:p>
          <a:p>
            <a:pPr>
              <a:defRPr/>
            </a:pPr>
            <a:endParaRPr lang="en-US" dirty="0">
              <a:latin typeface="Verdana" charset="0"/>
              <a:ea typeface="ＭＳ Ｐゴシック" charset="0"/>
              <a:cs typeface="ＭＳ Ｐゴシック" charset="0"/>
            </a:endParaRPr>
          </a:p>
        </p:txBody>
      </p:sp>
    </p:spTree>
    <p:extLst>
      <p:ext uri="{BB962C8B-B14F-4D97-AF65-F5344CB8AC3E}">
        <p14:creationId xmlns:p14="http://schemas.microsoft.com/office/powerpoint/2010/main" val="86243497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040" y="-111125"/>
            <a:ext cx="8229600" cy="1487488"/>
          </a:xfrm>
        </p:spPr>
        <p:txBody>
          <a:bodyPr>
            <a:normAutofit fontScale="90000"/>
          </a:bodyPr>
          <a:lstStyle/>
          <a:p>
            <a:pPr>
              <a:defRPr/>
            </a:pPr>
            <a:r>
              <a:rPr lang="en-US" dirty="0">
                <a:solidFill>
                  <a:srgbClr val="1F497D"/>
                </a:solidFill>
                <a:latin typeface="Arial" charset="0"/>
                <a:ea typeface="ＭＳ Ｐゴシック" charset="0"/>
                <a:cs typeface="ＭＳ Ｐゴシック" charset="0"/>
              </a:rPr>
              <a:t>Recommendations of the MRB</a:t>
            </a:r>
            <a:br>
              <a:rPr lang="en-US" dirty="0">
                <a:solidFill>
                  <a:srgbClr val="1F497D"/>
                </a:solidFill>
                <a:latin typeface="Arial" charset="0"/>
                <a:ea typeface="ＭＳ Ｐゴシック" charset="0"/>
                <a:cs typeface="ＭＳ Ｐゴシック" charset="0"/>
              </a:rPr>
            </a:br>
            <a:r>
              <a:rPr lang="en-US" dirty="0" smtClean="0">
                <a:solidFill>
                  <a:srgbClr val="1F497D"/>
                </a:solidFill>
                <a:latin typeface="Arial" charset="0"/>
                <a:ea typeface="ＭＳ Ｐゴシック" charset="0"/>
                <a:cs typeface="ＭＳ Ｐゴシック" charset="0"/>
              </a:rPr>
              <a:t>to </a:t>
            </a:r>
            <a:r>
              <a:rPr lang="en-US" dirty="0">
                <a:solidFill>
                  <a:srgbClr val="1F497D"/>
                </a:solidFill>
                <a:latin typeface="Arial" charset="0"/>
                <a:ea typeface="ＭＳ Ｐゴシック" charset="0"/>
                <a:cs typeface="ＭＳ Ｐゴシック" charset="0"/>
              </a:rPr>
              <a:t>the FMCSA, </a:t>
            </a:r>
            <a:r>
              <a:rPr lang="en-US" dirty="0" smtClean="0">
                <a:solidFill>
                  <a:srgbClr val="1F497D"/>
                </a:solidFill>
                <a:latin typeface="Arial" charset="0"/>
                <a:ea typeface="ＭＳ Ｐゴシック" charset="0"/>
                <a:cs typeface="ＭＳ Ｐゴシック" charset="0"/>
              </a:rPr>
              <a:t>2011</a:t>
            </a:r>
            <a:br>
              <a:rPr lang="en-US" dirty="0" smtClean="0">
                <a:solidFill>
                  <a:srgbClr val="1F497D"/>
                </a:solidFill>
                <a:latin typeface="Arial" charset="0"/>
                <a:ea typeface="ＭＳ Ｐゴシック" charset="0"/>
                <a:cs typeface="ＭＳ Ｐゴシック" charset="0"/>
              </a:rPr>
            </a:br>
            <a:r>
              <a:rPr lang="en-US" dirty="0" smtClean="0">
                <a:latin typeface="Arial" charset="0"/>
                <a:ea typeface="ＭＳ Ｐゴシック" charset="0"/>
                <a:cs typeface="ＭＳ Ｐゴシック" charset="0"/>
              </a:rPr>
              <a:t>Drivers </a:t>
            </a:r>
            <a:r>
              <a:rPr lang="en-US" dirty="0">
                <a:latin typeface="Arial" charset="0"/>
                <a:ea typeface="ＭＳ Ｐゴシック" charset="0"/>
                <a:cs typeface="ＭＳ Ｐゴシック" charset="0"/>
              </a:rPr>
              <a:t>who should be immediately disqualified</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sp>
        <p:nvSpPr>
          <p:cNvPr id="3" name="Content Placeholder 2"/>
          <p:cNvSpPr>
            <a:spLocks noGrp="1"/>
          </p:cNvSpPr>
          <p:nvPr>
            <p:ph idx="1"/>
          </p:nvPr>
        </p:nvSpPr>
        <p:spPr>
          <a:xfrm>
            <a:off x="563563" y="1376363"/>
            <a:ext cx="8229600" cy="4806950"/>
          </a:xfrm>
        </p:spPr>
        <p:txBody>
          <a:bodyPr>
            <a:normAutofit fontScale="85000" lnSpcReduction="20000"/>
          </a:bodyPr>
          <a:lstStyle/>
          <a:p>
            <a:pPr>
              <a:buFont typeface="Wingdings" charset="0"/>
              <a:buNone/>
              <a:defRPr/>
            </a:pPr>
            <a:r>
              <a:rPr lang="en-US" sz="2400" dirty="0">
                <a:latin typeface="Verdana" charset="0"/>
                <a:ea typeface="ＭＳ Ｐゴシック" charset="0"/>
                <a:cs typeface="ＭＳ Ｐゴシック" charset="0"/>
              </a:rPr>
              <a:t>a. Individuals who report that they have experienced excessive sleepiness while driving</a:t>
            </a:r>
          </a:p>
          <a:p>
            <a:pPr>
              <a:buFont typeface="Wingdings" charset="0"/>
              <a:buNone/>
              <a:defRPr/>
            </a:pPr>
            <a:r>
              <a:rPr lang="en-US" sz="2400" dirty="0">
                <a:latin typeface="Verdana" charset="0"/>
                <a:ea typeface="ＭＳ Ｐゴシック" charset="0"/>
                <a:cs typeface="ＭＳ Ｐゴシック" charset="0"/>
              </a:rPr>
              <a:t>b. Individuals who have experienced a crash associated with falling asleep</a:t>
            </a:r>
          </a:p>
          <a:p>
            <a:pPr>
              <a:buFont typeface="Wingdings" charset="0"/>
              <a:buNone/>
              <a:defRPr/>
            </a:pPr>
            <a:r>
              <a:rPr lang="en-US" sz="2400" dirty="0">
                <a:latin typeface="Verdana" charset="0"/>
                <a:ea typeface="ＭＳ Ｐゴシック" charset="0"/>
                <a:cs typeface="ＭＳ Ｐゴシック" charset="0"/>
              </a:rPr>
              <a:t>c. Individuals with an AHI &gt; 20, until such an individual has been adherent to CPAP. They can be conditionally certified based on the criteria for CPAP compliance</a:t>
            </a:r>
          </a:p>
          <a:p>
            <a:pPr>
              <a:buFont typeface="Wingdings" charset="0"/>
              <a:buNone/>
              <a:defRPr/>
            </a:pPr>
            <a:r>
              <a:rPr lang="en-US" sz="2400" dirty="0">
                <a:latin typeface="Verdana" charset="0"/>
                <a:ea typeface="ＭＳ Ｐゴシック" charset="0"/>
                <a:cs typeface="ＭＳ Ｐゴシック" charset="0"/>
              </a:rPr>
              <a:t>d. Individuals who have undergone surgery and who are pending the findings of postoperative evaluation</a:t>
            </a:r>
          </a:p>
          <a:p>
            <a:pPr>
              <a:buFont typeface="Wingdings" charset="0"/>
              <a:buNone/>
              <a:defRPr/>
            </a:pPr>
            <a:r>
              <a:rPr lang="en-US" sz="2400" dirty="0">
                <a:latin typeface="Verdana" charset="0"/>
                <a:ea typeface="ＭＳ Ｐゴシック" charset="0"/>
                <a:cs typeface="ＭＳ Ｐゴシック" charset="0"/>
              </a:rPr>
              <a:t>e. Individuals who have been found to be effectively non-compliant with their CPAP treatment</a:t>
            </a:r>
            <a:r>
              <a:rPr lang="en-US" sz="2400" dirty="0" smtClean="0">
                <a:latin typeface="Verdana" charset="0"/>
                <a:ea typeface="ＭＳ Ｐゴシック" charset="0"/>
                <a:cs typeface="ＭＳ Ｐゴシック" charset="0"/>
              </a:rPr>
              <a:t>.</a:t>
            </a:r>
          </a:p>
          <a:p>
            <a:pPr>
              <a:buFont typeface="Wingdings" charset="0"/>
              <a:buNone/>
              <a:defRPr/>
            </a:pPr>
            <a:endParaRPr lang="en-US" sz="2400" dirty="0">
              <a:latin typeface="Verdana" charset="0"/>
              <a:ea typeface="ＭＳ Ｐゴシック" charset="0"/>
              <a:cs typeface="ＭＳ Ｐゴシック" charset="0"/>
            </a:endParaRPr>
          </a:p>
          <a:p>
            <a:pPr>
              <a:buFont typeface="Wingdings" charset="0"/>
              <a:buNone/>
              <a:defRPr/>
            </a:pPr>
            <a:r>
              <a:rPr lang="en-US" sz="2400" dirty="0" smtClean="0">
                <a:latin typeface="Verdana" charset="0"/>
                <a:ea typeface="ＭＳ Ｐゴシック" charset="0"/>
                <a:cs typeface="ＭＳ Ｐゴシック" charset="0"/>
              </a:rPr>
              <a:t>					…..and then…</a:t>
            </a:r>
            <a:endParaRPr lang="en-US" sz="2400" dirty="0">
              <a:latin typeface="Verdana" charset="0"/>
              <a:ea typeface="ＭＳ Ｐゴシック" charset="0"/>
              <a:cs typeface="ＭＳ Ｐゴシック" charset="0"/>
            </a:endParaRPr>
          </a:p>
          <a:p>
            <a:pPr>
              <a:buFont typeface="Wingdings" charset="0"/>
              <a:buNone/>
              <a:defRPr/>
            </a:pPr>
            <a:r>
              <a:rPr lang="en-US" sz="3600" dirty="0">
                <a:latin typeface="Verdana" charset="0"/>
                <a:ea typeface="ＭＳ Ｐゴシック" charset="0"/>
                <a:cs typeface="ＭＳ Ｐゴシック" charset="0"/>
              </a:rPr>
              <a:t> </a:t>
            </a:r>
          </a:p>
          <a:p>
            <a:pPr>
              <a:buFont typeface="Wingdings" charset="0"/>
              <a:buNone/>
              <a:defRPr/>
            </a:pPr>
            <a:endParaRPr lang="en-US" dirty="0">
              <a:latin typeface="Verdana" charset="0"/>
              <a:ea typeface="ＭＳ Ｐゴシック" charset="0"/>
              <a:cs typeface="ＭＳ Ｐゴシック" charset="0"/>
            </a:endParaRPr>
          </a:p>
        </p:txBody>
      </p:sp>
    </p:spTree>
    <p:extLst>
      <p:ext uri="{BB962C8B-B14F-4D97-AF65-F5344CB8AC3E}">
        <p14:creationId xmlns:p14="http://schemas.microsoft.com/office/powerpoint/2010/main" val="290367583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0"/>
            <a:ext cx="6248400" cy="6858000"/>
          </a:xfrm>
          <a:prstGeom prst="rect">
            <a:avLst/>
          </a:prstGeom>
        </p:spPr>
      </p:pic>
      <p:sp>
        <p:nvSpPr>
          <p:cNvPr id="5" name="TextBox 4"/>
          <p:cNvSpPr txBox="1"/>
          <p:nvPr/>
        </p:nvSpPr>
        <p:spPr>
          <a:xfrm>
            <a:off x="6400800" y="1538502"/>
            <a:ext cx="2743200" cy="4832093"/>
          </a:xfrm>
          <a:prstGeom prst="rect">
            <a:avLst/>
          </a:prstGeom>
          <a:noFill/>
        </p:spPr>
        <p:txBody>
          <a:bodyPr wrap="square" rtlCol="0">
            <a:spAutoFit/>
          </a:bodyPr>
          <a:lstStyle/>
          <a:p>
            <a:r>
              <a:rPr lang="en-US" sz="2800" dirty="0" smtClean="0"/>
              <a:t>HR 3095</a:t>
            </a:r>
          </a:p>
          <a:p>
            <a:r>
              <a:rPr lang="en-US" sz="2800" dirty="0" smtClean="0"/>
              <a:t>Signed into law during the government shutdown last fall limits FMCSA’s ability to screen commercial drivers. FAA has similar legislation in progress. </a:t>
            </a:r>
            <a:endParaRPr lang="en-US" sz="2800" dirty="0"/>
          </a:p>
        </p:txBody>
      </p:sp>
    </p:spTree>
    <p:extLst>
      <p:ext uri="{BB962C8B-B14F-4D97-AF65-F5344CB8AC3E}">
        <p14:creationId xmlns:p14="http://schemas.microsoft.com/office/powerpoint/2010/main" val="74119902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4294967295"/>
          </p:nvPr>
        </p:nvPicPr>
        <p:blipFill>
          <a:blip r:embed="rId3"/>
          <a:srcRect t="888" b="888"/>
          <a:stretch>
            <a:fillRect/>
          </a:stretch>
        </p:blipFill>
        <p:spPr>
          <a:xfrm>
            <a:off x="-1" y="282198"/>
            <a:ext cx="9128333" cy="6490555"/>
          </a:xfrm>
        </p:spPr>
      </p:pic>
      <p:sp>
        <p:nvSpPr>
          <p:cNvPr id="3" name="Rectangle 2"/>
          <p:cNvSpPr/>
          <p:nvPr/>
        </p:nvSpPr>
        <p:spPr>
          <a:xfrm>
            <a:off x="1634484" y="5961433"/>
            <a:ext cx="4809383" cy="717254"/>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845842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54000"/>
            <a:ext cx="9144000" cy="6339967"/>
          </a:xfrm>
          <a:prstGeom prst="rect">
            <a:avLst/>
          </a:prstGeom>
        </p:spPr>
      </p:pic>
    </p:spTree>
    <p:extLst>
      <p:ext uri="{BB962C8B-B14F-4D97-AF65-F5344CB8AC3E}">
        <p14:creationId xmlns:p14="http://schemas.microsoft.com/office/powerpoint/2010/main" val="374820925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t="12136" b="1784"/>
          <a:stretch/>
        </p:blipFill>
        <p:spPr>
          <a:xfrm>
            <a:off x="-1" y="1363957"/>
            <a:ext cx="9122787" cy="5494043"/>
          </a:xfrm>
        </p:spPr>
      </p:pic>
      <p:sp>
        <p:nvSpPr>
          <p:cNvPr id="5" name="Rectangle 4"/>
          <p:cNvSpPr/>
          <p:nvPr/>
        </p:nvSpPr>
        <p:spPr>
          <a:xfrm>
            <a:off x="6902463" y="2904288"/>
            <a:ext cx="2081322" cy="752528"/>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933351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1600200"/>
            <a:ext cx="6845300" cy="3644900"/>
          </a:xfrm>
          <a:prstGeom prst="rect">
            <a:avLst/>
          </a:prstGeom>
        </p:spPr>
      </p:pic>
    </p:spTree>
    <p:extLst>
      <p:ext uri="{BB962C8B-B14F-4D97-AF65-F5344CB8AC3E}">
        <p14:creationId xmlns:p14="http://schemas.microsoft.com/office/powerpoint/2010/main" val="203922542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1600200"/>
            <a:ext cx="6845300" cy="3644900"/>
          </a:xfrm>
          <a:prstGeom prst="rect">
            <a:avLst/>
          </a:prstGeom>
        </p:spPr>
      </p:pic>
      <p:sp>
        <p:nvSpPr>
          <p:cNvPr id="3" name="Rectangle 2"/>
          <p:cNvSpPr/>
          <p:nvPr/>
        </p:nvSpPr>
        <p:spPr>
          <a:xfrm>
            <a:off x="1647464" y="4038997"/>
            <a:ext cx="3020352" cy="1350147"/>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149801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idx="4294967295"/>
          </p:nvPr>
        </p:nvSpPr>
        <p:spPr>
          <a:xfrm>
            <a:off x="457200" y="274638"/>
            <a:ext cx="8229600" cy="5851525"/>
          </a:xfrm>
        </p:spPr>
        <p:txBody>
          <a:bodyPr/>
          <a:lstStyle/>
          <a:p>
            <a:pPr eaLnBrk="1" hangingPunct="1">
              <a:buFont typeface="Wingdings" pitchFamily="2" charset="2"/>
              <a:buChar char="n"/>
              <a:defRPr/>
            </a:pPr>
            <a:endParaRPr lang="en-US" dirty="0" smtClean="0">
              <a:ea typeface="+mn-ea"/>
              <a:cs typeface="+mn-cs"/>
            </a:endParaRPr>
          </a:p>
        </p:txBody>
      </p:sp>
      <p:pic>
        <p:nvPicPr>
          <p:cNvPr id="1945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1150"/>
            <a:ext cx="9748838" cy="748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75018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80" y="148930"/>
            <a:ext cx="8229600" cy="793709"/>
          </a:xfrm>
        </p:spPr>
        <p:txBody>
          <a:bodyPr/>
          <a:lstStyle/>
          <a:p>
            <a:r>
              <a:rPr lang="en-US" dirty="0" smtClean="0">
                <a:solidFill>
                  <a:srgbClr val="1F497D"/>
                </a:solidFill>
              </a:rPr>
              <a:t>Objectives</a:t>
            </a:r>
            <a:endParaRPr lang="en-US" dirty="0">
              <a:solidFill>
                <a:srgbClr val="1F497D"/>
              </a:solidFill>
            </a:endParaRPr>
          </a:p>
        </p:txBody>
      </p:sp>
      <p:sp>
        <p:nvSpPr>
          <p:cNvPr id="3" name="Content Placeholder 2"/>
          <p:cNvSpPr>
            <a:spLocks noGrp="1"/>
          </p:cNvSpPr>
          <p:nvPr>
            <p:ph idx="1"/>
          </p:nvPr>
        </p:nvSpPr>
        <p:spPr>
          <a:xfrm>
            <a:off x="848500" y="1640496"/>
            <a:ext cx="7498080" cy="4145390"/>
          </a:xfrm>
        </p:spPr>
        <p:txBody>
          <a:bodyPr/>
          <a:lstStyle/>
          <a:p>
            <a:pPr marL="457200" indent="-457200">
              <a:buAutoNum type="arabicPeriod"/>
            </a:pPr>
            <a:r>
              <a:rPr lang="en-US" dirty="0" smtClean="0"/>
              <a:t>List </a:t>
            </a:r>
            <a:r>
              <a:rPr lang="en-US" dirty="0" smtClean="0"/>
              <a:t>risk </a:t>
            </a:r>
            <a:r>
              <a:rPr lang="en-US" dirty="0" smtClean="0"/>
              <a:t>factors  for crash among drivers with obstructive sleep apnea.</a:t>
            </a:r>
          </a:p>
          <a:p>
            <a:pPr marL="457200" indent="-457200">
              <a:buAutoNum type="arabicPeriod"/>
            </a:pPr>
            <a:r>
              <a:rPr lang="en-US" dirty="0" smtClean="0"/>
              <a:t>Discuss why commercial drivers are held to a different standard than are non-commercial drivers.</a:t>
            </a:r>
          </a:p>
          <a:p>
            <a:pPr marL="457200" indent="-457200">
              <a:buAutoNum type="arabicPeriod"/>
            </a:pPr>
            <a:r>
              <a:rPr lang="en-US" dirty="0" smtClean="0"/>
              <a:t>List </a:t>
            </a:r>
            <a:r>
              <a:rPr lang="en-US" dirty="0" smtClean="0"/>
              <a:t>factors </a:t>
            </a:r>
            <a:r>
              <a:rPr lang="en-US" dirty="0" smtClean="0"/>
              <a:t>besides sleep apnea that increase crash risk.</a:t>
            </a:r>
          </a:p>
          <a:p>
            <a:pPr marL="457200" indent="-457200">
              <a:buAutoNum type="arabicPeriod"/>
            </a:pPr>
            <a:r>
              <a:rPr lang="en-US" dirty="0" smtClean="0"/>
              <a:t>Discuss interventions </a:t>
            </a:r>
            <a:r>
              <a:rPr lang="en-US" dirty="0" smtClean="0"/>
              <a:t>to reduce crash risk in drivers. </a:t>
            </a:r>
            <a:endParaRPr lang="en-US" dirty="0"/>
          </a:p>
        </p:txBody>
      </p:sp>
    </p:spTree>
    <p:extLst>
      <p:ext uri="{BB962C8B-B14F-4D97-AF65-F5344CB8AC3E}">
        <p14:creationId xmlns:p14="http://schemas.microsoft.com/office/powerpoint/2010/main" val="91511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65" y="137489"/>
            <a:ext cx="8229600" cy="793709"/>
          </a:xfrm>
        </p:spPr>
        <p:txBody>
          <a:bodyPr>
            <a:normAutofit/>
          </a:bodyPr>
          <a:lstStyle/>
          <a:p>
            <a:pPr>
              <a:defRPr/>
            </a:pPr>
            <a:r>
              <a:rPr lang="en-US" sz="3200" dirty="0">
                <a:solidFill>
                  <a:srgbClr val="1F497D"/>
                </a:solidFill>
                <a:latin typeface="Arial" charset="0"/>
                <a:ea typeface="ＭＳ Ｐゴシック" charset="0"/>
                <a:cs typeface="ＭＳ Ｐゴシック" charset="0"/>
              </a:rPr>
              <a:t>Overview</a:t>
            </a:r>
            <a:endParaRPr lang="en-US" sz="3200" b="0" dirty="0">
              <a:solidFill>
                <a:srgbClr val="1F497D"/>
              </a:solidFill>
              <a:latin typeface="Arial" charset="0"/>
              <a:ea typeface="ＭＳ Ｐゴシック" charset="0"/>
              <a:cs typeface="ＭＳ Ｐゴシック" charset="0"/>
            </a:endParaRPr>
          </a:p>
        </p:txBody>
      </p:sp>
      <p:sp>
        <p:nvSpPr>
          <p:cNvPr id="3" name="Content Placeholder 2"/>
          <p:cNvSpPr>
            <a:spLocks noGrp="1"/>
          </p:cNvSpPr>
          <p:nvPr>
            <p:ph idx="1"/>
          </p:nvPr>
        </p:nvSpPr>
        <p:spPr/>
        <p:txBody>
          <a:bodyPr/>
          <a:lstStyle/>
          <a:p>
            <a:pPr eaLnBrk="1" hangingPunct="1">
              <a:defRPr/>
            </a:pPr>
            <a:r>
              <a:rPr lang="en-US" dirty="0" smtClean="0">
                <a:latin typeface="Verdana" charset="0"/>
                <a:ea typeface="ＭＳ Ｐゴシック" charset="0"/>
                <a:cs typeface="ＭＳ Ｐゴシック" charset="0"/>
              </a:rPr>
              <a:t>OSA and driving risk</a:t>
            </a:r>
          </a:p>
          <a:p>
            <a:pPr eaLnBrk="1" hangingPunct="1">
              <a:defRPr/>
            </a:pPr>
            <a:r>
              <a:rPr lang="en-US" dirty="0" smtClean="0">
                <a:latin typeface="Verdana" charset="0"/>
                <a:ea typeface="ＭＳ Ｐゴシック" charset="0"/>
                <a:cs typeface="ＭＳ Ｐゴシック" charset="0"/>
              </a:rPr>
              <a:t>OSA and commercial drivers</a:t>
            </a:r>
          </a:p>
          <a:p>
            <a:pPr>
              <a:defRPr/>
            </a:pPr>
            <a:r>
              <a:rPr lang="en-US" dirty="0">
                <a:solidFill>
                  <a:srgbClr val="FF6513"/>
                </a:solidFill>
                <a:latin typeface="Verdana" charset="0"/>
                <a:ea typeface="ＭＳ Ｐゴシック" charset="0"/>
                <a:cs typeface="ＭＳ Ｐゴシック" charset="0"/>
              </a:rPr>
              <a:t>OSA and amateur </a:t>
            </a:r>
            <a:r>
              <a:rPr lang="en-US" dirty="0" smtClean="0">
                <a:solidFill>
                  <a:srgbClr val="FF6513"/>
                </a:solidFill>
                <a:latin typeface="Verdana" charset="0"/>
                <a:ea typeface="ＭＳ Ｐゴシック" charset="0"/>
                <a:cs typeface="ＭＳ Ｐゴシック" charset="0"/>
              </a:rPr>
              <a:t>drivers</a:t>
            </a:r>
          </a:p>
          <a:p>
            <a:pPr eaLnBrk="1" hangingPunct="1">
              <a:defRPr/>
            </a:pPr>
            <a:r>
              <a:rPr lang="en-US" dirty="0" smtClean="0">
                <a:latin typeface="Verdana" charset="0"/>
                <a:ea typeface="ＭＳ Ｐゴシック" charset="0"/>
                <a:cs typeface="ＭＳ Ｐゴシック" charset="0"/>
              </a:rPr>
              <a:t>Factors besides OSA that increase driving risk</a:t>
            </a:r>
          </a:p>
          <a:p>
            <a:pPr eaLnBrk="1" hangingPunct="1">
              <a:defRPr/>
            </a:pPr>
            <a:r>
              <a:rPr lang="en-US" dirty="0" smtClean="0">
                <a:latin typeface="Verdana" charset="0"/>
                <a:ea typeface="ＭＳ Ｐゴシック" charset="0"/>
                <a:cs typeface="ＭＳ Ｐゴシック" charset="0"/>
              </a:rPr>
              <a:t>Interventions </a:t>
            </a:r>
            <a:endParaRPr lang="en-US" dirty="0">
              <a:latin typeface="Verdana" charset="0"/>
              <a:ea typeface="ＭＳ Ｐゴシック" charset="0"/>
              <a:cs typeface="ＭＳ Ｐゴシック" charset="0"/>
            </a:endParaRPr>
          </a:p>
          <a:p>
            <a:pPr eaLnBrk="1" hangingPunct="1">
              <a:defRPr/>
            </a:pPr>
            <a:endParaRPr lang="en-US" dirty="0">
              <a:latin typeface="Verdana" charset="0"/>
              <a:ea typeface="ＭＳ Ｐゴシック" charset="0"/>
              <a:cs typeface="ＭＳ Ｐゴシック" charset="0"/>
            </a:endParaRPr>
          </a:p>
        </p:txBody>
      </p:sp>
    </p:spTree>
    <p:extLst>
      <p:ext uri="{BB962C8B-B14F-4D97-AF65-F5344CB8AC3E}">
        <p14:creationId xmlns:p14="http://schemas.microsoft.com/office/powerpoint/2010/main" val="178683618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327"/>
            <a:ext cx="8686800" cy="1143000"/>
          </a:xfrm>
        </p:spPr>
        <p:txBody>
          <a:bodyPr>
            <a:normAutofit/>
          </a:bodyPr>
          <a:lstStyle/>
          <a:p>
            <a:pPr>
              <a:lnSpc>
                <a:spcPct val="80000"/>
              </a:lnSpc>
            </a:pPr>
            <a:r>
              <a:rPr lang="en-US" dirty="0" smtClean="0"/>
              <a:t>ATS Statement of Sleep Apnea, Sleepiness and Driving Risk </a:t>
            </a:r>
            <a:r>
              <a:rPr lang="en-US" sz="1800" dirty="0" smtClean="0"/>
              <a:t>(</a:t>
            </a:r>
            <a:r>
              <a:rPr lang="en-US" sz="1800" dirty="0" err="1" smtClean="0"/>
              <a:t>Strohl</a:t>
            </a:r>
            <a:r>
              <a:rPr lang="en-US" sz="1800" dirty="0" smtClean="0"/>
              <a:t> KP Am J </a:t>
            </a:r>
            <a:r>
              <a:rPr lang="en-US" sz="1800" dirty="0" err="1" smtClean="0"/>
              <a:t>Respir</a:t>
            </a:r>
            <a:r>
              <a:rPr lang="en-US" sz="1800" dirty="0" smtClean="0"/>
              <a:t> </a:t>
            </a:r>
            <a:r>
              <a:rPr lang="en-US" sz="1800" dirty="0" err="1" smtClean="0"/>
              <a:t>Crit</a:t>
            </a:r>
            <a:r>
              <a:rPr lang="en-US" sz="1800" dirty="0" smtClean="0"/>
              <a:t> Care Med 2013</a:t>
            </a:r>
            <a:endParaRPr lang="en-US" sz="1800"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a:t>OSA versus non-OSA is associated with a two- to </a:t>
            </a:r>
            <a:r>
              <a:rPr lang="en-US" dirty="0" smtClean="0"/>
              <a:t>three times increased </a:t>
            </a:r>
            <a:r>
              <a:rPr lang="en-US" dirty="0"/>
              <a:t>overall risk for motor vehicle crashes, </a:t>
            </a:r>
            <a:r>
              <a:rPr lang="en-US" dirty="0" smtClean="0"/>
              <a:t>but prediction </a:t>
            </a:r>
            <a:r>
              <a:rPr lang="en-US" dirty="0"/>
              <a:t>of risk in an individual is </a:t>
            </a:r>
            <a:r>
              <a:rPr lang="en-US" dirty="0" smtClean="0"/>
              <a:t>imprecise.</a:t>
            </a:r>
          </a:p>
          <a:p>
            <a:r>
              <a:rPr lang="en-US" dirty="0" smtClean="0"/>
              <a:t>A </a:t>
            </a:r>
            <a:r>
              <a:rPr lang="en-US" dirty="0"/>
              <a:t>high-risk driver is defined as one who has moderate </a:t>
            </a:r>
            <a:r>
              <a:rPr lang="en-US" dirty="0" smtClean="0"/>
              <a:t>to severe </a:t>
            </a:r>
            <a:r>
              <a:rPr lang="en-US" dirty="0"/>
              <a:t>daytime sleepiness and a recent unintended </a:t>
            </a:r>
            <a:r>
              <a:rPr lang="en-US" dirty="0" smtClean="0"/>
              <a:t>motor vehicle </a:t>
            </a:r>
            <a:r>
              <a:rPr lang="en-US" dirty="0"/>
              <a:t>crash or a near-miss attributable to sleepiness, </a:t>
            </a:r>
            <a:r>
              <a:rPr lang="en-US" dirty="0" err="1"/>
              <a:t>fatigue</a:t>
            </a:r>
            <a:r>
              <a:rPr lang="en-US" dirty="0" err="1" smtClean="0"/>
              <a:t>,or</a:t>
            </a:r>
            <a:r>
              <a:rPr lang="en-US" dirty="0" smtClean="0"/>
              <a:t> inattention.</a:t>
            </a:r>
          </a:p>
          <a:p>
            <a:r>
              <a:rPr lang="en-US" dirty="0" smtClean="0">
                <a:solidFill>
                  <a:schemeClr val="accent6"/>
                </a:solidFill>
              </a:rPr>
              <a:t>There </a:t>
            </a:r>
            <a:r>
              <a:rPr lang="en-US" dirty="0">
                <a:solidFill>
                  <a:schemeClr val="accent6"/>
                </a:solidFill>
              </a:rPr>
              <a:t>is no compelling evidence to restrict driving </a:t>
            </a:r>
            <a:r>
              <a:rPr lang="en-US" dirty="0" smtClean="0">
                <a:solidFill>
                  <a:schemeClr val="accent6"/>
                </a:solidFill>
              </a:rPr>
              <a:t>privileges in </a:t>
            </a:r>
            <a:r>
              <a:rPr lang="en-US" dirty="0">
                <a:solidFill>
                  <a:schemeClr val="accent6"/>
                </a:solidFill>
              </a:rPr>
              <a:t>patients with sleep apnea if there has not </a:t>
            </a:r>
            <a:r>
              <a:rPr lang="en-US" dirty="0" smtClean="0">
                <a:solidFill>
                  <a:schemeClr val="accent6"/>
                </a:solidFill>
              </a:rPr>
              <a:t>been a </a:t>
            </a:r>
            <a:r>
              <a:rPr lang="en-US" dirty="0">
                <a:solidFill>
                  <a:schemeClr val="accent6"/>
                </a:solidFill>
              </a:rPr>
              <a:t>motor vehicle crash or an equivalent </a:t>
            </a:r>
            <a:r>
              <a:rPr lang="en-US" dirty="0" smtClean="0">
                <a:solidFill>
                  <a:schemeClr val="accent6"/>
                </a:solidFill>
              </a:rPr>
              <a:t>event.</a:t>
            </a:r>
          </a:p>
          <a:p>
            <a:r>
              <a:rPr lang="en-US" dirty="0" smtClean="0"/>
              <a:t>Timely </a:t>
            </a:r>
            <a:r>
              <a:rPr lang="en-US" dirty="0"/>
              <a:t>diagnostic evaluation and treatment and </a:t>
            </a:r>
            <a:r>
              <a:rPr lang="en-US" dirty="0" smtClean="0"/>
              <a:t>education of </a:t>
            </a:r>
            <a:r>
              <a:rPr lang="en-US" dirty="0"/>
              <a:t>the patient and family are likely to decrease the </a:t>
            </a:r>
            <a:r>
              <a:rPr lang="en-US" dirty="0" smtClean="0"/>
              <a:t>prevalence of </a:t>
            </a:r>
            <a:r>
              <a:rPr lang="en-US" dirty="0"/>
              <a:t>sleepiness-related crashes in patients with </a:t>
            </a:r>
            <a:r>
              <a:rPr lang="en-US" dirty="0" smtClean="0"/>
              <a:t>OSA who </a:t>
            </a:r>
            <a:r>
              <a:rPr lang="en-US" dirty="0"/>
              <a:t>are high-risk drivers.</a:t>
            </a:r>
          </a:p>
        </p:txBody>
      </p:sp>
    </p:spTree>
    <p:extLst>
      <p:ext uri="{BB962C8B-B14F-4D97-AF65-F5344CB8AC3E}">
        <p14:creationId xmlns:p14="http://schemas.microsoft.com/office/powerpoint/2010/main" val="2972685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327"/>
            <a:ext cx="8686800" cy="1143000"/>
          </a:xfrm>
        </p:spPr>
        <p:txBody>
          <a:bodyPr>
            <a:normAutofit/>
          </a:bodyPr>
          <a:lstStyle/>
          <a:p>
            <a:pPr>
              <a:lnSpc>
                <a:spcPct val="80000"/>
              </a:lnSpc>
            </a:pPr>
            <a:r>
              <a:rPr lang="en-US" dirty="0" smtClean="0">
                <a:solidFill>
                  <a:schemeClr val="tx2"/>
                </a:solidFill>
              </a:rPr>
              <a:t>ATS Statement of Sleep Apnea, Sleepiness and Driving Risk </a:t>
            </a:r>
            <a:r>
              <a:rPr lang="en-US" sz="1800" dirty="0" smtClean="0">
                <a:solidFill>
                  <a:schemeClr val="tx2"/>
                </a:solidFill>
              </a:rPr>
              <a:t>(</a:t>
            </a:r>
            <a:r>
              <a:rPr lang="en-US" sz="1800" dirty="0" err="1" smtClean="0">
                <a:solidFill>
                  <a:schemeClr val="tx2"/>
                </a:solidFill>
              </a:rPr>
              <a:t>Strohl</a:t>
            </a:r>
            <a:r>
              <a:rPr lang="en-US" sz="1800" dirty="0" smtClean="0">
                <a:solidFill>
                  <a:schemeClr val="tx2"/>
                </a:solidFill>
              </a:rPr>
              <a:t> KP Am J </a:t>
            </a:r>
            <a:r>
              <a:rPr lang="en-US" sz="1800" dirty="0" err="1" smtClean="0">
                <a:solidFill>
                  <a:schemeClr val="tx2"/>
                </a:solidFill>
              </a:rPr>
              <a:t>Respir</a:t>
            </a:r>
            <a:r>
              <a:rPr lang="en-US" sz="1800" dirty="0" smtClean="0">
                <a:solidFill>
                  <a:schemeClr val="tx2"/>
                </a:solidFill>
              </a:rPr>
              <a:t> </a:t>
            </a:r>
            <a:r>
              <a:rPr lang="en-US" sz="1800" dirty="0" err="1" smtClean="0">
                <a:solidFill>
                  <a:schemeClr val="tx2"/>
                </a:solidFill>
              </a:rPr>
              <a:t>Crit</a:t>
            </a:r>
            <a:r>
              <a:rPr lang="en-US" sz="1800" dirty="0" smtClean="0">
                <a:solidFill>
                  <a:schemeClr val="tx2"/>
                </a:solidFill>
              </a:rPr>
              <a:t> Care Med 2013</a:t>
            </a:r>
            <a:endParaRPr lang="en-US" sz="1800" dirty="0">
              <a:solidFill>
                <a:schemeClr val="tx2"/>
              </a:solidFill>
            </a:endParaRPr>
          </a:p>
        </p:txBody>
      </p:sp>
      <p:sp>
        <p:nvSpPr>
          <p:cNvPr id="3" name="Content Placeholder 2"/>
          <p:cNvSpPr>
            <a:spLocks noGrp="1"/>
          </p:cNvSpPr>
          <p:nvPr>
            <p:ph idx="1"/>
          </p:nvPr>
        </p:nvSpPr>
        <p:spPr>
          <a:xfrm>
            <a:off x="457200" y="1600200"/>
            <a:ext cx="8229600" cy="5105400"/>
          </a:xfrm>
        </p:spPr>
        <p:txBody>
          <a:bodyPr>
            <a:normAutofit/>
          </a:bodyPr>
          <a:lstStyle/>
          <a:p>
            <a:pPr marL="0" indent="0">
              <a:buNone/>
            </a:pPr>
            <a:r>
              <a:rPr lang="en-US" dirty="0"/>
              <a:t>For patients in whom there is a high clinical suspicion </a:t>
            </a:r>
            <a:r>
              <a:rPr lang="en-US" dirty="0" smtClean="0"/>
              <a:t>of OSA </a:t>
            </a:r>
            <a:r>
              <a:rPr lang="en-US" dirty="0"/>
              <a:t>and who have been deemed high-risk </a:t>
            </a:r>
            <a:r>
              <a:rPr lang="en-US" dirty="0" smtClean="0"/>
              <a:t>drivers, we </a:t>
            </a:r>
            <a:r>
              <a:rPr lang="en-US" dirty="0"/>
              <a:t>suggest that </a:t>
            </a:r>
            <a:r>
              <a:rPr lang="en-US" dirty="0" err="1"/>
              <a:t>polysomnography</a:t>
            </a:r>
            <a:r>
              <a:rPr lang="en-US" dirty="0"/>
              <a:t> be performed and, </a:t>
            </a:r>
            <a:r>
              <a:rPr lang="en-US" dirty="0" smtClean="0"/>
              <a:t>if indicated</a:t>
            </a:r>
            <a:r>
              <a:rPr lang="en-US" dirty="0"/>
              <a:t>, treatment initiated as soon as </a:t>
            </a:r>
            <a:r>
              <a:rPr lang="en-US" dirty="0" smtClean="0"/>
              <a:t>possible….for </a:t>
            </a:r>
            <a:r>
              <a:rPr lang="en-US" dirty="0"/>
              <a:t>appropriately selected </a:t>
            </a:r>
            <a:r>
              <a:rPr lang="en-US" dirty="0" smtClean="0"/>
              <a:t>patients (high </a:t>
            </a:r>
            <a:r>
              <a:rPr lang="en-US" dirty="0"/>
              <a:t>clinical suspicion for OSA), at-home </a:t>
            </a:r>
            <a:r>
              <a:rPr lang="en-US" dirty="0" smtClean="0"/>
              <a:t>portable monitoring </a:t>
            </a:r>
            <a:r>
              <a:rPr lang="en-US" dirty="0"/>
              <a:t>is a reasonable alternative to </a:t>
            </a:r>
            <a:r>
              <a:rPr lang="en-US" dirty="0" err="1" smtClean="0"/>
              <a:t>polysomnography</a:t>
            </a:r>
            <a:r>
              <a:rPr lang="en-US" dirty="0" smtClean="0"/>
              <a:t>.</a:t>
            </a:r>
          </a:p>
          <a:p>
            <a:pPr marL="0" indent="0">
              <a:buNone/>
            </a:pPr>
            <a:r>
              <a:rPr lang="en-US" dirty="0" smtClean="0"/>
              <a:t>We </a:t>
            </a:r>
            <a:r>
              <a:rPr lang="en-US" dirty="0"/>
              <a:t>suggest NOT using empiric continuous positive </a:t>
            </a:r>
            <a:r>
              <a:rPr lang="en-US" dirty="0" smtClean="0"/>
              <a:t>airway pressure </a:t>
            </a:r>
            <a:r>
              <a:rPr lang="en-US" dirty="0"/>
              <a:t>(CPAP) for the sole purpose of reducing </a:t>
            </a:r>
            <a:r>
              <a:rPr lang="en-US" dirty="0" smtClean="0"/>
              <a:t>driving risk.</a:t>
            </a:r>
          </a:p>
          <a:p>
            <a:r>
              <a:rPr lang="en-US" dirty="0"/>
              <a:t>W</a:t>
            </a:r>
            <a:r>
              <a:rPr lang="en-US" dirty="0" smtClean="0"/>
              <a:t>e </a:t>
            </a:r>
            <a:r>
              <a:rPr lang="en-US" dirty="0"/>
              <a:t>suggest NOT using </a:t>
            </a:r>
            <a:r>
              <a:rPr lang="en-US" dirty="0" smtClean="0"/>
              <a:t>stimulant medications </a:t>
            </a:r>
            <a:r>
              <a:rPr lang="en-US" dirty="0"/>
              <a:t>for the sole purpose of reducing </a:t>
            </a:r>
            <a:r>
              <a:rPr lang="en-US" dirty="0" smtClean="0"/>
              <a:t>driving risk.</a:t>
            </a:r>
            <a:endParaRPr lang="en-US" dirty="0"/>
          </a:p>
        </p:txBody>
      </p:sp>
    </p:spTree>
    <p:extLst>
      <p:ext uri="{BB962C8B-B14F-4D97-AF65-F5344CB8AC3E}">
        <p14:creationId xmlns:p14="http://schemas.microsoft.com/office/powerpoint/2010/main" val="95178617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65" y="137489"/>
            <a:ext cx="8229600" cy="793709"/>
          </a:xfrm>
        </p:spPr>
        <p:txBody>
          <a:bodyPr>
            <a:normAutofit/>
          </a:bodyPr>
          <a:lstStyle/>
          <a:p>
            <a:pPr>
              <a:defRPr/>
            </a:pPr>
            <a:r>
              <a:rPr lang="en-US" sz="3200" dirty="0">
                <a:solidFill>
                  <a:srgbClr val="1F497D"/>
                </a:solidFill>
                <a:latin typeface="Arial" charset="0"/>
                <a:ea typeface="ＭＳ Ｐゴシック" charset="0"/>
                <a:cs typeface="ＭＳ Ｐゴシック" charset="0"/>
              </a:rPr>
              <a:t>Overview</a:t>
            </a:r>
            <a:endParaRPr lang="en-US" sz="3200" b="0" dirty="0">
              <a:latin typeface="Arial" charset="0"/>
              <a:ea typeface="ＭＳ Ｐゴシック" charset="0"/>
              <a:cs typeface="ＭＳ Ｐゴシック" charset="0"/>
            </a:endParaRPr>
          </a:p>
        </p:txBody>
      </p:sp>
      <p:sp>
        <p:nvSpPr>
          <p:cNvPr id="3" name="Content Placeholder 2"/>
          <p:cNvSpPr>
            <a:spLocks noGrp="1"/>
          </p:cNvSpPr>
          <p:nvPr>
            <p:ph idx="1"/>
          </p:nvPr>
        </p:nvSpPr>
        <p:spPr/>
        <p:txBody>
          <a:bodyPr/>
          <a:lstStyle/>
          <a:p>
            <a:pPr eaLnBrk="1" hangingPunct="1">
              <a:defRPr/>
            </a:pPr>
            <a:r>
              <a:rPr lang="en-US" dirty="0" smtClean="0">
                <a:latin typeface="Verdana" charset="0"/>
                <a:ea typeface="ＭＳ Ｐゴシック" charset="0"/>
                <a:cs typeface="ＭＳ Ｐゴシック" charset="0"/>
              </a:rPr>
              <a:t>OSA and driving risk</a:t>
            </a:r>
          </a:p>
          <a:p>
            <a:pPr eaLnBrk="1" hangingPunct="1">
              <a:defRPr/>
            </a:pPr>
            <a:r>
              <a:rPr lang="en-US" dirty="0" smtClean="0">
                <a:latin typeface="Verdana" charset="0"/>
                <a:ea typeface="ＭＳ Ｐゴシック" charset="0"/>
                <a:cs typeface="ＭＳ Ｐゴシック" charset="0"/>
              </a:rPr>
              <a:t>OSA and commercial drivers</a:t>
            </a:r>
          </a:p>
          <a:p>
            <a:pPr>
              <a:defRPr/>
            </a:pPr>
            <a:r>
              <a:rPr lang="en-US" dirty="0">
                <a:latin typeface="Verdana" charset="0"/>
                <a:ea typeface="ＭＳ Ｐゴシック" charset="0"/>
                <a:cs typeface="ＭＳ Ｐゴシック" charset="0"/>
              </a:rPr>
              <a:t>OSA and amateur </a:t>
            </a:r>
            <a:r>
              <a:rPr lang="en-US" dirty="0" smtClean="0">
                <a:latin typeface="Verdana" charset="0"/>
                <a:ea typeface="ＭＳ Ｐゴシック" charset="0"/>
                <a:cs typeface="ＭＳ Ｐゴシック" charset="0"/>
              </a:rPr>
              <a:t>drivers</a:t>
            </a:r>
          </a:p>
          <a:p>
            <a:pPr eaLnBrk="1" hangingPunct="1">
              <a:defRPr/>
            </a:pPr>
            <a:r>
              <a:rPr lang="en-US" dirty="0" smtClean="0">
                <a:solidFill>
                  <a:srgbClr val="DDA46F"/>
                </a:solidFill>
                <a:latin typeface="Verdana" charset="0"/>
                <a:ea typeface="ＭＳ Ｐゴシック" charset="0"/>
                <a:cs typeface="ＭＳ Ｐゴシック" charset="0"/>
              </a:rPr>
              <a:t>Factors besides OSA that increase driving risk</a:t>
            </a:r>
          </a:p>
          <a:p>
            <a:pPr eaLnBrk="1" hangingPunct="1">
              <a:defRPr/>
            </a:pPr>
            <a:r>
              <a:rPr lang="en-US" dirty="0" smtClean="0">
                <a:latin typeface="Verdana" charset="0"/>
                <a:ea typeface="ＭＳ Ｐゴシック" charset="0"/>
                <a:cs typeface="ＭＳ Ｐゴシック" charset="0"/>
              </a:rPr>
              <a:t>Interventions </a:t>
            </a:r>
            <a:endParaRPr lang="en-US" dirty="0">
              <a:latin typeface="Verdana" charset="0"/>
              <a:ea typeface="ＭＳ Ｐゴシック" charset="0"/>
              <a:cs typeface="ＭＳ Ｐゴシック" charset="0"/>
            </a:endParaRPr>
          </a:p>
          <a:p>
            <a:pPr eaLnBrk="1" hangingPunct="1">
              <a:defRPr/>
            </a:pPr>
            <a:endParaRPr lang="en-US" dirty="0">
              <a:latin typeface="Verdana" charset="0"/>
              <a:ea typeface="ＭＳ Ｐゴシック" charset="0"/>
              <a:cs typeface="ＭＳ Ｐゴシック" charset="0"/>
            </a:endParaRPr>
          </a:p>
        </p:txBody>
      </p:sp>
    </p:spTree>
    <p:extLst>
      <p:ext uri="{BB962C8B-B14F-4D97-AF65-F5344CB8AC3E}">
        <p14:creationId xmlns:p14="http://schemas.microsoft.com/office/powerpoint/2010/main" val="223569357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24" y="-152400"/>
            <a:ext cx="8991600" cy="1143000"/>
          </a:xfrm>
        </p:spPr>
        <p:txBody>
          <a:bodyPr>
            <a:noAutofit/>
          </a:bodyPr>
          <a:lstStyle/>
          <a:p>
            <a:r>
              <a:rPr lang="en-US" sz="2800" dirty="0" smtClean="0">
                <a:solidFill>
                  <a:srgbClr val="1F497D"/>
                </a:solidFill>
              </a:rPr>
              <a:t>Factors Besides OSA that </a:t>
            </a:r>
            <a:br>
              <a:rPr lang="en-US" sz="2800" dirty="0" smtClean="0">
                <a:solidFill>
                  <a:srgbClr val="1F497D"/>
                </a:solidFill>
              </a:rPr>
            </a:br>
            <a:r>
              <a:rPr lang="en-US" sz="2800" dirty="0" smtClean="0">
                <a:solidFill>
                  <a:srgbClr val="1F497D"/>
                </a:solidFill>
              </a:rPr>
              <a:t>Increase Risk of Crash-Summary</a:t>
            </a:r>
            <a:endParaRPr lang="en-US" sz="2800" dirty="0">
              <a:solidFill>
                <a:srgbClr val="1F497D"/>
              </a:solidFill>
            </a:endParaRPr>
          </a:p>
        </p:txBody>
      </p:sp>
      <p:sp>
        <p:nvSpPr>
          <p:cNvPr id="3" name="Content Placeholder 2"/>
          <p:cNvSpPr>
            <a:spLocks noGrp="1"/>
          </p:cNvSpPr>
          <p:nvPr>
            <p:ph idx="1"/>
          </p:nvPr>
        </p:nvSpPr>
        <p:spPr>
          <a:xfrm>
            <a:off x="457200" y="1206500"/>
            <a:ext cx="8229600" cy="6279547"/>
          </a:xfrm>
        </p:spPr>
        <p:txBody>
          <a:bodyPr>
            <a:normAutofit/>
          </a:bodyPr>
          <a:lstStyle/>
          <a:p>
            <a:pPr>
              <a:lnSpc>
                <a:spcPct val="80000"/>
              </a:lnSpc>
            </a:pPr>
            <a:r>
              <a:rPr lang="en-US" dirty="0"/>
              <a:t>S</a:t>
            </a:r>
            <a:r>
              <a:rPr lang="en-US" dirty="0" smtClean="0"/>
              <a:t>leep </a:t>
            </a:r>
            <a:r>
              <a:rPr lang="en-US" dirty="0" smtClean="0"/>
              <a:t>deprivation </a:t>
            </a:r>
            <a:r>
              <a:rPr lang="en-US" sz="2200" dirty="0" smtClean="0"/>
              <a:t>(Pack A Am J </a:t>
            </a:r>
            <a:r>
              <a:rPr lang="en-US" sz="2200" dirty="0" err="1" smtClean="0"/>
              <a:t>Respir</a:t>
            </a:r>
            <a:r>
              <a:rPr lang="en-US" sz="2200" dirty="0" smtClean="0"/>
              <a:t> </a:t>
            </a:r>
            <a:r>
              <a:rPr lang="en-US" sz="2200" dirty="0" err="1" smtClean="0"/>
              <a:t>Crit</a:t>
            </a:r>
            <a:r>
              <a:rPr lang="en-US" sz="2200" dirty="0" smtClean="0"/>
              <a:t> Care Med 2006)</a:t>
            </a:r>
            <a:endParaRPr lang="en-US" dirty="0" smtClean="0"/>
          </a:p>
          <a:p>
            <a:pPr>
              <a:lnSpc>
                <a:spcPct val="80000"/>
              </a:lnSpc>
            </a:pPr>
            <a:r>
              <a:rPr lang="en-US" dirty="0" smtClean="0"/>
              <a:t>Inexperience/</a:t>
            </a:r>
            <a:r>
              <a:rPr lang="en-US" dirty="0" smtClean="0"/>
              <a:t>youth </a:t>
            </a:r>
            <a:r>
              <a:rPr lang="en-US" sz="2000" dirty="0" smtClean="0"/>
              <a:t>(</a:t>
            </a:r>
            <a:r>
              <a:rPr lang="en-US" sz="2200" dirty="0" smtClean="0"/>
              <a:t>Stevenson MR Am J </a:t>
            </a:r>
            <a:r>
              <a:rPr lang="en-US" sz="2200" dirty="0" err="1" smtClean="0"/>
              <a:t>Ep</a:t>
            </a:r>
            <a:r>
              <a:rPr lang="en-US" sz="2200" dirty="0" smtClean="0"/>
              <a:t> 2014)</a:t>
            </a:r>
          </a:p>
          <a:p>
            <a:pPr>
              <a:lnSpc>
                <a:spcPct val="80000"/>
              </a:lnSpc>
            </a:pPr>
            <a:r>
              <a:rPr lang="en-US" dirty="0" smtClean="0"/>
              <a:t>Night driving </a:t>
            </a:r>
            <a:r>
              <a:rPr lang="en-US" sz="2000" dirty="0" smtClean="0"/>
              <a:t>(</a:t>
            </a:r>
            <a:r>
              <a:rPr lang="en-US" sz="2200" dirty="0" smtClean="0"/>
              <a:t>Stevenson </a:t>
            </a:r>
            <a:r>
              <a:rPr lang="en-US" sz="2200" dirty="0"/>
              <a:t>MR Am J </a:t>
            </a:r>
            <a:r>
              <a:rPr lang="en-US" sz="2200" dirty="0" err="1"/>
              <a:t>Ep</a:t>
            </a:r>
            <a:r>
              <a:rPr lang="en-US" sz="2200" dirty="0"/>
              <a:t> </a:t>
            </a:r>
            <a:r>
              <a:rPr lang="en-US" sz="2200" dirty="0" smtClean="0"/>
              <a:t>2014)</a:t>
            </a:r>
            <a:endParaRPr lang="en-US" sz="2200" dirty="0"/>
          </a:p>
          <a:p>
            <a:pPr>
              <a:lnSpc>
                <a:spcPct val="80000"/>
              </a:lnSpc>
            </a:pPr>
            <a:r>
              <a:rPr lang="en-US" dirty="0"/>
              <a:t>F</a:t>
            </a:r>
            <a:r>
              <a:rPr lang="en-US" dirty="0" smtClean="0"/>
              <a:t>ailure to take breaks (probably q 4 hours</a:t>
            </a:r>
            <a:r>
              <a:rPr lang="en-US" dirty="0" smtClean="0"/>
              <a:t>) </a:t>
            </a:r>
            <a:r>
              <a:rPr lang="en-US" sz="2000" dirty="0" smtClean="0"/>
              <a:t>(</a:t>
            </a:r>
            <a:r>
              <a:rPr lang="en-US" sz="2200" dirty="0" smtClean="0"/>
              <a:t>Stevenson </a:t>
            </a:r>
            <a:r>
              <a:rPr lang="en-US" sz="2200" dirty="0"/>
              <a:t>MR Am J </a:t>
            </a:r>
            <a:r>
              <a:rPr lang="en-US" sz="2200" dirty="0" err="1"/>
              <a:t>Ep</a:t>
            </a:r>
            <a:r>
              <a:rPr lang="en-US" sz="2200" dirty="0"/>
              <a:t> </a:t>
            </a:r>
            <a:r>
              <a:rPr lang="en-US" sz="2200" dirty="0" smtClean="0"/>
              <a:t>2014)</a:t>
            </a:r>
            <a:endParaRPr lang="en-US" sz="2200" dirty="0"/>
          </a:p>
          <a:p>
            <a:r>
              <a:rPr lang="en-US" dirty="0" smtClean="0"/>
              <a:t>Vehicles </a:t>
            </a:r>
            <a:r>
              <a:rPr lang="en-US" dirty="0" smtClean="0"/>
              <a:t>that are empty, lack cruise control or lack antilock breaks </a:t>
            </a:r>
            <a:r>
              <a:rPr lang="en-US" sz="2000" dirty="0" smtClean="0"/>
              <a:t>(</a:t>
            </a:r>
            <a:r>
              <a:rPr lang="en-US" sz="2200" dirty="0" smtClean="0"/>
              <a:t>Stevenson </a:t>
            </a:r>
            <a:r>
              <a:rPr lang="en-US" sz="2200" dirty="0"/>
              <a:t>MR Am J </a:t>
            </a:r>
            <a:r>
              <a:rPr lang="en-US" sz="2200" dirty="0" err="1"/>
              <a:t>Ep</a:t>
            </a:r>
            <a:r>
              <a:rPr lang="en-US" sz="2200" dirty="0"/>
              <a:t> </a:t>
            </a:r>
            <a:r>
              <a:rPr lang="en-US" sz="2200" dirty="0" smtClean="0"/>
              <a:t>2014)</a:t>
            </a:r>
          </a:p>
          <a:p>
            <a:r>
              <a:rPr lang="en-US" dirty="0" smtClean="0"/>
              <a:t>Snoring </a:t>
            </a:r>
            <a:r>
              <a:rPr lang="en-US" sz="2000" dirty="0" smtClean="0"/>
              <a:t>(</a:t>
            </a:r>
            <a:r>
              <a:rPr lang="en-US" sz="2200" dirty="0" smtClean="0"/>
              <a:t>Howard </a:t>
            </a:r>
            <a:r>
              <a:rPr lang="en-US" sz="2200" dirty="0"/>
              <a:t>ME Am J </a:t>
            </a:r>
            <a:r>
              <a:rPr lang="en-US" sz="2200" dirty="0" err="1"/>
              <a:t>Respir</a:t>
            </a:r>
            <a:r>
              <a:rPr lang="en-US" sz="2200" dirty="0"/>
              <a:t> </a:t>
            </a:r>
            <a:r>
              <a:rPr lang="en-US" sz="2200" dirty="0" err="1"/>
              <a:t>Crit</a:t>
            </a:r>
            <a:r>
              <a:rPr lang="en-US" sz="2200" dirty="0"/>
              <a:t> Care Med </a:t>
            </a:r>
            <a:r>
              <a:rPr lang="en-US" sz="2200" dirty="0" smtClean="0"/>
              <a:t>2004)</a:t>
            </a:r>
            <a:endParaRPr lang="en-US" sz="2200" dirty="0"/>
          </a:p>
          <a:p>
            <a:pPr>
              <a:lnSpc>
                <a:spcPct val="80000"/>
              </a:lnSpc>
            </a:pPr>
            <a:r>
              <a:rPr lang="en-US" dirty="0" smtClean="0"/>
              <a:t>Taking</a:t>
            </a:r>
            <a:endParaRPr lang="en-US" dirty="0"/>
          </a:p>
          <a:p>
            <a:pPr lvl="1">
              <a:lnSpc>
                <a:spcPct val="80000"/>
              </a:lnSpc>
            </a:pPr>
            <a:r>
              <a:rPr lang="en-US" dirty="0" smtClean="0"/>
              <a:t>	antidepressants </a:t>
            </a:r>
            <a:r>
              <a:rPr lang="en-US" sz="2000" dirty="0" smtClean="0"/>
              <a:t>(</a:t>
            </a:r>
            <a:r>
              <a:rPr lang="en-US" sz="1800" dirty="0" err="1" smtClean="0"/>
              <a:t>Catarino</a:t>
            </a:r>
            <a:r>
              <a:rPr lang="en-US" sz="1800" dirty="0" smtClean="0"/>
              <a:t> </a:t>
            </a:r>
            <a:r>
              <a:rPr lang="en-US" sz="1800" dirty="0"/>
              <a:t>R Sleep Breath </a:t>
            </a:r>
            <a:r>
              <a:rPr lang="en-US" sz="1800" dirty="0" smtClean="0"/>
              <a:t>2014)</a:t>
            </a:r>
          </a:p>
          <a:p>
            <a:pPr lvl="1">
              <a:lnSpc>
                <a:spcPct val="80000"/>
              </a:lnSpc>
            </a:pPr>
            <a:r>
              <a:rPr lang="en-US" dirty="0" smtClean="0"/>
              <a:t>	sleeping </a:t>
            </a:r>
            <a:r>
              <a:rPr lang="en-US" dirty="0"/>
              <a:t>pills </a:t>
            </a:r>
            <a:r>
              <a:rPr lang="en-US" sz="2000" dirty="0"/>
              <a:t>(</a:t>
            </a:r>
            <a:r>
              <a:rPr lang="en-US" sz="2000" dirty="0" err="1" smtClean="0"/>
              <a:t>Gustaven</a:t>
            </a:r>
            <a:r>
              <a:rPr lang="en-US" sz="2000" dirty="0" smtClean="0"/>
              <a:t> </a:t>
            </a:r>
            <a:r>
              <a:rPr lang="en-US" sz="2000" dirty="0"/>
              <a:t>I sleep Med 2008)</a:t>
            </a:r>
          </a:p>
          <a:p>
            <a:pPr lvl="1">
              <a:lnSpc>
                <a:spcPct val="80000"/>
              </a:lnSpc>
            </a:pPr>
            <a:r>
              <a:rPr lang="en-US" dirty="0" smtClean="0"/>
              <a:t>	antihistamines</a:t>
            </a:r>
            <a:r>
              <a:rPr lang="en-US" sz="2000" dirty="0" smtClean="0"/>
              <a:t> (</a:t>
            </a:r>
            <a:r>
              <a:rPr lang="en-US" sz="1800" dirty="0" smtClean="0"/>
              <a:t>Howard ME Am J </a:t>
            </a:r>
            <a:r>
              <a:rPr lang="en-US" sz="1800" dirty="0" err="1" smtClean="0"/>
              <a:t>Respir</a:t>
            </a:r>
            <a:r>
              <a:rPr lang="en-US" sz="1800" dirty="0" smtClean="0"/>
              <a:t> </a:t>
            </a:r>
            <a:r>
              <a:rPr lang="en-US" sz="1800" dirty="0" err="1" smtClean="0"/>
              <a:t>Crit</a:t>
            </a:r>
            <a:r>
              <a:rPr lang="en-US" sz="1800" dirty="0" smtClean="0"/>
              <a:t> Care Med 2004)</a:t>
            </a:r>
            <a:endParaRPr lang="en-US" sz="1800" dirty="0" smtClean="0"/>
          </a:p>
          <a:p>
            <a:pPr lvl="1">
              <a:lnSpc>
                <a:spcPct val="80000"/>
              </a:lnSpc>
            </a:pPr>
            <a:r>
              <a:rPr lang="en-US" dirty="0" smtClean="0"/>
              <a:t>	narcotics </a:t>
            </a:r>
            <a:r>
              <a:rPr lang="en-US" sz="2000" dirty="0" smtClean="0"/>
              <a:t>(</a:t>
            </a:r>
            <a:r>
              <a:rPr lang="en-US" sz="1800" dirty="0" smtClean="0"/>
              <a:t>Howard ME Am J </a:t>
            </a:r>
            <a:r>
              <a:rPr lang="en-US" sz="1800" dirty="0" err="1" smtClean="0"/>
              <a:t>Respir</a:t>
            </a:r>
            <a:r>
              <a:rPr lang="en-US" sz="1800" dirty="0" smtClean="0"/>
              <a:t> </a:t>
            </a:r>
            <a:r>
              <a:rPr lang="en-US" sz="1800" dirty="0" err="1" smtClean="0"/>
              <a:t>Crit</a:t>
            </a:r>
            <a:r>
              <a:rPr lang="en-US" sz="1800" dirty="0" smtClean="0"/>
              <a:t> Care Med 2004)</a:t>
            </a:r>
            <a:endParaRPr lang="en-US" sz="1800" dirty="0"/>
          </a:p>
        </p:txBody>
      </p:sp>
    </p:spTree>
    <p:extLst>
      <p:ext uri="{BB962C8B-B14F-4D97-AF65-F5344CB8AC3E}">
        <p14:creationId xmlns:p14="http://schemas.microsoft.com/office/powerpoint/2010/main" val="913496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0" y="0"/>
            <a:ext cx="8743950" cy="1143000"/>
          </a:xfrm>
          <a:prstGeom prst="rect">
            <a:avLst/>
          </a:prstGeom>
          <a:noFill/>
          <a:ln w="9525">
            <a:noFill/>
            <a:miter lim="800000"/>
            <a:headEnd/>
            <a:tailEnd/>
          </a:ln>
          <a:effectLst/>
        </p:spPr>
        <p:txBody>
          <a:bodyPr anchor="ctr"/>
          <a:lstStyle/>
          <a:p>
            <a:pPr eaLnBrk="1" hangingPunct="1">
              <a:lnSpc>
                <a:spcPct val="80000"/>
              </a:lnSpc>
              <a:defRPr/>
            </a:pPr>
            <a:r>
              <a:rPr lang="en-US" sz="3200" b="1" dirty="0" smtClean="0">
                <a:solidFill>
                  <a:srgbClr val="1F497D"/>
                </a:solidFill>
                <a:effectLst>
                  <a:innerShdw blurRad="63500" dist="50800" dir="13500000">
                    <a:prstClr val="black">
                      <a:alpha val="50000"/>
                    </a:prstClr>
                  </a:innerShdw>
                </a:effectLst>
                <a:latin typeface="Gill Sans MT" pitchFamily="34" charset="0"/>
              </a:rPr>
              <a:t>OSA and Sleep Duration In </a:t>
            </a:r>
            <a:r>
              <a:rPr lang="en-US" sz="3200" b="1" dirty="0">
                <a:solidFill>
                  <a:srgbClr val="1F497D"/>
                </a:solidFill>
                <a:effectLst>
                  <a:innerShdw blurRad="63500" dist="50800" dir="13500000">
                    <a:prstClr val="black">
                      <a:alpha val="50000"/>
                    </a:prstClr>
                  </a:innerShdw>
                </a:effectLst>
                <a:latin typeface="Gill Sans MT" pitchFamily="34" charset="0"/>
              </a:rPr>
              <a:t>Drivers </a:t>
            </a:r>
            <a:endParaRPr lang="en-US" sz="3200" b="1" dirty="0" smtClean="0">
              <a:solidFill>
                <a:srgbClr val="1F497D"/>
              </a:solidFill>
              <a:effectLst>
                <a:innerShdw blurRad="63500" dist="50800" dir="13500000">
                  <a:prstClr val="black">
                    <a:alpha val="50000"/>
                  </a:prstClr>
                </a:innerShdw>
              </a:effectLst>
              <a:latin typeface="Gill Sans MT" pitchFamily="34" charset="0"/>
            </a:endParaRPr>
          </a:p>
          <a:p>
            <a:pPr eaLnBrk="1" hangingPunct="1">
              <a:lnSpc>
                <a:spcPct val="80000"/>
              </a:lnSpc>
              <a:defRPr/>
            </a:pPr>
            <a:r>
              <a:rPr lang="en-US" sz="2800" b="1" dirty="0" smtClean="0">
                <a:solidFill>
                  <a:srgbClr val="1F497D"/>
                </a:solidFill>
                <a:effectLst>
                  <a:innerShdw blurRad="63500" dist="50800" dir="13500000">
                    <a:prstClr val="black">
                      <a:alpha val="50000"/>
                    </a:prstClr>
                  </a:innerShdw>
                </a:effectLst>
                <a:latin typeface="Gill Sans MT" pitchFamily="34" charset="0"/>
              </a:rPr>
              <a:t>(</a:t>
            </a:r>
            <a:r>
              <a:rPr lang="en-US" sz="2800" b="1" dirty="0">
                <a:solidFill>
                  <a:srgbClr val="1F497D"/>
                </a:solidFill>
                <a:effectLst>
                  <a:innerShdw blurRad="63500" dist="50800" dir="13500000">
                    <a:prstClr val="black">
                      <a:alpha val="50000"/>
                    </a:prstClr>
                  </a:innerShdw>
                </a:effectLst>
                <a:latin typeface="Gill Sans MT" pitchFamily="34" charset="0"/>
              </a:rPr>
              <a:t>Pack </a:t>
            </a:r>
            <a:r>
              <a:rPr lang="en-US" sz="2800" b="1" dirty="0" smtClean="0">
                <a:solidFill>
                  <a:srgbClr val="1F497D"/>
                </a:solidFill>
                <a:effectLst>
                  <a:innerShdw blurRad="63500" dist="50800" dir="13500000">
                    <a:prstClr val="black">
                      <a:alpha val="50000"/>
                    </a:prstClr>
                  </a:innerShdw>
                </a:effectLst>
                <a:latin typeface="Gill Sans MT" pitchFamily="34" charset="0"/>
              </a:rPr>
              <a:t>AJRCCM </a:t>
            </a:r>
            <a:r>
              <a:rPr lang="en-US" sz="2800" b="1" dirty="0">
                <a:solidFill>
                  <a:srgbClr val="1F497D"/>
                </a:solidFill>
                <a:effectLst>
                  <a:innerShdw blurRad="63500" dist="50800" dir="13500000">
                    <a:prstClr val="black">
                      <a:alpha val="50000"/>
                    </a:prstClr>
                  </a:innerShdw>
                </a:effectLst>
                <a:latin typeface="Gill Sans MT" pitchFamily="34" charset="0"/>
              </a:rPr>
              <a:t>2006)</a:t>
            </a:r>
          </a:p>
        </p:txBody>
      </p:sp>
      <p:sp>
        <p:nvSpPr>
          <p:cNvPr id="67587" name="Rectangle 3"/>
          <p:cNvSpPr>
            <a:spLocks noChangeArrowheads="1"/>
          </p:cNvSpPr>
          <p:nvPr/>
        </p:nvSpPr>
        <p:spPr bwMode="auto">
          <a:xfrm>
            <a:off x="487363" y="1545258"/>
            <a:ext cx="8137525" cy="4114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FontTx/>
              <a:buChar char="•"/>
            </a:pPr>
            <a:r>
              <a:rPr lang="en-US" sz="2900" dirty="0">
                <a:latin typeface="Gill Sans MT" charset="0"/>
              </a:rPr>
              <a:t>Both sleep apnea and cumulative partial sleep deprivation degrade performance in commercial drivers.</a:t>
            </a:r>
          </a:p>
          <a:p>
            <a:pPr marL="342900" indent="-342900" eaLnBrk="1" hangingPunct="1">
              <a:spcBef>
                <a:spcPct val="20000"/>
              </a:spcBef>
              <a:buFontTx/>
              <a:buChar char="•"/>
            </a:pPr>
            <a:r>
              <a:rPr lang="en-US" sz="2900" dirty="0">
                <a:latin typeface="Gill Sans MT" charset="0"/>
              </a:rPr>
              <a:t>The effects of severe sleep apnea (AHI &gt;30 episodes/hour) </a:t>
            </a:r>
            <a:r>
              <a:rPr lang="en-US" sz="2900" dirty="0">
                <a:latin typeface="Gill Sans MT" charset="0"/>
                <a:sym typeface="Symbol" charset="2"/>
              </a:rPr>
              <a:t>and a sleep duration of less than 5 hours are approximately equivalent.</a:t>
            </a:r>
          </a:p>
          <a:p>
            <a:pPr marL="342900" indent="-342900" eaLnBrk="1" hangingPunct="1">
              <a:spcBef>
                <a:spcPct val="20000"/>
              </a:spcBef>
              <a:buFontTx/>
              <a:buChar char="•"/>
            </a:pPr>
            <a:r>
              <a:rPr lang="en-US" sz="2900" dirty="0">
                <a:latin typeface="Gill Sans MT" charset="0"/>
              </a:rPr>
              <a:t>A sleep duration of less than 5 hours occurred in </a:t>
            </a:r>
            <a:r>
              <a:rPr lang="en-US" sz="2900" u="sng" dirty="0">
                <a:latin typeface="Gill Sans MT" charset="0"/>
              </a:rPr>
              <a:t>13.5%</a:t>
            </a:r>
            <a:r>
              <a:rPr lang="en-US" sz="2900" dirty="0">
                <a:latin typeface="Gill Sans MT" charset="0"/>
              </a:rPr>
              <a:t> of this sample</a:t>
            </a:r>
          </a:p>
          <a:p>
            <a:pPr marL="342900" indent="-342900" eaLnBrk="1" hangingPunct="1">
              <a:spcBef>
                <a:spcPct val="20000"/>
              </a:spcBef>
              <a:buFontTx/>
              <a:buChar char="•"/>
            </a:pPr>
            <a:r>
              <a:rPr lang="en-US" sz="2900" dirty="0">
                <a:latin typeface="Gill Sans MT" charset="0"/>
              </a:rPr>
              <a:t>Severe sleep apnea occurred in </a:t>
            </a:r>
            <a:r>
              <a:rPr lang="en-US" sz="2900" u="sng" dirty="0">
                <a:latin typeface="Gill Sans MT" charset="0"/>
              </a:rPr>
              <a:t>4.7%</a:t>
            </a:r>
            <a:r>
              <a:rPr lang="en-US" sz="2900" dirty="0">
                <a:latin typeface="Gill Sans MT" charset="0"/>
              </a:rPr>
              <a:t> of this sample.</a:t>
            </a:r>
          </a:p>
        </p:txBody>
      </p:sp>
    </p:spTree>
    <p:extLst>
      <p:ext uri="{BB962C8B-B14F-4D97-AF65-F5344CB8AC3E}">
        <p14:creationId xmlns:p14="http://schemas.microsoft.com/office/powerpoint/2010/main" val="97173961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idx="4294967295"/>
          </p:nvPr>
        </p:nvSpPr>
        <p:spPr>
          <a:xfrm>
            <a:off x="457200" y="274638"/>
            <a:ext cx="8229600" cy="5851525"/>
          </a:xfrm>
        </p:spPr>
        <p:txBody>
          <a:bodyPr/>
          <a:lstStyle/>
          <a:p>
            <a:pPr eaLnBrk="1" hangingPunct="1">
              <a:buFont typeface="Wingdings" pitchFamily="2" charset="2"/>
              <a:buChar char="n"/>
              <a:defRPr/>
            </a:pPr>
            <a:endParaRPr lang="en-US" smtClean="0">
              <a:ea typeface="+mn-ea"/>
              <a:cs typeface="+mn-cs"/>
            </a:endParaRPr>
          </a:p>
        </p:txBody>
      </p:sp>
      <p:pic>
        <p:nvPicPr>
          <p:cNvPr id="4608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37704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65" y="137489"/>
            <a:ext cx="8229600" cy="793709"/>
          </a:xfrm>
        </p:spPr>
        <p:txBody>
          <a:bodyPr>
            <a:normAutofit/>
          </a:bodyPr>
          <a:lstStyle/>
          <a:p>
            <a:pPr eaLnBrk="1" hangingPunct="1">
              <a:defRPr/>
            </a:pPr>
            <a:r>
              <a:rPr lang="en-US" sz="3200" dirty="0">
                <a:solidFill>
                  <a:srgbClr val="1F497D"/>
                </a:solidFill>
                <a:latin typeface="Arial" charset="0"/>
                <a:ea typeface="ＭＳ Ｐゴシック" charset="0"/>
                <a:cs typeface="ＭＳ Ｐゴシック" charset="0"/>
              </a:rPr>
              <a:t>Overview</a:t>
            </a:r>
          </a:p>
        </p:txBody>
      </p:sp>
      <p:sp>
        <p:nvSpPr>
          <p:cNvPr id="3" name="Content Placeholder 2"/>
          <p:cNvSpPr>
            <a:spLocks noGrp="1"/>
          </p:cNvSpPr>
          <p:nvPr>
            <p:ph idx="1"/>
          </p:nvPr>
        </p:nvSpPr>
        <p:spPr/>
        <p:txBody>
          <a:bodyPr/>
          <a:lstStyle/>
          <a:p>
            <a:pPr eaLnBrk="1" hangingPunct="1">
              <a:defRPr/>
            </a:pPr>
            <a:r>
              <a:rPr lang="en-US" dirty="0" smtClean="0">
                <a:latin typeface="Verdana" charset="0"/>
                <a:ea typeface="ＭＳ Ｐゴシック" charset="0"/>
                <a:cs typeface="ＭＳ Ｐゴシック" charset="0"/>
              </a:rPr>
              <a:t>OSA and driving risk</a:t>
            </a:r>
          </a:p>
          <a:p>
            <a:pPr eaLnBrk="1" hangingPunct="1">
              <a:defRPr/>
            </a:pPr>
            <a:r>
              <a:rPr lang="en-US" dirty="0" smtClean="0">
                <a:latin typeface="Verdana" charset="0"/>
                <a:ea typeface="ＭＳ Ｐゴシック" charset="0"/>
                <a:cs typeface="ＭＳ Ｐゴシック" charset="0"/>
              </a:rPr>
              <a:t>OSA and amateur drivers</a:t>
            </a:r>
          </a:p>
          <a:p>
            <a:pPr eaLnBrk="1" hangingPunct="1">
              <a:defRPr/>
            </a:pPr>
            <a:r>
              <a:rPr lang="en-US" dirty="0" smtClean="0">
                <a:latin typeface="Verdana" charset="0"/>
                <a:ea typeface="ＭＳ Ｐゴシック" charset="0"/>
                <a:cs typeface="ＭＳ Ｐゴシック" charset="0"/>
              </a:rPr>
              <a:t>OSA and commercial drivers</a:t>
            </a:r>
          </a:p>
          <a:p>
            <a:pPr eaLnBrk="1" hangingPunct="1">
              <a:defRPr/>
            </a:pPr>
            <a:r>
              <a:rPr lang="en-US" dirty="0" smtClean="0">
                <a:latin typeface="Verdana" charset="0"/>
                <a:ea typeface="ＭＳ Ｐゴシック" charset="0"/>
                <a:cs typeface="ＭＳ Ｐゴシック" charset="0"/>
              </a:rPr>
              <a:t>Factors besides OSA that increase driving risk</a:t>
            </a:r>
          </a:p>
          <a:p>
            <a:pPr eaLnBrk="1" hangingPunct="1">
              <a:defRPr/>
            </a:pPr>
            <a:r>
              <a:rPr lang="en-US" dirty="0" smtClean="0">
                <a:solidFill>
                  <a:schemeClr val="accent2"/>
                </a:solidFill>
                <a:latin typeface="Verdana" charset="0"/>
                <a:ea typeface="ＭＳ Ｐゴシック" charset="0"/>
                <a:cs typeface="ＭＳ Ｐゴシック" charset="0"/>
              </a:rPr>
              <a:t>Interventions</a:t>
            </a:r>
            <a:r>
              <a:rPr lang="en-US" dirty="0" smtClean="0">
                <a:latin typeface="Verdana" charset="0"/>
                <a:ea typeface="ＭＳ Ｐゴシック" charset="0"/>
                <a:cs typeface="ＭＳ Ｐゴシック" charset="0"/>
              </a:rPr>
              <a:t> </a:t>
            </a:r>
            <a:endParaRPr lang="en-US" dirty="0">
              <a:latin typeface="Verdana" charset="0"/>
              <a:ea typeface="ＭＳ Ｐゴシック" charset="0"/>
              <a:cs typeface="ＭＳ Ｐゴシック" charset="0"/>
            </a:endParaRPr>
          </a:p>
          <a:p>
            <a:pPr eaLnBrk="1" hangingPunct="1">
              <a:defRPr/>
            </a:pPr>
            <a:endParaRPr lang="en-US" dirty="0">
              <a:latin typeface="Verdana" charset="0"/>
              <a:ea typeface="ＭＳ Ｐゴシック" charset="0"/>
              <a:cs typeface="ＭＳ Ｐゴシック" charset="0"/>
            </a:endParaRPr>
          </a:p>
        </p:txBody>
      </p:sp>
    </p:spTree>
    <p:extLst>
      <p:ext uri="{BB962C8B-B14F-4D97-AF65-F5344CB8AC3E}">
        <p14:creationId xmlns:p14="http://schemas.microsoft.com/office/powerpoint/2010/main" val="13874029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270997" y="0"/>
            <a:ext cx="8229600" cy="1143000"/>
          </a:xfrm>
        </p:spPr>
        <p:txBody>
          <a:bodyPr anchorCtr="0"/>
          <a:lstStyle/>
          <a:p>
            <a:pPr eaLnBrk="1" hangingPunct="1">
              <a:defRPr/>
            </a:pPr>
            <a:r>
              <a:rPr lang="en-US" dirty="0">
                <a:latin typeface="Arial" charset="0"/>
                <a:ea typeface="ＭＳ Ｐゴシック" charset="0"/>
                <a:cs typeface="ＭＳ Ｐゴシック" charset="0"/>
              </a:rPr>
              <a:t>CPAP Treatment Reduces ESS</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a:t>
            </a:r>
            <a:r>
              <a:rPr lang="en-US">
                <a:latin typeface="Arial" charset="0"/>
                <a:ea typeface="ＭＳ Ｐゴシック" charset="0"/>
                <a:cs typeface="ＭＳ Ｐゴシック" charset="0"/>
              </a:rPr>
              <a:t>FMCSA </a:t>
            </a:r>
            <a:r>
              <a:rPr lang="en-US" smtClean="0">
                <a:latin typeface="Arial" charset="0"/>
                <a:ea typeface="ＭＳ Ｐゴシック" charset="0"/>
                <a:cs typeface="ＭＳ Ｐゴシック" charset="0"/>
              </a:rPr>
              <a:t>2007, </a:t>
            </a:r>
            <a:r>
              <a:rPr lang="en-US" dirty="0" err="1" smtClean="0">
                <a:latin typeface="Arial" charset="0"/>
                <a:ea typeface="ＭＳ Ｐゴシック" charset="0"/>
                <a:cs typeface="ＭＳ Ｐゴシック" charset="0"/>
              </a:rPr>
              <a:t>Tregear</a:t>
            </a:r>
            <a:r>
              <a:rPr lang="en-US" dirty="0" smtClean="0">
                <a:latin typeface="Arial" charset="0"/>
                <a:ea typeface="ＭＳ Ｐゴシック" charset="0"/>
                <a:cs typeface="ＭＳ Ｐゴシック" charset="0"/>
              </a:rPr>
              <a:t> Sleep 2010)</a:t>
            </a:r>
            <a:endParaRPr lang="en-US" sz="2000" dirty="0">
              <a:latin typeface="Arial" charset="0"/>
              <a:ea typeface="ＭＳ Ｐゴシック" charset="0"/>
              <a:cs typeface="ＭＳ Ｐゴシック" charset="0"/>
            </a:endParaRPr>
          </a:p>
        </p:txBody>
      </p:sp>
      <p:sp>
        <p:nvSpPr>
          <p:cNvPr id="30723" name="Content Placeholder 2"/>
          <p:cNvSpPr>
            <a:spLocks noGrp="1"/>
          </p:cNvSpPr>
          <p:nvPr>
            <p:ph idx="4294967295"/>
          </p:nvPr>
        </p:nvSpPr>
        <p:spPr/>
        <p:txBody>
          <a:bodyPr/>
          <a:lstStyle/>
          <a:p>
            <a:pPr eaLnBrk="1" hangingPunct="1">
              <a:buFont typeface="Wingdings" pitchFamily="2" charset="2"/>
              <a:buChar char="n"/>
              <a:defRPr/>
            </a:pPr>
            <a:endParaRPr lang="en-US" smtClean="0">
              <a:ea typeface="+mn-ea"/>
              <a:cs typeface="+mn-cs"/>
            </a:endParaRPr>
          </a:p>
        </p:txBody>
      </p:sp>
      <p:pic>
        <p:nvPicPr>
          <p:cNvPr id="430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0651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674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443722" y="-111555"/>
            <a:ext cx="8229600" cy="1143000"/>
          </a:xfrm>
        </p:spPr>
        <p:txBody>
          <a:bodyPr anchorCtr="0">
            <a:normAutofit/>
          </a:bodyPr>
          <a:lstStyle/>
          <a:p>
            <a:pPr eaLnBrk="1" hangingPunct="1">
              <a:lnSpc>
                <a:spcPct val="80000"/>
              </a:lnSpc>
              <a:defRPr/>
            </a:pPr>
            <a:r>
              <a:rPr lang="en-US" dirty="0">
                <a:latin typeface="Arial" charset="0"/>
                <a:ea typeface="ＭＳ Ｐゴシック" charset="0"/>
                <a:cs typeface="ＭＳ Ｐゴシック" charset="0"/>
              </a:rPr>
              <a:t>CPAP Treatment Reduces Crash Risk </a:t>
            </a:r>
            <a:r>
              <a:rPr lang="en-US" dirty="0" smtClean="0">
                <a:latin typeface="Arial" charset="0"/>
                <a:ea typeface="ＭＳ Ｐゴシック" charset="0"/>
                <a:cs typeface="ＭＳ Ｐゴシック" charset="0"/>
              </a:rPr>
              <a:t/>
            </a:r>
            <a:br>
              <a:rPr lang="en-US" dirty="0" smtClean="0">
                <a:latin typeface="Arial" charset="0"/>
                <a:ea typeface="ＭＳ Ｐゴシック" charset="0"/>
                <a:cs typeface="ＭＳ Ｐゴシック" charset="0"/>
              </a:rPr>
            </a:br>
            <a:r>
              <a:rPr lang="en-US" dirty="0" smtClean="0">
                <a:latin typeface="Arial" charset="0"/>
                <a:ea typeface="ＭＳ Ｐゴシック" charset="0"/>
                <a:cs typeface="ＭＳ Ｐゴシック" charset="0"/>
              </a:rPr>
              <a:t>(</a:t>
            </a:r>
            <a:r>
              <a:rPr lang="en-US" dirty="0">
                <a:latin typeface="Arial" charset="0"/>
                <a:ea typeface="ＭＳ Ｐゴシック" charset="0"/>
                <a:cs typeface="ＭＳ Ｐゴシック" charset="0"/>
              </a:rPr>
              <a:t>FMCSA </a:t>
            </a:r>
            <a:r>
              <a:rPr lang="en-US" dirty="0" smtClean="0">
                <a:latin typeface="Arial" charset="0"/>
                <a:ea typeface="ＭＳ Ｐゴシック" charset="0"/>
                <a:cs typeface="ＭＳ Ｐゴシック" charset="0"/>
              </a:rPr>
              <a:t>2007, </a:t>
            </a:r>
            <a:r>
              <a:rPr lang="en-US" dirty="0" err="1" smtClean="0">
                <a:latin typeface="Arial" charset="0"/>
                <a:ea typeface="ＭＳ Ｐゴシック" charset="0"/>
                <a:cs typeface="ＭＳ Ｐゴシック" charset="0"/>
              </a:rPr>
              <a:t>Tregear</a:t>
            </a:r>
            <a:r>
              <a:rPr lang="en-US" dirty="0" smtClean="0">
                <a:latin typeface="Arial" charset="0"/>
                <a:ea typeface="ＭＳ Ｐゴシック" charset="0"/>
                <a:cs typeface="ＭＳ Ｐゴシック" charset="0"/>
              </a:rPr>
              <a:t> Sleep 2010</a:t>
            </a:r>
            <a:r>
              <a:rPr lang="en-US" sz="320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
        <p:nvSpPr>
          <p:cNvPr id="31747" name="Content Placeholder 2"/>
          <p:cNvSpPr>
            <a:spLocks noGrp="1"/>
          </p:cNvSpPr>
          <p:nvPr>
            <p:ph idx="4294967295"/>
          </p:nvPr>
        </p:nvSpPr>
        <p:spPr/>
        <p:txBody>
          <a:bodyPr/>
          <a:lstStyle/>
          <a:p>
            <a:pPr eaLnBrk="1" hangingPunct="1">
              <a:buFont typeface="Wingdings" pitchFamily="2" charset="2"/>
              <a:buChar char="n"/>
              <a:defRPr/>
            </a:pPr>
            <a:endParaRPr lang="en-US" smtClean="0">
              <a:ea typeface="+mn-ea"/>
              <a:cs typeface="+mn-cs"/>
            </a:endParaRPr>
          </a:p>
        </p:txBody>
      </p:sp>
      <p:pic>
        <p:nvPicPr>
          <p:cNvPr id="440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9830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65" y="137489"/>
            <a:ext cx="8229600" cy="793709"/>
          </a:xfrm>
        </p:spPr>
        <p:txBody>
          <a:bodyPr>
            <a:normAutofit/>
          </a:bodyPr>
          <a:lstStyle/>
          <a:p>
            <a:pPr>
              <a:defRPr/>
            </a:pPr>
            <a:r>
              <a:rPr lang="en-US" sz="3200" dirty="0">
                <a:solidFill>
                  <a:srgbClr val="1F497D"/>
                </a:solidFill>
                <a:latin typeface="Arial" charset="0"/>
                <a:ea typeface="ＭＳ Ｐゴシック" charset="0"/>
                <a:cs typeface="ＭＳ Ｐゴシック" charset="0"/>
              </a:rPr>
              <a:t>Overview</a:t>
            </a:r>
            <a:endParaRPr lang="en-US" sz="3200" b="0" dirty="0">
              <a:latin typeface="Arial" charset="0"/>
              <a:ea typeface="ＭＳ Ｐゴシック" charset="0"/>
              <a:cs typeface="ＭＳ Ｐゴシック" charset="0"/>
            </a:endParaRPr>
          </a:p>
        </p:txBody>
      </p:sp>
      <p:sp>
        <p:nvSpPr>
          <p:cNvPr id="3" name="Content Placeholder 2"/>
          <p:cNvSpPr>
            <a:spLocks noGrp="1"/>
          </p:cNvSpPr>
          <p:nvPr>
            <p:ph idx="1"/>
          </p:nvPr>
        </p:nvSpPr>
        <p:spPr/>
        <p:txBody>
          <a:bodyPr/>
          <a:lstStyle/>
          <a:p>
            <a:pPr eaLnBrk="1" hangingPunct="1">
              <a:defRPr/>
            </a:pPr>
            <a:r>
              <a:rPr lang="en-US" dirty="0" smtClean="0">
                <a:solidFill>
                  <a:schemeClr val="accent2"/>
                </a:solidFill>
                <a:latin typeface="Verdana" charset="0"/>
                <a:ea typeface="ＭＳ Ｐゴシック" charset="0"/>
                <a:cs typeface="ＭＳ Ｐゴシック" charset="0"/>
              </a:rPr>
              <a:t>OSA and driving risk</a:t>
            </a:r>
            <a:endParaRPr lang="en-US" dirty="0" smtClean="0">
              <a:latin typeface="Verdana" charset="0"/>
              <a:ea typeface="ＭＳ Ｐゴシック" charset="0"/>
              <a:cs typeface="ＭＳ Ｐゴシック" charset="0"/>
            </a:endParaRPr>
          </a:p>
          <a:p>
            <a:pPr eaLnBrk="1" hangingPunct="1">
              <a:defRPr/>
            </a:pPr>
            <a:r>
              <a:rPr lang="en-US" dirty="0" smtClean="0">
                <a:latin typeface="Verdana" charset="0"/>
                <a:ea typeface="ＭＳ Ｐゴシック" charset="0"/>
                <a:cs typeface="ＭＳ Ｐゴシック" charset="0"/>
              </a:rPr>
              <a:t>OSA and commercial drivers</a:t>
            </a:r>
          </a:p>
          <a:p>
            <a:pPr>
              <a:defRPr/>
            </a:pPr>
            <a:r>
              <a:rPr lang="en-US" dirty="0">
                <a:latin typeface="Verdana" charset="0"/>
                <a:ea typeface="ＭＳ Ｐゴシック" charset="0"/>
                <a:cs typeface="ＭＳ Ｐゴシック" charset="0"/>
              </a:rPr>
              <a:t>OSA and amateur drivers</a:t>
            </a:r>
            <a:endParaRPr lang="en-US" dirty="0" smtClean="0">
              <a:latin typeface="Verdana" charset="0"/>
              <a:ea typeface="ＭＳ Ｐゴシック" charset="0"/>
              <a:cs typeface="ＭＳ Ｐゴシック" charset="0"/>
            </a:endParaRPr>
          </a:p>
          <a:p>
            <a:pPr eaLnBrk="1" hangingPunct="1">
              <a:defRPr/>
            </a:pPr>
            <a:r>
              <a:rPr lang="en-US" dirty="0" smtClean="0">
                <a:latin typeface="Verdana" charset="0"/>
                <a:ea typeface="ＭＳ Ｐゴシック" charset="0"/>
                <a:cs typeface="ＭＳ Ｐゴシック" charset="0"/>
              </a:rPr>
              <a:t>Factors besides OSA that increase driving risk</a:t>
            </a:r>
          </a:p>
          <a:p>
            <a:pPr eaLnBrk="1" hangingPunct="1">
              <a:defRPr/>
            </a:pPr>
            <a:r>
              <a:rPr lang="en-US" dirty="0" smtClean="0">
                <a:latin typeface="Verdana" charset="0"/>
                <a:ea typeface="ＭＳ Ｐゴシック" charset="0"/>
                <a:cs typeface="ＭＳ Ｐゴシック" charset="0"/>
              </a:rPr>
              <a:t>Interventions </a:t>
            </a:r>
            <a:endParaRPr lang="en-US" dirty="0">
              <a:latin typeface="Verdana" charset="0"/>
              <a:ea typeface="ＭＳ Ｐゴシック" charset="0"/>
              <a:cs typeface="ＭＳ Ｐゴシック" charset="0"/>
            </a:endParaRPr>
          </a:p>
          <a:p>
            <a:pPr eaLnBrk="1" hangingPunct="1">
              <a:defRPr/>
            </a:pPr>
            <a:endParaRPr lang="en-US" dirty="0">
              <a:latin typeface="Verdana" charset="0"/>
              <a:ea typeface="ＭＳ Ｐゴシック" charset="0"/>
              <a:cs typeface="ＭＳ Ｐゴシック" charset="0"/>
            </a:endParaRPr>
          </a:p>
        </p:txBody>
      </p:sp>
    </p:spTree>
    <p:extLst>
      <p:ext uri="{BB962C8B-B14F-4D97-AF65-F5344CB8AC3E}">
        <p14:creationId xmlns:p14="http://schemas.microsoft.com/office/powerpoint/2010/main" val="11418944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249248" y="223407"/>
            <a:ext cx="7288195" cy="482088"/>
          </a:xfrm>
        </p:spPr>
        <p:txBody>
          <a:bodyPr anchorCtr="0">
            <a:normAutofit fontScale="90000"/>
          </a:bodyPr>
          <a:lstStyle/>
          <a:p>
            <a:pPr algn="l" eaLnBrk="1" hangingPunct="1">
              <a:defRPr/>
            </a:pPr>
            <a:r>
              <a:rPr lang="en-US" sz="2800" b="1" dirty="0" smtClean="0">
                <a:latin typeface="Arial" charset="0"/>
                <a:ea typeface="ＭＳ Ｐゴシック" charset="0"/>
                <a:cs typeface="ＭＳ Ｐゴシック" charset="0"/>
              </a:rPr>
              <a:t>How Long Does it Take? FMCSA 2010</a:t>
            </a:r>
            <a:endParaRPr lang="en-US" sz="4800" dirty="0">
              <a:latin typeface="Arial" charset="0"/>
              <a:ea typeface="ＭＳ Ｐゴシック" charset="0"/>
              <a:cs typeface="ＭＳ Ｐゴシック" charset="0"/>
            </a:endParaRPr>
          </a:p>
        </p:txBody>
      </p:sp>
      <p:sp>
        <p:nvSpPr>
          <p:cNvPr id="34819" name="Content Placeholder 2"/>
          <p:cNvSpPr>
            <a:spLocks noGrp="1"/>
          </p:cNvSpPr>
          <p:nvPr>
            <p:ph idx="4294967295"/>
          </p:nvPr>
        </p:nvSpPr>
        <p:spPr>
          <a:xfrm>
            <a:off x="249248" y="1885224"/>
            <a:ext cx="8229600" cy="4525962"/>
          </a:xfrm>
        </p:spPr>
        <p:txBody>
          <a:bodyPr>
            <a:normAutofit fontScale="92500"/>
          </a:bodyPr>
          <a:lstStyle/>
          <a:p>
            <a:pPr eaLnBrk="1" hangingPunct="1">
              <a:defRPr/>
            </a:pPr>
            <a:r>
              <a:rPr lang="en-US" sz="2800" dirty="0">
                <a:latin typeface="Verdana" charset="0"/>
                <a:ea typeface="ＭＳ Ｐゴシック" charset="0"/>
                <a:cs typeface="ＭＳ Ｐゴシック" charset="0"/>
              </a:rPr>
              <a:t>The impact that CPAP has on crash-risk reduction among individuals with OSA can be seen after as little as one night of treatment.</a:t>
            </a:r>
          </a:p>
          <a:p>
            <a:pPr>
              <a:defRPr/>
            </a:pPr>
            <a:r>
              <a:rPr lang="en-US" sz="2800" dirty="0">
                <a:latin typeface="Verdana" charset="0"/>
                <a:ea typeface="ＭＳ Ｐゴシック" charset="0"/>
                <a:cs typeface="ＭＳ Ｐゴシック" charset="0"/>
              </a:rPr>
              <a:t>Cessation of CPAP leads to a decrease in simulated driving ability and increases in both OSA severity and daytime sleepiness. The rate at which this deterioration occurs cannot be determined; however, this deterioration may occur as soon as 24 hours following cessation of treatment</a:t>
            </a:r>
          </a:p>
          <a:p>
            <a:pPr eaLnBrk="1" hangingPunct="1">
              <a:defRPr/>
            </a:pPr>
            <a:endParaRPr lang="en-US" sz="2800" dirty="0">
              <a:latin typeface="Verdana" charset="0"/>
              <a:ea typeface="ＭＳ Ｐゴシック" charset="0"/>
              <a:cs typeface="ＭＳ Ｐゴシック" charset="0"/>
            </a:endParaRPr>
          </a:p>
          <a:p>
            <a:pPr eaLnBrk="1" hangingPunct="1">
              <a:defRPr/>
            </a:pPr>
            <a:endParaRPr lang="en-US" dirty="0">
              <a:latin typeface="Verdana" charset="0"/>
              <a:ea typeface="ＭＳ Ｐゴシック" charset="0"/>
              <a:cs typeface="ＭＳ Ｐゴシック" charset="0"/>
            </a:endParaRPr>
          </a:p>
        </p:txBody>
      </p:sp>
    </p:spTree>
    <p:extLst>
      <p:ext uri="{BB962C8B-B14F-4D97-AF65-F5344CB8AC3E}">
        <p14:creationId xmlns:p14="http://schemas.microsoft.com/office/powerpoint/2010/main" val="2587230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269817" y="1530362"/>
            <a:ext cx="4891145" cy="5038743"/>
          </a:xfrm>
        </p:spPr>
        <p:txBody>
          <a:bodyPr>
            <a:normAutofit/>
          </a:bodyPr>
          <a:lstStyle/>
          <a:p>
            <a:r>
              <a:rPr lang="en-US" dirty="0" smtClean="0"/>
              <a:t>Though not widely available, technology exists to track oral appliance adherence.</a:t>
            </a:r>
          </a:p>
          <a:p>
            <a:r>
              <a:rPr lang="en-US" dirty="0" smtClean="0"/>
              <a:t>One-year objectively-measured oral appliance correlates well with self-reported compliance, with a systematic overestimate of about 30 minutes. About 10% of patients discontinued oral appliances at 1 year. (</a:t>
            </a:r>
            <a:r>
              <a:rPr lang="en-US" dirty="0" err="1" smtClean="0"/>
              <a:t>Dieltjens</a:t>
            </a:r>
            <a:r>
              <a:rPr lang="en-US" dirty="0" smtClean="0"/>
              <a:t> M Chest 2013). </a:t>
            </a:r>
          </a:p>
          <a:p>
            <a:r>
              <a:rPr lang="en-US" dirty="0" smtClean="0"/>
              <a:t>Oral appliance therapy and CPAP improved simulated driving performance (and several other health outcomes) similarly after 1 month of treatment (Phillips CL Am J </a:t>
            </a:r>
            <a:r>
              <a:rPr lang="en-US" dirty="0" err="1" smtClean="0"/>
              <a:t>Respir</a:t>
            </a:r>
            <a:r>
              <a:rPr lang="en-US" dirty="0" smtClean="0"/>
              <a:t> </a:t>
            </a:r>
            <a:r>
              <a:rPr lang="en-US" dirty="0" err="1" smtClean="0"/>
              <a:t>Crit</a:t>
            </a:r>
            <a:r>
              <a:rPr lang="en-US" dirty="0" smtClean="0"/>
              <a:t> Care Med 2013). </a:t>
            </a:r>
            <a:endParaRPr lang="en-US" dirty="0"/>
          </a:p>
        </p:txBody>
      </p:sp>
      <p:sp>
        <p:nvSpPr>
          <p:cNvPr id="6" name="Title 5"/>
          <p:cNvSpPr>
            <a:spLocks noGrp="1"/>
          </p:cNvSpPr>
          <p:nvPr>
            <p:ph type="title"/>
          </p:nvPr>
        </p:nvSpPr>
        <p:spPr>
          <a:xfrm>
            <a:off x="269817" y="133223"/>
            <a:ext cx="8229600" cy="793709"/>
          </a:xfrm>
        </p:spPr>
        <p:txBody>
          <a:bodyPr/>
          <a:lstStyle/>
          <a:p>
            <a:r>
              <a:rPr lang="en-US" dirty="0" smtClean="0"/>
              <a:t>Oral Appliances and Adherence</a:t>
            </a:r>
            <a:endParaRPr lang="en-US" dirty="0"/>
          </a:p>
        </p:txBody>
      </p:sp>
      <p:pic>
        <p:nvPicPr>
          <p:cNvPr id="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60962" y="2743200"/>
            <a:ext cx="39830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069367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64144" y="94961"/>
            <a:ext cx="5879856" cy="6858000"/>
          </a:xfrm>
          <a:prstGeom prst="rect">
            <a:avLst/>
          </a:prstGeom>
        </p:spPr>
      </p:pic>
      <p:sp>
        <p:nvSpPr>
          <p:cNvPr id="6" name="Content Placeholder 5"/>
          <p:cNvSpPr>
            <a:spLocks noGrp="1"/>
          </p:cNvSpPr>
          <p:nvPr>
            <p:ph sz="half" idx="1"/>
          </p:nvPr>
        </p:nvSpPr>
        <p:spPr>
          <a:xfrm>
            <a:off x="0" y="1341331"/>
            <a:ext cx="3525255" cy="5294103"/>
          </a:xfrm>
        </p:spPr>
        <p:txBody>
          <a:bodyPr>
            <a:normAutofit fontScale="92500" lnSpcReduction="20000"/>
          </a:bodyPr>
          <a:lstStyle/>
          <a:p>
            <a:r>
              <a:rPr lang="en-US" sz="2600" dirty="0" smtClean="0"/>
              <a:t>Oral appliances improved simulated driving as well as CPAP in a small group of patients. </a:t>
            </a:r>
            <a:r>
              <a:rPr lang="en-US" sz="1900" dirty="0" smtClean="0"/>
              <a:t>(</a:t>
            </a:r>
            <a:r>
              <a:rPr lang="en-US" sz="1900" dirty="0" err="1" smtClean="0"/>
              <a:t>Hoekama</a:t>
            </a:r>
            <a:r>
              <a:rPr lang="en-US" sz="1900" dirty="0" smtClean="0"/>
              <a:t> A Sleep</a:t>
            </a:r>
            <a:r>
              <a:rPr lang="en-US" sz="1900" dirty="0"/>
              <a:t> </a:t>
            </a:r>
            <a:r>
              <a:rPr lang="en-US" sz="1900" dirty="0" smtClean="0"/>
              <a:t>Breath 2007)</a:t>
            </a:r>
            <a:endParaRPr lang="en-US" sz="1900"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LOA=lapse of attention</a:t>
            </a:r>
          </a:p>
        </p:txBody>
      </p:sp>
      <p:sp>
        <p:nvSpPr>
          <p:cNvPr id="7" name="Content Placeholder 6"/>
          <p:cNvSpPr>
            <a:spLocks noGrp="1"/>
          </p:cNvSpPr>
          <p:nvPr>
            <p:ph sz="half" idx="2"/>
          </p:nvPr>
        </p:nvSpPr>
        <p:spPr/>
        <p:txBody>
          <a:bodyPr/>
          <a:lstStyle/>
          <a:p>
            <a:endParaRPr lang="en-US"/>
          </a:p>
        </p:txBody>
      </p:sp>
      <p:sp>
        <p:nvSpPr>
          <p:cNvPr id="8" name="Text Placeholder 7"/>
          <p:cNvSpPr>
            <a:spLocks noGrp="1"/>
          </p:cNvSpPr>
          <p:nvPr>
            <p:ph type="body" sz="quarter" idx="10"/>
          </p:nvPr>
        </p:nvSpPr>
        <p:spPr/>
        <p:txBody>
          <a:bodyPr>
            <a:normAutofit lnSpcReduction="10000"/>
          </a:bodyPr>
          <a:lstStyle/>
          <a:p>
            <a:endParaRPr lang="en-US" dirty="0"/>
          </a:p>
        </p:txBody>
      </p:sp>
      <p:sp>
        <p:nvSpPr>
          <p:cNvPr id="9" name="Text Placeholder 8"/>
          <p:cNvSpPr>
            <a:spLocks noGrp="1"/>
          </p:cNvSpPr>
          <p:nvPr>
            <p:ph type="body" sz="quarter" idx="11"/>
          </p:nvPr>
        </p:nvSpPr>
        <p:spPr/>
        <p:txBody>
          <a:bodyPr>
            <a:normAutofit lnSpcReduction="10000"/>
          </a:bodyPr>
          <a:lstStyle/>
          <a:p>
            <a:endParaRPr lang="en-US"/>
          </a:p>
        </p:txBody>
      </p:sp>
    </p:spTree>
    <p:extLst>
      <p:ext uri="{BB962C8B-B14F-4D97-AF65-F5344CB8AC3E}">
        <p14:creationId xmlns:p14="http://schemas.microsoft.com/office/powerpoint/2010/main" val="2409072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97" y="118246"/>
            <a:ext cx="8229600" cy="793709"/>
          </a:xfrm>
        </p:spPr>
        <p:txBody>
          <a:bodyPr>
            <a:noAutofit/>
          </a:bodyPr>
          <a:lstStyle/>
          <a:p>
            <a:r>
              <a:rPr lang="en-US" sz="2800" dirty="0" smtClean="0">
                <a:solidFill>
                  <a:srgbClr val="1F497D"/>
                </a:solidFill>
              </a:rPr>
              <a:t>CDs Who Drink Caffeine Are Less </a:t>
            </a:r>
            <a:br>
              <a:rPr lang="en-US" sz="2800" dirty="0" smtClean="0">
                <a:solidFill>
                  <a:srgbClr val="1F497D"/>
                </a:solidFill>
              </a:rPr>
            </a:br>
            <a:r>
              <a:rPr lang="en-US" sz="2800" dirty="0" smtClean="0">
                <a:solidFill>
                  <a:srgbClr val="1F497D"/>
                </a:solidFill>
              </a:rPr>
              <a:t>Likely to Crash </a:t>
            </a:r>
            <a:r>
              <a:rPr lang="en-US" sz="2000" dirty="0" smtClean="0">
                <a:solidFill>
                  <a:srgbClr val="1F497D"/>
                </a:solidFill>
              </a:rPr>
              <a:t>(</a:t>
            </a:r>
            <a:r>
              <a:rPr lang="en-US" sz="2000" dirty="0" err="1" smtClean="0">
                <a:solidFill>
                  <a:srgbClr val="1F497D"/>
                </a:solidFill>
              </a:rPr>
              <a:t>Sharwood</a:t>
            </a:r>
            <a:r>
              <a:rPr lang="en-US" sz="2000" dirty="0" smtClean="0">
                <a:solidFill>
                  <a:srgbClr val="1F497D"/>
                </a:solidFill>
              </a:rPr>
              <a:t> LN BMJ 2013) </a:t>
            </a:r>
            <a:endParaRPr lang="en-US" sz="1800" dirty="0">
              <a:solidFill>
                <a:srgbClr val="1F497D"/>
              </a:solidFill>
            </a:endParaRPr>
          </a:p>
        </p:txBody>
      </p:sp>
      <p:sp>
        <p:nvSpPr>
          <p:cNvPr id="3" name="Content Placeholder 2"/>
          <p:cNvSpPr>
            <a:spLocks noGrp="1"/>
          </p:cNvSpPr>
          <p:nvPr>
            <p:ph idx="1"/>
          </p:nvPr>
        </p:nvSpPr>
        <p:spPr>
          <a:xfrm>
            <a:off x="776317" y="1640496"/>
            <a:ext cx="7498080" cy="4145390"/>
          </a:xfrm>
        </p:spPr>
        <p:txBody>
          <a:bodyPr/>
          <a:lstStyle/>
          <a:p>
            <a:r>
              <a:rPr lang="en-US" dirty="0"/>
              <a:t>3 year study of 1047 CDs (half of whom had crashed half as matched controls).</a:t>
            </a:r>
          </a:p>
          <a:p>
            <a:r>
              <a:rPr lang="en-US" dirty="0" smtClean="0"/>
              <a:t>Self-reported intake of caffeinated beverages or pills</a:t>
            </a:r>
          </a:p>
          <a:p>
            <a:r>
              <a:rPr lang="en-US" dirty="0" smtClean="0"/>
              <a:t>43% consumed caffeine (3% use amphetamines)</a:t>
            </a:r>
          </a:p>
          <a:p>
            <a:r>
              <a:rPr lang="en-US" dirty="0" smtClean="0"/>
              <a:t>Those who used caffeine had a 63% reduced likelihood of crashing. </a:t>
            </a:r>
            <a:endParaRPr lang="en-US" dirty="0"/>
          </a:p>
        </p:txBody>
      </p:sp>
    </p:spTree>
    <p:extLst>
      <p:ext uri="{BB962C8B-B14F-4D97-AF65-F5344CB8AC3E}">
        <p14:creationId xmlns:p14="http://schemas.microsoft.com/office/powerpoint/2010/main" val="9410384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19100" y="0"/>
            <a:ext cx="8229600" cy="1139825"/>
          </a:xfrm>
        </p:spPr>
        <p:txBody>
          <a:bodyPr>
            <a:normAutofit/>
          </a:bodyPr>
          <a:lstStyle/>
          <a:p>
            <a:pPr eaLnBrk="1" hangingPunct="1">
              <a:defRPr/>
            </a:pPr>
            <a:r>
              <a:rPr lang="en-US" sz="3200" dirty="0">
                <a:solidFill>
                  <a:srgbClr val="1F497D"/>
                </a:solidFill>
                <a:latin typeface="Arial" charset="0"/>
                <a:ea typeface="ＭＳ Ｐゴシック" charset="0"/>
                <a:cs typeface="ＭＳ Ｐゴシック" charset="0"/>
              </a:rPr>
              <a:t>Summary</a:t>
            </a:r>
          </a:p>
        </p:txBody>
      </p:sp>
      <p:sp>
        <p:nvSpPr>
          <p:cNvPr id="115715" name="Rectangle 3"/>
          <p:cNvSpPr>
            <a:spLocks noGrp="1" noChangeArrowheads="1"/>
          </p:cNvSpPr>
          <p:nvPr>
            <p:ph type="body" idx="1"/>
          </p:nvPr>
        </p:nvSpPr>
        <p:spPr>
          <a:xfrm>
            <a:off x="426824" y="1998057"/>
            <a:ext cx="8229600" cy="4530725"/>
          </a:xfrm>
        </p:spPr>
        <p:txBody>
          <a:bodyPr>
            <a:normAutofit fontScale="85000" lnSpcReduction="20000"/>
          </a:bodyPr>
          <a:lstStyle/>
          <a:p>
            <a:pPr eaLnBrk="1" hangingPunct="1">
              <a:defRPr/>
            </a:pPr>
            <a:r>
              <a:rPr lang="en-US" sz="2800" dirty="0">
                <a:latin typeface="Verdana" charset="0"/>
                <a:ea typeface="ＭＳ Ｐゴシック" charset="0"/>
                <a:cs typeface="ＭＳ Ｐゴシック" charset="0"/>
              </a:rPr>
              <a:t>Untreated OSA increases crash risk about 2 fold.</a:t>
            </a:r>
          </a:p>
          <a:p>
            <a:pPr eaLnBrk="1" hangingPunct="1">
              <a:defRPr/>
            </a:pPr>
            <a:r>
              <a:rPr lang="en-US" sz="2800" dirty="0">
                <a:latin typeface="Verdana" charset="0"/>
                <a:ea typeface="ＭＳ Ｐゴシック" charset="0"/>
                <a:cs typeface="ＭＳ Ｐゴシック" charset="0"/>
              </a:rPr>
              <a:t>Severity of OSA, degree of oxygen desaturation, self-reported sleepiness, and BMI increase the risk of crash in OSA.</a:t>
            </a:r>
          </a:p>
          <a:p>
            <a:pPr eaLnBrk="1" hangingPunct="1">
              <a:defRPr/>
            </a:pPr>
            <a:r>
              <a:rPr lang="en-US" sz="2800" dirty="0">
                <a:latin typeface="Verdana" charset="0"/>
                <a:ea typeface="ＭＳ Ｐゴシック" charset="0"/>
                <a:cs typeface="ＭＳ Ｐゴシック" charset="0"/>
              </a:rPr>
              <a:t>CPAP reduces crash risk; data is insufficient for other treatments</a:t>
            </a:r>
          </a:p>
          <a:p>
            <a:pPr eaLnBrk="1" hangingPunct="1">
              <a:defRPr/>
            </a:pPr>
            <a:r>
              <a:rPr lang="en-US" sz="2800" dirty="0">
                <a:latin typeface="Verdana" charset="0"/>
                <a:ea typeface="ＭＳ Ｐゴシック" charset="0"/>
                <a:cs typeface="ＭＳ Ｐゴシック" charset="0"/>
              </a:rPr>
              <a:t>Sleep loss, medications and driving conditions also affect crash risk </a:t>
            </a:r>
          </a:p>
          <a:p>
            <a:pPr eaLnBrk="1" hangingPunct="1">
              <a:defRPr/>
            </a:pPr>
            <a:r>
              <a:rPr lang="en-US" sz="2800" dirty="0">
                <a:latin typeface="Verdana" charset="0"/>
                <a:ea typeface="ＭＳ Ｐゴシック" charset="0"/>
                <a:cs typeface="ＭＳ Ｐゴシック" charset="0"/>
              </a:rPr>
              <a:t>Commercial drivers are at increased risk and are held to a higher standard. </a:t>
            </a:r>
          </a:p>
          <a:p>
            <a:pPr eaLnBrk="1" hangingPunct="1">
              <a:defRPr/>
            </a:pPr>
            <a:r>
              <a:rPr lang="en-US" sz="2800" dirty="0" smtClean="0">
                <a:latin typeface="Verdana" charset="0"/>
                <a:ea typeface="ＭＳ Ｐゴシック" charset="0"/>
                <a:cs typeface="ＭＳ Ｐゴシック" charset="0"/>
              </a:rPr>
              <a:t>Chest physicians may </a:t>
            </a:r>
            <a:r>
              <a:rPr lang="en-US" sz="2800" dirty="0">
                <a:latin typeface="Verdana" charset="0"/>
                <a:ea typeface="ＭＳ Ｐゴシック" charset="0"/>
                <a:cs typeface="ＭＳ Ｐゴシック" charset="0"/>
              </a:rPr>
              <a:t>be on the </a:t>
            </a:r>
            <a:r>
              <a:rPr lang="ja-JP" altLang="en-US" sz="2800" dirty="0">
                <a:latin typeface="Verdana" charset="0"/>
                <a:ea typeface="ＭＳ Ｐゴシック" charset="0"/>
                <a:cs typeface="ＭＳ Ｐゴシック" charset="0"/>
              </a:rPr>
              <a:t>“</a:t>
            </a:r>
            <a:r>
              <a:rPr lang="en-US" sz="2800" dirty="0">
                <a:latin typeface="Verdana" charset="0"/>
                <a:ea typeface="ＭＳ Ｐゴシック" charset="0"/>
                <a:cs typeface="ＭＳ Ｐゴシック" charset="0"/>
              </a:rPr>
              <a:t>front lines</a:t>
            </a:r>
            <a:r>
              <a:rPr lang="ja-JP" altLang="en-US" sz="2800" dirty="0">
                <a:latin typeface="Verdana" charset="0"/>
                <a:ea typeface="ＭＳ Ｐゴシック" charset="0"/>
                <a:cs typeface="ＭＳ Ｐゴシック" charset="0"/>
              </a:rPr>
              <a:t>”</a:t>
            </a:r>
            <a:r>
              <a:rPr lang="en-US" sz="2800" dirty="0">
                <a:latin typeface="Verdana" charset="0"/>
                <a:ea typeface="ＭＳ Ｐゴシック" charset="0"/>
                <a:cs typeface="ＭＳ Ｐゴシック" charset="0"/>
              </a:rPr>
              <a:t> of this public health problem. </a:t>
            </a:r>
          </a:p>
        </p:txBody>
      </p:sp>
    </p:spTree>
    <p:extLst>
      <p:ext uri="{BB962C8B-B14F-4D97-AF65-F5344CB8AC3E}">
        <p14:creationId xmlns:p14="http://schemas.microsoft.com/office/powerpoint/2010/main" val="227989211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801688" y="3759001"/>
            <a:ext cx="8342312" cy="4043363"/>
          </a:xfrm>
        </p:spPr>
        <p:txBody>
          <a:bodyPr/>
          <a:lstStyle/>
          <a:p>
            <a:pPr lvl="0"/>
            <a:r>
              <a:rPr lang="en-US" dirty="0" smtClean="0"/>
              <a:t>More </a:t>
            </a:r>
            <a:r>
              <a:rPr lang="en-US" dirty="0"/>
              <a:t>than 300 general sessions</a:t>
            </a:r>
          </a:p>
          <a:p>
            <a:pPr lvl="0"/>
            <a:r>
              <a:rPr lang="en-US" dirty="0"/>
              <a:t>Postgraduate courses</a:t>
            </a:r>
          </a:p>
          <a:p>
            <a:pPr lvl="0"/>
            <a:r>
              <a:rPr lang="en-US" dirty="0"/>
              <a:t>Simulation program</a:t>
            </a:r>
          </a:p>
          <a:p>
            <a:pPr lvl="0"/>
            <a:r>
              <a:rPr lang="en-US" dirty="0"/>
              <a:t>Original investigation presentations</a:t>
            </a:r>
          </a:p>
          <a:p>
            <a:pPr marL="0" indent="0">
              <a:buNone/>
            </a:pPr>
            <a:endParaRPr lang="en-US" dirty="0"/>
          </a:p>
          <a:p>
            <a:pPr marL="0" indent="0">
              <a:buNone/>
            </a:pPr>
            <a:r>
              <a:rPr lang="en-US" b="1" dirty="0" err="1" smtClean="0"/>
              <a:t>chestmeeting.chestnet.org</a:t>
            </a:r>
            <a:endParaRPr lang="en-US" b="1" dirty="0"/>
          </a:p>
        </p:txBody>
      </p:sp>
      <p:sp>
        <p:nvSpPr>
          <p:cNvPr id="7" name="Rectangle 6"/>
          <p:cNvSpPr/>
          <p:nvPr/>
        </p:nvSpPr>
        <p:spPr>
          <a:xfrm>
            <a:off x="0" y="2950152"/>
            <a:ext cx="9144000" cy="337205"/>
          </a:xfrm>
          <a:prstGeom prst="rect">
            <a:avLst/>
          </a:prstGeom>
          <a:solidFill>
            <a:srgbClr val="FF65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513"/>
              </a:solidFill>
            </a:endParaRPr>
          </a:p>
        </p:txBody>
      </p:sp>
      <p:sp>
        <p:nvSpPr>
          <p:cNvPr id="8" name="Rectangle 7"/>
          <p:cNvSpPr/>
          <p:nvPr/>
        </p:nvSpPr>
        <p:spPr>
          <a:xfrm>
            <a:off x="6021537" y="2875439"/>
            <a:ext cx="2490281" cy="6686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513"/>
              </a:solidFill>
            </a:endParaRPr>
          </a:p>
        </p:txBody>
      </p:sp>
      <p:pic>
        <p:nvPicPr>
          <p:cNvPr id="9" name="Picture 8"/>
          <p:cNvPicPr>
            <a:picLocks noChangeAspect="1"/>
          </p:cNvPicPr>
          <p:nvPr/>
        </p:nvPicPr>
        <p:blipFill>
          <a:blip r:embed="rId2"/>
          <a:stretch>
            <a:fillRect/>
          </a:stretch>
        </p:blipFill>
        <p:spPr>
          <a:xfrm>
            <a:off x="889181" y="1606936"/>
            <a:ext cx="3353245" cy="1008560"/>
          </a:xfrm>
          <a:prstGeom prst="rect">
            <a:avLst/>
          </a:prstGeom>
        </p:spPr>
      </p:pic>
      <p:pic>
        <p:nvPicPr>
          <p:cNvPr id="10" name="Picture 9"/>
          <p:cNvPicPr>
            <a:picLocks noChangeAspect="1"/>
          </p:cNvPicPr>
          <p:nvPr/>
        </p:nvPicPr>
        <p:blipFill>
          <a:blip r:embed="rId3"/>
          <a:stretch>
            <a:fillRect/>
          </a:stretch>
        </p:blipFill>
        <p:spPr>
          <a:xfrm>
            <a:off x="6211294" y="2978814"/>
            <a:ext cx="2142499" cy="682248"/>
          </a:xfrm>
          <a:prstGeom prst="rect">
            <a:avLst/>
          </a:prstGeom>
        </p:spPr>
      </p:pic>
    </p:spTree>
    <p:extLst>
      <p:ext uri="{BB962C8B-B14F-4D97-AF65-F5344CB8AC3E}">
        <p14:creationId xmlns:p14="http://schemas.microsoft.com/office/powerpoint/2010/main" val="357271255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906078"/>
            <a:ext cx="3760324" cy="481854"/>
          </a:xfrm>
          <a:prstGeom prst="rect">
            <a:avLst/>
          </a:prstGeom>
          <a:solidFill>
            <a:srgbClr val="FF65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513"/>
              </a:solidFill>
            </a:endParaRPr>
          </a:p>
        </p:txBody>
      </p:sp>
      <p:sp>
        <p:nvSpPr>
          <p:cNvPr id="8" name="Rectangle 7"/>
          <p:cNvSpPr/>
          <p:nvPr/>
        </p:nvSpPr>
        <p:spPr>
          <a:xfrm>
            <a:off x="1008563" y="5831365"/>
            <a:ext cx="2490281" cy="6686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513"/>
              </a:solidFill>
            </a:endParaRPr>
          </a:p>
        </p:txBody>
      </p:sp>
      <p:pic>
        <p:nvPicPr>
          <p:cNvPr id="6" name="Picture 5" descr="CHEST-2014.AustinImage-low.png"/>
          <p:cNvPicPr>
            <a:picLocks noChangeAspect="1"/>
          </p:cNvPicPr>
          <p:nvPr/>
        </p:nvPicPr>
        <p:blipFill rotWithShape="1">
          <a:blip r:embed="rId2">
            <a:extLst>
              <a:ext uri="{28A0092B-C50C-407E-A947-70E740481C1C}">
                <a14:useLocalDpi xmlns:a14="http://schemas.microsoft.com/office/drawing/2010/main" val="0"/>
              </a:ext>
            </a:extLst>
          </a:blip>
          <a:srcRect t="6421" b="45065"/>
          <a:stretch/>
        </p:blipFill>
        <p:spPr>
          <a:xfrm>
            <a:off x="0" y="1225764"/>
            <a:ext cx="9144000" cy="2938879"/>
          </a:xfrm>
          <a:prstGeom prst="rect">
            <a:avLst/>
          </a:prstGeom>
        </p:spPr>
      </p:pic>
      <p:sp>
        <p:nvSpPr>
          <p:cNvPr id="2" name="Content Placeholder 1"/>
          <p:cNvSpPr>
            <a:spLocks noGrp="1"/>
          </p:cNvSpPr>
          <p:nvPr>
            <p:ph sz="half" idx="4294967295"/>
          </p:nvPr>
        </p:nvSpPr>
        <p:spPr>
          <a:xfrm>
            <a:off x="4787900" y="5718671"/>
            <a:ext cx="4356100" cy="2936875"/>
          </a:xfrm>
        </p:spPr>
        <p:txBody>
          <a:bodyPr/>
          <a:lstStyle/>
          <a:p>
            <a:pPr marL="0" indent="0">
              <a:spcBef>
                <a:spcPts val="3168"/>
              </a:spcBef>
              <a:buNone/>
            </a:pPr>
            <a:r>
              <a:rPr lang="en-US" dirty="0">
                <a:latin typeface="Verdana"/>
                <a:cs typeface="Verdana"/>
              </a:rPr>
              <a:t>Submission deadline: April 1 </a:t>
            </a:r>
          </a:p>
          <a:p>
            <a:pPr marL="0" indent="0">
              <a:spcBef>
                <a:spcPts val="768"/>
              </a:spcBef>
              <a:buNone/>
            </a:pPr>
            <a:r>
              <a:rPr lang="en-US" dirty="0" err="1">
                <a:latin typeface="Verdana"/>
                <a:cs typeface="Verdana"/>
              </a:rPr>
              <a:t>chestmeeting.chestnet.org</a:t>
            </a:r>
            <a:endParaRPr lang="en-US" dirty="0">
              <a:latin typeface="Verdana"/>
              <a:cs typeface="Verdana"/>
            </a:endParaRPr>
          </a:p>
        </p:txBody>
      </p:sp>
      <p:sp>
        <p:nvSpPr>
          <p:cNvPr id="3" name="Title 2"/>
          <p:cNvSpPr>
            <a:spLocks noGrp="1"/>
          </p:cNvSpPr>
          <p:nvPr>
            <p:ph type="title" idx="4294967295"/>
          </p:nvPr>
        </p:nvSpPr>
        <p:spPr>
          <a:xfrm>
            <a:off x="4787900" y="4399459"/>
            <a:ext cx="4060825" cy="1116012"/>
          </a:xfrm>
        </p:spPr>
        <p:txBody>
          <a:bodyPr>
            <a:normAutofit/>
          </a:bodyPr>
          <a:lstStyle/>
          <a:p>
            <a:r>
              <a:rPr lang="en-US" dirty="0" smtClean="0"/>
              <a:t>Call for</a:t>
            </a:r>
            <a:r>
              <a:rPr lang="en-US" dirty="0"/>
              <a:t> Abstracts </a:t>
            </a:r>
            <a:r>
              <a:rPr lang="en-US" dirty="0" smtClean="0"/>
              <a:t/>
            </a:r>
            <a:br>
              <a:rPr lang="en-US" dirty="0" smtClean="0"/>
            </a:br>
            <a:r>
              <a:rPr lang="en-US" dirty="0" smtClean="0"/>
              <a:t>and</a:t>
            </a:r>
            <a:r>
              <a:rPr lang="en-US" dirty="0"/>
              <a:t> Case Reports</a:t>
            </a:r>
          </a:p>
        </p:txBody>
      </p:sp>
      <p:pic>
        <p:nvPicPr>
          <p:cNvPr id="4" name="Picture 3"/>
          <p:cNvPicPr>
            <a:picLocks noChangeAspect="1"/>
          </p:cNvPicPr>
          <p:nvPr/>
        </p:nvPicPr>
        <p:blipFill>
          <a:blip r:embed="rId3"/>
          <a:stretch>
            <a:fillRect/>
          </a:stretch>
        </p:blipFill>
        <p:spPr>
          <a:xfrm>
            <a:off x="545045" y="4534089"/>
            <a:ext cx="3353245" cy="1008560"/>
          </a:xfrm>
          <a:prstGeom prst="rect">
            <a:avLst/>
          </a:prstGeom>
        </p:spPr>
      </p:pic>
      <p:pic>
        <p:nvPicPr>
          <p:cNvPr id="5" name="Picture 4"/>
          <p:cNvPicPr>
            <a:picLocks noChangeAspect="1"/>
          </p:cNvPicPr>
          <p:nvPr/>
        </p:nvPicPr>
        <p:blipFill>
          <a:blip r:embed="rId4"/>
          <a:stretch>
            <a:fillRect/>
          </a:stretch>
        </p:blipFill>
        <p:spPr>
          <a:xfrm>
            <a:off x="1198320" y="5934740"/>
            <a:ext cx="2142499" cy="682248"/>
          </a:xfrm>
          <a:prstGeom prst="rect">
            <a:avLst/>
          </a:prstGeom>
        </p:spPr>
      </p:pic>
    </p:spTree>
    <p:extLst>
      <p:ext uri="{BB962C8B-B14F-4D97-AF65-F5344CB8AC3E}">
        <p14:creationId xmlns:p14="http://schemas.microsoft.com/office/powerpoint/2010/main" val="366707741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5"/>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785747"/>
            <a:ext cx="9258300" cy="874518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338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248367" y="0"/>
            <a:ext cx="8229600" cy="1143000"/>
          </a:xfrm>
        </p:spPr>
        <p:txBody>
          <a:bodyPr anchorCtr="0">
            <a:normAutofit/>
          </a:bodyPr>
          <a:lstStyle/>
          <a:p>
            <a:pPr eaLnBrk="1" hangingPunct="1">
              <a:defRPr/>
            </a:pPr>
            <a:r>
              <a:rPr lang="en-US" sz="2800" b="1" dirty="0" smtClean="0">
                <a:solidFill>
                  <a:srgbClr val="1F497D"/>
                </a:solidFill>
                <a:latin typeface="Arial" charset="0"/>
                <a:ea typeface="ＭＳ Ｐゴシック" charset="0"/>
                <a:cs typeface="ＭＳ Ｐゴシック" charset="0"/>
              </a:rPr>
              <a:t>OSA </a:t>
            </a:r>
            <a:r>
              <a:rPr lang="en-US" sz="2800" dirty="0" smtClean="0">
                <a:solidFill>
                  <a:srgbClr val="1F497D"/>
                </a:solidFill>
                <a:latin typeface="Arial" charset="0"/>
                <a:ea typeface="ＭＳ Ｐゴシック" charset="0"/>
                <a:cs typeface="ＭＳ Ｐゴシック" charset="0"/>
              </a:rPr>
              <a:t>Increases Crash Risk</a:t>
            </a:r>
            <a:r>
              <a:rPr lang="en-US" sz="2800" b="1" dirty="0" smtClean="0">
                <a:solidFill>
                  <a:srgbClr val="1F497D"/>
                </a:solidFill>
                <a:latin typeface="Arial" charset="0"/>
                <a:ea typeface="ＭＳ Ｐゴシック" charset="0"/>
                <a:cs typeface="ＭＳ Ｐゴシック" charset="0"/>
              </a:rPr>
              <a:t> </a:t>
            </a:r>
            <a:br>
              <a:rPr lang="en-US" sz="2800" b="1" dirty="0" smtClean="0">
                <a:solidFill>
                  <a:srgbClr val="1F497D"/>
                </a:solidFill>
                <a:latin typeface="Arial" charset="0"/>
                <a:ea typeface="ＭＳ Ｐゴシック" charset="0"/>
                <a:cs typeface="ＭＳ Ｐゴシック" charset="0"/>
              </a:rPr>
            </a:br>
            <a:r>
              <a:rPr lang="en-US" b="1" dirty="0" smtClean="0">
                <a:solidFill>
                  <a:srgbClr val="1F497D"/>
                </a:solidFill>
                <a:latin typeface="Arial" charset="0"/>
                <a:ea typeface="ＭＳ Ｐゴシック" charset="0"/>
                <a:cs typeface="ＭＳ Ｐゴシック" charset="0"/>
              </a:rPr>
              <a:t>(FMCSA 2007; </a:t>
            </a:r>
            <a:r>
              <a:rPr lang="en-US" b="1" dirty="0" err="1" smtClean="0">
                <a:solidFill>
                  <a:srgbClr val="1F497D"/>
                </a:solidFill>
                <a:latin typeface="Arial" charset="0"/>
                <a:ea typeface="ＭＳ Ｐゴシック" charset="0"/>
                <a:cs typeface="ＭＳ Ｐゴシック" charset="0"/>
              </a:rPr>
              <a:t>Tregear</a:t>
            </a:r>
            <a:r>
              <a:rPr lang="en-US" b="1" dirty="0" smtClean="0">
                <a:solidFill>
                  <a:srgbClr val="1F497D"/>
                </a:solidFill>
                <a:latin typeface="Arial" charset="0"/>
                <a:ea typeface="ＭＳ Ｐゴシック" charset="0"/>
                <a:cs typeface="ＭＳ Ｐゴシック" charset="0"/>
              </a:rPr>
              <a:t> S JCSM 2009)</a:t>
            </a:r>
            <a:endParaRPr lang="en-US" dirty="0">
              <a:solidFill>
                <a:srgbClr val="1F497D"/>
              </a:solidFill>
              <a:latin typeface="Arial" charset="0"/>
              <a:ea typeface="ＭＳ Ｐゴシック" charset="0"/>
              <a:cs typeface="ＭＳ Ｐゴシック" charset="0"/>
            </a:endParaRPr>
          </a:p>
        </p:txBody>
      </p:sp>
      <p:sp>
        <p:nvSpPr>
          <p:cNvPr id="22531" name="Content Placeholder 2"/>
          <p:cNvSpPr>
            <a:spLocks noGrp="1"/>
          </p:cNvSpPr>
          <p:nvPr>
            <p:ph idx="4294967295"/>
          </p:nvPr>
        </p:nvSpPr>
        <p:spPr/>
        <p:txBody>
          <a:bodyPr/>
          <a:lstStyle/>
          <a:p>
            <a:pPr eaLnBrk="1" hangingPunct="1">
              <a:defRPr/>
            </a:pPr>
            <a:r>
              <a:rPr lang="en-US" dirty="0">
                <a:latin typeface="Verdana" charset="0"/>
                <a:ea typeface="ＭＳ Ｐゴシック" charset="0"/>
                <a:cs typeface="ＭＳ Ｐゴシック" charset="0"/>
              </a:rPr>
              <a:t>As a group, drivers with OSA are at an increased risk for a motor vehicle crash when compared with comparable drivers who do not have the disorder.</a:t>
            </a:r>
          </a:p>
          <a:p>
            <a:pPr eaLnBrk="1" hangingPunct="1">
              <a:defRPr/>
            </a:pPr>
            <a:endParaRPr lang="en-US" dirty="0">
              <a:latin typeface="Verdana" charset="0"/>
              <a:ea typeface="ＭＳ Ｐゴシック" charset="0"/>
              <a:cs typeface="ＭＳ Ｐゴシック" charset="0"/>
            </a:endParaRPr>
          </a:p>
          <a:p>
            <a:pPr eaLnBrk="1" hangingPunct="1">
              <a:defRPr/>
            </a:pPr>
            <a:endParaRPr lang="en-US" dirty="0">
              <a:latin typeface="Verdana" charset="0"/>
              <a:ea typeface="ＭＳ Ｐゴシック" charset="0"/>
              <a:cs typeface="ＭＳ Ｐゴシック" charset="0"/>
            </a:endParaRPr>
          </a:p>
        </p:txBody>
      </p:sp>
    </p:spTree>
    <p:extLst>
      <p:ext uri="{BB962C8B-B14F-4D97-AF65-F5344CB8AC3E}">
        <p14:creationId xmlns:p14="http://schemas.microsoft.com/office/powerpoint/2010/main" val="3592863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6"/>
          <p:cNvSpPr txBox="1">
            <a:spLocks noChangeArrowheads="1"/>
          </p:cNvSpPr>
          <p:nvPr/>
        </p:nvSpPr>
        <p:spPr bwMode="auto">
          <a:xfrm>
            <a:off x="0" y="6096000"/>
            <a:ext cx="9372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0" tIns="0" rIns="0" bIns="320040" anchor="b">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5000"/>
              </a:lnSpc>
              <a:spcBef>
                <a:spcPct val="50000"/>
              </a:spcBef>
            </a:pPr>
            <a:r>
              <a:rPr lang="en-US" sz="1600">
                <a:solidFill>
                  <a:schemeClr val="tx2"/>
                </a:solidFill>
              </a:rPr>
              <a:t>1. George CF. </a:t>
            </a:r>
            <a:r>
              <a:rPr lang="en-US" sz="1600" i="1">
                <a:solidFill>
                  <a:schemeClr val="tx2"/>
                </a:solidFill>
              </a:rPr>
              <a:t>Thorax</a:t>
            </a:r>
            <a:r>
              <a:rPr lang="en-US" sz="1600">
                <a:solidFill>
                  <a:schemeClr val="tx2"/>
                </a:solidFill>
              </a:rPr>
              <a:t> 2001;56:508-512.</a:t>
            </a:r>
            <a:br>
              <a:rPr lang="en-US" sz="1600">
                <a:solidFill>
                  <a:schemeClr val="tx2"/>
                </a:solidFill>
              </a:rPr>
            </a:br>
            <a:r>
              <a:rPr lang="en-US" sz="1600">
                <a:solidFill>
                  <a:schemeClr val="tx2"/>
                </a:solidFill>
              </a:rPr>
              <a:t>2. Teran-Santos J, et al. </a:t>
            </a:r>
            <a:r>
              <a:rPr lang="en-US" sz="1600" i="1">
                <a:solidFill>
                  <a:schemeClr val="tx2"/>
                </a:solidFill>
              </a:rPr>
              <a:t>N Engl J Med</a:t>
            </a:r>
            <a:r>
              <a:rPr lang="en-US" sz="1600">
                <a:solidFill>
                  <a:schemeClr val="tx2"/>
                </a:solidFill>
              </a:rPr>
              <a:t> 1999;340:847-851.</a:t>
            </a:r>
            <a:br>
              <a:rPr lang="en-US" sz="1600">
                <a:solidFill>
                  <a:schemeClr val="tx2"/>
                </a:solidFill>
              </a:rPr>
            </a:br>
            <a:r>
              <a:rPr lang="en-US" sz="1600">
                <a:solidFill>
                  <a:schemeClr val="tx2"/>
                </a:solidFill>
              </a:rPr>
              <a:t>3. Horstmann S, et al. </a:t>
            </a:r>
            <a:r>
              <a:rPr lang="en-US" sz="1600" i="1">
                <a:solidFill>
                  <a:schemeClr val="tx2"/>
                </a:solidFill>
              </a:rPr>
              <a:t>Sleep</a:t>
            </a:r>
            <a:r>
              <a:rPr lang="en-US" sz="1600">
                <a:solidFill>
                  <a:schemeClr val="tx2"/>
                </a:solidFill>
              </a:rPr>
              <a:t> 2000;23:383-389.</a:t>
            </a:r>
          </a:p>
        </p:txBody>
      </p:sp>
      <p:sp>
        <p:nvSpPr>
          <p:cNvPr id="374793" name="Rectangle 9"/>
          <p:cNvSpPr>
            <a:spLocks noGrp="1" noChangeArrowheads="1"/>
          </p:cNvSpPr>
          <p:nvPr>
            <p:ph type="title"/>
          </p:nvPr>
        </p:nvSpPr>
        <p:spPr>
          <a:xfrm>
            <a:off x="457200" y="0"/>
            <a:ext cx="8229600" cy="1143000"/>
          </a:xfrm>
        </p:spPr>
        <p:txBody>
          <a:bodyPr/>
          <a:lstStyle/>
          <a:p>
            <a:pPr eaLnBrk="1" hangingPunct="1">
              <a:defRPr/>
            </a:pPr>
            <a:r>
              <a:rPr lang="en-US" dirty="0" smtClean="0">
                <a:ea typeface="+mj-ea"/>
                <a:cs typeface="+mj-cs"/>
              </a:rPr>
              <a:t>Car Crashes and OSA</a:t>
            </a:r>
          </a:p>
        </p:txBody>
      </p:sp>
      <p:sp>
        <p:nvSpPr>
          <p:cNvPr id="374794" name="Rectangle 10"/>
          <p:cNvSpPr>
            <a:spLocks noGrp="1" noChangeArrowheads="1"/>
          </p:cNvSpPr>
          <p:nvPr>
            <p:ph type="body" idx="1"/>
          </p:nvPr>
        </p:nvSpPr>
        <p:spPr>
          <a:xfrm>
            <a:off x="381000" y="1407789"/>
            <a:ext cx="8239125" cy="4057650"/>
          </a:xfrm>
        </p:spPr>
        <p:txBody>
          <a:bodyPr>
            <a:normAutofit fontScale="92500" lnSpcReduction="20000"/>
          </a:bodyPr>
          <a:lstStyle/>
          <a:p>
            <a:pPr eaLnBrk="1" hangingPunct="1">
              <a:buFont typeface="Wingdings" charset="0"/>
              <a:buBlip>
                <a:blip r:embed="rId3"/>
              </a:buBlip>
            </a:pPr>
            <a:r>
              <a:rPr lang="en-US" sz="2800" dirty="0">
                <a:latin typeface="Arial" charset="0"/>
                <a:ea typeface="ＭＳ Ｐゴシック" charset="0"/>
                <a:cs typeface="ＭＳ Ｐゴシック" charset="0"/>
              </a:rPr>
              <a:t>Untreated patients with OSA have higher vehicle collision rate than controls</a:t>
            </a:r>
            <a:r>
              <a:rPr lang="en-US" sz="2800" baseline="30000" dirty="0">
                <a:latin typeface="Arial" charset="0"/>
                <a:ea typeface="ＭＳ Ｐゴシック" charset="0"/>
                <a:cs typeface="ＭＳ Ｐゴシック" charset="0"/>
              </a:rPr>
              <a:t>1</a:t>
            </a:r>
            <a:endParaRPr lang="en-US" sz="2800" dirty="0">
              <a:latin typeface="Arial" charset="0"/>
              <a:ea typeface="ＭＳ Ｐゴシック" charset="0"/>
              <a:cs typeface="ＭＳ Ｐゴシック" charset="0"/>
            </a:endParaRPr>
          </a:p>
          <a:p>
            <a:pPr eaLnBrk="1" hangingPunct="1">
              <a:buFont typeface="Wingdings" charset="0"/>
              <a:buBlip>
                <a:blip r:embed="rId3"/>
              </a:buBlip>
            </a:pPr>
            <a:r>
              <a:rPr lang="en-US" sz="2800" dirty="0">
                <a:latin typeface="Arial" charset="0"/>
                <a:ea typeface="ＭＳ Ｐゴシック" charset="0"/>
                <a:cs typeface="ＭＳ Ｐゴシック" charset="0"/>
              </a:rPr>
              <a:t>Patients with AHI &gt; 15 (n = 102) have 8.1-fold increased risk of motor vehicle crash compared to matched controls (n = 152)</a:t>
            </a:r>
            <a:r>
              <a:rPr lang="en-US" sz="2800" baseline="30000" dirty="0">
                <a:latin typeface="Arial" charset="0"/>
                <a:ea typeface="ＭＳ Ｐゴシック" charset="0"/>
                <a:cs typeface="ＭＳ Ｐゴシック" charset="0"/>
              </a:rPr>
              <a:t>2</a:t>
            </a:r>
            <a:endParaRPr lang="en-US" sz="2800" dirty="0">
              <a:latin typeface="Arial" charset="0"/>
              <a:ea typeface="ＭＳ Ｐゴシック" charset="0"/>
              <a:cs typeface="ＭＳ Ｐゴシック" charset="0"/>
            </a:endParaRPr>
          </a:p>
          <a:p>
            <a:pPr eaLnBrk="1" hangingPunct="1">
              <a:buFont typeface="Wingdings" charset="0"/>
              <a:buBlip>
                <a:blip r:embed="rId3"/>
              </a:buBlip>
            </a:pPr>
            <a:r>
              <a:rPr lang="en-US" sz="2800" dirty="0">
                <a:latin typeface="Arial" charset="0"/>
                <a:ea typeface="ＭＳ Ｐゴシック" charset="0"/>
                <a:cs typeface="ＭＳ Ｐゴシック" charset="0"/>
              </a:rPr>
              <a:t>Patients with AHI &gt; 34 (n = 78) have 15-fold increased risk of motor vehicle crash than matched controls (n = 160)</a:t>
            </a:r>
            <a:r>
              <a:rPr lang="en-US" sz="2800" baseline="30000" dirty="0">
                <a:latin typeface="Arial" charset="0"/>
                <a:ea typeface="ＭＳ Ｐゴシック" charset="0"/>
                <a:cs typeface="ＭＳ Ｐゴシック" charset="0"/>
              </a:rPr>
              <a:t>3</a:t>
            </a:r>
            <a:endParaRPr lang="en-US" sz="2800" dirty="0">
              <a:latin typeface="Arial" charset="0"/>
              <a:ea typeface="ＭＳ Ｐゴシック" charset="0"/>
              <a:cs typeface="ＭＳ Ｐゴシック" charset="0"/>
            </a:endParaRPr>
          </a:p>
          <a:p>
            <a:pPr eaLnBrk="1" hangingPunct="1">
              <a:buFont typeface="Wingdings" charset="0"/>
              <a:buBlip>
                <a:blip r:embed="rId3"/>
              </a:buBlip>
            </a:pPr>
            <a:r>
              <a:rPr lang="en-US" sz="2800" dirty="0">
                <a:latin typeface="Arial" charset="0"/>
                <a:ea typeface="ＭＳ Ｐゴシック" charset="0"/>
                <a:cs typeface="ＭＳ Ｐゴシック" charset="0"/>
              </a:rPr>
              <a:t>Over 3 years, collision rate in OSA patients treated with CPAP declined to levels similar to those of control subjects</a:t>
            </a:r>
            <a:r>
              <a:rPr lang="en-US" sz="2800" baseline="30000" dirty="0">
                <a:latin typeface="Arial" charset="0"/>
                <a:ea typeface="ＭＳ Ｐゴシック" charset="0"/>
                <a:cs typeface="ＭＳ Ｐゴシック" charset="0"/>
              </a:rPr>
              <a:t>1</a:t>
            </a:r>
            <a:endParaRPr lang="en-US" sz="28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653049681"/>
      </p:ext>
    </p:extLst>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p:txBody>
          <a:bodyPr anchorCtr="0"/>
          <a:lstStyle/>
          <a:p>
            <a:pPr eaLnBrk="1" hangingPunct="1">
              <a:defRPr/>
            </a:pPr>
            <a:r>
              <a:rPr lang="en-US">
                <a:latin typeface="Arial" charset="0"/>
                <a:ea typeface="ＭＳ Ｐゴシック" charset="0"/>
                <a:cs typeface="ＭＳ Ｐゴシック" charset="0"/>
              </a:rPr>
              <a:t>Increased Risk of Crash with OSA </a:t>
            </a:r>
            <a:r>
              <a:rPr lang="en-US" sz="3200">
                <a:latin typeface="Arial" charset="0"/>
                <a:ea typeface="ＭＳ Ｐゴシック" charset="0"/>
                <a:cs typeface="ＭＳ Ｐゴシック" charset="0"/>
              </a:rPr>
              <a:t>(FMCSA, 2007)</a:t>
            </a:r>
            <a:endParaRPr lang="en-US">
              <a:latin typeface="Arial" charset="0"/>
              <a:ea typeface="ＭＳ Ｐゴシック" charset="0"/>
              <a:cs typeface="ＭＳ Ｐゴシック" charset="0"/>
            </a:endParaRPr>
          </a:p>
        </p:txBody>
      </p:sp>
      <p:sp>
        <p:nvSpPr>
          <p:cNvPr id="23555" name="Content Placeholder 2"/>
          <p:cNvSpPr>
            <a:spLocks noGrp="1"/>
          </p:cNvSpPr>
          <p:nvPr>
            <p:ph idx="4294967295"/>
          </p:nvPr>
        </p:nvSpPr>
        <p:spPr/>
        <p:txBody>
          <a:bodyPr/>
          <a:lstStyle/>
          <a:p>
            <a:pPr eaLnBrk="1" hangingPunct="1">
              <a:buFont typeface="Wingdings" pitchFamily="2" charset="2"/>
              <a:buChar char="n"/>
              <a:defRPr/>
            </a:pPr>
            <a:endParaRPr lang="en-US" smtClean="0">
              <a:ea typeface="+mn-ea"/>
              <a:cs typeface="+mn-cs"/>
            </a:endParaRPr>
          </a:p>
        </p:txBody>
      </p:sp>
      <p:pic>
        <p:nvPicPr>
          <p:cNvPr id="34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1384472"/>
            <a:ext cx="9126537" cy="5473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2489" y="0"/>
            <a:ext cx="5544306" cy="892552"/>
          </a:xfrm>
          <a:prstGeom prst="rect">
            <a:avLst/>
          </a:prstGeom>
        </p:spPr>
        <p:txBody>
          <a:bodyPr wrap="none">
            <a:spAutoFit/>
          </a:bodyPr>
          <a:lstStyle/>
          <a:p>
            <a:r>
              <a:rPr lang="en-US" sz="2800" b="1" dirty="0" smtClean="0">
                <a:solidFill>
                  <a:srgbClr val="1F497D"/>
                </a:solidFill>
                <a:latin typeface="Arial" charset="0"/>
                <a:ea typeface="ＭＳ Ｐゴシック" charset="0"/>
                <a:cs typeface="ＭＳ Ｐゴシック" charset="0"/>
              </a:rPr>
              <a:t>OSA and Crash</a:t>
            </a:r>
          </a:p>
          <a:p>
            <a:r>
              <a:rPr lang="en-US" sz="2400" b="1" dirty="0">
                <a:solidFill>
                  <a:srgbClr val="1F497D"/>
                </a:solidFill>
                <a:latin typeface="Arial" charset="0"/>
                <a:ea typeface="ＭＳ Ｐゴシック" charset="0"/>
                <a:cs typeface="ＭＳ Ｐゴシック" charset="0"/>
              </a:rPr>
              <a:t>(FMCSA </a:t>
            </a:r>
            <a:r>
              <a:rPr lang="en-US" sz="2400" b="1" dirty="0" smtClean="0">
                <a:solidFill>
                  <a:srgbClr val="1F497D"/>
                </a:solidFill>
                <a:latin typeface="Arial" charset="0"/>
                <a:ea typeface="ＭＳ Ｐゴシック" charset="0"/>
                <a:cs typeface="ＭＳ Ｐゴシック" charset="0"/>
              </a:rPr>
              <a:t>2007; </a:t>
            </a:r>
            <a:r>
              <a:rPr lang="en-US" sz="2400" b="1" dirty="0" err="1">
                <a:solidFill>
                  <a:srgbClr val="1F497D"/>
                </a:solidFill>
                <a:latin typeface="Arial" charset="0"/>
                <a:ea typeface="ＭＳ Ｐゴシック" charset="0"/>
                <a:cs typeface="ＭＳ Ｐゴシック" charset="0"/>
              </a:rPr>
              <a:t>Tregear</a:t>
            </a:r>
            <a:r>
              <a:rPr lang="en-US" sz="2400" b="1" dirty="0">
                <a:solidFill>
                  <a:srgbClr val="1F497D"/>
                </a:solidFill>
                <a:latin typeface="Arial" charset="0"/>
                <a:ea typeface="ＭＳ Ｐゴシック" charset="0"/>
                <a:cs typeface="ＭＳ Ｐゴシック" charset="0"/>
              </a:rPr>
              <a:t> S JCSM 2009)</a:t>
            </a:r>
            <a:endParaRPr lang="en-US" sz="2400" dirty="0"/>
          </a:p>
        </p:txBody>
      </p:sp>
    </p:spTree>
    <p:extLst>
      <p:ext uri="{BB962C8B-B14F-4D97-AF65-F5344CB8AC3E}">
        <p14:creationId xmlns:p14="http://schemas.microsoft.com/office/powerpoint/2010/main" val="1323778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198505" y="-100147"/>
            <a:ext cx="8229600" cy="1143000"/>
          </a:xfrm>
        </p:spPr>
        <p:txBody>
          <a:bodyPr anchorCtr="0">
            <a:normAutofit/>
          </a:bodyPr>
          <a:lstStyle/>
          <a:p>
            <a:pPr>
              <a:defRPr/>
            </a:pPr>
            <a:r>
              <a:rPr lang="en-US" sz="2800" b="1" dirty="0" smtClean="0">
                <a:solidFill>
                  <a:srgbClr val="1F497D"/>
                </a:solidFill>
                <a:latin typeface="Arial" charset="0"/>
                <a:ea typeface="ＭＳ Ｐゴシック" charset="0"/>
                <a:cs typeface="ＭＳ Ｐゴシック" charset="0"/>
              </a:rPr>
              <a:t>Four Factors Associated with Increased</a:t>
            </a:r>
            <a:br>
              <a:rPr lang="en-US" sz="2800" b="1" dirty="0" smtClean="0">
                <a:solidFill>
                  <a:srgbClr val="1F497D"/>
                </a:solidFill>
                <a:latin typeface="Arial" charset="0"/>
                <a:ea typeface="ＭＳ Ｐゴシック" charset="0"/>
                <a:cs typeface="ＭＳ Ｐゴシック" charset="0"/>
              </a:rPr>
            </a:br>
            <a:r>
              <a:rPr lang="en-US" sz="2800" dirty="0" smtClean="0">
                <a:solidFill>
                  <a:srgbClr val="1F497D"/>
                </a:solidFill>
                <a:latin typeface="Arial" charset="0"/>
                <a:ea typeface="ＭＳ Ｐゴシック" charset="0"/>
                <a:cs typeface="ＭＳ Ｐゴシック" charset="0"/>
              </a:rPr>
              <a:t>Crash Risk </a:t>
            </a:r>
            <a:r>
              <a:rPr lang="en-US" dirty="0" smtClean="0">
                <a:solidFill>
                  <a:srgbClr val="1F497D"/>
                </a:solidFill>
                <a:latin typeface="Arial" charset="0"/>
                <a:ea typeface="ＭＳ Ｐゴシック" charset="0"/>
                <a:cs typeface="ＭＳ Ｐゴシック" charset="0"/>
              </a:rPr>
              <a:t>(FMCSA 2007;Tregear </a:t>
            </a:r>
            <a:r>
              <a:rPr lang="en-US" dirty="0">
                <a:solidFill>
                  <a:srgbClr val="1F497D"/>
                </a:solidFill>
                <a:latin typeface="Arial" charset="0"/>
                <a:ea typeface="ＭＳ Ｐゴシック" charset="0"/>
                <a:cs typeface="ＭＳ Ｐゴシック" charset="0"/>
              </a:rPr>
              <a:t>S JCSM 2009)</a:t>
            </a:r>
          </a:p>
        </p:txBody>
      </p:sp>
      <p:sp>
        <p:nvSpPr>
          <p:cNvPr id="25603" name="Content Placeholder 2"/>
          <p:cNvSpPr>
            <a:spLocks noGrp="1"/>
          </p:cNvSpPr>
          <p:nvPr>
            <p:ph idx="4294967295"/>
          </p:nvPr>
        </p:nvSpPr>
        <p:spPr>
          <a:xfrm>
            <a:off x="482600" y="1878013"/>
            <a:ext cx="8229600" cy="4530725"/>
          </a:xfrm>
        </p:spPr>
        <p:txBody>
          <a:bodyPr>
            <a:normAutofit/>
          </a:bodyPr>
          <a:lstStyle/>
          <a:p>
            <a:pPr eaLnBrk="1" hangingPunct="1">
              <a:buFont typeface="Wingdings" charset="0"/>
              <a:buNone/>
              <a:defRPr/>
            </a:pPr>
            <a:r>
              <a:rPr lang="en-US" sz="2400" dirty="0">
                <a:latin typeface="Verdana" charset="0"/>
                <a:ea typeface="ＭＳ Ｐゴシック" charset="0"/>
                <a:cs typeface="ＭＳ Ｐゴシック" charset="0"/>
              </a:rPr>
              <a:t>1.the presence and degree of daytime sleepiness (as measured using the ESS, but not Multiple Sleep Latency Test or Maintenance of Wakefulness); </a:t>
            </a:r>
          </a:p>
          <a:p>
            <a:pPr eaLnBrk="1" hangingPunct="1">
              <a:buFont typeface="Wingdings" charset="0"/>
              <a:buNone/>
              <a:defRPr/>
            </a:pPr>
            <a:r>
              <a:rPr lang="en-US" sz="2400" dirty="0">
                <a:latin typeface="Verdana" charset="0"/>
                <a:ea typeface="ＭＳ Ｐゴシック" charset="0"/>
                <a:cs typeface="ＭＳ Ｐゴシック" charset="0"/>
              </a:rPr>
              <a:t>2. severity of disordered respiration during sleep (as measured by the Apnea-Hypopnea Index [AHI] or the Respiratory Disturbance Index[RDI]); </a:t>
            </a:r>
            <a:r>
              <a:rPr lang="en-US" sz="2400" dirty="0" smtClean="0">
                <a:latin typeface="Verdana" charset="0"/>
                <a:ea typeface="ＭＳ Ｐゴシック" charset="0"/>
                <a:cs typeface="ＭＳ Ｐゴシック" charset="0"/>
              </a:rPr>
              <a:t>there is an inflection point at an AHI of about 20/hr.</a:t>
            </a:r>
            <a:endParaRPr lang="en-US" sz="2400" dirty="0">
              <a:latin typeface="Verdana" charset="0"/>
              <a:ea typeface="ＭＳ Ｐゴシック" charset="0"/>
              <a:cs typeface="ＭＳ Ｐゴシック" charset="0"/>
            </a:endParaRPr>
          </a:p>
          <a:p>
            <a:pPr eaLnBrk="1" hangingPunct="1">
              <a:buFont typeface="Wingdings" charset="0"/>
              <a:buNone/>
              <a:defRPr/>
            </a:pPr>
            <a:r>
              <a:rPr lang="en-US" sz="2400" dirty="0">
                <a:latin typeface="Verdana" charset="0"/>
                <a:ea typeface="ＭＳ Ｐゴシック" charset="0"/>
                <a:cs typeface="ＭＳ Ｐゴシック" charset="0"/>
              </a:rPr>
              <a:t>3. blood SaO</a:t>
            </a:r>
            <a:r>
              <a:rPr lang="en-US" sz="2400" baseline="-25000" dirty="0">
                <a:latin typeface="Verdana" charset="0"/>
                <a:ea typeface="ＭＳ Ｐゴシック" charset="0"/>
                <a:cs typeface="ＭＳ Ｐゴシック" charset="0"/>
              </a:rPr>
              <a:t>2</a:t>
            </a:r>
            <a:r>
              <a:rPr lang="en-US" sz="2400" dirty="0">
                <a:latin typeface="Verdana" charset="0"/>
                <a:ea typeface="ＭＳ Ｐゴシック" charset="0"/>
                <a:cs typeface="ＭＳ Ｐゴシック" charset="0"/>
              </a:rPr>
              <a:t> </a:t>
            </a:r>
            <a:r>
              <a:rPr lang="en-US" sz="2400" dirty="0" smtClean="0">
                <a:latin typeface="Verdana" charset="0"/>
                <a:ea typeface="ＭＳ Ｐゴシック" charset="0"/>
                <a:cs typeface="ＭＳ Ｐゴシック" charset="0"/>
              </a:rPr>
              <a:t>levels</a:t>
            </a:r>
            <a:r>
              <a:rPr lang="en-US" sz="2400" dirty="0">
                <a:latin typeface="Verdana" charset="0"/>
                <a:ea typeface="ＭＳ Ｐゴシック" charset="0"/>
                <a:cs typeface="ＭＳ Ｐゴシック" charset="0"/>
              </a:rPr>
              <a:t> </a:t>
            </a:r>
            <a:r>
              <a:rPr lang="en-US" sz="2400" dirty="0" smtClean="0">
                <a:latin typeface="Verdana" charset="0"/>
                <a:ea typeface="ＭＳ Ｐゴシック" charset="0"/>
                <a:cs typeface="ＭＳ Ｐゴシック" charset="0"/>
              </a:rPr>
              <a:t>(strongest predictor)</a:t>
            </a:r>
            <a:endParaRPr lang="en-US" sz="2400" dirty="0">
              <a:latin typeface="Verdana" charset="0"/>
              <a:ea typeface="ＭＳ Ｐゴシック" charset="0"/>
              <a:cs typeface="ＭＳ Ｐゴシック" charset="0"/>
            </a:endParaRPr>
          </a:p>
          <a:p>
            <a:pPr eaLnBrk="1" hangingPunct="1">
              <a:buFont typeface="Wingdings" charset="0"/>
              <a:buNone/>
              <a:defRPr/>
            </a:pPr>
            <a:r>
              <a:rPr lang="en-US" sz="2400" dirty="0">
                <a:latin typeface="Verdana" charset="0"/>
                <a:ea typeface="ＭＳ Ｐゴシック" charset="0"/>
                <a:cs typeface="ＭＳ Ｐゴシック" charset="0"/>
              </a:rPr>
              <a:t>4. BMI (independent of OSA)</a:t>
            </a:r>
          </a:p>
          <a:p>
            <a:pPr eaLnBrk="1" hangingPunct="1">
              <a:defRPr/>
            </a:pPr>
            <a:endParaRPr lang="en-US" sz="2800" dirty="0">
              <a:latin typeface="Verdana" charset="0"/>
              <a:ea typeface="ＭＳ Ｐゴシック" charset="0"/>
              <a:cs typeface="ＭＳ Ｐゴシック" charset="0"/>
            </a:endParaRPr>
          </a:p>
          <a:p>
            <a:pPr eaLnBrk="1" hangingPunct="1">
              <a:defRPr/>
            </a:pPr>
            <a:endParaRPr lang="en-US" sz="2800" dirty="0">
              <a:latin typeface="Verdana" charset="0"/>
              <a:ea typeface="ＭＳ Ｐゴシック" charset="0"/>
              <a:cs typeface="ＭＳ Ｐゴシック" charset="0"/>
            </a:endParaRPr>
          </a:p>
          <a:p>
            <a:pPr eaLnBrk="1" hangingPunct="1">
              <a:defRPr/>
            </a:pPr>
            <a:endParaRPr lang="en-US" sz="2800" dirty="0">
              <a:latin typeface="Verdana" charset="0"/>
              <a:ea typeface="ＭＳ Ｐゴシック" charset="0"/>
              <a:cs typeface="ＭＳ Ｐゴシック" charset="0"/>
            </a:endParaRPr>
          </a:p>
        </p:txBody>
      </p:sp>
    </p:spTree>
    <p:extLst>
      <p:ext uri="{BB962C8B-B14F-4D97-AF65-F5344CB8AC3E}">
        <p14:creationId xmlns:p14="http://schemas.microsoft.com/office/powerpoint/2010/main" val="220707179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27">
      <a:dk1>
        <a:srgbClr val="54585A"/>
      </a:dk1>
      <a:lt1>
        <a:sysClr val="window" lastClr="FFFFFF"/>
      </a:lt1>
      <a:dk2>
        <a:srgbClr val="1F497D"/>
      </a:dk2>
      <a:lt2>
        <a:srgbClr val="EEECE1"/>
      </a:lt2>
      <a:accent1>
        <a:srgbClr val="00A3E1"/>
      </a:accent1>
      <a:accent2>
        <a:srgbClr val="DDA46F"/>
      </a:accent2>
      <a:accent3>
        <a:srgbClr val="A4123F"/>
      </a:accent3>
      <a:accent4>
        <a:srgbClr val="5C82A5"/>
      </a:accent4>
      <a:accent5>
        <a:srgbClr val="EED484"/>
      </a:accent5>
      <a:accent6>
        <a:srgbClr val="F79646"/>
      </a:accent6>
      <a:hlink>
        <a:srgbClr val="007DC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508</TotalTime>
  <Words>2838</Words>
  <Application>Microsoft Macintosh PowerPoint</Application>
  <PresentationFormat>On-screen Show (4:3)</PresentationFormat>
  <Paragraphs>216</Paragraphs>
  <Slides>46</Slides>
  <Notes>2</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OSA, Driving Risk and Interventions to Improve Driving Safety</vt:lpstr>
      <vt:lpstr>Conflict of Interest Disclosures for Speakers</vt:lpstr>
      <vt:lpstr>Objectives</vt:lpstr>
      <vt:lpstr>Overview</vt:lpstr>
      <vt:lpstr>PowerPoint Presentation</vt:lpstr>
      <vt:lpstr>OSA Increases Crash Risk  (FMCSA 2007; Tregear S JCSM 2009)</vt:lpstr>
      <vt:lpstr>Car Crashes and OSA</vt:lpstr>
      <vt:lpstr>Increased Risk of Crash with OSA (FMCSA, 2007)</vt:lpstr>
      <vt:lpstr>Four Factors Associated with Increased Crash Risk (FMCSA 2007;Tregear S JCSM 2009)</vt:lpstr>
      <vt:lpstr>PowerPoint Presentation</vt:lpstr>
      <vt:lpstr>PowerPoint Presentation</vt:lpstr>
      <vt:lpstr>Do At-Risk Drivers Know? (FMCSA 2007; Tregear S JCSM 2009)</vt:lpstr>
      <vt:lpstr>PowerPoint Presentation</vt:lpstr>
      <vt:lpstr>Overview</vt:lpstr>
      <vt:lpstr>Obstructive Sleep Apnea (OSA) and  Commercial Drivers (CDs) </vt:lpstr>
      <vt:lpstr>Commercial Drivers Carry Increased  Risk for Crash</vt:lpstr>
      <vt:lpstr>Workers in Safety-sensitive Positions  Are Held to a Higher Standard</vt:lpstr>
      <vt:lpstr> Medical Expert Panel Members 2008: Sonia Ancoli-Israel PhD Charles A Czeisler, MD, PhD Charles FP George, MD, FRCPC Christian Guilleminault, MD, BiolD Allan I Pack, MB, ChB, PhD  These individuals made specific recommendations to FMCSA that were endorsed by its Medical Advisory Panel, and were never enacted.   Years later…. </vt:lpstr>
      <vt:lpstr>PowerPoint Presentation</vt:lpstr>
      <vt:lpstr>Recommendations of the MRB to the FMCSA, 2011</vt:lpstr>
      <vt:lpstr> Recommendations of the MRB  to the FMCSA, 2011</vt:lpstr>
      <vt:lpstr>Recommendations of the MRB to the FMCSA, 2011 Drivers who should be immediately disqualified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vt:lpstr>
      <vt:lpstr>ATS Statement of Sleep Apnea, Sleepiness and Driving Risk (Strohl KP Am J Respir Crit Care Med 2013</vt:lpstr>
      <vt:lpstr>ATS Statement of Sleep Apnea, Sleepiness and Driving Risk (Strohl KP Am J Respir Crit Care Med 2013</vt:lpstr>
      <vt:lpstr>Overview</vt:lpstr>
      <vt:lpstr>Factors Besides OSA that  Increase Risk of Crash-Summary</vt:lpstr>
      <vt:lpstr>PowerPoint Presentation</vt:lpstr>
      <vt:lpstr>PowerPoint Presentation</vt:lpstr>
      <vt:lpstr>Overview</vt:lpstr>
      <vt:lpstr>CPAP Treatment Reduces ESS (FMCSA 2007, Tregear Sleep 2010)</vt:lpstr>
      <vt:lpstr>CPAP Treatment Reduces Crash Risk  (FMCSA 2007, Tregear Sleep 2010)</vt:lpstr>
      <vt:lpstr>How Long Does it Take? FMCSA 2010</vt:lpstr>
      <vt:lpstr>Oral Appliances and Adherence</vt:lpstr>
      <vt:lpstr>PowerPoint Presentation</vt:lpstr>
      <vt:lpstr>CDs Who Drink Caffeine Are Less  Likely to Crash (Sharwood LN BMJ 2013) </vt:lpstr>
      <vt:lpstr>Summary</vt:lpstr>
      <vt:lpstr>PowerPoint Presentation</vt:lpstr>
      <vt:lpstr>Call for Abstracts  and Case Reports</vt:lpstr>
    </vt:vector>
  </TitlesOfParts>
  <Company>ACCP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Claudia Egresits</dc:creator>
  <cp:lastModifiedBy>Barbara Phillips</cp:lastModifiedBy>
  <cp:revision>26</cp:revision>
  <dcterms:created xsi:type="dcterms:W3CDTF">2013-11-08T16:58:12Z</dcterms:created>
  <dcterms:modified xsi:type="dcterms:W3CDTF">2014-10-11T12:56:04Z</dcterms:modified>
</cp:coreProperties>
</file>