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7" r:id="rId2"/>
    <p:sldId id="289" r:id="rId3"/>
    <p:sldId id="263" r:id="rId4"/>
    <p:sldId id="266" r:id="rId5"/>
    <p:sldId id="270" r:id="rId6"/>
    <p:sldId id="271" r:id="rId7"/>
    <p:sldId id="272" r:id="rId8"/>
    <p:sldId id="274" r:id="rId9"/>
    <p:sldId id="275" r:id="rId10"/>
    <p:sldId id="307" r:id="rId11"/>
    <p:sldId id="276" r:id="rId12"/>
    <p:sldId id="277" r:id="rId13"/>
    <p:sldId id="278" r:id="rId14"/>
    <p:sldId id="279" r:id="rId15"/>
    <p:sldId id="280" r:id="rId16"/>
    <p:sldId id="293" r:id="rId17"/>
    <p:sldId id="294" r:id="rId18"/>
    <p:sldId id="295" r:id="rId19"/>
    <p:sldId id="283" r:id="rId20"/>
    <p:sldId id="284" r:id="rId21"/>
    <p:sldId id="298" r:id="rId22"/>
    <p:sldId id="285" r:id="rId23"/>
    <p:sldId id="291" r:id="rId24"/>
    <p:sldId id="324" r:id="rId25"/>
    <p:sldId id="332" r:id="rId26"/>
    <p:sldId id="315" r:id="rId27"/>
    <p:sldId id="316" r:id="rId28"/>
    <p:sldId id="301" r:id="rId29"/>
    <p:sldId id="302" r:id="rId30"/>
    <p:sldId id="304" r:id="rId31"/>
    <p:sldId id="328" r:id="rId32"/>
    <p:sldId id="305" r:id="rId33"/>
    <p:sldId id="306" r:id="rId34"/>
    <p:sldId id="317" r:id="rId35"/>
    <p:sldId id="321" r:id="rId36"/>
    <p:sldId id="322" r:id="rId37"/>
    <p:sldId id="327" r:id="rId38"/>
    <p:sldId id="329" r:id="rId39"/>
    <p:sldId id="330" r:id="rId40"/>
    <p:sldId id="331" r:id="rId41"/>
    <p:sldId id="333" r:id="rId42"/>
    <p:sldId id="288" r:id="rId43"/>
    <p:sldId id="30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8" autoAdjust="0"/>
    <p:restoredTop sz="94660"/>
  </p:normalViewPr>
  <p:slideViewPr>
    <p:cSldViewPr snapToGrid="0">
      <p:cViewPr varScale="1">
        <p:scale>
          <a:sx n="51" d="100"/>
          <a:sy n="51" d="100"/>
        </p:scale>
        <p:origin x="-80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056"/>
    </p:cViewPr>
  </p:sorterViewPr>
  <p:notesViewPr>
    <p:cSldViewPr snapToGrid="0">
      <p:cViewPr varScale="1">
        <p:scale>
          <a:sx n="41" d="100"/>
          <a:sy n="41" d="100"/>
        </p:scale>
        <p:origin x="-231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4A28C-FFA2-431D-BB53-E5E35D81E85B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E6D4D-E3B3-4012-A7E7-2EB2E8BBE3D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275168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A607EE-5BEF-4690-98FD-814BB88E62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862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8493D-1DCA-402A-B8A2-DA30BDB589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9786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732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3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F3E9-7556-47F9-9156-E773DAAACF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45D8-38BD-48C5-949D-CA447D4100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54A90-5E67-47DE-86A9-A59264CCB4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FBB3D-553A-4C7A-B715-40061E20FC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33D3E-7601-4023-920E-37AE1B3A22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ED41-3D02-45F7-8D3B-C2B9A9D2AB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537A-693D-4F19-8BD1-9E7D4A962D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3FBB-F1DD-4B91-82DD-46FFAC27DE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3527E-7272-496F-9174-98EC1167A3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753D9-5B7F-42D9-A662-F91129DE13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B16A-AE77-40DA-9402-2C7B23BECA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4157-1A2C-4E62-853A-6AC73930B2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527F-1FBC-4D85-A53A-9C291D1913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3E88-B561-4AC4-BBFF-91337B83CE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1BB93-2497-4C2A-B30C-BDE07E1B6A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2069-BB91-42A9-B981-58D7B66BCF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62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7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8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8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8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62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2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629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30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30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30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BC5CD5F-7709-433C-8501-95B1DB8BAD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3200" b="1" i="1" dirty="0" smtClean="0">
                <a:solidFill>
                  <a:srgbClr val="FFFF00"/>
                </a:solidFill>
              </a:rPr>
              <a:t>ADJUVANCIA  EN  NSCLC </a:t>
            </a:r>
            <a:endParaRPr lang="en-US" sz="3200" b="1" i="1" dirty="0" smtClean="0">
              <a:solidFill>
                <a:srgbClr val="FFFF00"/>
              </a:solidFill>
            </a:endParaRPr>
          </a:p>
        </p:txBody>
      </p:sp>
      <p:pic>
        <p:nvPicPr>
          <p:cNvPr id="3075" name="Picture 3" descr="frente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7713" y="1938338"/>
            <a:ext cx="7664450" cy="2506662"/>
          </a:xfrm>
          <a:ln w="57150" cmpd="thinThick">
            <a:solidFill>
              <a:schemeClr val="hlink"/>
            </a:solidFill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2775" y="4687888"/>
            <a:ext cx="8207134" cy="1469844"/>
          </a:xfrm>
        </p:spPr>
        <p:txBody>
          <a:bodyPr>
            <a:normAutofit fontScale="92500" lnSpcReduction="10000"/>
          </a:bodyPr>
          <a:lstStyle/>
          <a:p>
            <a:pPr marL="0" lvl="4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3200" dirty="0" smtClean="0"/>
              <a:t>Dr  Claudio Martin </a:t>
            </a:r>
          </a:p>
          <a:p>
            <a:pPr marL="0" lvl="4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1900" dirty="0" smtClean="0"/>
              <a:t>Jefe de Oncología Torácica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1900" dirty="0" smtClean="0"/>
              <a:t>  Instituto Alexander Fleming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1900" dirty="0" smtClean="0"/>
              <a:t> Hospital  Maria Ferrer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1900" dirty="0" smtClean="0"/>
              <a:t>  Buenos Aires Argentina</a:t>
            </a:r>
            <a:endParaRPr lang="en-US" sz="19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5116010" y="6562846"/>
            <a:ext cx="3240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AAMR 2014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2131" y="277813"/>
            <a:ext cx="5254667" cy="1143000"/>
          </a:xfrm>
        </p:spPr>
        <p:txBody>
          <a:bodyPr/>
          <a:lstStyle/>
          <a:p>
            <a:r>
              <a:rPr lang="es-AR" b="1" dirty="0" smtClean="0"/>
              <a:t>JRB. 10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668" y="1535708"/>
            <a:ext cx="50958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002420" y="5879939"/>
            <a:ext cx="531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 BENEFICIO EN ESTADIOS I B 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5266481" y="6574420"/>
            <a:ext cx="317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Winton T  NEJM 2005 352 2589-97 </a:t>
            </a:r>
            <a:endParaRPr lang="en-US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88416" y="1784404"/>
            <a:ext cx="2780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 &gt; 3 cm 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Invasión</a:t>
            </a:r>
            <a:r>
              <a:rPr lang="en-US" sz="1600" dirty="0" smtClean="0"/>
              <a:t> Pleura Visceral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Atelectasia</a:t>
            </a:r>
            <a:r>
              <a:rPr lang="en-US" sz="1600" dirty="0" smtClean="0"/>
              <a:t> </a:t>
            </a:r>
            <a:r>
              <a:rPr lang="en-US" sz="1600" dirty="0" err="1" smtClean="0"/>
              <a:t>extendida</a:t>
            </a:r>
            <a:r>
              <a:rPr lang="en-US" sz="1600" dirty="0" smtClean="0"/>
              <a:t> al </a:t>
            </a:r>
            <a:r>
              <a:rPr lang="en-US" sz="1600" dirty="0" err="1" smtClean="0"/>
              <a:t>hilio</a:t>
            </a:r>
            <a:r>
              <a:rPr lang="en-US" sz="1600" dirty="0" smtClean="0"/>
              <a:t> </a:t>
            </a:r>
            <a:r>
              <a:rPr lang="en-US" sz="1600" dirty="0" err="1" smtClean="0"/>
              <a:t>pulmonar</a:t>
            </a:r>
            <a:r>
              <a:rPr lang="en-US" sz="1600" dirty="0" smtClean="0"/>
              <a:t>  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Bronquio</a:t>
            </a:r>
            <a:r>
              <a:rPr lang="en-US" sz="1600" dirty="0" smtClean="0"/>
              <a:t>  </a:t>
            </a:r>
            <a:r>
              <a:rPr lang="en-US" sz="1600" dirty="0" err="1" smtClean="0"/>
              <a:t>fuente</a:t>
            </a:r>
            <a:r>
              <a:rPr lang="en-US" sz="1600" dirty="0" smtClean="0"/>
              <a:t> a </a:t>
            </a:r>
            <a:r>
              <a:rPr lang="en-US" sz="1600" dirty="0" err="1" smtClean="0"/>
              <a:t>mas</a:t>
            </a:r>
            <a:r>
              <a:rPr lang="en-US" sz="1600" dirty="0" smtClean="0"/>
              <a:t> de 2 cm de la carina</a:t>
            </a:r>
            <a:endParaRPr lang="en-U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13359" y="638827"/>
            <a:ext cx="1553227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FF00"/>
                </a:solidFill>
              </a:rPr>
              <a:t>IB:   T2 N0 </a:t>
            </a:r>
            <a:endParaRPr 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smtClean="0"/>
              <a:t>ANITA  </a:t>
            </a:r>
            <a:r>
              <a:rPr lang="es-ES" sz="1600" smtClean="0"/>
              <a:t>Doulliard Pasco 2005 # 7013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58888" y="2492375"/>
            <a:ext cx="101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Tahoma" pitchFamily="34" charset="0"/>
              </a:rPr>
              <a:t>Estadios</a:t>
            </a:r>
          </a:p>
          <a:p>
            <a:r>
              <a:rPr lang="es-ES">
                <a:latin typeface="Tahoma" pitchFamily="34" charset="0"/>
              </a:rPr>
              <a:t>IB IIIA</a:t>
            </a:r>
          </a:p>
          <a:p>
            <a:endParaRPr lang="es-ES">
              <a:latin typeface="Tahoma" pitchFamily="34" charset="0"/>
            </a:endParaRPr>
          </a:p>
          <a:p>
            <a:r>
              <a:rPr lang="es-ES">
                <a:latin typeface="Tahoma" pitchFamily="34" charset="0"/>
              </a:rPr>
              <a:t>840 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23938" y="3516313"/>
            <a:ext cx="398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Tahoma" pitchFamily="34" charset="0"/>
              </a:rPr>
              <a:t>  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87450" y="4005263"/>
            <a:ext cx="1581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Tahoma" pitchFamily="34" charset="0"/>
              </a:rPr>
              <a:t>Estratificación</a:t>
            </a:r>
          </a:p>
          <a:p>
            <a:endParaRPr lang="es-ES">
              <a:latin typeface="Tahoma" pitchFamily="34" charset="0"/>
            </a:endParaRPr>
          </a:p>
          <a:p>
            <a:r>
              <a:rPr lang="es-ES">
                <a:latin typeface="Tahoma" pitchFamily="34" charset="0"/>
              </a:rPr>
              <a:t>Centro</a:t>
            </a:r>
          </a:p>
          <a:p>
            <a:r>
              <a:rPr lang="es-ES">
                <a:latin typeface="Tahoma" pitchFamily="34" charset="0"/>
              </a:rPr>
              <a:t>Estadio</a:t>
            </a:r>
          </a:p>
          <a:p>
            <a:r>
              <a:rPr lang="es-ES">
                <a:latin typeface="Tahoma" pitchFamily="34" charset="0"/>
              </a:rPr>
              <a:t>Histología</a:t>
            </a:r>
          </a:p>
          <a:p>
            <a:endParaRPr lang="es-ES">
              <a:latin typeface="Tahoma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708400" y="2420938"/>
            <a:ext cx="431800" cy="3455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>
                <a:latin typeface="Tahoma" pitchFamily="34" charset="0"/>
              </a:rPr>
              <a:t>R</a:t>
            </a:r>
          </a:p>
          <a:p>
            <a:pPr algn="ctr"/>
            <a:r>
              <a:rPr lang="es-ES">
                <a:latin typeface="Tahoma" pitchFamily="34" charset="0"/>
              </a:rPr>
              <a:t>A</a:t>
            </a:r>
          </a:p>
          <a:p>
            <a:pPr algn="ctr"/>
            <a:r>
              <a:rPr lang="es-ES">
                <a:latin typeface="Tahoma" pitchFamily="34" charset="0"/>
              </a:rPr>
              <a:t>N</a:t>
            </a:r>
          </a:p>
          <a:p>
            <a:pPr algn="ctr"/>
            <a:r>
              <a:rPr lang="es-ES">
                <a:latin typeface="Tahoma" pitchFamily="34" charset="0"/>
              </a:rPr>
              <a:t>D</a:t>
            </a:r>
          </a:p>
          <a:p>
            <a:pPr algn="ctr"/>
            <a:r>
              <a:rPr lang="es-ES">
                <a:latin typeface="Tahoma" pitchFamily="34" charset="0"/>
              </a:rPr>
              <a:t>O</a:t>
            </a:r>
          </a:p>
          <a:p>
            <a:pPr algn="ctr"/>
            <a:r>
              <a:rPr lang="es-ES">
                <a:latin typeface="Tahoma" pitchFamily="34" charset="0"/>
              </a:rPr>
              <a:t>M</a:t>
            </a:r>
          </a:p>
          <a:p>
            <a:pPr algn="ctr"/>
            <a:r>
              <a:rPr lang="es-ES">
                <a:latin typeface="Tahoma" pitchFamily="34" charset="0"/>
              </a:rPr>
              <a:t>I</a:t>
            </a:r>
          </a:p>
          <a:p>
            <a:pPr algn="ctr"/>
            <a:r>
              <a:rPr lang="es-ES">
                <a:latin typeface="Tahoma" pitchFamily="34" charset="0"/>
              </a:rPr>
              <a:t>Z</a:t>
            </a:r>
          </a:p>
          <a:p>
            <a:pPr algn="ctr"/>
            <a:r>
              <a:rPr lang="es-ES">
                <a:latin typeface="Tahoma" pitchFamily="34" charset="0"/>
              </a:rPr>
              <a:t>A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284663" y="27813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211638" y="54451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508625" y="2276475"/>
            <a:ext cx="24241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Tahoma" pitchFamily="34" charset="0"/>
              </a:rPr>
              <a:t>CDDP 100 mg / m2D1</a:t>
            </a:r>
          </a:p>
          <a:p>
            <a:r>
              <a:rPr lang="es-ES">
                <a:latin typeface="Tahoma" pitchFamily="34" charset="0"/>
              </a:rPr>
              <a:t>VBL 30 mg /m w x 16</a:t>
            </a:r>
          </a:p>
          <a:p>
            <a:r>
              <a:rPr lang="es-ES">
                <a:latin typeface="Tahoma" pitchFamily="34" charset="0"/>
              </a:rPr>
              <a:t>C  28 d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508625" y="5157788"/>
            <a:ext cx="1471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Tahoma" pitchFamily="34" charset="0"/>
              </a:rPr>
              <a:t>   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smtClean="0"/>
              <a:t>ANITA</a:t>
            </a:r>
            <a:r>
              <a:rPr lang="es-ES" sz="4000" smtClean="0"/>
              <a:t>  </a:t>
            </a:r>
            <a:r>
              <a:rPr lang="es-ES" sz="1600" smtClean="0"/>
              <a:t>Doulliard Pasco 2005 # 7013</a:t>
            </a:r>
          </a:p>
        </p:txBody>
      </p:sp>
      <p:pic>
        <p:nvPicPr>
          <p:cNvPr id="19459" name="Picture 3" descr="13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268413"/>
            <a:ext cx="8101013" cy="4970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smtClean="0"/>
              <a:t>ANITA </a:t>
            </a:r>
            <a:r>
              <a:rPr lang="es-ES" smtClean="0"/>
              <a:t> </a:t>
            </a:r>
            <a:r>
              <a:rPr lang="es-ES" sz="1600" smtClean="0"/>
              <a:t>Doulliard Pasco 2005 # 7013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30725"/>
          </a:xfrm>
        </p:spPr>
        <p:txBody>
          <a:bodyPr/>
          <a:lstStyle/>
          <a:p>
            <a:pPr eaLnBrk="1" hangingPunct="1">
              <a:defRPr/>
            </a:pPr>
            <a:endParaRPr lang="es-ES" sz="2800" smtClean="0"/>
          </a:p>
          <a:p>
            <a:pPr eaLnBrk="1" hangingPunct="1">
              <a:defRPr/>
            </a:pPr>
            <a:endParaRPr lang="es-ES" sz="2800" smtClean="0"/>
          </a:p>
        </p:txBody>
      </p:sp>
      <p:graphicFrame>
        <p:nvGraphicFramePr>
          <p:cNvPr id="27652" name="Group 4"/>
          <p:cNvGraphicFramePr>
            <a:graphicFrameLocks noGrp="1"/>
          </p:cNvGraphicFramePr>
          <p:nvPr>
            <p:ph sz="half" idx="2"/>
          </p:nvPr>
        </p:nvGraphicFramePr>
        <p:xfrm>
          <a:off x="827088" y="1981200"/>
          <a:ext cx="7783512" cy="2468880"/>
        </p:xfrm>
        <a:graphic>
          <a:graphicData uri="http://schemas.openxmlformats.org/drawingml/2006/table">
            <a:tbl>
              <a:tblPr/>
              <a:tblGrid>
                <a:gridCol w="1557337"/>
                <a:gridCol w="1555750"/>
                <a:gridCol w="1557338"/>
                <a:gridCol w="1555750"/>
                <a:gridCol w="1557337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Patients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IB ( %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 ( % 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IIIA (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Y 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Chemo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51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5Y 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43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3851275" y="2492375"/>
            <a:ext cx="720725" cy="18732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023938" y="4740275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ahoma" pitchFamily="34" charset="0"/>
              </a:rPr>
              <a:t>No beneficio en IB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023938" y="5387975"/>
            <a:ext cx="2252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Tahoma" pitchFamily="34" charset="0"/>
              </a:rPr>
              <a:t>Follow up  70 meses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smtClean="0"/>
              <a:t>CALGB 9633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08038" y="1860550"/>
            <a:ext cx="1273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ahoma" pitchFamily="34" charset="0"/>
              </a:rPr>
              <a:t> </a:t>
            </a:r>
            <a:r>
              <a:rPr lang="es-ES" sz="2400">
                <a:latin typeface="Tahoma" pitchFamily="34" charset="0"/>
              </a:rPr>
              <a:t>T2 NO M0</a:t>
            </a:r>
          </a:p>
          <a:p>
            <a:r>
              <a:rPr lang="es-ES" sz="2400">
                <a:latin typeface="Tahoma" pitchFamily="34" charset="0"/>
              </a:rPr>
              <a:t>IB</a:t>
            </a:r>
          </a:p>
          <a:p>
            <a:r>
              <a:rPr lang="es-ES" sz="2400">
                <a:latin typeface="Tahoma" pitchFamily="34" charset="0"/>
              </a:rPr>
              <a:t>NSCLC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55650" y="3357563"/>
            <a:ext cx="21605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solidFill>
                <a:schemeClr val="folHlink"/>
              </a:solidFill>
              <a:latin typeface="Tahoma" pitchFamily="34" charset="0"/>
            </a:endParaRPr>
          </a:p>
          <a:p>
            <a:r>
              <a:rPr lang="es-ES" u="sng">
                <a:solidFill>
                  <a:schemeClr val="folHlink"/>
                </a:solidFill>
                <a:latin typeface="Tahoma" pitchFamily="34" charset="0"/>
              </a:rPr>
              <a:t>Estratificación</a:t>
            </a:r>
          </a:p>
          <a:p>
            <a:r>
              <a:rPr lang="es-ES">
                <a:latin typeface="Tahoma" pitchFamily="34" charset="0"/>
              </a:rPr>
              <a:t>Escamosos vs otros</a:t>
            </a:r>
          </a:p>
          <a:p>
            <a:r>
              <a:rPr lang="es-ES">
                <a:latin typeface="Tahoma" pitchFamily="34" charset="0"/>
              </a:rPr>
              <a:t>Pobremente dif vs otros</a:t>
            </a:r>
          </a:p>
          <a:p>
            <a:r>
              <a:rPr lang="es-ES">
                <a:latin typeface="Tahoma" pitchFamily="34" charset="0"/>
              </a:rPr>
              <a:t>Medistinoscopia si vs no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419475" y="1844675"/>
            <a:ext cx="504825" cy="3889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>
                <a:latin typeface="Tahoma" pitchFamily="34" charset="0"/>
              </a:rPr>
              <a:t>R</a:t>
            </a:r>
            <a:br>
              <a:rPr lang="es-ES">
                <a:latin typeface="Tahoma" pitchFamily="34" charset="0"/>
              </a:rPr>
            </a:br>
            <a:r>
              <a:rPr lang="es-ES">
                <a:latin typeface="Tahoma" pitchFamily="34" charset="0"/>
              </a:rPr>
              <a:t>A </a:t>
            </a:r>
          </a:p>
          <a:p>
            <a:pPr algn="ctr"/>
            <a:r>
              <a:rPr lang="es-ES">
                <a:latin typeface="Tahoma" pitchFamily="34" charset="0"/>
              </a:rPr>
              <a:t>N</a:t>
            </a:r>
          </a:p>
          <a:p>
            <a:pPr algn="ctr"/>
            <a:r>
              <a:rPr lang="es-ES">
                <a:latin typeface="Tahoma" pitchFamily="34" charset="0"/>
              </a:rPr>
              <a:t>D</a:t>
            </a:r>
          </a:p>
          <a:p>
            <a:pPr algn="ctr"/>
            <a:r>
              <a:rPr lang="es-ES">
                <a:latin typeface="Tahoma" pitchFamily="34" charset="0"/>
              </a:rPr>
              <a:t>O</a:t>
            </a:r>
          </a:p>
          <a:p>
            <a:pPr algn="ctr"/>
            <a:r>
              <a:rPr lang="es-ES">
                <a:latin typeface="Tahoma" pitchFamily="34" charset="0"/>
              </a:rPr>
              <a:t>M</a:t>
            </a:r>
          </a:p>
          <a:p>
            <a:pPr algn="ctr"/>
            <a:r>
              <a:rPr lang="es-ES">
                <a:latin typeface="Tahoma" pitchFamily="34" charset="0"/>
              </a:rPr>
              <a:t>I</a:t>
            </a:r>
          </a:p>
          <a:p>
            <a:pPr algn="ctr"/>
            <a:r>
              <a:rPr lang="es-ES">
                <a:latin typeface="Tahoma" pitchFamily="34" charset="0"/>
              </a:rPr>
              <a:t>Z</a:t>
            </a:r>
          </a:p>
          <a:p>
            <a:pPr algn="ctr"/>
            <a:r>
              <a:rPr lang="es-ES">
                <a:latin typeface="Tahoma" pitchFamily="34" charset="0"/>
              </a:rPr>
              <a:t>A</a:t>
            </a:r>
          </a:p>
          <a:p>
            <a:pPr algn="ctr"/>
            <a:r>
              <a:rPr lang="es-ES">
                <a:latin typeface="Tahoma" pitchFamily="34" charset="0"/>
              </a:rPr>
              <a:t>D</a:t>
            </a:r>
          </a:p>
          <a:p>
            <a:pPr algn="ctr"/>
            <a:r>
              <a:rPr lang="es-ES">
                <a:latin typeface="Tahoma" pitchFamily="34" charset="0"/>
              </a:rPr>
              <a:t>O</a:t>
            </a:r>
          </a:p>
          <a:p>
            <a:pPr algn="ctr"/>
            <a:r>
              <a:rPr lang="es-ES">
                <a:latin typeface="Tahoma" pitchFamily="34" charset="0"/>
              </a:rPr>
              <a:t>S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067175" y="2276475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067175" y="44370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200650" y="1787525"/>
            <a:ext cx="2144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Tahoma" pitchFamily="34" charset="0"/>
              </a:rPr>
              <a:t>Taxol 200 mg / m2</a:t>
            </a:r>
          </a:p>
          <a:p>
            <a:r>
              <a:rPr lang="es-ES">
                <a:latin typeface="Tahoma" pitchFamily="34" charset="0"/>
              </a:rPr>
              <a:t>Carboplatino AUC 5</a:t>
            </a:r>
          </a:p>
          <a:p>
            <a:r>
              <a:rPr lang="es-ES">
                <a:latin typeface="Tahoma" pitchFamily="34" charset="0"/>
              </a:rPr>
              <a:t>4 cycles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364163" y="4235450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ahoma" pitchFamily="34" charset="0"/>
              </a:rPr>
              <a:t>       CONTROL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755650" y="1773238"/>
            <a:ext cx="1512888" cy="1727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smtClean="0"/>
              <a:t>CALGB 9633</a:t>
            </a:r>
          </a:p>
        </p:txBody>
      </p:sp>
      <p:pic>
        <p:nvPicPr>
          <p:cNvPr id="22531" name="Picture 3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52513"/>
            <a:ext cx="76962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54399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Se </a:t>
            </a:r>
            <a:r>
              <a:rPr lang="en-US" sz="2800" dirty="0" err="1" smtClean="0">
                <a:solidFill>
                  <a:srgbClr val="FFFF00"/>
                </a:solidFill>
              </a:rPr>
              <a:t>mantiene</a:t>
            </a:r>
            <a:r>
              <a:rPr lang="en-US" sz="2800" dirty="0" smtClean="0">
                <a:solidFill>
                  <a:srgbClr val="FFFF00"/>
                </a:solidFill>
              </a:rPr>
              <a:t> el </a:t>
            </a:r>
            <a:r>
              <a:rPr lang="en-US" sz="2800" dirty="0" err="1" smtClean="0">
                <a:solidFill>
                  <a:srgbClr val="FFFF00"/>
                </a:solidFill>
              </a:rPr>
              <a:t>beneficio</a:t>
            </a:r>
            <a:r>
              <a:rPr lang="en-US" sz="2800" dirty="0" smtClean="0">
                <a:solidFill>
                  <a:srgbClr val="FFFF00"/>
                </a:solidFill>
              </a:rPr>
              <a:t> a largo </a:t>
            </a:r>
            <a:r>
              <a:rPr lang="en-US" sz="2800" dirty="0" err="1" smtClean="0">
                <a:solidFill>
                  <a:srgbClr val="FFFF00"/>
                </a:solidFill>
              </a:rPr>
              <a:t>plazo</a:t>
            </a:r>
            <a:r>
              <a:rPr lang="en-US" sz="2800" dirty="0" smtClean="0">
                <a:solidFill>
                  <a:srgbClr val="FFFF00"/>
                </a:solidFill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4753" y="841556"/>
            <a:ext cx="58293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386805" y="6435524"/>
            <a:ext cx="4051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Arriagada</a:t>
            </a:r>
            <a:r>
              <a:rPr lang="en-US" sz="1400" dirty="0" smtClean="0"/>
              <a:t> R ( 2010) JCO V 28  # 28 35-42 </a:t>
            </a:r>
            <a:endParaRPr lang="en-U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78329" y="2106592"/>
            <a:ext cx="522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Fup</a:t>
            </a:r>
            <a:r>
              <a:rPr lang="en-US" dirty="0" smtClean="0"/>
              <a:t> 7,5 y </a:t>
            </a:r>
            <a:endParaRPr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284" y="2650603"/>
            <a:ext cx="570631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Elipse"/>
          <p:cNvSpPr/>
          <p:nvPr/>
        </p:nvSpPr>
        <p:spPr>
          <a:xfrm>
            <a:off x="5960962" y="4595149"/>
            <a:ext cx="995423" cy="740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81" y="335666"/>
            <a:ext cx="58293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18" y="1685001"/>
            <a:ext cx="3960591" cy="367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494" y="1632030"/>
            <a:ext cx="4027989" cy="379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932972" y="5717894"/>
            <a:ext cx="473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QUIMIOTERAPIA REDUCE LA POSIBILIDAD DE MORIR X CÁNCER DE PULMON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49387" y="6389225"/>
            <a:ext cx="2997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Arriagada</a:t>
            </a:r>
            <a:r>
              <a:rPr lang="en-US" sz="1100" dirty="0" smtClean="0"/>
              <a:t> R  JCO V 28  # 28 35-42 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159" y="221306"/>
            <a:ext cx="7963383" cy="110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856790" y="6400800"/>
            <a:ext cx="282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Butts C JCO 28 : 29-34 ( 2009)</a:t>
            </a:r>
            <a:endParaRPr lang="en-U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770927" y="1574157"/>
            <a:ext cx="373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FUP  9,3y</a:t>
            </a:r>
            <a:endParaRPr lang="en-US" dirty="0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478" y="2233914"/>
            <a:ext cx="4927922" cy="342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7002684" y="2511706"/>
            <a:ext cx="214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11 % </a:t>
            </a:r>
            <a:r>
              <a:rPr lang="en-US" dirty="0" err="1" smtClean="0"/>
              <a:t>Benefciio</a:t>
            </a:r>
            <a:r>
              <a:rPr lang="en-US" dirty="0" smtClean="0"/>
              <a:t> </a:t>
            </a:r>
            <a:r>
              <a:rPr lang="en-US" dirty="0" err="1" smtClean="0"/>
              <a:t>Absoluto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74290" y="6453188"/>
            <a:ext cx="3469710" cy="404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200" dirty="0" err="1" smtClean="0"/>
              <a:t>Pignon</a:t>
            </a:r>
            <a:r>
              <a:rPr lang="en-US" sz="1200" dirty="0" smtClean="0"/>
              <a:t> J: JCO  V 26 N 21 July 20 3552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00113" y="2852738"/>
            <a:ext cx="4464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060575"/>
            <a:ext cx="58753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63600" y="290513"/>
            <a:ext cx="7416800" cy="865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5 CuadroTexto"/>
          <p:cNvSpPr txBox="1">
            <a:spLocks noChangeArrowheads="1"/>
          </p:cNvSpPr>
          <p:nvPr/>
        </p:nvSpPr>
        <p:spPr bwMode="auto">
          <a:xfrm>
            <a:off x="5651500" y="6597650"/>
            <a:ext cx="2736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Golstraw P JTO 2007 706 714</a:t>
            </a:r>
          </a:p>
          <a:p>
            <a:endParaRPr lang="en-US" sz="1200"/>
          </a:p>
        </p:txBody>
      </p:sp>
      <p:sp>
        <p:nvSpPr>
          <p:cNvPr id="5125" name="5 CuadroTexto"/>
          <p:cNvSpPr txBox="1">
            <a:spLocks noChangeArrowheads="1"/>
          </p:cNvSpPr>
          <p:nvPr/>
        </p:nvSpPr>
        <p:spPr bwMode="auto">
          <a:xfrm>
            <a:off x="868363" y="220663"/>
            <a:ext cx="778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POBRE SUPERVIVENCIA AUN EN ESTADIOS TEMPRANOS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636" y="1215025"/>
            <a:ext cx="7964791" cy="488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8004132" y="1465545"/>
            <a:ext cx="764087" cy="13027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3600" y="290513"/>
            <a:ext cx="7416800" cy="936625"/>
          </a:xfr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516688" y="6381750"/>
            <a:ext cx="23764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000" dirty="0" err="1">
                <a:latin typeface="Times New Roman" pitchFamily="18" charset="0"/>
              </a:rPr>
              <a:t>Pignon</a:t>
            </a:r>
            <a:r>
              <a:rPr lang="en-US" sz="1000" dirty="0">
                <a:latin typeface="Times New Roman" pitchFamily="18" charset="0"/>
              </a:rPr>
              <a:t> J: JCO  V 26 N 21 July 20 3552</a:t>
            </a:r>
          </a:p>
          <a:p>
            <a:pPr algn="ctr">
              <a:spcBef>
                <a:spcPct val="50000"/>
              </a:spcBef>
            </a:pPr>
            <a:endParaRPr lang="en-US" sz="1000" dirty="0">
              <a:latin typeface="Times New Roman" pitchFamily="18" charset="0"/>
            </a:endParaRP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628775"/>
            <a:ext cx="5905500" cy="4397375"/>
          </a:xfr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019925" y="2205038"/>
            <a:ext cx="21240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Beneficio Absoluto 6,9 % en muertes x cancer de pulmon y Aumento de 1,4% de muertes NO ca de pulmón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</a:rPr>
              <a:t>Beneficio Absoluto 5,5 %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7" y="1990846"/>
            <a:ext cx="6753225" cy="325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63600" y="290513"/>
            <a:ext cx="7416800" cy="865187"/>
          </a:xfrm>
          <a:noFill/>
        </p:spPr>
      </p:pic>
      <p:sp>
        <p:nvSpPr>
          <p:cNvPr id="6" name="5 CuadroTexto"/>
          <p:cNvSpPr txBox="1"/>
          <p:nvPr/>
        </p:nvSpPr>
        <p:spPr>
          <a:xfrm>
            <a:off x="5752617" y="6539696"/>
            <a:ext cx="339138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100" dirty="0" err="1" smtClean="0">
                <a:latin typeface="Times New Roman" pitchFamily="18" charset="0"/>
              </a:rPr>
              <a:t>Pignon</a:t>
            </a:r>
            <a:r>
              <a:rPr lang="en-US" sz="1100" dirty="0" smtClean="0">
                <a:latin typeface="Times New Roman" pitchFamily="18" charset="0"/>
              </a:rPr>
              <a:t> J: JCO  V 26 N 21 July 20 3552</a:t>
            </a:r>
          </a:p>
          <a:p>
            <a:pPr algn="ctr">
              <a:spcBef>
                <a:spcPct val="50000"/>
              </a:spcBef>
            </a:pPr>
            <a:endParaRPr lang="en-US" dirty="0" smtClean="0"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63600" y="290513"/>
            <a:ext cx="7416800" cy="936625"/>
          </a:xfrm>
          <a:noFill/>
        </p:spPr>
      </p:pic>
      <p:sp>
        <p:nvSpPr>
          <p:cNvPr id="8" name="7 Elipse"/>
          <p:cNvSpPr/>
          <p:nvPr/>
        </p:nvSpPr>
        <p:spPr>
          <a:xfrm>
            <a:off x="5775767" y="2025570"/>
            <a:ext cx="1851949" cy="509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381965" y="5451676"/>
            <a:ext cx="541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DERTRIMENTAL EN ESTADIOS I a</a:t>
            </a:r>
          </a:p>
          <a:p>
            <a:endParaRPr lang="en-US" dirty="0" smtClean="0"/>
          </a:p>
          <a:p>
            <a:r>
              <a:rPr lang="en-US" dirty="0" smtClean="0"/>
              <a:t>NO PROBADO BENEFICIO EN ESTADIOS </a:t>
            </a:r>
            <a:r>
              <a:rPr lang="en-US" dirty="0" err="1" smtClean="0"/>
              <a:t>Ib</a:t>
            </a: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6000" y="442913"/>
            <a:ext cx="7416800" cy="936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Group 2"/>
          <p:cNvGraphicFramePr>
            <a:graphicFrameLocks noGrp="1"/>
          </p:cNvGraphicFramePr>
          <p:nvPr/>
        </p:nvGraphicFramePr>
        <p:xfrm>
          <a:off x="827088" y="1412875"/>
          <a:ext cx="7489825" cy="4876800"/>
        </p:xfrm>
        <a:graphic>
          <a:graphicData uri="http://schemas.openxmlformats.org/drawingml/2006/table">
            <a:tbl>
              <a:tblPr/>
              <a:tblGrid>
                <a:gridCol w="1497012"/>
                <a:gridCol w="1498600"/>
                <a:gridCol w="1498600"/>
                <a:gridCol w="1498600"/>
                <a:gridCol w="1497013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IALT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NCI-C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CALGB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Pos/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8718" name="Text Box 46"/>
          <p:cNvSpPr txBox="1">
            <a:spLocks noChangeArrowheads="1"/>
          </p:cNvSpPr>
          <p:nvPr/>
        </p:nvSpPr>
        <p:spPr bwMode="auto">
          <a:xfrm>
            <a:off x="323850" y="0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/>
              <a:t>SOBREVIDA SEGÚN ESTADIO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Como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 los </a:t>
            </a:r>
            <a:r>
              <a:rPr lang="en-US" dirty="0" err="1" smtClean="0"/>
              <a:t>pacientes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4875" y="2046288"/>
            <a:ext cx="7334250" cy="3638550"/>
          </a:xfrm>
          <a:noFill/>
        </p:spPr>
      </p:pic>
      <p:sp>
        <p:nvSpPr>
          <p:cNvPr id="4" name="3 CuadroTexto"/>
          <p:cNvSpPr txBox="1"/>
          <p:nvPr/>
        </p:nvSpPr>
        <p:spPr>
          <a:xfrm>
            <a:off x="4653023" y="4317357"/>
            <a:ext cx="280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CURADOS CON CX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81691" y="2743200"/>
            <a:ext cx="311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 BENEFICIO CON QT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84790" y="5833641"/>
            <a:ext cx="544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FACTORES PRONOSTICOS</a:t>
            </a:r>
          </a:p>
          <a:p>
            <a:r>
              <a:rPr lang="en-US" dirty="0" smtClean="0"/>
              <a:t>FACTORES PREDICTIVOS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/>
              <a:t>FACTORES </a:t>
            </a:r>
            <a:br>
              <a:rPr lang="es-AR" sz="3600" dirty="0" smtClean="0"/>
            </a:br>
            <a:r>
              <a:rPr lang="es-AR" sz="3600" dirty="0" smtClean="0"/>
              <a:t>PREDICTIVOS MOLECULARES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solidFill>
                  <a:srgbClr val="FFFF00"/>
                </a:solidFill>
              </a:rPr>
              <a:t>ERCC1</a:t>
            </a:r>
          </a:p>
          <a:p>
            <a:pPr>
              <a:buNone/>
            </a:pPr>
            <a:endParaRPr lang="es-AR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solidFill>
                  <a:srgbClr val="FFFF00"/>
                </a:solidFill>
              </a:rPr>
              <a:t>KRAS</a:t>
            </a:r>
          </a:p>
          <a:p>
            <a:pPr>
              <a:buNone/>
            </a:pPr>
            <a:endParaRPr lang="es-AR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solidFill>
                  <a:srgbClr val="FFFF00"/>
                </a:solidFill>
              </a:rPr>
              <a:t>VEGFR</a:t>
            </a:r>
          </a:p>
          <a:p>
            <a:pPr>
              <a:buNone/>
            </a:pPr>
            <a:endParaRPr lang="es-A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75988"/>
          </a:xfrm>
        </p:spPr>
        <p:txBody>
          <a:bodyPr/>
          <a:lstStyle/>
          <a:p>
            <a:r>
              <a:rPr lang="es-AR" sz="1800" dirty="0" smtClean="0"/>
              <a:t>BIO LACE</a:t>
            </a:r>
            <a:endParaRPr lang="es-AR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338" y="433344"/>
            <a:ext cx="66167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6" y="3469535"/>
            <a:ext cx="63373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791189" y="5837130"/>
            <a:ext cx="1352812" cy="40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 smtClean="0">
                <a:solidFill>
                  <a:schemeClr val="tx2"/>
                </a:solidFill>
              </a:rPr>
              <a:t>Seymour L ESMO 2014</a:t>
            </a:r>
            <a:endParaRPr lang="es-AR" sz="1000" dirty="0">
              <a:solidFill>
                <a:schemeClr val="tx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40077" y="4597052"/>
            <a:ext cx="6200383" cy="212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 redondeado"/>
          <p:cNvSpPr/>
          <p:nvPr/>
        </p:nvSpPr>
        <p:spPr>
          <a:xfrm>
            <a:off x="1265129" y="5073041"/>
            <a:ext cx="6263013" cy="200417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6405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ERCC 1 </a:t>
            </a:r>
            <a:r>
              <a:rPr lang="en-US" sz="3600" dirty="0" err="1" smtClean="0">
                <a:solidFill>
                  <a:srgbClr val="FFFF00"/>
                </a:solidFill>
                <a:latin typeface="Arial Black" pitchFamily="34" charset="0"/>
              </a:rPr>
              <a:t>como</a:t>
            </a: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 factor </a:t>
            </a:r>
            <a:r>
              <a:rPr lang="en-US" sz="3600" dirty="0" err="1" smtClean="0">
                <a:solidFill>
                  <a:srgbClr val="FFFF00"/>
                </a:solidFill>
                <a:latin typeface="Arial Black" pitchFamily="34" charset="0"/>
              </a:rPr>
              <a:t>predictivo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4434" y="1817227"/>
            <a:ext cx="3588153" cy="312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70390" y="2060294"/>
            <a:ext cx="378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31" y="1755251"/>
            <a:ext cx="364138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076446" y="5116010"/>
            <a:ext cx="253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HR 0.65 p 0.002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80881" y="5254906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HR 1.14 ( p0.4) 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41449" y="6516547"/>
            <a:ext cx="4352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Olaussen</a:t>
            </a:r>
            <a:r>
              <a:rPr lang="en-US" sz="1100" dirty="0" smtClean="0"/>
              <a:t> NEJM 355:10 sep 2006</a:t>
            </a:r>
            <a:endParaRPr lang="en-US" sz="11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8760" y="724683"/>
            <a:ext cx="67913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6405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ERCC 1 </a:t>
            </a:r>
            <a:r>
              <a:rPr lang="en-US" sz="3600" dirty="0" err="1" smtClean="0">
                <a:solidFill>
                  <a:srgbClr val="FFFF00"/>
                </a:solidFill>
                <a:latin typeface="Arial Black" pitchFamily="34" charset="0"/>
              </a:rPr>
              <a:t>como</a:t>
            </a: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 factor </a:t>
            </a:r>
            <a:r>
              <a:rPr lang="en-US" sz="3600" dirty="0" err="1" smtClean="0">
                <a:solidFill>
                  <a:srgbClr val="FFFF00"/>
                </a:solidFill>
                <a:latin typeface="Arial Black" pitchFamily="34" charset="0"/>
              </a:rPr>
              <a:t>predictivo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4434" y="1817227"/>
            <a:ext cx="3588153" cy="312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70390" y="2060294"/>
            <a:ext cx="378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31" y="1755251"/>
            <a:ext cx="364138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076446" y="5116010"/>
            <a:ext cx="253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HR 0.65 p 0.002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80881" y="5254906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HR 1.14 ( p0.4) 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41449" y="6275541"/>
            <a:ext cx="4352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Olaussen</a:t>
            </a:r>
            <a:r>
              <a:rPr lang="en-US" sz="1100" dirty="0" smtClean="0"/>
              <a:t> NEJM 355:10 sep 2006</a:t>
            </a:r>
          </a:p>
          <a:p>
            <a:r>
              <a:rPr lang="en-US" sz="1100" dirty="0" err="1" smtClean="0"/>
              <a:t>Friboulet</a:t>
            </a:r>
            <a:r>
              <a:rPr lang="en-US" sz="1100" dirty="0" smtClean="0"/>
              <a:t> L   NEJM   368, 12 1101 , ( 2013)</a:t>
            </a:r>
            <a:endParaRPr lang="en-US" sz="11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8760" y="724683"/>
            <a:ext cx="67913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245" y="1716066"/>
            <a:ext cx="4343400" cy="387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475989" y="5824603"/>
            <a:ext cx="3569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FF00"/>
                </a:solidFill>
              </a:rPr>
              <a:t> Cohorte de validación</a:t>
            </a:r>
          </a:p>
          <a:p>
            <a:r>
              <a:rPr lang="es-AR" dirty="0" smtClean="0">
                <a:solidFill>
                  <a:srgbClr val="FFFF00"/>
                </a:solidFill>
              </a:rPr>
              <a:t>CALGB n 180 JEB10n314</a:t>
            </a:r>
          </a:p>
          <a:p>
            <a:r>
              <a:rPr lang="es-AR" dirty="0" smtClean="0">
                <a:solidFill>
                  <a:srgbClr val="FFFF00"/>
                </a:solidFill>
              </a:rPr>
              <a:t>P  NS</a:t>
            </a:r>
            <a:endParaRPr lang="es-AR" dirty="0">
              <a:solidFill>
                <a:srgbClr val="FFFF0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360" y="1803748"/>
            <a:ext cx="4095750" cy="384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Elipse"/>
          <p:cNvSpPr/>
          <p:nvPr/>
        </p:nvSpPr>
        <p:spPr>
          <a:xfrm>
            <a:off x="1528175" y="4421688"/>
            <a:ext cx="475989" cy="30062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Elipse"/>
          <p:cNvSpPr/>
          <p:nvPr/>
        </p:nvSpPr>
        <p:spPr>
          <a:xfrm>
            <a:off x="5899759" y="4421688"/>
            <a:ext cx="588723" cy="526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400" dirty="0" smtClean="0"/>
              <a:t>Lace- Bio ( ANITA, JBR 10, IALT CALGB 9633)</a:t>
            </a:r>
            <a:br>
              <a:rPr lang="en-US" sz="1400" dirty="0" smtClean="0"/>
            </a:br>
            <a:r>
              <a:rPr lang="en-US" sz="1400" dirty="0" smtClean="0"/>
              <a:t>Shepherd F </a:t>
            </a:r>
            <a:endParaRPr lang="en-US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840375" y="2858947"/>
            <a:ext cx="325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835" y="1536668"/>
            <a:ext cx="6250329" cy="433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463251" y="6342927"/>
            <a:ext cx="267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ASCO 2012 # 7007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ESTADIOS II y III   no hay </a:t>
            </a:r>
            <a:r>
              <a:rPr lang="en-US" dirty="0" err="1" smtClean="0">
                <a:solidFill>
                  <a:srgbClr val="FFFF00"/>
                </a:solidFill>
              </a:rPr>
              <a:t>factores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predictivos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validados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30147" y="2720051"/>
            <a:ext cx="6759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EN ESTADIOS I B   HAY  ALGUNA FORMA DE SELECCIONAR LOS PACIENTES ?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es-AR" sz="4000" b="1" smtClean="0"/>
              <a:t>RACIONAL</a:t>
            </a:r>
            <a:r>
              <a:rPr lang="es-AR" sz="2000" b="1" smtClean="0"/>
              <a:t>  </a:t>
            </a:r>
            <a:r>
              <a:rPr lang="es-AR" sz="1400" b="1" smtClean="0"/>
              <a:t>Pisters JCO 23 ( 14 ) 3270-3278</a:t>
            </a:r>
            <a:endParaRPr lang="en-US" sz="1400" b="1" smtClean="0"/>
          </a:p>
        </p:txBody>
      </p:sp>
      <p:graphicFrame>
        <p:nvGraphicFramePr>
          <p:cNvPr id="12291" name="Group 3"/>
          <p:cNvGraphicFramePr>
            <a:graphicFrameLocks noGrp="1"/>
          </p:cNvGraphicFramePr>
          <p:nvPr>
            <p:ph idx="1"/>
          </p:nvPr>
        </p:nvGraphicFramePr>
        <p:xfrm>
          <a:off x="457200" y="765175"/>
          <a:ext cx="8147050" cy="5688013"/>
        </p:xfrm>
        <a:graphic>
          <a:graphicData uri="http://schemas.openxmlformats.org/drawingml/2006/table">
            <a:tbl>
              <a:tblPr/>
              <a:tblGrid>
                <a:gridCol w="2038350"/>
                <a:gridCol w="2036763"/>
                <a:gridCol w="2035175"/>
                <a:gridCol w="2036762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Estadio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Local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 a   ( T1 N0 )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 b  ( T1 N0)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 a ( T1 N1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IIb ( T2 N1- T3 N0)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IIIA( T3 – N1 T1-3 N2)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290513"/>
            <a:ext cx="7704138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El tamaño es importante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6507162" cy="5040312"/>
          </a:xfr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219700" y="1700213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580063" y="1125538"/>
            <a:ext cx="295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Lopez Encuentro Chest 2002 121 1515-1520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87108"/>
          </a:xfrm>
        </p:spPr>
        <p:txBody>
          <a:bodyPr/>
          <a:lstStyle/>
          <a:p>
            <a:r>
              <a:rPr lang="es-AR" dirty="0" smtClean="0"/>
              <a:t>La cuestión del tamaño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353" y="1352811"/>
            <a:ext cx="7741085" cy="526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97307"/>
            <a:ext cx="8229600" cy="509286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Analisis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retrospectivo</a:t>
            </a:r>
            <a:r>
              <a:rPr lang="en-US" sz="2800" dirty="0" smtClean="0">
                <a:solidFill>
                  <a:srgbClr val="FFC000"/>
                </a:solidFill>
              </a:rPr>
              <a:t> de 434 </a:t>
            </a:r>
            <a:r>
              <a:rPr lang="en-US" sz="2800" dirty="0" err="1" smtClean="0">
                <a:solidFill>
                  <a:srgbClr val="FFC000"/>
                </a:solidFill>
              </a:rPr>
              <a:t>pacientes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76" y="2349661"/>
            <a:ext cx="5686425" cy="387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516547" y="2696901"/>
            <a:ext cx="2361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INVASION DE PLEURA VISCERAL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INVASION VASCULAR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966" y="238428"/>
            <a:ext cx="6915150" cy="113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Estrella de 5 puntas"/>
          <p:cNvSpPr/>
          <p:nvPr/>
        </p:nvSpPr>
        <p:spPr>
          <a:xfrm>
            <a:off x="7407797" y="173620"/>
            <a:ext cx="1736203" cy="20371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T &lt; 5 cm 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879939" y="6435524"/>
            <a:ext cx="326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Maeda R Chest  April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0861"/>
            <a:ext cx="8229600" cy="497711"/>
          </a:xfrm>
        </p:spPr>
        <p:txBody>
          <a:bodyPr/>
          <a:lstStyle/>
          <a:p>
            <a:r>
              <a:rPr lang="en-US" sz="2400" dirty="0" smtClean="0"/>
              <a:t>FIRMAS GENETICAS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931" y="2222339"/>
            <a:ext cx="3841530" cy="284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943" y="2217818"/>
            <a:ext cx="3601897" cy="285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523281" y="1076446"/>
            <a:ext cx="56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FIVE GENE SIGNATURE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57468" y="5324354"/>
            <a:ext cx="225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ESTADIOS I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5845215" y="5359078"/>
            <a:ext cx="231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ESTADIOS II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942390" y="6389225"/>
            <a:ext cx="46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Custodio</a:t>
            </a:r>
            <a:r>
              <a:rPr lang="en-US" dirty="0" smtClean="0"/>
              <a:t> A JTO 4 891-910: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1416050" y="6524625"/>
            <a:ext cx="7620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r" defTabSz="503238"/>
            <a:r>
              <a:rPr lang="en-US" sz="1400" i="1"/>
              <a:t>Wistuba et al, ASCO 2012, Submitted</a:t>
            </a:r>
          </a:p>
        </p:txBody>
      </p:sp>
      <p:sp>
        <p:nvSpPr>
          <p:cNvPr id="79875" name="Title 1"/>
          <p:cNvSpPr>
            <a:spLocks/>
          </p:cNvSpPr>
          <p:nvPr/>
        </p:nvSpPr>
        <p:spPr bwMode="auto">
          <a:xfrm>
            <a:off x="-180975" y="44450"/>
            <a:ext cx="96488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700"/>
              <a:t>31-Gene Prognostic Signature (Digital PCR - Fluidigm)</a:t>
            </a:r>
          </a:p>
          <a:p>
            <a:pPr algn="ctr"/>
            <a:r>
              <a:rPr lang="en-US" sz="2700"/>
              <a:t>in Surgically Resected Lung Adenocarcinomas</a:t>
            </a:r>
          </a:p>
        </p:txBody>
      </p:sp>
      <p:sp>
        <p:nvSpPr>
          <p:cNvPr id="79876" name="Title 1"/>
          <p:cNvSpPr>
            <a:spLocks/>
          </p:cNvSpPr>
          <p:nvPr/>
        </p:nvSpPr>
        <p:spPr bwMode="auto">
          <a:xfrm>
            <a:off x="1908175" y="1196975"/>
            <a:ext cx="48958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/>
              <a:t>Stages I and II</a:t>
            </a:r>
          </a:p>
        </p:txBody>
      </p:sp>
      <p:pic>
        <p:nvPicPr>
          <p:cNvPr id="79877" name="Picture 8"/>
          <p:cNvPicPr>
            <a:picLocks noChangeAspect="1"/>
          </p:cNvPicPr>
          <p:nvPr/>
        </p:nvPicPr>
        <p:blipFill>
          <a:blip r:embed="rId2" cstate="print"/>
          <a:srcRect l="1907" r="2290"/>
          <a:stretch>
            <a:fillRect/>
          </a:stretch>
        </p:blipFill>
        <p:spPr bwMode="auto">
          <a:xfrm>
            <a:off x="107950" y="2060575"/>
            <a:ext cx="89408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itle 1"/>
          <p:cNvSpPr>
            <a:spLocks/>
          </p:cNvSpPr>
          <p:nvPr/>
        </p:nvSpPr>
        <p:spPr bwMode="auto">
          <a:xfrm>
            <a:off x="468313" y="1827213"/>
            <a:ext cx="25908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/>
              <a:t>N=256 (frozen)</a:t>
            </a:r>
          </a:p>
        </p:txBody>
      </p:sp>
      <p:sp>
        <p:nvSpPr>
          <p:cNvPr id="79879" name="Title 1"/>
          <p:cNvSpPr>
            <a:spLocks/>
          </p:cNvSpPr>
          <p:nvPr/>
        </p:nvSpPr>
        <p:spPr bwMode="auto">
          <a:xfrm>
            <a:off x="3708400" y="1844675"/>
            <a:ext cx="20161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/>
              <a:t>N=204 (frozen) </a:t>
            </a:r>
          </a:p>
        </p:txBody>
      </p:sp>
      <p:sp>
        <p:nvSpPr>
          <p:cNvPr id="79880" name="Title 1"/>
          <p:cNvSpPr>
            <a:spLocks/>
          </p:cNvSpPr>
          <p:nvPr/>
        </p:nvSpPr>
        <p:spPr bwMode="auto">
          <a:xfrm>
            <a:off x="6659563" y="1862138"/>
            <a:ext cx="2160587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/>
              <a:t>N=381 (FFPE)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"/>
            <a:ext cx="883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FF00"/>
                </a:solidFill>
                <a:latin typeface="Algerian" pitchFamily="82" charset="0"/>
              </a:rPr>
              <a:t>QUE    DROGA DEBE ACOMPAÑAR EL PLATINO ?</a:t>
            </a:r>
            <a:endParaRPr lang="es-AR" sz="2800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370" y="467638"/>
            <a:ext cx="6410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88515" y="1265129"/>
            <a:ext cx="688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FF00"/>
                </a:solidFill>
              </a:rPr>
              <a:t>N 4584 p ( JBR 10,  ALPI, BLT, IAL, ANITA )</a:t>
            </a:r>
            <a:endParaRPr lang="es-AR" dirty="0">
              <a:solidFill>
                <a:srgbClr val="FFFF00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511" y="1714238"/>
            <a:ext cx="8620125" cy="473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63255" y="1753644"/>
            <a:ext cx="8605381" cy="1365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1770" y="187891"/>
            <a:ext cx="650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FF00"/>
                </a:solidFill>
                <a:latin typeface="Algerian" pitchFamily="82" charset="0"/>
              </a:rPr>
              <a:t>QUE    DROGA DEBE ACOMPAÑAR EL PLATINO ?</a:t>
            </a:r>
          </a:p>
          <a:p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889348" y="1139868"/>
            <a:ext cx="571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773" y="931036"/>
            <a:ext cx="5753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177447" y="3807912"/>
            <a:ext cx="666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730" y="3407078"/>
            <a:ext cx="8793270" cy="290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966" y="162667"/>
            <a:ext cx="8119241" cy="877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242" y="1305124"/>
            <a:ext cx="5782290" cy="1690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2622" y="2995448"/>
            <a:ext cx="5756910" cy="171827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59642" y="5213131"/>
            <a:ext cx="5782290" cy="134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2622" y="4761270"/>
            <a:ext cx="5909310" cy="179193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18441" y="1040524"/>
            <a:ext cx="149772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OS</a:t>
            </a:r>
            <a:endParaRPr lang="es-AR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155324" y="1040524"/>
            <a:ext cx="127700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EFS</a:t>
            </a:r>
            <a:endParaRPr lang="es-A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uadroTexto 11"/>
              <p:cNvSpPr txBox="1"/>
              <p:nvPr/>
            </p:nvSpPr>
            <p:spPr>
              <a:xfrm>
                <a:off x="7472855" y="1750014"/>
                <a:ext cx="129277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s-AR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  65</a:t>
                </a:r>
                <a:endParaRPr lang="es-AR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55" y="1750014"/>
                <a:ext cx="1292773" cy="36933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7472855" y="3370479"/>
            <a:ext cx="152925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4">
                    <a:lumMod val="10000"/>
                  </a:schemeClr>
                </a:solidFill>
              </a:rPr>
              <a:t>65- 69</a:t>
            </a:r>
            <a:endParaRPr lang="es-AR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472855" y="5360276"/>
            <a:ext cx="11193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4">
                    <a:lumMod val="10000"/>
                  </a:schemeClr>
                </a:solidFill>
              </a:rPr>
              <a:t>&gt;  70 </a:t>
            </a:r>
            <a:endParaRPr lang="es-AR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981903" y="6553200"/>
            <a:ext cx="11918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err="1" smtClean="0"/>
              <a:t>Fruh</a:t>
            </a:r>
            <a:r>
              <a:rPr lang="es-AR" sz="1100" dirty="0" smtClean="0"/>
              <a:t> M  JCO 26  3573-3581,  2008</a:t>
            </a:r>
            <a:endParaRPr lang="es-AR" sz="1100" dirty="0"/>
          </a:p>
        </p:txBody>
      </p:sp>
    </p:spTree>
    <p:extLst>
      <p:ext uri="{BB962C8B-B14F-4D97-AF65-F5344CB8AC3E}">
        <p14:creationId xmlns="" xmlns:p14="http://schemas.microsoft.com/office/powerpoint/2010/main" val="14048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875" y="901874"/>
            <a:ext cx="7703506" cy="472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01458" y="6112701"/>
            <a:ext cx="757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Se mantiene el beneficio aun en pacientes mayores de 70 años</a:t>
            </a:r>
            <a:endParaRPr lang="es-AR" dirty="0"/>
          </a:p>
        </p:txBody>
      </p:sp>
      <p:sp>
        <p:nvSpPr>
          <p:cNvPr id="4" name="3 Elipse"/>
          <p:cNvSpPr/>
          <p:nvPr/>
        </p:nvSpPr>
        <p:spPr>
          <a:xfrm>
            <a:off x="6651321" y="3444658"/>
            <a:ext cx="1465545" cy="43841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16274" y="175364"/>
            <a:ext cx="527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FF00"/>
                </a:solidFill>
              </a:rPr>
              <a:t>Uso de inhibidores te TKI EGFR</a:t>
            </a:r>
            <a:endParaRPr lang="es-AR" sz="2800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88515" y="2104373"/>
            <a:ext cx="330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88" y="801667"/>
            <a:ext cx="7014575" cy="57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268413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smtClean="0"/>
              <a:t>Trial randomizados luego del Metaanalisis de 1995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idx="1"/>
          </p:nvPr>
        </p:nvGraphicFramePr>
        <p:xfrm>
          <a:off x="1066800" y="1557338"/>
          <a:ext cx="7543800" cy="5040313"/>
        </p:xfrm>
        <a:graphic>
          <a:graphicData uri="http://schemas.openxmlformats.org/drawingml/2006/table">
            <a:tbl>
              <a:tblPr/>
              <a:tblGrid>
                <a:gridCol w="1508125"/>
                <a:gridCol w="1509713"/>
                <a:gridCol w="1508125"/>
                <a:gridCol w="1509712"/>
                <a:gridCol w="1508125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ALPI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I-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Mit/ Vd/CP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ANITA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I – III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840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CDDP/ </a:t>
                      </a: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Vinorelbine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IALT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I -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1867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Vinca o E / 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NCIC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IB-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482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Vin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CALGB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Cb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Si-   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7524750" y="6165850"/>
            <a:ext cx="360363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76822" y="513567"/>
            <a:ext cx="641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45" y="252806"/>
            <a:ext cx="8029183" cy="24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50729" y="3394553"/>
            <a:ext cx="398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26" y="3265836"/>
            <a:ext cx="3803998" cy="319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19894"/>
            <a:ext cx="4409162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346532" y="6651321"/>
            <a:ext cx="308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Kelly K et al ASCO 2014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39868" y="350729"/>
            <a:ext cx="610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RADIANT RESULTADOS EN PACIENTES CON EGFR POSITIVO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150312" y="2004164"/>
            <a:ext cx="400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21" y="1615856"/>
            <a:ext cx="4033380" cy="394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734838" y="1891430"/>
            <a:ext cx="390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104" y="1600397"/>
            <a:ext cx="436434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198301" y="6363222"/>
            <a:ext cx="294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Kelly K </a:t>
            </a:r>
            <a:r>
              <a:rPr lang="es-AR" dirty="0" err="1" smtClean="0"/>
              <a:t>ASCo</a:t>
            </a:r>
            <a:r>
              <a:rPr lang="es-AR" dirty="0" smtClean="0"/>
              <a:t> 2014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55638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Conclusiones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626" y="1215025"/>
            <a:ext cx="8843374" cy="1678487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es-ES" dirty="0" smtClean="0"/>
              <a:t> </a:t>
            </a:r>
            <a:r>
              <a:rPr lang="es-ES" sz="2800" dirty="0" err="1" smtClean="0">
                <a:solidFill>
                  <a:srgbClr val="FFC000"/>
                </a:solidFill>
              </a:rPr>
              <a:t>Adjuvancia</a:t>
            </a:r>
            <a:r>
              <a:rPr lang="es-ES" sz="2800" dirty="0" smtClean="0">
                <a:solidFill>
                  <a:srgbClr val="FFC000"/>
                </a:solidFill>
              </a:rPr>
              <a:t> basada en Cisplatino ( preferentemente </a:t>
            </a:r>
            <a:r>
              <a:rPr lang="es-ES" sz="2800" dirty="0" err="1" smtClean="0">
                <a:solidFill>
                  <a:srgbClr val="FFC000"/>
                </a:solidFill>
              </a:rPr>
              <a:t>vinorelbine</a:t>
            </a:r>
            <a:r>
              <a:rPr lang="es-ES" sz="2800" dirty="0" smtClean="0">
                <a:solidFill>
                  <a:srgbClr val="FFC000"/>
                </a:solidFill>
              </a:rPr>
              <a:t>) es Standard en Estadios II / III A</a:t>
            </a:r>
          </a:p>
          <a:p>
            <a:pPr eaLnBrk="1" hangingPunct="1">
              <a:buNone/>
              <a:defRPr/>
            </a:pPr>
            <a:endParaRPr lang="es-ES" dirty="0" smtClean="0"/>
          </a:p>
          <a:p>
            <a:pPr eaLnBrk="1" hangingPunct="1">
              <a:buNone/>
              <a:defRPr/>
            </a:pPr>
            <a:r>
              <a:rPr lang="es-E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dirty="0" smtClean="0"/>
              <a:t>  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75781" y="3369501"/>
            <a:ext cx="8617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Al </a:t>
            </a:r>
            <a:r>
              <a:rPr lang="en-US" sz="2800" dirty="0" err="1" smtClean="0">
                <a:solidFill>
                  <a:srgbClr val="FFC000"/>
                </a:solidFill>
              </a:rPr>
              <a:t>menos</a:t>
            </a:r>
            <a:r>
              <a:rPr lang="en-US" sz="2800" dirty="0" smtClean="0">
                <a:solidFill>
                  <a:srgbClr val="FFC000"/>
                </a:solidFill>
              </a:rPr>
              <a:t> 3ciclos , </a:t>
            </a:r>
            <a:r>
              <a:rPr lang="en-US" sz="2800" dirty="0" err="1" smtClean="0">
                <a:solidFill>
                  <a:srgbClr val="FFC000"/>
                </a:solidFill>
              </a:rPr>
              <a:t>mejor</a:t>
            </a:r>
            <a:r>
              <a:rPr lang="en-US" sz="2800" dirty="0" smtClean="0">
                <a:solidFill>
                  <a:srgbClr val="FFC000"/>
                </a:solidFill>
              </a:rPr>
              <a:t> 4 </a:t>
            </a:r>
            <a:r>
              <a:rPr lang="en-US" sz="2800" dirty="0" err="1" smtClean="0">
                <a:solidFill>
                  <a:srgbClr val="FFC000"/>
                </a:solidFill>
              </a:rPr>
              <a:t>ciclos</a:t>
            </a:r>
            <a:r>
              <a:rPr lang="en-US" sz="2800" dirty="0" smtClean="0">
                <a:solidFill>
                  <a:srgbClr val="FFC000"/>
                </a:solidFill>
              </a:rPr>
              <a:t> ( Lace . JCO 2007 )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err="1" smtClean="0">
                <a:solidFill>
                  <a:srgbClr val="FFC000"/>
                </a:solidFill>
              </a:rPr>
              <a:t>Iniciar</a:t>
            </a:r>
            <a:r>
              <a:rPr lang="en-US" sz="2800" dirty="0" smtClean="0">
                <a:solidFill>
                  <a:srgbClr val="FFC000"/>
                </a:solidFill>
              </a:rPr>
              <a:t>  </a:t>
            </a:r>
            <a:r>
              <a:rPr lang="en-US" sz="2800" dirty="0" err="1" smtClean="0">
                <a:solidFill>
                  <a:srgbClr val="FFC000"/>
                </a:solidFill>
              </a:rPr>
              <a:t>hasta</a:t>
            </a:r>
            <a:r>
              <a:rPr lang="en-US" sz="2800" dirty="0" smtClean="0">
                <a:solidFill>
                  <a:srgbClr val="FFC000"/>
                </a:solidFill>
              </a:rPr>
              <a:t>  90 </a:t>
            </a:r>
            <a:r>
              <a:rPr lang="en-US" sz="2800" dirty="0" err="1" smtClean="0">
                <a:solidFill>
                  <a:srgbClr val="FFC000"/>
                </a:solidFill>
              </a:rPr>
              <a:t>días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luego</a:t>
            </a:r>
            <a:r>
              <a:rPr lang="en-US" sz="2800" dirty="0" smtClean="0">
                <a:solidFill>
                  <a:srgbClr val="FFC000"/>
                </a:solidFill>
              </a:rPr>
              <a:t> de la </a:t>
            </a:r>
            <a:r>
              <a:rPr lang="en-US" sz="2800" dirty="0" err="1" smtClean="0">
                <a:solidFill>
                  <a:srgbClr val="FFC000"/>
                </a:solidFill>
              </a:rPr>
              <a:t>Cirugia</a:t>
            </a:r>
            <a:r>
              <a:rPr lang="en-US" sz="2800" dirty="0" smtClean="0">
                <a:solidFill>
                  <a:srgbClr val="FFC000"/>
                </a:solidFill>
              </a:rPr>
              <a:t>( Lace . JCO 2007 )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8619" y="2517732"/>
            <a:ext cx="8166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  <a:defRPr/>
            </a:pPr>
            <a:r>
              <a:rPr lang="es-ES" sz="2800" dirty="0" smtClean="0">
                <a:solidFill>
                  <a:srgbClr val="FFC000"/>
                </a:solidFill>
              </a:rPr>
              <a:t> No hay datos  que avalen su uso en Estadios IA</a:t>
            </a:r>
          </a:p>
          <a:p>
            <a:pPr eaLnBrk="1" hangingPunct="1">
              <a:buNone/>
              <a:defRPr/>
            </a:pPr>
            <a:r>
              <a:rPr lang="es-ES" sz="2800" dirty="0" smtClean="0">
                <a:solidFill>
                  <a:srgbClr val="FFC000"/>
                </a:solidFill>
              </a:rPr>
              <a:t>Rol  en Estadios I ?  T &gt; 4 cm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4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G</a:t>
            </a:r>
            <a:r>
              <a:rPr lang="en-US" smtClean="0">
                <a:solidFill>
                  <a:schemeClr val="folHlink"/>
                </a:solidFill>
              </a:rPr>
              <a:t>R</a:t>
            </a:r>
            <a:r>
              <a:rPr lang="en-US" smtClean="0"/>
              <a:t>A</a:t>
            </a:r>
            <a:r>
              <a:rPr lang="en-US" smtClean="0">
                <a:solidFill>
                  <a:schemeClr val="folHlink"/>
                </a:solidFill>
              </a:rPr>
              <a:t>C</a:t>
            </a:r>
            <a:r>
              <a:rPr lang="en-US" smtClean="0"/>
              <a:t>IA</a:t>
            </a:r>
            <a:r>
              <a:rPr lang="en-US" smtClean="0">
                <a:solidFill>
                  <a:schemeClr val="folHlink"/>
                </a:solidFill>
              </a:rPr>
              <a:t>S</a:t>
            </a:r>
            <a:r>
              <a:rPr lang="en-US" smtClean="0"/>
              <a:t> .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5288"/>
            <a:ext cx="9144000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smtClean="0"/>
              <a:t>IALT</a:t>
            </a:r>
            <a:r>
              <a:rPr lang="es-ES" sz="4000" smtClean="0"/>
              <a:t> </a:t>
            </a:r>
            <a:r>
              <a:rPr lang="es-ES" sz="1600" smtClean="0"/>
              <a:t>(nejm 2004 350 ( 4 ) 351)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84313"/>
            <a:ext cx="7543800" cy="4970462"/>
          </a:xfrm>
        </p:spPr>
        <p:txBody>
          <a:bodyPr/>
          <a:lstStyle/>
          <a:p>
            <a:pPr eaLnBrk="1" hangingPunct="1">
              <a:defRPr/>
            </a:pPr>
            <a:endParaRPr lang="es-E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                             </a:t>
            </a:r>
            <a:r>
              <a:rPr lang="es-ES" sz="2000" smtClean="0">
                <a:solidFill>
                  <a:schemeClr val="folHlink"/>
                </a:solidFill>
              </a:rPr>
              <a:t>Observación</a:t>
            </a:r>
            <a:r>
              <a:rPr lang="es-ES" smtClean="0">
                <a:solidFill>
                  <a:schemeClr val="folHlink"/>
                </a:solidFill>
              </a:rPr>
              <a:t> </a:t>
            </a:r>
            <a:r>
              <a:rPr lang="es-ES" sz="2000" smtClean="0">
                <a:solidFill>
                  <a:schemeClr val="folHlink"/>
                </a:solidFill>
              </a:rPr>
              <a:t>932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 </a:t>
            </a:r>
            <a:r>
              <a:rPr lang="es-ES" sz="2000" smtClean="0"/>
              <a:t>Estadios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000" smtClean="0"/>
              <a:t>  I –II-II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000" smtClean="0"/>
              <a:t>  n (1867)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000" smtClean="0"/>
              <a:t> Planeados                             </a:t>
            </a:r>
            <a:r>
              <a:rPr lang="es-ES" sz="2000" smtClean="0">
                <a:solidFill>
                  <a:schemeClr val="folHlink"/>
                </a:solidFill>
              </a:rPr>
              <a:t>Adjuvancia CDDP -based 935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000" smtClean="0"/>
              <a:t>    3000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000" smtClean="0"/>
              <a:t>                                           </a:t>
            </a:r>
            <a:r>
              <a:rPr lang="es-ES" sz="1800" smtClean="0"/>
              <a:t>Etoposido (56 % 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1800" smtClean="0"/>
              <a:t>                                               Vinorelbine ( 27 %)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1800" smtClean="0"/>
              <a:t>                                               Vinblastina ( 11 % 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1800" smtClean="0"/>
              <a:t>                                               Vindesina    (6%)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1800" smtClean="0"/>
              <a:t>	                              (67 %) recibieron 300 mg /m2 CDDP</a:t>
            </a:r>
            <a:endParaRPr lang="es-ES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484438" y="2060575"/>
            <a:ext cx="431800" cy="3097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132138" y="24209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132138" y="407670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smtClean="0"/>
              <a:t>IALT</a:t>
            </a:r>
            <a:r>
              <a:rPr lang="es-ES" sz="4000" smtClean="0"/>
              <a:t> </a:t>
            </a:r>
            <a:r>
              <a:rPr lang="es-ES" sz="1600" smtClean="0"/>
              <a:t>(nejm 2004 350 ( 4 ) 351)</a:t>
            </a:r>
            <a:br>
              <a:rPr lang="es-ES" sz="1600" smtClean="0"/>
            </a:br>
            <a:r>
              <a:rPr lang="es-ES" sz="2400" smtClean="0"/>
              <a:t>FUP  4,7 y</a:t>
            </a:r>
            <a:endParaRPr lang="es-ES" sz="1600" smtClean="0"/>
          </a:p>
        </p:txBody>
      </p:sp>
      <p:pic>
        <p:nvPicPr>
          <p:cNvPr id="14339" name="Picture 3" descr="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484313"/>
            <a:ext cx="7200900" cy="4827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543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smtClean="0"/>
              <a:t>IALT</a:t>
            </a:r>
            <a:r>
              <a:rPr lang="es-ES" sz="4000" smtClean="0"/>
              <a:t> </a:t>
            </a:r>
            <a:r>
              <a:rPr lang="es-ES" sz="1800" smtClean="0"/>
              <a:t>  (</a:t>
            </a:r>
            <a:r>
              <a:rPr lang="es-ES" sz="1600" smtClean="0"/>
              <a:t>nejm 2004 350 ( 4 ) 351)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30725"/>
          </a:xfrm>
        </p:spPr>
        <p:txBody>
          <a:bodyPr/>
          <a:lstStyle/>
          <a:p>
            <a:pPr eaLnBrk="1" hangingPunct="1">
              <a:defRPr/>
            </a:pPr>
            <a:endParaRPr lang="es-ES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smtClean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765175"/>
            <a:ext cx="8135938" cy="5832475"/>
          </a:xfrm>
          <a:noFill/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308850" y="3716338"/>
            <a:ext cx="719138" cy="71437"/>
          </a:xfrm>
          <a:prstGeom prst="leftArrow">
            <a:avLst>
              <a:gd name="adj1" fmla="val 50000"/>
              <a:gd name="adj2" fmla="val 2516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smtClean="0"/>
              <a:t>JBR  10</a:t>
            </a:r>
            <a:r>
              <a:rPr lang="es-ES" sz="4000" smtClean="0"/>
              <a:t> </a:t>
            </a:r>
            <a:r>
              <a:rPr lang="es-ES" sz="1600" smtClean="0"/>
              <a:t>(NEJM 2005 352 2589-97)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9812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endParaRPr lang="es-ES" sz="2800" smtClean="0"/>
          </a:p>
          <a:p>
            <a:pPr eaLnBrk="1" hangingPunct="1">
              <a:defRPr/>
            </a:pPr>
            <a:endParaRPr lang="es-ES" sz="2800" smtClean="0"/>
          </a:p>
          <a:p>
            <a:pPr eaLnBrk="1" hangingPunct="1">
              <a:defRPr/>
            </a:pPr>
            <a:endParaRPr lang="es-ES" sz="2800" smtClean="0"/>
          </a:p>
          <a:p>
            <a:pPr eaLnBrk="1" hangingPunct="1">
              <a:defRPr/>
            </a:pPr>
            <a:endParaRPr lang="es-ES" sz="2800" smtClean="0"/>
          </a:p>
          <a:p>
            <a:pPr eaLnBrk="1" hangingPunct="1">
              <a:defRPr/>
            </a:pPr>
            <a:endParaRPr lang="es-ES" sz="2800" smtClean="0"/>
          </a:p>
          <a:p>
            <a:pPr eaLnBrk="1" hangingPunct="1">
              <a:defRPr/>
            </a:pPr>
            <a:endParaRPr lang="es-ES" sz="2800" smtClean="0"/>
          </a:p>
          <a:p>
            <a:pPr eaLnBrk="1" hangingPunct="1">
              <a:defRPr/>
            </a:pPr>
            <a:endParaRPr lang="es-ES" sz="2800" smtClean="0"/>
          </a:p>
          <a:p>
            <a:pPr eaLnBrk="1" hangingPunct="1">
              <a:defRPr/>
            </a:pPr>
            <a:endParaRPr lang="es-ES" sz="28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50913" y="1196975"/>
            <a:ext cx="664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92275" y="176212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68313" y="3213100"/>
            <a:ext cx="165735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latin typeface="Tahoma" pitchFamily="34" charset="0"/>
              </a:rPr>
              <a:t>Elegibles</a:t>
            </a:r>
          </a:p>
          <a:p>
            <a:pPr>
              <a:spcBef>
                <a:spcPct val="50000"/>
              </a:spcBef>
            </a:pPr>
            <a:r>
              <a:rPr lang="es-ES" dirty="0">
                <a:latin typeface="Tahoma" pitchFamily="34" charset="0"/>
              </a:rPr>
              <a:t>IB IIA B</a:t>
            </a:r>
          </a:p>
          <a:p>
            <a:pPr>
              <a:spcBef>
                <a:spcPct val="50000"/>
              </a:spcBef>
            </a:pPr>
            <a:r>
              <a:rPr lang="es-ES" dirty="0">
                <a:latin typeface="Tahoma" pitchFamily="34" charset="0"/>
              </a:rPr>
              <a:t>≥  </a:t>
            </a:r>
            <a:r>
              <a:rPr lang="es-ES" dirty="0" err="1" smtClean="0">
                <a:latin typeface="Tahoma" pitchFamily="34" charset="0"/>
              </a:rPr>
              <a:t>Lobectomia</a:t>
            </a:r>
            <a:endParaRPr lang="es-ES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s-ES" dirty="0" smtClean="0">
                <a:latin typeface="Tahoma" pitchFamily="34" charset="0"/>
              </a:rPr>
              <a:t>N 482</a:t>
            </a:r>
            <a:endParaRPr lang="es-ES" dirty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s-ES" dirty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s-ES" dirty="0">
              <a:latin typeface="Tahoma" pitchFamily="34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68538" y="2708275"/>
            <a:ext cx="17272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ahoma" pitchFamily="34" charset="0"/>
              </a:rPr>
              <a:t>Estratificación  </a:t>
            </a:r>
          </a:p>
          <a:p>
            <a:pPr>
              <a:spcBef>
                <a:spcPct val="50000"/>
              </a:spcBef>
            </a:pPr>
            <a:r>
              <a:rPr lang="es-ES">
                <a:latin typeface="Tahoma" pitchFamily="34" charset="0"/>
              </a:rPr>
              <a:t>N1vs N2</a:t>
            </a:r>
          </a:p>
          <a:p>
            <a:pPr>
              <a:spcBef>
                <a:spcPct val="50000"/>
              </a:spcBef>
            </a:pPr>
            <a:endParaRPr lang="es-ES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>
                <a:latin typeface="Tahoma" pitchFamily="34" charset="0"/>
              </a:rPr>
              <a:t>Ras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Tahoma" pitchFamily="34" charset="0"/>
              </a:rPr>
              <a:t>Neg 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Tahoma" pitchFamily="34" charset="0"/>
              </a:rPr>
              <a:t>Pos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Tahoma" pitchFamily="34" charset="0"/>
              </a:rPr>
              <a:t>Unk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284663" y="2349500"/>
            <a:ext cx="574675" cy="3744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>
                <a:latin typeface="Tahoma" pitchFamily="34" charset="0"/>
              </a:rPr>
              <a:t>R</a:t>
            </a:r>
          </a:p>
          <a:p>
            <a:pPr algn="ctr"/>
            <a:r>
              <a:rPr lang="es-ES">
                <a:latin typeface="Tahoma" pitchFamily="34" charset="0"/>
              </a:rPr>
              <a:t>A</a:t>
            </a:r>
          </a:p>
          <a:p>
            <a:pPr algn="ctr"/>
            <a:r>
              <a:rPr lang="es-ES">
                <a:latin typeface="Tahoma" pitchFamily="34" charset="0"/>
              </a:rPr>
              <a:t>N</a:t>
            </a:r>
          </a:p>
          <a:p>
            <a:pPr algn="ctr"/>
            <a:r>
              <a:rPr lang="es-ES">
                <a:latin typeface="Tahoma" pitchFamily="34" charset="0"/>
              </a:rPr>
              <a:t>D</a:t>
            </a:r>
          </a:p>
          <a:p>
            <a:pPr algn="ctr"/>
            <a:r>
              <a:rPr lang="es-ES">
                <a:latin typeface="Tahoma" pitchFamily="34" charset="0"/>
              </a:rPr>
              <a:t>O</a:t>
            </a:r>
          </a:p>
          <a:p>
            <a:pPr algn="ctr"/>
            <a:r>
              <a:rPr lang="es-ES">
                <a:latin typeface="Tahoma" pitchFamily="34" charset="0"/>
              </a:rPr>
              <a:t>M</a:t>
            </a:r>
          </a:p>
          <a:p>
            <a:pPr algn="ctr"/>
            <a:r>
              <a:rPr lang="es-ES">
                <a:latin typeface="Tahoma" pitchFamily="34" charset="0"/>
              </a:rPr>
              <a:t>I</a:t>
            </a:r>
          </a:p>
          <a:p>
            <a:pPr algn="ctr"/>
            <a:r>
              <a:rPr lang="es-ES">
                <a:latin typeface="Tahoma" pitchFamily="34" charset="0"/>
              </a:rPr>
              <a:t>Z</a:t>
            </a:r>
          </a:p>
          <a:p>
            <a:pPr algn="ctr"/>
            <a:r>
              <a:rPr lang="es-ES">
                <a:latin typeface="Tahoma" pitchFamily="34" charset="0"/>
              </a:rPr>
              <a:t>A</a:t>
            </a:r>
          </a:p>
          <a:p>
            <a:pPr algn="ctr"/>
            <a:endParaRPr lang="es-ES">
              <a:latin typeface="Tahoma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516688" y="2420938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ahoma" pitchFamily="34" charset="0"/>
              </a:rPr>
              <a:t>CONTROL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588125" y="4941888"/>
            <a:ext cx="2555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ahoma" pitchFamily="34" charset="0"/>
              </a:rPr>
              <a:t>Vino25 mg /m W x 16</a:t>
            </a:r>
          </a:p>
          <a:p>
            <a:r>
              <a:rPr lang="es-ES">
                <a:latin typeface="Tahoma" pitchFamily="34" charset="0"/>
              </a:rPr>
              <a:t>CDDP 50 mg / d 1-8</a:t>
            </a:r>
          </a:p>
          <a:p>
            <a:r>
              <a:rPr lang="es-ES">
                <a:latin typeface="Tahoma" pitchFamily="34" charset="0"/>
              </a:rPr>
              <a:t>Cada 28 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4932363" y="26368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4932363" y="55165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s-AR" sz="4000" b="1" dirty="0" smtClean="0"/>
              <a:t>JRB. 10</a:t>
            </a:r>
            <a:endParaRPr lang="en-US" sz="4000" b="1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52" y="1077240"/>
            <a:ext cx="3895597" cy="288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474" y="2442575"/>
            <a:ext cx="4434214" cy="334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5423770" y="6526060"/>
            <a:ext cx="32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Winton T  NEJM 2005 352 2589-97 </a:t>
            </a:r>
          </a:p>
          <a:p>
            <a:endParaRPr lang="es-AR" sz="1200" dirty="0"/>
          </a:p>
        </p:txBody>
      </p:sp>
      <p:sp>
        <p:nvSpPr>
          <p:cNvPr id="6" name="5 Elipse"/>
          <p:cNvSpPr/>
          <p:nvPr/>
        </p:nvSpPr>
        <p:spPr>
          <a:xfrm>
            <a:off x="6839210" y="2204581"/>
            <a:ext cx="463463" cy="626301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1801</TotalTime>
  <Words>961</Words>
  <Application>Microsoft Office PowerPoint</Application>
  <PresentationFormat>Presentación en pantalla (4:3)</PresentationFormat>
  <Paragraphs>315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Beam</vt:lpstr>
      <vt:lpstr>ADJUVANCIA  EN  NSCLC </vt:lpstr>
      <vt:lpstr>Diapositiva 2</vt:lpstr>
      <vt:lpstr>RACIONAL  Pisters JCO 23 ( 14 ) 3270-3278</vt:lpstr>
      <vt:lpstr>Trial randomizados luego del Metaanalisis de 1995</vt:lpstr>
      <vt:lpstr>IALT (nejm 2004 350 ( 4 ) 351)</vt:lpstr>
      <vt:lpstr>IALT (nejm 2004 350 ( 4 ) 351) FUP  4,7 y</vt:lpstr>
      <vt:lpstr>IALT   (nejm 2004 350 ( 4 ) 351)</vt:lpstr>
      <vt:lpstr>JBR  10 (NEJM 2005 352 2589-97)</vt:lpstr>
      <vt:lpstr>JRB. 10</vt:lpstr>
      <vt:lpstr>JRB. 10</vt:lpstr>
      <vt:lpstr>ANITA  Doulliard Pasco 2005 # 7013</vt:lpstr>
      <vt:lpstr>ANITA  Doulliard Pasco 2005 # 7013</vt:lpstr>
      <vt:lpstr>ANITA  Doulliard Pasco 2005 # 7013</vt:lpstr>
      <vt:lpstr>CALGB 9633</vt:lpstr>
      <vt:lpstr>CALGB 9633</vt:lpstr>
      <vt:lpstr>Se mantiene el beneficio a largo plazo?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Como seleccionar mejor los pacientes?</vt:lpstr>
      <vt:lpstr>FACTORES  PREDICTIVOS MOLECULARES</vt:lpstr>
      <vt:lpstr>BIO LACE</vt:lpstr>
      <vt:lpstr>ERCC 1 como factor predictivo</vt:lpstr>
      <vt:lpstr>ERCC 1 como factor predictivo</vt:lpstr>
      <vt:lpstr>Kras  Lace- Bio ( ANITA, JBR 10, IALT CALGB 9633) Shepherd F </vt:lpstr>
      <vt:lpstr>ESTADIOS II y III   no hay factores predictivos validados.</vt:lpstr>
      <vt:lpstr>El tamaño es importante</vt:lpstr>
      <vt:lpstr>La cuestión del tamaño</vt:lpstr>
      <vt:lpstr>Analisis retrospectivo de 434 pacientes </vt:lpstr>
      <vt:lpstr>FIRMAS GENETICAS 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Conclusiones </vt:lpstr>
      <vt:lpstr>GRACIAS .</vt:lpstr>
    </vt:vector>
  </TitlesOfParts>
  <Company>AAI Oncology Argentina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 DE LA QUIMIOTERAPIA EN CANCER DE PULMON</dc:title>
  <dc:creator>Claudio Martin</dc:creator>
  <cp:lastModifiedBy>claudio</cp:lastModifiedBy>
  <cp:revision>163</cp:revision>
  <dcterms:created xsi:type="dcterms:W3CDTF">2009-04-20T13:53:53Z</dcterms:created>
  <dcterms:modified xsi:type="dcterms:W3CDTF">2014-10-11T00:25:03Z</dcterms:modified>
</cp:coreProperties>
</file>