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89" r:id="rId3"/>
    <p:sldId id="258" r:id="rId4"/>
    <p:sldId id="259" r:id="rId5"/>
    <p:sldId id="287" r:id="rId6"/>
    <p:sldId id="261" r:id="rId7"/>
    <p:sldId id="262" r:id="rId8"/>
    <p:sldId id="266" r:id="rId9"/>
    <p:sldId id="268" r:id="rId10"/>
    <p:sldId id="267" r:id="rId11"/>
    <p:sldId id="269" r:id="rId12"/>
    <p:sldId id="270" r:id="rId13"/>
    <p:sldId id="271" r:id="rId14"/>
    <p:sldId id="272" r:id="rId15"/>
    <p:sldId id="276" r:id="rId16"/>
    <p:sldId id="273" r:id="rId17"/>
    <p:sldId id="274" r:id="rId18"/>
    <p:sldId id="263" r:id="rId19"/>
    <p:sldId id="264" r:id="rId20"/>
    <p:sldId id="265" r:id="rId21"/>
    <p:sldId id="275" r:id="rId22"/>
    <p:sldId id="293" r:id="rId23"/>
    <p:sldId id="294" r:id="rId24"/>
    <p:sldId id="277" r:id="rId25"/>
    <p:sldId id="278" r:id="rId26"/>
    <p:sldId id="279" r:id="rId27"/>
    <p:sldId id="280" r:id="rId28"/>
    <p:sldId id="281" r:id="rId29"/>
    <p:sldId id="282" r:id="rId30"/>
    <p:sldId id="292" r:id="rId31"/>
    <p:sldId id="283" r:id="rId32"/>
    <p:sldId id="284" r:id="rId33"/>
    <p:sldId id="285" r:id="rId34"/>
    <p:sldId id="286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58278145695365"/>
          <c:y val="7.2784810126582278E-2"/>
          <c:w val="0.86754966887417218"/>
          <c:h val="0.768987341772151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Astrand</c:v>
                </c:pt>
              </c:strCache>
            </c:strRef>
          </c:tx>
          <c:spPr>
            <a:solidFill>
              <a:schemeClr val="accent1"/>
            </a:solidFill>
            <a:ln w="1269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LC</c:v>
                </c:pt>
                <c:pt idx="1">
                  <c:v>AC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4.7</c:v>
                </c:pt>
                <c:pt idx="1">
                  <c:v>3.3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Reybrock</c:v>
                </c:pt>
              </c:strCache>
            </c:strRef>
          </c:tx>
          <c:spPr>
            <a:solidFill>
              <a:schemeClr val="accent2"/>
            </a:solidFill>
            <a:ln w="1269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LC</c:v>
                </c:pt>
                <c:pt idx="1">
                  <c:v>AC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3.7</c:v>
                </c:pt>
                <c:pt idx="1">
                  <c:v>2.4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Martin</c:v>
                </c:pt>
              </c:strCache>
            </c:strRef>
          </c:tx>
          <c:spPr>
            <a:solidFill>
              <a:schemeClr val="hlink"/>
            </a:solidFill>
            <a:ln w="1269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LC</c:v>
                </c:pt>
                <c:pt idx="1">
                  <c:v>AC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3.3</c:v>
                </c:pt>
                <c:pt idx="1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244096"/>
        <c:axId val="206262272"/>
      </c:barChart>
      <c:catAx>
        <c:axId val="20624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06262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626227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VO2 ml/Kg/min</a:t>
                </a:r>
              </a:p>
            </c:rich>
          </c:tx>
          <c:layout>
            <c:manualLayout>
              <c:xMode val="edge"/>
              <c:yMode val="edge"/>
              <c:x val="1.8211920529801324E-2"/>
              <c:y val="0.25791139240506328"/>
            </c:manualLayout>
          </c:layout>
          <c:overlay val="0"/>
          <c:spPr>
            <a:noFill/>
            <a:ln w="2539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06244096"/>
        <c:crosses val="autoZero"/>
        <c:crossBetween val="between"/>
        <c:majorUnit val="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649006622516559"/>
          <c:y val="0.12658227848101267"/>
          <c:w val="0.16556291390728478"/>
          <c:h val="0.23417721518987342"/>
        </c:manualLayout>
      </c:layout>
      <c:overlay val="0"/>
      <c:spPr>
        <a:noFill/>
        <a:ln w="25397">
          <a:noFill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85"/>
      <c:rotY val="20"/>
      <c:depthPercent val="2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512717536813923"/>
          <c:y val="3.9556962025316458E-2"/>
          <c:w val="0.84872824631860777"/>
          <c:h val="0.821202531645569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751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Sheet1!$A$2:$A$6</c:f>
              <c:strCache>
                <c:ptCount val="3"/>
                <c:pt idx="0">
                  <c:v>End</c:v>
                </c:pt>
                <c:pt idx="1">
                  <c:v>Peak VO2</c:v>
                </c:pt>
                <c:pt idx="2">
                  <c:v>Isowk/VO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3"/>
                <c:pt idx="0">
                  <c:v>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2"/>
            </a:solidFill>
            <a:ln w="751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Sheet1!$A$2:$A$6</c:f>
              <c:strCache>
                <c:ptCount val="3"/>
                <c:pt idx="0">
                  <c:v>End</c:v>
                </c:pt>
                <c:pt idx="1">
                  <c:v>Peak VO2</c:v>
                </c:pt>
                <c:pt idx="2">
                  <c:v>Isowk/VO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3"/>
                <c:pt idx="1">
                  <c:v>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hlink"/>
            </a:solidFill>
            <a:ln w="751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Sheet1!$A$2:$A$6</c:f>
              <c:strCache>
                <c:ptCount val="3"/>
                <c:pt idx="0">
                  <c:v>End</c:v>
                </c:pt>
                <c:pt idx="1">
                  <c:v>Peak VO2</c:v>
                </c:pt>
                <c:pt idx="2">
                  <c:v>Isowk/VO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3"/>
                <c:pt idx="2">
                  <c:v>-15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87192704"/>
        <c:axId val="387194240"/>
        <c:axId val="0"/>
      </c:bar3DChart>
      <c:catAx>
        <c:axId val="38719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8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8719424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87194240"/>
        <c:scaling>
          <c:orientation val="minMax"/>
          <c:min val="-2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87192704"/>
        <c:crosses val="autoZero"/>
        <c:crossBetween val="between"/>
      </c:valAx>
      <c:spPr>
        <a:noFill/>
        <a:ln w="1501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6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92715231788075E-2"/>
          <c:y val="7.2784810126582278E-2"/>
          <c:w val="0.86754966887417218"/>
          <c:h val="0.768987341772151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Astrand</c:v>
                </c:pt>
              </c:strCache>
            </c:strRef>
          </c:tx>
          <c:spPr>
            <a:solidFill>
              <a:schemeClr val="accent1"/>
            </a:solidFill>
            <a:ln w="1269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LC HR</c:v>
                </c:pt>
                <c:pt idx="1">
                  <c:v> AC HR</c:v>
                </c:pt>
                <c:pt idx="2">
                  <c:v>LC VE</c:v>
                </c:pt>
                <c:pt idx="3">
                  <c:v>AC VE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190</c:v>
                </c:pt>
                <c:pt idx="1">
                  <c:v>177</c:v>
                </c:pt>
                <c:pt idx="2">
                  <c:v>173</c:v>
                </c:pt>
                <c:pt idx="3">
                  <c:v>122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Reybrock</c:v>
                </c:pt>
              </c:strCache>
            </c:strRef>
          </c:tx>
          <c:spPr>
            <a:solidFill>
              <a:schemeClr val="accent2"/>
            </a:solidFill>
            <a:ln w="1269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LC HR</c:v>
                </c:pt>
                <c:pt idx="1">
                  <c:v> AC HR</c:v>
                </c:pt>
                <c:pt idx="2">
                  <c:v>LC VE</c:v>
                </c:pt>
                <c:pt idx="3">
                  <c:v>AC VE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168</c:v>
                </c:pt>
                <c:pt idx="1">
                  <c:v>150</c:v>
                </c:pt>
                <c:pt idx="2">
                  <c:v>178</c:v>
                </c:pt>
                <c:pt idx="3">
                  <c:v>73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Martin</c:v>
                </c:pt>
              </c:strCache>
            </c:strRef>
          </c:tx>
          <c:spPr>
            <a:solidFill>
              <a:schemeClr val="hlink"/>
            </a:solidFill>
            <a:ln w="1269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LC HR</c:v>
                </c:pt>
                <c:pt idx="1">
                  <c:v> AC HR</c:v>
                </c:pt>
                <c:pt idx="2">
                  <c:v>LC VE</c:v>
                </c:pt>
                <c:pt idx="3">
                  <c:v>AC VE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189</c:v>
                </c:pt>
                <c:pt idx="1">
                  <c:v>168</c:v>
                </c:pt>
                <c:pt idx="2">
                  <c:v>144</c:v>
                </c:pt>
                <c:pt idx="3">
                  <c:v>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309632"/>
        <c:axId val="206315520"/>
      </c:barChart>
      <c:catAx>
        <c:axId val="20630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06315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6315520"/>
        <c:scaling>
          <c:orientation val="minMax"/>
          <c:max val="22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063096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483443708609268"/>
          <c:y val="0.1060126582278481"/>
          <c:w val="0.16556291390728478"/>
          <c:h val="0.23417721518987342"/>
        </c:manualLayout>
      </c:layout>
      <c:overlay val="0"/>
      <c:spPr>
        <a:noFill/>
        <a:ln w="25397">
          <a:noFill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96610169491525"/>
          <c:y val="7.6677316293929709E-2"/>
          <c:w val="0.80508474576271183"/>
          <c:h val="0.7619808306709264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41301">
              <a:solidFill>
                <a:srgbClr val="00FFFF"/>
              </a:solidFill>
              <a:prstDash val="solid"/>
            </a:ln>
          </c:spPr>
          <c:marker>
            <c:symbol val="square"/>
            <c:size val="16"/>
            <c:spPr>
              <a:solidFill>
                <a:srgbClr val="00FFFF"/>
              </a:solidFill>
              <a:ln>
                <a:solidFill>
                  <a:srgbClr val="00FFFF"/>
                </a:solidFill>
                <a:prstDash val="solid"/>
              </a:ln>
            </c:spPr>
          </c:marker>
          <c:dPt>
            <c:idx val="0"/>
            <c:marker>
              <c:spPr>
                <a:solidFill>
                  <a:schemeClr val="tx1"/>
                </a:solidFill>
                <a:ln>
                  <a:solidFill>
                    <a:srgbClr val="00FFFF"/>
                  </a:solidFill>
                  <a:prstDash val="solid"/>
                </a:ln>
              </c:spPr>
            </c:marker>
            <c:bubble3D val="0"/>
            <c:spPr>
              <a:ln w="41301">
                <a:solidFill>
                  <a:schemeClr val="tx1"/>
                </a:solidFill>
                <a:prstDash val="solid"/>
              </a:ln>
            </c:spPr>
          </c:dPt>
          <c:dPt>
            <c:idx val="1"/>
            <c:marker>
              <c:spPr>
                <a:solidFill>
                  <a:schemeClr val="tx1"/>
                </a:solidFill>
                <a:ln>
                  <a:solidFill>
                    <a:schemeClr val="tx1"/>
                  </a:solidFill>
                  <a:prstDash val="solid"/>
                </a:ln>
              </c:spPr>
            </c:marker>
            <c:bubble3D val="0"/>
            <c:spPr>
              <a:ln w="50800">
                <a:solidFill>
                  <a:schemeClr val="tx1"/>
                </a:solidFill>
                <a:prstDash val="solid"/>
              </a:ln>
            </c:spPr>
          </c:dPt>
          <c:errBars>
            <c:errDir val="y"/>
            <c:errBarType val="plus"/>
            <c:errValType val="fixedVal"/>
            <c:noEndCap val="0"/>
            <c:val val="50"/>
            <c:spPr>
              <a:ln w="13767">
                <a:solidFill>
                  <a:schemeClr val="tx1"/>
                </a:solidFill>
                <a:prstDash val="solid"/>
              </a:ln>
            </c:spPr>
          </c:errBars>
          <c:cat>
            <c:strRef>
              <c:f>Sheet1!$A$2:$A$3</c:f>
              <c:strCache>
                <c:ptCount val="2"/>
                <c:pt idx="0">
                  <c:v>AD</c:v>
                </c:pt>
                <c:pt idx="1">
                  <c:v>AU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240</c:v>
                </c:pt>
                <c:pt idx="1">
                  <c:v>325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41301">
              <a:solidFill>
                <a:srgbClr val="003300"/>
              </a:solidFill>
              <a:prstDash val="solid"/>
            </a:ln>
          </c:spPr>
          <c:marker>
            <c:symbol val="square"/>
            <c:size val="16"/>
            <c:spPr>
              <a:solidFill>
                <a:srgbClr val="FFFF00"/>
              </a:solidFill>
              <a:ln>
                <a:solidFill>
                  <a:srgbClr val="333300"/>
                </a:solidFill>
                <a:prstDash val="solid"/>
              </a:ln>
            </c:spPr>
          </c:marker>
          <c:dPt>
            <c:idx val="0"/>
            <c:marker>
              <c:symbol val="diamond"/>
              <c:size val="16"/>
              <c:spPr>
                <a:solidFill>
                  <a:schemeClr val="tx1"/>
                </a:solidFill>
                <a:ln>
                  <a:solidFill>
                    <a:srgbClr val="333300"/>
                  </a:solidFill>
                  <a:prstDash val="solid"/>
                </a:ln>
              </c:spPr>
            </c:marker>
            <c:bubble3D val="0"/>
          </c:dPt>
          <c:dPt>
            <c:idx val="1"/>
            <c:marker>
              <c:symbol val="diamond"/>
              <c:size val="16"/>
              <c:spPr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333300"/>
                  </a:solidFill>
                  <a:prstDash val="solid"/>
                </a:ln>
              </c:spPr>
            </c:marker>
            <c:bubble3D val="0"/>
            <c:spPr>
              <a:ln w="41301">
                <a:solidFill>
                  <a:schemeClr val="tx1"/>
                </a:solidFill>
                <a:prstDash val="solid"/>
              </a:ln>
            </c:spPr>
          </c:dPt>
          <c:errBars>
            <c:errDir val="y"/>
            <c:errBarType val="minus"/>
            <c:errValType val="fixedVal"/>
            <c:noEndCap val="0"/>
            <c:val val="40"/>
            <c:spPr>
              <a:ln w="13767">
                <a:solidFill>
                  <a:schemeClr val="tx1"/>
                </a:solidFill>
                <a:prstDash val="solid"/>
              </a:ln>
            </c:spPr>
          </c:errBars>
          <c:cat>
            <c:strRef>
              <c:f>Sheet1!$A$2:$A$3</c:f>
              <c:strCache>
                <c:ptCount val="2"/>
                <c:pt idx="0">
                  <c:v>AD</c:v>
                </c:pt>
                <c:pt idx="1">
                  <c:v>AU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190</c:v>
                </c:pt>
                <c:pt idx="1">
                  <c:v>260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414592"/>
        <c:axId val="206416128"/>
      </c:lineChart>
      <c:catAx>
        <c:axId val="20641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5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06416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6416128"/>
        <c:scaling>
          <c:orientation val="minMax"/>
          <c:max val="400"/>
          <c:min val="100"/>
        </c:scaling>
        <c:delete val="0"/>
        <c:axPos val="l"/>
        <c:title>
          <c:tx>
            <c:rich>
              <a:bodyPr/>
              <a:lstStyle/>
              <a:p>
                <a:pPr>
                  <a:defRPr sz="1951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ml</a:t>
                </a:r>
              </a:p>
            </c:rich>
          </c:tx>
          <c:layout>
            <c:manualLayout>
              <c:xMode val="edge"/>
              <c:yMode val="edge"/>
              <c:x val="2.7542372881355932E-2"/>
              <c:y val="0.41693290734824279"/>
            </c:manualLayout>
          </c:layout>
          <c:overlay val="0"/>
          <c:spPr>
            <a:noFill/>
            <a:ln w="27534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5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06414592"/>
        <c:crosses val="autoZero"/>
        <c:crossBetween val="between"/>
        <c:majorUnit val="5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51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675496688741723E-2"/>
          <c:y val="6.0126582278481014E-2"/>
          <c:w val="0.89072847682119205"/>
          <c:h val="0.76740506329113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1"/>
            </a:solidFill>
            <a:ln w="12699">
              <a:solidFill>
                <a:schemeClr val="tx1"/>
              </a:solidFill>
              <a:prstDash val="solid"/>
            </a:ln>
          </c:spPr>
          <c:invertIfNegative val="0"/>
          <c:errBars>
            <c:errBarType val="plus"/>
            <c:errValType val="percentage"/>
            <c:noEndCap val="0"/>
            <c:val val="25"/>
            <c:spPr>
              <a:ln w="12699">
                <a:solidFill>
                  <a:schemeClr val="tx1"/>
                </a:solidFill>
                <a:prstDash val="solid"/>
              </a:ln>
            </c:spPr>
          </c:errBars>
          <c:cat>
            <c:strRef>
              <c:f>Sheet1!$B$1:$D$1</c:f>
              <c:strCache>
                <c:ptCount val="3"/>
                <c:pt idx="0">
                  <c:v>Fibre dia mcr</c:v>
                </c:pt>
                <c:pt idx="1">
                  <c:v>Type I %</c:v>
                </c:pt>
                <c:pt idx="2">
                  <c:v>VO ml/Kg/Min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61</c:v>
                </c:pt>
                <c:pt idx="1">
                  <c:v>52</c:v>
                </c:pt>
                <c:pt idx="2">
                  <c:v>27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COPD</c:v>
                </c:pt>
              </c:strCache>
            </c:strRef>
          </c:tx>
          <c:spPr>
            <a:solidFill>
              <a:schemeClr val="accent2"/>
            </a:solidFill>
            <a:ln w="12699">
              <a:solidFill>
                <a:schemeClr val="tx1"/>
              </a:solidFill>
              <a:prstDash val="solid"/>
            </a:ln>
          </c:spPr>
          <c:invertIfNegative val="0"/>
          <c:errBars>
            <c:errBarType val="plus"/>
            <c:errValType val="percentage"/>
            <c:noEndCap val="0"/>
            <c:val val="25"/>
            <c:spPr>
              <a:ln w="12699">
                <a:solidFill>
                  <a:schemeClr val="tx1"/>
                </a:solidFill>
                <a:prstDash val="solid"/>
              </a:ln>
            </c:spPr>
          </c:errBars>
          <c:cat>
            <c:strRef>
              <c:f>Sheet1!$B$1:$D$1</c:f>
              <c:strCache>
                <c:ptCount val="3"/>
                <c:pt idx="0">
                  <c:v>Fibre dia mcr</c:v>
                </c:pt>
                <c:pt idx="1">
                  <c:v>Type I %</c:v>
                </c:pt>
                <c:pt idx="2">
                  <c:v>VO ml/Kg/Min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65</c:v>
                </c:pt>
                <c:pt idx="1">
                  <c:v>47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719616"/>
        <c:axId val="206725504"/>
      </c:barChart>
      <c:catAx>
        <c:axId val="20671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06725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6725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067196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6158940397350994"/>
          <c:y val="0.11075949367088607"/>
          <c:w val="0.14072847682119205"/>
          <c:h val="0.15664556962025317"/>
        </c:manualLayout>
      </c:layout>
      <c:overlay val="0"/>
      <c:spPr>
        <a:noFill/>
        <a:ln w="25397">
          <a:noFill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58278145695365"/>
          <c:y val="7.2784810126582278E-2"/>
          <c:w val="0.86258278145695366"/>
          <c:h val="0.768987341772151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1"/>
            </a:solidFill>
            <a:ln w="12678">
              <a:solidFill>
                <a:schemeClr val="tx1"/>
              </a:solidFill>
              <a:prstDash val="solid"/>
            </a:ln>
          </c:spPr>
          <c:invertIfNegative val="0"/>
          <c:errBars>
            <c:errBarType val="plus"/>
            <c:errValType val="percentage"/>
            <c:noEndCap val="0"/>
            <c:val val="20"/>
            <c:spPr>
              <a:ln w="12678">
                <a:solidFill>
                  <a:schemeClr val="tx1"/>
                </a:solidFill>
                <a:prstDash val="solid"/>
              </a:ln>
            </c:spPr>
          </c:errBars>
          <c:cat>
            <c:strRef>
              <c:f>Sheet1!$B$1:$D$1</c:f>
              <c:strCache>
                <c:ptCount val="3"/>
                <c:pt idx="0">
                  <c:v>CS</c:v>
                </c:pt>
                <c:pt idx="1">
                  <c:v>PFK</c:v>
                </c:pt>
                <c:pt idx="2">
                  <c:v>LDH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0.7</c:v>
                </c:pt>
                <c:pt idx="1">
                  <c:v>6.3</c:v>
                </c:pt>
                <c:pt idx="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COPD</c:v>
                </c:pt>
              </c:strCache>
            </c:strRef>
          </c:tx>
          <c:spPr>
            <a:solidFill>
              <a:schemeClr val="accent2"/>
            </a:solidFill>
            <a:ln w="12678">
              <a:solidFill>
                <a:schemeClr val="tx1"/>
              </a:solidFill>
              <a:prstDash val="solid"/>
            </a:ln>
          </c:spPr>
          <c:invertIfNegative val="0"/>
          <c:errBars>
            <c:errBarType val="plus"/>
            <c:errValType val="percentage"/>
            <c:noEndCap val="0"/>
            <c:val val="20"/>
            <c:spPr>
              <a:ln w="12678">
                <a:solidFill>
                  <a:schemeClr val="tx1"/>
                </a:solidFill>
                <a:prstDash val="solid"/>
              </a:ln>
            </c:spPr>
          </c:errBars>
          <c:cat>
            <c:strRef>
              <c:f>Sheet1!$B$1:$D$1</c:f>
              <c:strCache>
                <c:ptCount val="3"/>
                <c:pt idx="0">
                  <c:v>CS</c:v>
                </c:pt>
                <c:pt idx="1">
                  <c:v>PFK</c:v>
                </c:pt>
                <c:pt idx="2">
                  <c:v>LDH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1.1000000000000001</c:v>
                </c:pt>
                <c:pt idx="1">
                  <c:v>6.8</c:v>
                </c:pt>
                <c:pt idx="2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811136"/>
        <c:axId val="206812672"/>
      </c:barChart>
      <c:catAx>
        <c:axId val="20681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06812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681267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797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U/gram of muscle</a:t>
                </a:r>
              </a:p>
            </c:rich>
          </c:tx>
          <c:layout>
            <c:manualLayout>
              <c:xMode val="edge"/>
              <c:yMode val="edge"/>
              <c:x val="1.8211920529801324E-2"/>
              <c:y val="0.23575949367088608"/>
            </c:manualLayout>
          </c:layout>
          <c:overlay val="0"/>
          <c:spPr>
            <a:noFill/>
            <a:ln w="2535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06811136"/>
        <c:crosses val="autoZero"/>
        <c:crossBetween val="between"/>
      </c:valAx>
      <c:spPr>
        <a:noFill/>
        <a:ln w="126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546357615894038"/>
          <c:y val="0.10126582278481013"/>
          <c:w val="0.14072847682119205"/>
          <c:h val="0.15664556962025317"/>
        </c:manualLayout>
      </c:layout>
      <c:overlay val="0"/>
      <c:spPr>
        <a:noFill/>
        <a:ln w="25357">
          <a:noFill/>
        </a:ln>
      </c:spPr>
      <c:txPr>
        <a:bodyPr/>
        <a:lstStyle/>
        <a:p>
          <a:pPr>
            <a:defRPr sz="1652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7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119205298013245"/>
          <c:y val="4.4303797468354431E-2"/>
          <c:w val="0.67052980132450335"/>
          <c:h val="0.825949367088607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Arm</c:v>
                </c:pt>
              </c:strCache>
            </c:strRef>
          </c:tx>
          <c:spPr>
            <a:solidFill>
              <a:schemeClr val="accent1"/>
            </a:solidFill>
            <a:ln w="1269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Controls</c:v>
                </c:pt>
                <c:pt idx="1">
                  <c:v>Mild</c:v>
                </c:pt>
                <c:pt idx="2">
                  <c:v>Moderate</c:v>
                </c:pt>
                <c:pt idx="3">
                  <c:v>Severe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-0.12</c:v>
                </c:pt>
                <c:pt idx="1">
                  <c:v>-0.09</c:v>
                </c:pt>
                <c:pt idx="2">
                  <c:v>0.33</c:v>
                </c:pt>
                <c:pt idx="3">
                  <c:v>0.39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Leg</c:v>
                </c:pt>
              </c:strCache>
            </c:strRef>
          </c:tx>
          <c:spPr>
            <a:solidFill>
              <a:schemeClr val="accent2"/>
            </a:solidFill>
            <a:ln w="1269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Controls</c:v>
                </c:pt>
                <c:pt idx="1">
                  <c:v>Mild</c:v>
                </c:pt>
                <c:pt idx="2">
                  <c:v>Moderate</c:v>
                </c:pt>
                <c:pt idx="3">
                  <c:v>Severe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-0.5</c:v>
                </c:pt>
                <c:pt idx="1">
                  <c:v>-0.21</c:v>
                </c:pt>
                <c:pt idx="2">
                  <c:v>0.19</c:v>
                </c:pt>
                <c:pt idx="3">
                  <c:v>0.41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06860672"/>
        <c:axId val="206862208"/>
        <c:axId val="0"/>
      </c:bar3DChart>
      <c:catAx>
        <c:axId val="206860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06862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6862208"/>
        <c:scaling>
          <c:orientation val="minMax"/>
          <c:min val="-0.6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18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Change in EELV (L)</a:t>
                </a:r>
              </a:p>
            </c:rich>
          </c:tx>
          <c:layout>
            <c:manualLayout>
              <c:xMode val="edge"/>
              <c:yMode val="edge"/>
              <c:x val="1.1589403973509934E-2"/>
              <c:y val="0.38449367088607594"/>
            </c:manualLayout>
          </c:layout>
          <c:overlay val="0"/>
          <c:spPr>
            <a:noFill/>
            <a:ln w="2539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06860672"/>
        <c:crosses val="autoZero"/>
        <c:crossBetween val="between"/>
      </c:valAx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.89569536423841056"/>
          <c:y val="0.42246835443037972"/>
          <c:w val="0.10099337748344371"/>
          <c:h val="0.15664556962025317"/>
        </c:manualLayout>
      </c:layout>
      <c:overlay val="0"/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61075038842641"/>
          <c:y val="3.5157900242613956E-2"/>
          <c:w val="0.81355932203389836"/>
          <c:h val="0.774760383386581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Pre-rehab</c:v>
                </c:pt>
              </c:strCache>
            </c:strRef>
          </c:tx>
          <c:spPr>
            <a:ln w="38108">
              <a:solidFill>
                <a:schemeClr val="tx1"/>
              </a:solidFill>
              <a:prstDash val="solid"/>
            </a:ln>
          </c:spPr>
          <c:marker>
            <c:symbol val="square"/>
            <c:size val="15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</c:spPr>
          </c:marker>
          <c:errBars>
            <c:errDir val="y"/>
            <c:errBarType val="plus"/>
            <c:errValType val="fixedVal"/>
            <c:noEndCap val="0"/>
            <c:val val="50"/>
            <c:spPr>
              <a:ln w="12703">
                <a:solidFill>
                  <a:schemeClr val="tx1"/>
                </a:solidFill>
                <a:prstDash val="solid"/>
              </a:ln>
            </c:spPr>
          </c:errBars>
          <c:cat>
            <c:strRef>
              <c:f>Sheet1!$A$2:$A$3</c:f>
              <c:strCache>
                <c:ptCount val="2"/>
                <c:pt idx="0">
                  <c:v>AD</c:v>
                </c:pt>
                <c:pt idx="1">
                  <c:v>AU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240</c:v>
                </c:pt>
                <c:pt idx="1">
                  <c:v>325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Post-rehab</c:v>
                </c:pt>
              </c:strCache>
            </c:strRef>
          </c:tx>
          <c:spPr>
            <a:ln w="38108">
              <a:solidFill>
                <a:srgbClr val="003300"/>
              </a:solidFill>
              <a:prstDash val="solid"/>
            </a:ln>
          </c:spPr>
          <c:marker>
            <c:symbol val="square"/>
            <c:size val="17"/>
            <c:spPr>
              <a:solidFill>
                <a:srgbClr val="FFFF00"/>
              </a:solidFill>
              <a:ln>
                <a:solidFill>
                  <a:srgbClr val="333300"/>
                </a:solidFill>
                <a:prstDash val="solid"/>
              </a:ln>
            </c:spPr>
          </c:marker>
          <c:dPt>
            <c:idx val="0"/>
            <c:marker>
              <c:symbol val="diamond"/>
              <c:size val="17"/>
              <c:spPr>
                <a:solidFill>
                  <a:schemeClr val="tx1"/>
                </a:solidFill>
                <a:ln>
                  <a:solidFill>
                    <a:srgbClr val="333300"/>
                  </a:solidFill>
                  <a:prstDash val="solid"/>
                </a:ln>
              </c:spPr>
            </c:marker>
            <c:bubble3D val="0"/>
          </c:dPt>
          <c:dPt>
            <c:idx val="1"/>
            <c:marker>
              <c:symbol val="diamond"/>
              <c:size val="17"/>
              <c:spPr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333300"/>
                  </a:solidFill>
                  <a:prstDash val="solid"/>
                </a:ln>
              </c:spPr>
            </c:marker>
            <c:bubble3D val="0"/>
            <c:spPr>
              <a:ln w="38108">
                <a:solidFill>
                  <a:schemeClr val="tx1"/>
                </a:solidFill>
                <a:prstDash val="solid"/>
              </a:ln>
            </c:spPr>
          </c:dPt>
          <c:errBars>
            <c:errDir val="y"/>
            <c:errBarType val="minus"/>
            <c:errValType val="fixedVal"/>
            <c:noEndCap val="0"/>
            <c:val val="40"/>
            <c:spPr>
              <a:ln w="12703">
                <a:solidFill>
                  <a:schemeClr val="tx1"/>
                </a:solidFill>
                <a:prstDash val="solid"/>
              </a:ln>
            </c:spPr>
          </c:errBars>
          <c:cat>
            <c:strRef>
              <c:f>Sheet1!$A$2:$A$3</c:f>
              <c:strCache>
                <c:ptCount val="2"/>
                <c:pt idx="0">
                  <c:v>AD</c:v>
                </c:pt>
                <c:pt idx="1">
                  <c:v>AU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252</c:v>
                </c:pt>
                <c:pt idx="1">
                  <c:v>289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8897408"/>
        <c:axId val="238899200"/>
      </c:lineChart>
      <c:catAx>
        <c:axId val="238897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38899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8899200"/>
        <c:scaling>
          <c:orientation val="minMax"/>
          <c:max val="400"/>
          <c:min val="200"/>
        </c:scaling>
        <c:delete val="0"/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VO2 ml/min</a:t>
                </a:r>
              </a:p>
            </c:rich>
          </c:tx>
          <c:layout>
            <c:manualLayout>
              <c:xMode val="edge"/>
              <c:yMode val="edge"/>
              <c:x val="1.4830508474576272E-2"/>
              <c:y val="0.30031948881789139"/>
            </c:manualLayout>
          </c:layout>
          <c:overlay val="0"/>
          <c:spPr>
            <a:noFill/>
            <a:ln w="254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38897408"/>
        <c:crosses val="autoZero"/>
        <c:crossBetween val="between"/>
        <c:majorUnit val="50"/>
      </c:valAx>
      <c:spPr>
        <a:noFill/>
        <a:ln w="3176">
          <a:noFill/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35099337748345"/>
          <c:y val="6.9620253164556958E-2"/>
          <c:w val="0.69867549668874174"/>
          <c:h val="0.77689873417721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UAETr</c:v>
                </c:pt>
              </c:strCache>
            </c:strRef>
          </c:tx>
          <c:spPr>
            <a:solidFill>
              <a:schemeClr val="accent1"/>
            </a:solidFill>
            <a:ln w="12699">
              <a:solidFill>
                <a:schemeClr val="tx1"/>
              </a:solidFill>
              <a:prstDash val="solid"/>
            </a:ln>
          </c:spPr>
          <c:invertIfNegative val="0"/>
          <c:errBars>
            <c:errBarType val="plus"/>
            <c:errValType val="fixedVal"/>
            <c:noEndCap val="0"/>
            <c:val val="100"/>
            <c:spPr>
              <a:ln w="12699">
                <a:solidFill>
                  <a:schemeClr val="tx1"/>
                </a:solidFill>
                <a:prstDash val="solid"/>
              </a:ln>
            </c:spPr>
          </c:errBars>
          <c:cat>
            <c:strRef>
              <c:f>Sheet1!$B$1:$D$1</c:f>
              <c:strCache>
                <c:ptCount val="3"/>
                <c:pt idx="0">
                  <c:v>Leg End</c:v>
                </c:pt>
                <c:pt idx="1">
                  <c:v>Cycle Arm End</c:v>
                </c:pt>
                <c:pt idx="2">
                  <c:v>Dowel End.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330</c:v>
                </c:pt>
                <c:pt idx="1">
                  <c:v>260</c:v>
                </c:pt>
                <c:pt idx="2">
                  <c:v>200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SAETr</c:v>
                </c:pt>
              </c:strCache>
            </c:strRef>
          </c:tx>
          <c:spPr>
            <a:solidFill>
              <a:schemeClr val="accent2"/>
            </a:solidFill>
            <a:ln w="12699">
              <a:solidFill>
                <a:schemeClr val="tx1"/>
              </a:solidFill>
              <a:prstDash val="solid"/>
            </a:ln>
          </c:spPr>
          <c:invertIfNegative val="0"/>
          <c:errBars>
            <c:errBarType val="plus"/>
            <c:errValType val="fixedVal"/>
            <c:noEndCap val="0"/>
            <c:val val="120"/>
            <c:spPr>
              <a:ln w="12699">
                <a:solidFill>
                  <a:schemeClr val="tx1"/>
                </a:solidFill>
                <a:prstDash val="solid"/>
              </a:ln>
            </c:spPr>
          </c:errBars>
          <c:cat>
            <c:strRef>
              <c:f>Sheet1!$B$1:$D$1</c:f>
              <c:strCache>
                <c:ptCount val="3"/>
                <c:pt idx="0">
                  <c:v>Leg End</c:v>
                </c:pt>
                <c:pt idx="1">
                  <c:v>Cycle Arm End</c:v>
                </c:pt>
                <c:pt idx="2">
                  <c:v>Dowel End.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375</c:v>
                </c:pt>
                <c:pt idx="1">
                  <c:v>380</c:v>
                </c:pt>
                <c:pt idx="2">
                  <c:v>180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927232"/>
        <c:axId val="255718528"/>
      </c:barChart>
      <c:catAx>
        <c:axId val="23892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55718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5718528"/>
        <c:scaling>
          <c:orientation val="minMax"/>
          <c:max val="600"/>
        </c:scaling>
        <c:delete val="0"/>
        <c:axPos val="l"/>
        <c:title>
          <c:tx>
            <c:rich>
              <a:bodyPr/>
              <a:lstStyle/>
              <a:p>
                <a:pPr>
                  <a:defRPr sz="22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Time in Seconds</a:t>
                </a:r>
              </a:p>
            </c:rich>
          </c:tx>
          <c:layout>
            <c:manualLayout>
              <c:xMode val="edge"/>
              <c:yMode val="edge"/>
              <c:x val="1.1589403973509934E-2"/>
              <c:y val="0.20569620253164558"/>
            </c:manualLayout>
          </c:layout>
          <c:overlay val="0"/>
          <c:spPr>
            <a:noFill/>
            <a:ln w="2539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38927232"/>
        <c:crosses val="autoZero"/>
        <c:crossBetween val="between"/>
      </c:valAx>
      <c:spPr>
        <a:noFill/>
        <a:ln w="12699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85844370860927155"/>
          <c:y val="0.37816455696202533"/>
          <c:w val="0.13824503311258279"/>
          <c:h val="0.15664556962025317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03311258278151E-2"/>
          <c:y val="7.5949367088607597E-2"/>
          <c:w val="0.77317880794701987"/>
          <c:h val="0.64873417721518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 w="12640">
              <a:solidFill>
                <a:srgbClr val="000000"/>
              </a:solidFill>
              <a:prstDash val="solid"/>
            </a:ln>
          </c:spPr>
          <c:invertIfNegative val="0"/>
          <c:errBars>
            <c:errBarType val="plus"/>
            <c:errValType val="percentage"/>
            <c:noEndCap val="0"/>
            <c:val val="20"/>
            <c:spPr>
              <a:ln w="12640">
                <a:solidFill>
                  <a:srgbClr val="E0FFE0"/>
                </a:solidFill>
                <a:prstDash val="solid"/>
              </a:ln>
            </c:spPr>
          </c:errBars>
          <c:cat>
            <c:strRef>
              <c:f>Sheet1!$B$1:$D$1</c:f>
              <c:strCache>
                <c:ptCount val="3"/>
                <c:pt idx="0">
                  <c:v>VO2</c:v>
                </c:pt>
                <c:pt idx="1">
                  <c:v>VE</c:v>
                </c:pt>
                <c:pt idx="2">
                  <c:v>VT/Ti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58</c:v>
                </c:pt>
                <c:pt idx="1">
                  <c:v>41</c:v>
                </c:pt>
                <c:pt idx="2">
                  <c:v>51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 w="12640">
              <a:solidFill>
                <a:srgbClr val="000000"/>
              </a:solidFill>
              <a:prstDash val="solid"/>
            </a:ln>
          </c:spPr>
          <c:invertIfNegative val="0"/>
          <c:errBars>
            <c:errBarType val="plus"/>
            <c:errValType val="percentage"/>
            <c:noEndCap val="0"/>
            <c:val val="20"/>
            <c:spPr>
              <a:ln w="12640">
                <a:solidFill>
                  <a:srgbClr val="E0FFE0"/>
                </a:solidFill>
                <a:prstDash val="solid"/>
              </a:ln>
            </c:spPr>
          </c:errBars>
          <c:cat>
            <c:strRef>
              <c:f>Sheet1!$B$1:$D$1</c:f>
              <c:strCache>
                <c:ptCount val="3"/>
                <c:pt idx="0">
                  <c:v>VO2</c:v>
                </c:pt>
                <c:pt idx="1">
                  <c:v>VE</c:v>
                </c:pt>
                <c:pt idx="2">
                  <c:v>VT/Ti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38</c:v>
                </c:pt>
                <c:pt idx="1">
                  <c:v>21</c:v>
                </c:pt>
                <c:pt idx="2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8435200"/>
        <c:axId val="368437120"/>
      </c:barChart>
      <c:catAx>
        <c:axId val="368435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1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 Change from rest  at Exercise Isotime</a:t>
                </a:r>
              </a:p>
            </c:rich>
          </c:tx>
          <c:layout>
            <c:manualLayout>
              <c:xMode val="edge"/>
              <c:yMode val="edge"/>
              <c:x val="0.11258278145695365"/>
              <c:y val="0.86234177215189878"/>
            </c:manualLayout>
          </c:layout>
          <c:overlay val="0"/>
          <c:spPr>
            <a:noFill/>
            <a:ln w="2528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84371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68437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8435200"/>
        <c:crosses val="autoZero"/>
        <c:crossBetween val="between"/>
      </c:valAx>
      <c:spPr>
        <a:noFill/>
        <a:ln w="25280">
          <a:noFill/>
        </a:ln>
      </c:spPr>
    </c:plotArea>
    <c:legend>
      <c:legendPos val="r"/>
      <c:layout>
        <c:manualLayout>
          <c:xMode val="edge"/>
          <c:yMode val="edge"/>
          <c:x val="0.85264900662251653"/>
          <c:y val="0.31645569620253167"/>
          <c:w val="0.13824503311258279"/>
          <c:h val="0.16613924050632911"/>
        </c:manualLayout>
      </c:layout>
      <c:overlay val="0"/>
      <c:spPr>
        <a:noFill/>
        <a:ln w="3160">
          <a:solidFill>
            <a:schemeClr val="tx1"/>
          </a:solidFill>
          <a:prstDash val="solid"/>
        </a:ln>
      </c:spPr>
      <c:txPr>
        <a:bodyPr/>
        <a:lstStyle/>
        <a:p>
          <a:pPr>
            <a:defRPr sz="1647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6A214-40DF-4171-B045-8DA8890CBD43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CD13A-57FC-4BA1-88AF-C31AD55BC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81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CD13A-57FC-4BA1-88AF-C31AD55BC8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63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832A-54D4-479A-A42B-FEFD581CB410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11E3-51DF-4AAE-B1A2-2DBAF983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4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832A-54D4-479A-A42B-FEFD581CB410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11E3-51DF-4AAE-B1A2-2DBAF983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832A-54D4-479A-A42B-FEFD581CB410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11E3-51DF-4AAE-B1A2-2DBAF983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9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112B1F9-1EE0-49A8-86B5-E46B271FCF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561E255-7F7D-4A70-A367-7A93E246A5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0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832A-54D4-479A-A42B-FEFD581CB410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11E3-51DF-4AAE-B1A2-2DBAF983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6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832A-54D4-479A-A42B-FEFD581CB410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11E3-51DF-4AAE-B1A2-2DBAF983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832A-54D4-479A-A42B-FEFD581CB410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11E3-51DF-4AAE-B1A2-2DBAF983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5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832A-54D4-479A-A42B-FEFD581CB410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11E3-51DF-4AAE-B1A2-2DBAF983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832A-54D4-479A-A42B-FEFD581CB410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11E3-51DF-4AAE-B1A2-2DBAF983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5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832A-54D4-479A-A42B-FEFD581CB410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11E3-51DF-4AAE-B1A2-2DBAF983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8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832A-54D4-479A-A42B-FEFD581CB410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11E3-51DF-4AAE-B1A2-2DBAF983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0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832A-54D4-479A-A42B-FEFD581CB410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11E3-51DF-4AAE-B1A2-2DBAF983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5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1832A-54D4-479A-A42B-FEFD581CB410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611E3-51DF-4AAE-B1A2-2DBAF983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5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en.wikipedia.org/wiki/File:VictoryOLord.JPG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066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Arm Exercise: Rationale and Efficacy in </a:t>
            </a:r>
            <a:r>
              <a:rPr lang="en-US" sz="5400" b="1" dirty="0" smtClean="0"/>
              <a:t>COPD an Example of the Present and Future of PR</a:t>
            </a:r>
            <a:endParaRPr lang="en-US" sz="54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733800"/>
            <a:ext cx="5715000" cy="1752600"/>
          </a:xfrm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Bartolome</a:t>
            </a:r>
            <a:r>
              <a:rPr lang="en-US" sz="2400" b="1" dirty="0">
                <a:solidFill>
                  <a:schemeClr val="tx1"/>
                </a:solidFill>
              </a:rPr>
              <a:t> R. Celli, M.D.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Professor of Medicine.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Harvard Medical School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Brigham and Women’s Hospital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Boston</a:t>
            </a:r>
            <a:r>
              <a:rPr lang="en-US" sz="2400" b="1" dirty="0" smtClean="0">
                <a:solidFill>
                  <a:schemeClr val="tx1"/>
                </a:solidFill>
              </a:rPr>
              <a:t>. MA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4" descr="Harvard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10175"/>
            <a:ext cx="1447800" cy="133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Brigham and Wome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10175"/>
            <a:ext cx="12954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124200"/>
            <a:ext cx="1828800" cy="155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2590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Arm and Leg </a:t>
            </a:r>
            <a:r>
              <a:rPr lang="en-US" sz="5400" b="1" dirty="0" smtClean="0"/>
              <a:t>Cycling</a:t>
            </a:r>
            <a:endParaRPr lang="en-US" sz="5400" b="1" dirty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654437983"/>
              </p:ext>
            </p:extLst>
          </p:nvPr>
        </p:nvGraphicFramePr>
        <p:xfrm>
          <a:off x="736600" y="2032000"/>
          <a:ext cx="7670800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438400" y="60960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Beats x min.			L/min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1143000"/>
          </a:xfrm>
        </p:spPr>
        <p:txBody>
          <a:bodyPr/>
          <a:lstStyle/>
          <a:p>
            <a:r>
              <a:rPr lang="en-US" sz="4800" b="1" dirty="0"/>
              <a:t>Arm Exercise: Review</a:t>
            </a:r>
            <a:r>
              <a:rPr lang="en-US" b="1" dirty="0"/>
              <a:t>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Functional Anatomy.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Response to Exercise:					- Arm </a:t>
            </a:r>
            <a:r>
              <a:rPr lang="en-US" sz="3600" b="1" dirty="0" err="1">
                <a:solidFill>
                  <a:schemeClr val="bg1"/>
                </a:solidFill>
              </a:rPr>
              <a:t>Ergometry</a:t>
            </a:r>
            <a:r>
              <a:rPr lang="en-US" sz="3600" b="1" dirty="0">
                <a:solidFill>
                  <a:schemeClr val="bg1"/>
                </a:solidFill>
              </a:rPr>
              <a:t>.					- UAE.</a:t>
            </a:r>
          </a:p>
          <a:p>
            <a:pPr>
              <a:lnSpc>
                <a:spcPct val="90000"/>
              </a:lnSpc>
            </a:pPr>
            <a:r>
              <a:rPr lang="en-US" sz="3600" b="1" dirty="0"/>
              <a:t>Arms and Ventilation.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Arm Exercise and COPD.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Upper Extremity Exercise as Therapy.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Arms and ADL</a:t>
            </a:r>
          </a:p>
        </p:txBody>
      </p:sp>
      <p:pic>
        <p:nvPicPr>
          <p:cNvPr id="26627" name="Picture 3" descr="comb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553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810000" y="6316663"/>
            <a:ext cx="487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/>
              <a:t>Tangri</a:t>
            </a:r>
            <a:r>
              <a:rPr lang="en-US" sz="1800" b="1" dirty="0"/>
              <a:t> &amp; Wolf Chest 1973; 63:126</a:t>
            </a:r>
          </a:p>
        </p:txBody>
      </p:sp>
      <p:sp>
        <p:nvSpPr>
          <p:cNvPr id="2" name="Rectangle 1"/>
          <p:cNvSpPr/>
          <p:nvPr/>
        </p:nvSpPr>
        <p:spPr>
          <a:xfrm>
            <a:off x="1295400" y="1752600"/>
            <a:ext cx="7010400" cy="403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976479"/>
              </p:ext>
            </p:extLst>
          </p:nvPr>
        </p:nvGraphicFramePr>
        <p:xfrm>
          <a:off x="965200" y="1574800"/>
          <a:ext cx="71374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19100" y="500743"/>
            <a:ext cx="8610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400" b="1" dirty="0"/>
              <a:t>Effect of Arm Elevation on VO2 and </a:t>
            </a:r>
            <a:r>
              <a:rPr lang="en-US" sz="3400" b="1" dirty="0" smtClean="0"/>
              <a:t>VCO2</a:t>
            </a:r>
            <a:endParaRPr lang="en-US" sz="3400" b="1" dirty="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648200" y="6240463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 err="1">
                <a:solidFill>
                  <a:schemeClr val="tx2"/>
                </a:solidFill>
              </a:rPr>
              <a:t>Couser</a:t>
            </a:r>
            <a:r>
              <a:rPr lang="en-US" sz="2000" b="1" dirty="0">
                <a:solidFill>
                  <a:schemeClr val="tx2"/>
                </a:solidFill>
              </a:rPr>
              <a:t> CHEST 1993:103:37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172200" y="2819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*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408714" y="2601686"/>
            <a:ext cx="838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VO2</a:t>
            </a:r>
            <a:r>
              <a:rPr lang="en-US" sz="2000" dirty="0"/>
              <a:t> 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334000" y="3930134"/>
            <a:ext cx="106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VCO2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9400" y="2057400"/>
            <a:ext cx="44958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77200" cy="1143000"/>
          </a:xfrm>
        </p:spPr>
        <p:txBody>
          <a:bodyPr/>
          <a:lstStyle/>
          <a:p>
            <a:r>
              <a:rPr lang="en-US" sz="5400" b="1" dirty="0"/>
              <a:t>Arm Elevation and COPD</a:t>
            </a:r>
          </a:p>
        </p:txBody>
      </p:sp>
      <p:pic>
        <p:nvPicPr>
          <p:cNvPr id="27656" name="Picture 8" descr="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038600" y="624840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/>
              <a:t>Martinez AJRCCM 1991;143:476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4600" y="1524000"/>
            <a:ext cx="48006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1143000"/>
          </a:xfrm>
        </p:spPr>
        <p:txBody>
          <a:bodyPr/>
          <a:lstStyle/>
          <a:p>
            <a:r>
              <a:rPr lang="en-US" sz="4800" b="1" dirty="0"/>
              <a:t>COPD: Arm </a:t>
            </a:r>
            <a:r>
              <a:rPr lang="en-US" sz="4800" b="1" dirty="0" err="1"/>
              <a:t>vs</a:t>
            </a:r>
            <a:r>
              <a:rPr lang="en-US" sz="4800" b="1" dirty="0"/>
              <a:t> Leg Exercise.</a:t>
            </a:r>
          </a:p>
        </p:txBody>
      </p:sp>
      <p:pic>
        <p:nvPicPr>
          <p:cNvPr id="24579" name="Picture 3" descr="armexercis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2390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810000" y="6392863"/>
            <a:ext cx="457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/>
              <a:t>Criner</a:t>
            </a:r>
            <a:r>
              <a:rPr lang="en-US" sz="1800" b="1" dirty="0"/>
              <a:t> &amp; Celli ARRD </a:t>
            </a:r>
            <a:r>
              <a:rPr lang="en-US" sz="1800" b="1" dirty="0" smtClean="0"/>
              <a:t>1988;138856</a:t>
            </a:r>
            <a:endParaRPr lang="en-US" sz="1800" b="1" dirty="0"/>
          </a:p>
        </p:txBody>
      </p:sp>
      <p:sp>
        <p:nvSpPr>
          <p:cNvPr id="3" name="Rectangle 2"/>
          <p:cNvSpPr/>
          <p:nvPr/>
        </p:nvSpPr>
        <p:spPr>
          <a:xfrm>
            <a:off x="5105400" y="1447800"/>
            <a:ext cx="2819400" cy="4591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Arm Elevation and RM</a:t>
            </a:r>
          </a:p>
        </p:txBody>
      </p:sp>
      <p:pic>
        <p:nvPicPr>
          <p:cNvPr id="32771" name="Picture 3" descr="armexercis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239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276600" y="6164263"/>
            <a:ext cx="5257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/>
              <a:t>Epstein AJRCCM  1995;152:211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3771900"/>
            <a:ext cx="7391400" cy="194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1143000"/>
          </a:xfrm>
        </p:spPr>
        <p:txBody>
          <a:bodyPr>
            <a:normAutofit/>
          </a:bodyPr>
          <a:lstStyle/>
          <a:p>
            <a:r>
              <a:rPr lang="en-US" sz="5400" b="1" dirty="0"/>
              <a:t>Arm Exercise: Review</a:t>
            </a:r>
            <a:r>
              <a:rPr lang="en-US" sz="4800" dirty="0"/>
              <a:t>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Functional Anatomy.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Response to Exercise:					- Arm </a:t>
            </a:r>
            <a:r>
              <a:rPr lang="en-US" sz="3600" b="1" dirty="0" err="1">
                <a:solidFill>
                  <a:schemeClr val="bg1"/>
                </a:solidFill>
              </a:rPr>
              <a:t>Ergometry</a:t>
            </a:r>
            <a:r>
              <a:rPr lang="en-US" sz="3600" b="1" dirty="0">
                <a:solidFill>
                  <a:schemeClr val="bg1"/>
                </a:solidFill>
              </a:rPr>
              <a:t>.					- UAE.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Arms and Ventilation.</a:t>
            </a:r>
          </a:p>
          <a:p>
            <a:pPr>
              <a:lnSpc>
                <a:spcPct val="90000"/>
              </a:lnSpc>
            </a:pPr>
            <a:r>
              <a:rPr lang="en-US" sz="3600" b="1" dirty="0"/>
              <a:t>Arm Exercise and COPD.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Upper Extremity Exercise as Therapy.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077200" cy="1143000"/>
          </a:xfrm>
        </p:spPr>
        <p:txBody>
          <a:bodyPr/>
          <a:lstStyle/>
          <a:p>
            <a:r>
              <a:rPr lang="en-US" b="1" dirty="0"/>
              <a:t>Arm </a:t>
            </a:r>
            <a:r>
              <a:rPr lang="en-US" b="1" dirty="0" err="1"/>
              <a:t>Biomolecular</a:t>
            </a:r>
            <a:r>
              <a:rPr lang="en-US" b="1" dirty="0"/>
              <a:t> Composition.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7772400" cy="2895600"/>
          </a:xfrm>
        </p:spPr>
        <p:txBody>
          <a:bodyPr/>
          <a:lstStyle/>
          <a:p>
            <a:r>
              <a:rPr lang="en-US" sz="3600" b="1" dirty="0"/>
              <a:t>COPD = 11 and Controls = 9</a:t>
            </a:r>
          </a:p>
          <a:p>
            <a:r>
              <a:rPr lang="en-US" sz="3600" b="1" dirty="0"/>
              <a:t>Non dominant arm Deltoid biopsy.</a:t>
            </a:r>
          </a:p>
          <a:p>
            <a:r>
              <a:rPr lang="en-US" sz="3600" b="1" dirty="0"/>
              <a:t>Handgrip strength.</a:t>
            </a:r>
          </a:p>
          <a:p>
            <a:r>
              <a:rPr lang="en-US" sz="3600" b="1" dirty="0"/>
              <a:t>Exercise Capacity (Leg </a:t>
            </a:r>
            <a:r>
              <a:rPr lang="en-US" sz="3600" b="1" dirty="0" err="1"/>
              <a:t>ergometry</a:t>
            </a:r>
            <a:r>
              <a:rPr lang="en-US" sz="3600" b="1" dirty="0"/>
              <a:t>).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343400" y="6096000"/>
            <a:ext cx="373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/>
              <a:t>Gea</a:t>
            </a:r>
            <a:r>
              <a:rPr lang="en-US" sz="1800" b="1" dirty="0"/>
              <a:t> et al AJRCCM 1999;159:A579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153400" cy="1143000"/>
          </a:xfrm>
        </p:spPr>
        <p:txBody>
          <a:bodyPr/>
          <a:lstStyle/>
          <a:p>
            <a:r>
              <a:rPr lang="en-US" b="1" dirty="0"/>
              <a:t>Arm </a:t>
            </a:r>
            <a:r>
              <a:rPr lang="en-US" b="1" dirty="0" err="1"/>
              <a:t>Biomolecular</a:t>
            </a:r>
            <a:r>
              <a:rPr lang="en-US" b="1" dirty="0"/>
              <a:t> </a:t>
            </a:r>
            <a:r>
              <a:rPr lang="en-US" b="1" dirty="0" smtClean="0"/>
              <a:t>Composition</a:t>
            </a:r>
            <a:endParaRPr lang="en-US" b="1" dirty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533333062"/>
              </p:ext>
            </p:extLst>
          </p:nvPr>
        </p:nvGraphicFramePr>
        <p:xfrm>
          <a:off x="736600" y="2032000"/>
          <a:ext cx="7670800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276600" y="2590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ns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705600" y="37338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/>
              <a:t>P = 0.01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334000" y="63246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343400" y="6248400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/>
              <a:t>Gea</a:t>
            </a:r>
            <a:r>
              <a:rPr lang="en-US" sz="1800" b="1" dirty="0"/>
              <a:t> et al AJRCCM 1999;159:A579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38916" grpId="0"/>
      <p:bldP spid="389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53400" cy="1143000"/>
          </a:xfrm>
        </p:spPr>
        <p:txBody>
          <a:bodyPr/>
          <a:lstStyle/>
          <a:p>
            <a:r>
              <a:rPr lang="en-US" sz="6600" b="1" dirty="0"/>
              <a:t>Humans versus Apes</a:t>
            </a:r>
          </a:p>
        </p:txBody>
      </p:sp>
      <p:pic>
        <p:nvPicPr>
          <p:cNvPr id="7172" name="Picture 4" descr="a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57635"/>
            <a:ext cx="2711938" cy="341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pe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328" y="2357635"/>
            <a:ext cx="2274529" cy="341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apes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773" y="2438399"/>
            <a:ext cx="2366783" cy="333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066800" y="5867400"/>
            <a:ext cx="182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Brain Size 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787642" y="5928955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Upright Posture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583564" y="5928955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Use of Hands</a:t>
            </a:r>
          </a:p>
        </p:txBody>
      </p:sp>
    </p:spTree>
    <p:extLst>
      <p:ext uri="{BB962C8B-B14F-4D97-AF65-F5344CB8AC3E}">
        <p14:creationId xmlns:p14="http://schemas.microsoft.com/office/powerpoint/2010/main" val="182841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7177" grpId="0"/>
      <p:bldP spid="71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r>
              <a:rPr lang="en-US" b="1" dirty="0"/>
              <a:t>Arm </a:t>
            </a:r>
            <a:r>
              <a:rPr lang="en-US" b="1" dirty="0" err="1"/>
              <a:t>Biomolecular</a:t>
            </a:r>
            <a:r>
              <a:rPr lang="en-US" b="1" dirty="0"/>
              <a:t> Composition.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575714330"/>
              </p:ext>
            </p:extLst>
          </p:nvPr>
        </p:nvGraphicFramePr>
        <p:xfrm>
          <a:off x="727075" y="2012950"/>
          <a:ext cx="7658100" cy="400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010400" y="4114800"/>
            <a:ext cx="609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*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572000" y="6172200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/>
              <a:t>Gea</a:t>
            </a:r>
            <a:r>
              <a:rPr lang="en-US" sz="1800" b="1" dirty="0"/>
              <a:t> et al AJRCCM 1999;159:A579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EELV: Arm and Leg Exercise</a:t>
            </a:r>
            <a:br>
              <a:rPr lang="en-US" b="1" dirty="0"/>
            </a:br>
            <a:r>
              <a:rPr lang="en-US" sz="3600" b="1" dirty="0"/>
              <a:t>N=22 CF and 8 Controls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572289774"/>
              </p:ext>
            </p:extLst>
          </p:nvPr>
        </p:nvGraphicFramePr>
        <p:xfrm>
          <a:off x="736600" y="2032000"/>
          <a:ext cx="7670800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505200" y="48006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*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334000" y="273526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*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477000" y="25146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*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715000" y="25146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‡</a:t>
            </a:r>
            <a:endParaRPr 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934200" y="2362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‡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28600" y="6096000"/>
            <a:ext cx="525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*Different from rest. </a:t>
            </a:r>
            <a:r>
              <a:rPr lang="en-US" sz="2000" b="1" dirty="0">
                <a:cs typeface="Times New Roman" pitchFamily="18" charset="0"/>
              </a:rPr>
              <a:t>‡ Different from control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5715000" y="6248400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/>
              <a:t>Alison AJRCCM 98;1581450</a:t>
            </a:r>
          </a:p>
        </p:txBody>
      </p:sp>
      <p:sp>
        <p:nvSpPr>
          <p:cNvPr id="3" name="Rectangle 2"/>
          <p:cNvSpPr/>
          <p:nvPr/>
        </p:nvSpPr>
        <p:spPr>
          <a:xfrm>
            <a:off x="3826329" y="2438400"/>
            <a:ext cx="3581400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23556" grpId="0"/>
      <p:bldP spid="23557" grpId="0"/>
      <p:bldP spid="23558" grpId="0"/>
      <p:bldP spid="23559" grpId="0"/>
      <p:bldP spid="23561" grpId="0"/>
      <p:bldP spid="2356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COPD: UEE and </a:t>
            </a:r>
            <a:r>
              <a:rPr lang="en-US" b="1" dirty="0"/>
              <a:t>Association </a:t>
            </a:r>
            <a:r>
              <a:rPr lang="en-US" b="1" dirty="0" smtClean="0"/>
              <a:t>With COPD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828800"/>
            <a:ext cx="342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24 patients. 64 years</a:t>
            </a:r>
          </a:p>
          <a:p>
            <a:endParaRPr lang="en-US" sz="2400" dirty="0"/>
          </a:p>
          <a:p>
            <a:r>
              <a:rPr lang="en-US" sz="2400" dirty="0" smtClean="0"/>
              <a:t> FEV</a:t>
            </a:r>
            <a:r>
              <a:rPr lang="en-US" dirty="0" smtClean="0"/>
              <a:t>1 </a:t>
            </a:r>
            <a:r>
              <a:rPr lang="en-US" sz="2400" dirty="0" smtClean="0"/>
              <a:t>= 35% predicted</a:t>
            </a:r>
          </a:p>
          <a:p>
            <a:endParaRPr lang="en-US" sz="2400" dirty="0"/>
          </a:p>
          <a:p>
            <a:r>
              <a:rPr lang="en-US" sz="2400" dirty="0" smtClean="0"/>
              <a:t> Exercise at 3 levels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50%   65%   and 80%</a:t>
            </a:r>
          </a:p>
          <a:p>
            <a:endParaRPr lang="en-US" sz="2400" dirty="0"/>
          </a:p>
          <a:p>
            <a:r>
              <a:rPr lang="en-US" sz="2400" dirty="0" smtClean="0"/>
              <a:t> Physiological outcomes</a:t>
            </a:r>
          </a:p>
          <a:p>
            <a:endParaRPr lang="en-US" sz="2400" dirty="0"/>
          </a:p>
          <a:p>
            <a:r>
              <a:rPr lang="en-US" sz="2400" dirty="0" smtClean="0"/>
              <a:t> 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05000"/>
            <a:ext cx="5298078" cy="341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6800" y="6172200"/>
            <a:ext cx="3886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Colluci</a:t>
            </a:r>
            <a:r>
              <a:rPr lang="en-US" dirty="0" smtClean="0"/>
              <a:t> M et al CHEST 2010; 136:39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2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COPD: UEE and </a:t>
            </a:r>
            <a:r>
              <a:rPr lang="en-US" b="1" dirty="0"/>
              <a:t>Association </a:t>
            </a:r>
            <a:r>
              <a:rPr lang="en-US" b="1" dirty="0" smtClean="0"/>
              <a:t>With COPD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6128"/>
            <a:ext cx="4800600" cy="351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6129"/>
            <a:ext cx="4343400" cy="351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0" y="6172200"/>
            <a:ext cx="3886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Colluci</a:t>
            </a:r>
            <a:r>
              <a:rPr lang="en-US" dirty="0" smtClean="0"/>
              <a:t> M et al CHEST 2010; 136:39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84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1143000"/>
          </a:xfrm>
        </p:spPr>
        <p:txBody>
          <a:bodyPr/>
          <a:lstStyle/>
          <a:p>
            <a:r>
              <a:rPr lang="en-US" sz="4800" b="1" dirty="0"/>
              <a:t>Arm Exercise: Review</a:t>
            </a:r>
            <a:r>
              <a:rPr lang="en-US" dirty="0"/>
              <a:t>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Functional Anatomy.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Response to Exercise:					- Arm </a:t>
            </a:r>
            <a:r>
              <a:rPr lang="en-US" sz="3600" b="1" dirty="0" err="1">
                <a:solidFill>
                  <a:schemeClr val="bg1"/>
                </a:solidFill>
              </a:rPr>
              <a:t>Ergometry</a:t>
            </a:r>
            <a:r>
              <a:rPr lang="en-US" sz="3600" b="1" dirty="0">
                <a:solidFill>
                  <a:schemeClr val="bg1"/>
                </a:solidFill>
              </a:rPr>
              <a:t>.					- UAE.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Arms and Ventilation.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Arm Exercise and COPD.</a:t>
            </a:r>
          </a:p>
          <a:p>
            <a:pPr>
              <a:lnSpc>
                <a:spcPct val="90000"/>
              </a:lnSpc>
            </a:pPr>
            <a:r>
              <a:rPr lang="en-US" sz="3600" b="1" dirty="0"/>
              <a:t>Upper Extremity Exercise as Therapy.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296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sz="5400" b="1" dirty="0"/>
              <a:t>Upper Extremity Exercise.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67000"/>
            <a:ext cx="8077200" cy="3200400"/>
          </a:xfrm>
          <a:noFill/>
          <a:ln/>
        </p:spPr>
        <p:txBody>
          <a:bodyPr lIns="92075" tIns="46038" rIns="92075" bIns="46038"/>
          <a:lstStyle/>
          <a:p>
            <a:r>
              <a:rPr lang="en-US" sz="3600" b="1" dirty="0"/>
              <a:t>Arm elevation increases VO2 , VCO2 and VE.</a:t>
            </a:r>
          </a:p>
          <a:p>
            <a:r>
              <a:rPr lang="en-US" sz="3600" b="1" dirty="0"/>
              <a:t>Arm muscles can pull on the ribcage.</a:t>
            </a:r>
          </a:p>
          <a:p>
            <a:r>
              <a:rPr lang="en-US" sz="3600" b="1" dirty="0"/>
              <a:t>May generate dyspnea associated with </a:t>
            </a:r>
            <a:r>
              <a:rPr lang="en-US" sz="3600" b="1" dirty="0" err="1"/>
              <a:t>dyssynchronous</a:t>
            </a:r>
            <a:r>
              <a:rPr lang="en-US" sz="3600" b="1" dirty="0"/>
              <a:t> RC/</a:t>
            </a:r>
            <a:r>
              <a:rPr lang="en-US" sz="3600" b="1" dirty="0" err="1"/>
              <a:t>Abd</a:t>
            </a:r>
            <a:r>
              <a:rPr lang="en-US" sz="3600" b="1" dirty="0"/>
              <a:t> movement.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848400"/>
              </p:ext>
            </p:extLst>
          </p:nvPr>
        </p:nvGraphicFramePr>
        <p:xfrm>
          <a:off x="1219200" y="1447800"/>
          <a:ext cx="5995988" cy="3976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891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400" b="1" dirty="0"/>
              <a:t>Effect of UA Training on Arm Elevation </a:t>
            </a:r>
            <a:r>
              <a:rPr lang="en-US" sz="3400" b="1" dirty="0" smtClean="0"/>
              <a:t>VO2</a:t>
            </a:r>
            <a:endParaRPr lang="en-US" sz="3400" b="1" dirty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648200" y="6240463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 err="1"/>
              <a:t>Couser</a:t>
            </a:r>
            <a:r>
              <a:rPr lang="en-US" sz="2000" b="1" dirty="0"/>
              <a:t> CHEST 1993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0" y="27432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Pre- Rehab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28456" y="3886200"/>
            <a:ext cx="1643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Post- Rehab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819400" y="1905000"/>
            <a:ext cx="4114800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SAE </a:t>
            </a:r>
            <a:r>
              <a:rPr lang="en-US" sz="4800" b="1" dirty="0" err="1"/>
              <a:t>vs</a:t>
            </a:r>
            <a:r>
              <a:rPr lang="en-US" sz="4800" b="1" dirty="0"/>
              <a:t> UAE in PR of COPD.</a:t>
            </a:r>
            <a:br>
              <a:rPr lang="en-US" sz="4800" b="1" dirty="0"/>
            </a:br>
            <a:r>
              <a:rPr lang="en-US" sz="4000" b="1" dirty="0"/>
              <a:t>N = 36</a:t>
            </a:r>
          </a:p>
        </p:txBody>
      </p:sp>
      <p:graphicFrame>
        <p:nvGraphicFramePr>
          <p:cNvPr id="2" name="Object 1027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220893553"/>
              </p:ext>
            </p:extLst>
          </p:nvPr>
        </p:nvGraphicFramePr>
        <p:xfrm>
          <a:off x="736600" y="2032000"/>
          <a:ext cx="7670800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4" name="Text Box 1028"/>
          <p:cNvSpPr txBox="1">
            <a:spLocks noChangeArrowheads="1"/>
          </p:cNvSpPr>
          <p:nvPr/>
        </p:nvSpPr>
        <p:spPr bwMode="auto">
          <a:xfrm>
            <a:off x="3962400" y="6316663"/>
            <a:ext cx="495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/>
              <a:t>Martinez CHEST 1993;103:1397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6613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sz="6000" b="1" dirty="0"/>
              <a:t>Effects of UA training</a:t>
            </a:r>
            <a:r>
              <a:rPr lang="en-US" b="1" dirty="0"/>
              <a:t> </a:t>
            </a:r>
          </a:p>
        </p:txBody>
      </p:sp>
      <p:graphicFrame>
        <p:nvGraphicFramePr>
          <p:cNvPr id="2" name="Object 3"/>
          <p:cNvGraphicFramePr>
            <a:graphicFrameLocks noGrp="1"/>
          </p:cNvGraphicFramePr>
          <p:nvPr>
            <p:ph type="chart" idx="1"/>
          </p:nvPr>
        </p:nvGraphicFramePr>
        <p:xfrm>
          <a:off x="739775" y="2032000"/>
          <a:ext cx="7643813" cy="399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209800" y="23622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343400" y="3124200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248400" y="28956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657600" y="6248400"/>
            <a:ext cx="5183188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/>
              <a:t>Epstein et al J </a:t>
            </a:r>
            <a:r>
              <a:rPr lang="en-US" sz="2000" b="1" dirty="0" err="1"/>
              <a:t>Cardiopulm</a:t>
            </a:r>
            <a:r>
              <a:rPr lang="en-US" sz="2000" b="1" dirty="0"/>
              <a:t> Rehab 97;17:171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6000" b="1" dirty="0"/>
              <a:t>Arm Exercise in P.R.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7938" cy="4114800"/>
          </a:xfrm>
          <a:noFill/>
          <a:ln/>
        </p:spPr>
        <p:txBody>
          <a:bodyPr lIns="92075" tIns="46038" rIns="92075" bIns="46038"/>
          <a:lstStyle/>
          <a:p>
            <a:r>
              <a:rPr lang="en-US" sz="2800" b="1" dirty="0"/>
              <a:t>Studies: 6.</a:t>
            </a:r>
          </a:p>
          <a:p>
            <a:r>
              <a:rPr lang="en-US" sz="2800" b="1" dirty="0"/>
              <a:t>Patients  n=132</a:t>
            </a:r>
          </a:p>
          <a:p>
            <a:r>
              <a:rPr lang="en-US" sz="2800" b="1" dirty="0"/>
              <a:t>Age  63</a:t>
            </a:r>
            <a:r>
              <a:rPr lang="en-US" sz="2800" b="1" u="sng" dirty="0"/>
              <a:t>+</a:t>
            </a:r>
            <a:r>
              <a:rPr lang="en-US" sz="2800" b="1" dirty="0"/>
              <a:t>6 </a:t>
            </a:r>
            <a:r>
              <a:rPr lang="en-US" sz="2800" b="1" dirty="0" err="1"/>
              <a:t>ys</a:t>
            </a:r>
            <a:r>
              <a:rPr lang="en-US" sz="2800" b="1" dirty="0"/>
              <a:t>.</a:t>
            </a:r>
          </a:p>
          <a:p>
            <a:r>
              <a:rPr lang="en-US" sz="2800" b="1" dirty="0"/>
              <a:t>FEV1 0.92 L</a:t>
            </a:r>
          </a:p>
          <a:p>
            <a:r>
              <a:rPr lang="en-US" sz="2800" b="1" dirty="0"/>
              <a:t>Gender 76% men.</a:t>
            </a:r>
          </a:p>
          <a:p>
            <a:r>
              <a:rPr lang="en-US" sz="2800" b="1" dirty="0"/>
              <a:t>Training: Arm Erg. 2		UAE  4</a:t>
            </a:r>
          </a:p>
          <a:p>
            <a:r>
              <a:rPr lang="en-US" sz="2800" b="1" dirty="0"/>
              <a:t>Duration 6-10 weeks</a:t>
            </a:r>
          </a:p>
        </p:txBody>
      </p:sp>
      <p:graphicFrame>
        <p:nvGraphicFramePr>
          <p:cNvPr id="2" name="Object 4"/>
          <p:cNvGraphicFramePr>
            <a:graphicFrameLocks noGrp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2729932555"/>
              </p:ext>
            </p:extLst>
          </p:nvPr>
        </p:nvGraphicFramePr>
        <p:xfrm>
          <a:off x="4572000" y="1981200"/>
          <a:ext cx="4343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416800" y="2209800"/>
            <a:ext cx="162560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/>
              <a:t>Change %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53400" cy="1143000"/>
          </a:xfrm>
        </p:spPr>
        <p:txBody>
          <a:bodyPr/>
          <a:lstStyle/>
          <a:p>
            <a:r>
              <a:rPr lang="en-US" sz="6600" b="1" dirty="0"/>
              <a:t>Humans versus Apes</a:t>
            </a:r>
          </a:p>
        </p:txBody>
      </p:sp>
      <p:pic>
        <p:nvPicPr>
          <p:cNvPr id="10" name="Picture 4" descr="https://encrypted-tbn1.gstatic.com/images?q=tbn:ANd9GcRakmhYwSMYipSYqCJuxyjU8ovTDVwqPMnGhlp4ahHYTrk9-6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07029"/>
            <a:ext cx="8679962" cy="486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Effects of UAEET in COPD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6237"/>
            <a:ext cx="4343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Randomized  50 pts</a:t>
            </a:r>
          </a:p>
          <a:p>
            <a:r>
              <a:rPr lang="en-US" dirty="0" smtClean="0"/>
              <a:t>3 </a:t>
            </a:r>
            <a:r>
              <a:rPr lang="en-US" dirty="0"/>
              <a:t>weeks </a:t>
            </a:r>
            <a:r>
              <a:rPr lang="en-US" dirty="0" smtClean="0"/>
              <a:t>inpatient</a:t>
            </a:r>
          </a:p>
          <a:p>
            <a:r>
              <a:rPr lang="en-US" dirty="0" smtClean="0"/>
              <a:t>UEET + </a:t>
            </a:r>
            <a:r>
              <a:rPr lang="en-US" dirty="0"/>
              <a:t>PR </a:t>
            </a:r>
            <a:r>
              <a:rPr lang="en-US" dirty="0" smtClean="0"/>
              <a:t>vs  PR</a:t>
            </a:r>
          </a:p>
          <a:p>
            <a:r>
              <a:rPr lang="en-US" dirty="0" smtClean="0"/>
              <a:t>Outcomes </a:t>
            </a:r>
            <a:r>
              <a:rPr lang="en-US" dirty="0"/>
              <a:t>the 6-min ring test (6MRT</a:t>
            </a:r>
            <a:r>
              <a:rPr lang="en-US" dirty="0" smtClean="0"/>
              <a:t>), </a:t>
            </a:r>
            <a:r>
              <a:rPr lang="en-US" dirty="0"/>
              <a:t>ADL field test (four shuttle stations), </a:t>
            </a:r>
            <a:r>
              <a:rPr lang="en-US" dirty="0" err="1" smtClean="0"/>
              <a:t>mMRC</a:t>
            </a:r>
            <a:r>
              <a:rPr lang="en-US" dirty="0" smtClean="0"/>
              <a:t>, </a:t>
            </a:r>
            <a:r>
              <a:rPr lang="en-US" dirty="0"/>
              <a:t>the London Chest Activity of Daily Living scale (LCADL), and </a:t>
            </a:r>
            <a:r>
              <a:rPr lang="en-US" dirty="0" smtClean="0"/>
              <a:t>6MWD. </a:t>
            </a:r>
          </a:p>
          <a:p>
            <a:r>
              <a:rPr lang="en-US" dirty="0" smtClean="0"/>
              <a:t>At 6-months repeat </a:t>
            </a:r>
            <a:r>
              <a:rPr lang="en-US" dirty="0"/>
              <a:t>the 6MRT and the LCADL</a:t>
            </a:r>
          </a:p>
        </p:txBody>
      </p:sp>
      <p:pic>
        <p:nvPicPr>
          <p:cNvPr id="5" name="Picture 4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11308"/>
            <a:ext cx="4191000" cy="425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8200" y="2133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6MRT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62500" y="4431268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62484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Costi</a:t>
            </a:r>
            <a:r>
              <a:rPr lang="en-US" dirty="0" smtClean="0"/>
              <a:t> S et al CHEST 2009; 136:387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74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Arm Training and RM.</a:t>
            </a:r>
          </a:p>
        </p:txBody>
      </p:sp>
      <p:pic>
        <p:nvPicPr>
          <p:cNvPr id="28675" name="Picture 3" descr="atra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3581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at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3200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886200" y="6240463"/>
            <a:ext cx="434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/>
              <a:t>Estenne</a:t>
            </a:r>
            <a:r>
              <a:rPr lang="en-US" sz="1800" b="1" dirty="0"/>
              <a:t> ARRD 1989;139:1218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45537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534400" cy="4114800"/>
          </a:xfrm>
          <a:noFill/>
          <a:ln/>
        </p:spPr>
        <p:txBody>
          <a:bodyPr lIns="92075" tIns="46038" rIns="92075" bIns="46038">
            <a:noAutofit/>
          </a:bodyPr>
          <a:lstStyle/>
          <a:p>
            <a:r>
              <a:rPr lang="en-US" sz="3600" b="1" dirty="0"/>
              <a:t>Arm exercise </a:t>
            </a:r>
            <a:r>
              <a:rPr lang="en-US" sz="3600" b="1" dirty="0" err="1" smtClean="0"/>
              <a:t>ccompromises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ventilatory</a:t>
            </a:r>
            <a:r>
              <a:rPr lang="en-US" sz="3600" b="1" dirty="0" smtClean="0"/>
              <a:t> function</a:t>
            </a:r>
            <a:endParaRPr lang="en-US" sz="3600" b="1" dirty="0"/>
          </a:p>
          <a:p>
            <a:r>
              <a:rPr lang="en-US" sz="3600" b="1" dirty="0"/>
              <a:t>AE </a:t>
            </a:r>
            <a:r>
              <a:rPr lang="en-US" sz="3600" b="1" dirty="0" smtClean="0"/>
              <a:t>training increases </a:t>
            </a:r>
            <a:r>
              <a:rPr lang="en-US" sz="3600" b="1" dirty="0"/>
              <a:t>Endurance, Decreases VE and VO2 for similar work.</a:t>
            </a:r>
          </a:p>
          <a:p>
            <a:r>
              <a:rPr lang="en-US" sz="3600" b="1" dirty="0" smtClean="0"/>
              <a:t>Form of training </a:t>
            </a:r>
            <a:r>
              <a:rPr lang="en-US" sz="3600" b="1" dirty="0"/>
              <a:t>is variable.</a:t>
            </a:r>
          </a:p>
          <a:p>
            <a:r>
              <a:rPr lang="en-US" sz="3600" b="1" dirty="0"/>
              <a:t>May have effect on RM function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953000" y="6248400"/>
            <a:ext cx="3276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ACCP/AACVPR Chest 1997.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6019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Evidence Type B</a:t>
            </a:r>
            <a:endParaRPr lang="en-US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sz="4800" b="1" dirty="0"/>
              <a:t>P.R. Arm Exercise. </a:t>
            </a:r>
            <a:r>
              <a:rPr lang="en-US" sz="4800" b="1" dirty="0" err="1"/>
              <a:t>QoL</a:t>
            </a:r>
            <a:r>
              <a:rPr lang="en-US" sz="4800" b="1" dirty="0"/>
              <a:t>.</a:t>
            </a:r>
          </a:p>
        </p:txBody>
      </p:sp>
      <p:pic>
        <p:nvPicPr>
          <p:cNvPr id="19459" name="Picture 3" descr="sca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4038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32004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/>
              <a:t>62 </a:t>
            </a:r>
            <a:r>
              <a:rPr lang="en-US" sz="2800" b="1" dirty="0" err="1"/>
              <a:t>yr</a:t>
            </a:r>
            <a:r>
              <a:rPr lang="en-US" sz="2800" b="1" dirty="0"/>
              <a:t> old man.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 dirty="0"/>
              <a:t>FEV1 = 0.67 L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 dirty="0"/>
              <a:t>Chief Complaint: </a:t>
            </a:r>
            <a:r>
              <a:rPr lang="en-US" sz="2800" b="1" i="1" dirty="0"/>
              <a:t>“I miss fishing.”</a:t>
            </a:r>
          </a:p>
          <a:p>
            <a:pPr eaLnBrk="0" hangingPunct="0">
              <a:spcBef>
                <a:spcPct val="50000"/>
              </a:spcBef>
            </a:pPr>
            <a:endParaRPr lang="en-US" sz="2800" b="1" dirty="0"/>
          </a:p>
          <a:p>
            <a:pPr eaLnBrk="0" hangingPunct="0">
              <a:spcBef>
                <a:spcPct val="50000"/>
              </a:spcBef>
            </a:pPr>
            <a:r>
              <a:rPr lang="en-US" sz="2800" b="1" dirty="0"/>
              <a:t>Began P.R. with exercise including upper extremities.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AE: Future </a:t>
            </a:r>
            <a:r>
              <a:rPr lang="en-US" sz="5400" b="1" dirty="0" smtClean="0"/>
              <a:t>Directions</a:t>
            </a:r>
            <a:r>
              <a:rPr lang="en-US" sz="5400" b="1" dirty="0"/>
              <a:t>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534400" cy="3657600"/>
          </a:xfrm>
        </p:spPr>
        <p:txBody>
          <a:bodyPr/>
          <a:lstStyle/>
          <a:p>
            <a:r>
              <a:rPr lang="en-US" sz="3600" b="1" dirty="0"/>
              <a:t>Standardize tests of arm endurance.</a:t>
            </a:r>
          </a:p>
          <a:p>
            <a:r>
              <a:rPr lang="en-US" sz="3600" b="1" dirty="0"/>
              <a:t>Study mechanisms of dyspnea with AE.</a:t>
            </a:r>
          </a:p>
          <a:p>
            <a:r>
              <a:rPr lang="en-US" sz="3600" b="1" dirty="0"/>
              <a:t>Can we train specific muscles?</a:t>
            </a:r>
          </a:p>
          <a:p>
            <a:r>
              <a:rPr lang="en-US" sz="3600" b="1" dirty="0"/>
              <a:t>Does arm training improve RM?</a:t>
            </a:r>
          </a:p>
          <a:p>
            <a:r>
              <a:rPr lang="en-US" sz="3600" b="1" dirty="0"/>
              <a:t>Does arm training improve outcomes?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0025" y="1447800"/>
            <a:ext cx="51170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Defeat of the Amalekites</a:t>
            </a:r>
          </a:p>
          <a:p>
            <a:r>
              <a:rPr lang="en-US" sz="2400" dirty="0" smtClean="0"/>
              <a:t>…So </a:t>
            </a:r>
            <a:r>
              <a:rPr lang="en-US" sz="2400" dirty="0"/>
              <a:t>it came about when Moses held his hand up, that Israel prevailed, and when he let his hand down, </a:t>
            </a:r>
            <a:r>
              <a:rPr lang="en-US" sz="2400" dirty="0" err="1"/>
              <a:t>Amalek</a:t>
            </a:r>
            <a:r>
              <a:rPr lang="en-US" sz="2400" dirty="0"/>
              <a:t> prevailed. </a:t>
            </a:r>
            <a:r>
              <a:rPr lang="en-US" sz="2400" dirty="0" smtClean="0"/>
              <a:t>But </a:t>
            </a:r>
            <a:r>
              <a:rPr lang="en-US" sz="2400" dirty="0"/>
              <a:t>Moses' hands were heavy. Then they took a stone and put it under him, and he sat on it; and Aaron and </a:t>
            </a:r>
            <a:r>
              <a:rPr lang="en-US" sz="2400" dirty="0" err="1"/>
              <a:t>Hur</a:t>
            </a:r>
            <a:r>
              <a:rPr lang="en-US" sz="2400" dirty="0"/>
              <a:t> supported his hands, one on one side and one on the other. Thus his hands were steady until the sun set. </a:t>
            </a:r>
            <a:r>
              <a:rPr lang="en-US" sz="2400" dirty="0" smtClean="0"/>
              <a:t>So </a:t>
            </a:r>
            <a:r>
              <a:rPr lang="en-US" sz="2400" dirty="0"/>
              <a:t>Joshua overwhelmed </a:t>
            </a:r>
            <a:r>
              <a:rPr lang="en-US" sz="2400" dirty="0" err="1"/>
              <a:t>Amalek</a:t>
            </a:r>
            <a:r>
              <a:rPr lang="en-US" sz="2400" dirty="0"/>
              <a:t> and his people with the edge of the sword.…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304800"/>
            <a:ext cx="617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Exodus 17:12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1061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Moses and arm fatigue!!!!</a:t>
            </a:r>
            <a:endParaRPr lang="en-US" sz="2800" dirty="0"/>
          </a:p>
        </p:txBody>
      </p:sp>
      <p:pic>
        <p:nvPicPr>
          <p:cNvPr id="1028" name="Picture 4" descr="http://upload.wikimedia.org/wikipedia/commons/thumb/9/9b/VictoryOLord.JPG/220px-VictoryOLor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2" y="1828800"/>
            <a:ext cx="272142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14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>Gracias</a:t>
            </a:r>
            <a:endParaRPr lang="en-US" sz="9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463714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3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1143000"/>
          </a:xfrm>
        </p:spPr>
        <p:txBody>
          <a:bodyPr>
            <a:normAutofit/>
          </a:bodyPr>
          <a:lstStyle/>
          <a:p>
            <a:r>
              <a:rPr lang="en-US" sz="5400" b="1" dirty="0"/>
              <a:t>Arm Exercise: </a:t>
            </a:r>
            <a:r>
              <a:rPr lang="en-US" sz="5400" b="1" dirty="0" smtClean="0"/>
              <a:t>Review</a:t>
            </a:r>
            <a:r>
              <a:rPr lang="en-US" sz="4800" b="1" dirty="0"/>
              <a:t>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dirty="0"/>
              <a:t>Functional </a:t>
            </a:r>
            <a:r>
              <a:rPr lang="en-US" sz="3600" b="1" dirty="0" smtClean="0"/>
              <a:t>Anatomy</a:t>
            </a:r>
            <a:endParaRPr lang="en-US" sz="3600" b="1" dirty="0"/>
          </a:p>
          <a:p>
            <a:pPr>
              <a:lnSpc>
                <a:spcPct val="90000"/>
              </a:lnSpc>
            </a:pPr>
            <a:r>
              <a:rPr lang="en-US" sz="3600" b="1" dirty="0"/>
              <a:t>Response to Exercise:					- Arm </a:t>
            </a:r>
            <a:r>
              <a:rPr lang="en-US" sz="3600" b="1" dirty="0" err="1" smtClean="0"/>
              <a:t>Ergometry</a:t>
            </a:r>
            <a:r>
              <a:rPr lang="en-US" sz="3600" b="1" dirty="0"/>
              <a:t>					- </a:t>
            </a:r>
            <a:r>
              <a:rPr lang="en-US" sz="3600" b="1" dirty="0" smtClean="0"/>
              <a:t>UAE</a:t>
            </a:r>
            <a:endParaRPr lang="en-US" sz="3600" b="1" dirty="0"/>
          </a:p>
          <a:p>
            <a:pPr>
              <a:lnSpc>
                <a:spcPct val="90000"/>
              </a:lnSpc>
            </a:pPr>
            <a:r>
              <a:rPr lang="en-US" sz="3600" b="1" dirty="0"/>
              <a:t>Arms and </a:t>
            </a:r>
            <a:r>
              <a:rPr lang="en-US" sz="3600" b="1" dirty="0" smtClean="0"/>
              <a:t>Ventilation</a:t>
            </a:r>
            <a:endParaRPr lang="en-US" sz="3600" b="1" dirty="0"/>
          </a:p>
          <a:p>
            <a:pPr>
              <a:lnSpc>
                <a:spcPct val="90000"/>
              </a:lnSpc>
            </a:pPr>
            <a:r>
              <a:rPr lang="en-US" sz="3600" b="1" dirty="0"/>
              <a:t>Arm Exercise and </a:t>
            </a:r>
            <a:r>
              <a:rPr lang="en-US" sz="3600" b="1" dirty="0" smtClean="0"/>
              <a:t>COPD</a:t>
            </a:r>
            <a:endParaRPr lang="en-US" sz="3600" b="1" dirty="0"/>
          </a:p>
          <a:p>
            <a:pPr>
              <a:lnSpc>
                <a:spcPct val="90000"/>
              </a:lnSpc>
            </a:pPr>
            <a:r>
              <a:rPr lang="en-US" sz="3600" b="1" dirty="0"/>
              <a:t>Upper Extremity Exercise as </a:t>
            </a:r>
            <a:r>
              <a:rPr lang="en-US" sz="3600" b="1" dirty="0" smtClean="0"/>
              <a:t>Therapy</a:t>
            </a:r>
            <a:endParaRPr lang="en-US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1143000"/>
          </a:xfrm>
        </p:spPr>
        <p:txBody>
          <a:bodyPr>
            <a:normAutofit/>
          </a:bodyPr>
          <a:lstStyle/>
          <a:p>
            <a:r>
              <a:rPr lang="en-US" sz="5400" b="1" dirty="0"/>
              <a:t>Arm Exercise: Review</a:t>
            </a:r>
            <a:r>
              <a:rPr lang="en-US" sz="4800" b="1" dirty="0"/>
              <a:t>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dirty="0"/>
              <a:t>Functional </a:t>
            </a:r>
            <a:r>
              <a:rPr lang="en-US" sz="3600" b="1" dirty="0" smtClean="0"/>
              <a:t>Anatomy</a:t>
            </a:r>
            <a:endParaRPr lang="en-US" sz="3600" b="1" dirty="0"/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Response to Exercise:					- Arm </a:t>
            </a:r>
            <a:r>
              <a:rPr lang="en-US" sz="3600" b="1" dirty="0" err="1" smtClean="0">
                <a:solidFill>
                  <a:schemeClr val="bg1"/>
                </a:solidFill>
              </a:rPr>
              <a:t>Ergometry</a:t>
            </a:r>
            <a:r>
              <a:rPr lang="en-US" sz="3600" b="1" dirty="0">
                <a:solidFill>
                  <a:schemeClr val="bg1"/>
                </a:solidFill>
              </a:rPr>
              <a:t>					- </a:t>
            </a:r>
            <a:r>
              <a:rPr lang="en-US" sz="3600" b="1" dirty="0" smtClean="0">
                <a:solidFill>
                  <a:schemeClr val="bg1"/>
                </a:solidFill>
              </a:rPr>
              <a:t>UAE</a:t>
            </a: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Arms and </a:t>
            </a:r>
            <a:r>
              <a:rPr lang="en-US" sz="3600" b="1" dirty="0" smtClean="0">
                <a:solidFill>
                  <a:schemeClr val="bg1"/>
                </a:solidFill>
              </a:rPr>
              <a:t>Ventilation</a:t>
            </a: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Arm Exercise and </a:t>
            </a:r>
            <a:r>
              <a:rPr lang="en-US" sz="3600" b="1" dirty="0" smtClean="0">
                <a:solidFill>
                  <a:schemeClr val="bg1"/>
                </a:solidFill>
              </a:rPr>
              <a:t>COPD</a:t>
            </a: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Upper Extremity Exercise as </a:t>
            </a:r>
            <a:r>
              <a:rPr lang="en-US" sz="3600" b="1" dirty="0" smtClean="0">
                <a:solidFill>
                  <a:schemeClr val="bg1"/>
                </a:solidFill>
              </a:rPr>
              <a:t>Therapy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8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sp mus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46482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781800" y="3429000"/>
            <a:ext cx="2057400" cy="5191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Diaphragm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H="1">
            <a:off x="4953000" y="3657600"/>
            <a:ext cx="1676400" cy="304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52400" y="4419600"/>
            <a:ext cx="2133600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Abdominal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2209800" y="4724400"/>
            <a:ext cx="1524000" cy="15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705600" y="1022350"/>
            <a:ext cx="2209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Accessories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4572000" y="1219200"/>
            <a:ext cx="190500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5105400" y="1447800"/>
            <a:ext cx="137160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745351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Respiratory </a:t>
            </a:r>
          </a:p>
          <a:p>
            <a:pPr algn="ctr"/>
            <a:r>
              <a:rPr lang="en-US" sz="3200" b="1" dirty="0"/>
              <a:t>M</a:t>
            </a:r>
            <a:r>
              <a:rPr lang="en-US" sz="3200" b="1" dirty="0" smtClean="0"/>
              <a:t>uscles</a:t>
            </a:r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  <p:bldP spid="20486" grpId="0" animBg="1"/>
      <p:bldP spid="20487" grpId="0" animBg="1"/>
      <p:bldP spid="20488" grpId="0" animBg="1"/>
      <p:bldP spid="20489" grpId="0" animBg="1"/>
      <p:bldP spid="204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839200" cy="1143000"/>
          </a:xfrm>
        </p:spPr>
        <p:txBody>
          <a:bodyPr/>
          <a:lstStyle/>
          <a:p>
            <a:r>
              <a:rPr lang="en-US" sz="4000" b="1" dirty="0"/>
              <a:t>Shoulder Girdle </a:t>
            </a:r>
            <a:r>
              <a:rPr lang="en-US" sz="4000" b="1" dirty="0" smtClean="0"/>
              <a:t>Functional </a:t>
            </a:r>
            <a:r>
              <a:rPr lang="en-US" sz="4000" b="1" dirty="0"/>
              <a:t>Anatomy</a:t>
            </a:r>
          </a:p>
        </p:txBody>
      </p:sp>
      <p:pic>
        <p:nvPicPr>
          <p:cNvPr id="29699" name="Picture 3" descr="armsanat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armsanatom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37338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447800" y="5812971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Anterior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410200" y="5791200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Posterior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1143000"/>
          </a:xfrm>
        </p:spPr>
        <p:txBody>
          <a:bodyPr/>
          <a:lstStyle/>
          <a:p>
            <a:r>
              <a:rPr lang="en-US" sz="4800" b="1" dirty="0"/>
              <a:t>Arm Exercise: </a:t>
            </a:r>
            <a:r>
              <a:rPr lang="en-US" sz="4800" b="1" dirty="0" smtClean="0"/>
              <a:t>Review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Functional Anatomy.</a:t>
            </a:r>
          </a:p>
          <a:p>
            <a:pPr>
              <a:lnSpc>
                <a:spcPct val="90000"/>
              </a:lnSpc>
            </a:pPr>
            <a:r>
              <a:rPr lang="en-US" sz="3600" b="1" dirty="0"/>
              <a:t>Response to Exercise:					- Arm </a:t>
            </a:r>
            <a:r>
              <a:rPr lang="en-US" sz="3600" b="1" dirty="0" err="1" smtClean="0"/>
              <a:t>Ergometry</a:t>
            </a:r>
            <a:r>
              <a:rPr lang="en-US" sz="3600" b="1" dirty="0"/>
              <a:t>					- </a:t>
            </a:r>
            <a:r>
              <a:rPr lang="en-US" sz="3600" b="1" dirty="0" smtClean="0"/>
              <a:t>UAE</a:t>
            </a:r>
            <a:endParaRPr lang="en-US" sz="3600" b="1" dirty="0"/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Arms and Ventilation.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Arm Exercise and COPD.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Upper Extremity Exercise as Therapy.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Leg and Arm Cycling.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55061652"/>
              </p:ext>
            </p:extLst>
          </p:nvPr>
        </p:nvGraphicFramePr>
        <p:xfrm>
          <a:off x="736600" y="2032000"/>
          <a:ext cx="7670800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744</Words>
  <Application>Microsoft Office PowerPoint</Application>
  <PresentationFormat>On-screen Show (4:3)</PresentationFormat>
  <Paragraphs>173</Paragraphs>
  <Slides>36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Arm Exercise: Rationale and Efficacy in COPD an Example of the Present and Future of PR</vt:lpstr>
      <vt:lpstr>Humans versus Apes</vt:lpstr>
      <vt:lpstr>Humans versus Apes</vt:lpstr>
      <vt:lpstr>Arm Exercise: Review.</vt:lpstr>
      <vt:lpstr>Arm Exercise: Review.</vt:lpstr>
      <vt:lpstr>PowerPoint Presentation</vt:lpstr>
      <vt:lpstr>Shoulder Girdle Functional Anatomy</vt:lpstr>
      <vt:lpstr>Arm Exercise: Review</vt:lpstr>
      <vt:lpstr>Leg and Arm Cycling.</vt:lpstr>
      <vt:lpstr>Arm and Leg Cycling</vt:lpstr>
      <vt:lpstr>Arm Exercise: Review.</vt:lpstr>
      <vt:lpstr>Arms and ADL</vt:lpstr>
      <vt:lpstr>PowerPoint Presentation</vt:lpstr>
      <vt:lpstr>Arm Elevation and COPD</vt:lpstr>
      <vt:lpstr>COPD: Arm vs Leg Exercise.</vt:lpstr>
      <vt:lpstr>Arm Elevation and RM</vt:lpstr>
      <vt:lpstr>Arm Exercise: Review.</vt:lpstr>
      <vt:lpstr>Arm Biomolecular Composition.</vt:lpstr>
      <vt:lpstr>Arm Biomolecular Composition</vt:lpstr>
      <vt:lpstr>Arm Biomolecular Composition.</vt:lpstr>
      <vt:lpstr>EELV: Arm and Leg Exercise N=22 CF and 8 Controls</vt:lpstr>
      <vt:lpstr>COPD: UEE and Association With COPD</vt:lpstr>
      <vt:lpstr>COPD: UEE and Association With COPD</vt:lpstr>
      <vt:lpstr>Arm Exercise: Review.</vt:lpstr>
      <vt:lpstr>Upper Extremity Exercise.</vt:lpstr>
      <vt:lpstr>PowerPoint Presentation</vt:lpstr>
      <vt:lpstr>SAE vs UAE in PR of COPD. N = 36</vt:lpstr>
      <vt:lpstr>Effects of UA training </vt:lpstr>
      <vt:lpstr>Arm Exercise in P.R.</vt:lpstr>
      <vt:lpstr>Effects of UAEET in COPD</vt:lpstr>
      <vt:lpstr>Arm Training and RM.</vt:lpstr>
      <vt:lpstr>Conclusions</vt:lpstr>
      <vt:lpstr>P.R. Arm Exercise. QoL.</vt:lpstr>
      <vt:lpstr>AE: Future Directions.</vt:lpstr>
      <vt:lpstr>PowerPoint Presentation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 Exercise: Rationale and Efficacy in COPD</dc:title>
  <dc:creator>BCelli</dc:creator>
  <cp:lastModifiedBy>BCelli</cp:lastModifiedBy>
  <cp:revision>21</cp:revision>
  <dcterms:created xsi:type="dcterms:W3CDTF">2013-08-14T20:18:25Z</dcterms:created>
  <dcterms:modified xsi:type="dcterms:W3CDTF">2014-10-10T16:05:56Z</dcterms:modified>
</cp:coreProperties>
</file>