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7"/>
  </p:notesMasterIdLst>
  <p:sldIdLst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5" r:id="rId12"/>
    <p:sldId id="271" r:id="rId13"/>
    <p:sldId id="270" r:id="rId14"/>
    <p:sldId id="269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660"/>
  </p:normalViewPr>
  <p:slideViewPr>
    <p:cSldViewPr>
      <p:cViewPr varScale="1">
        <p:scale>
          <a:sx n="52" d="100"/>
          <a:sy n="52" d="100"/>
        </p:scale>
        <p:origin x="-121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1A1C8-E128-46FB-B5F0-CAD94DE914E8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4823-9631-41EA-A1A2-37087C96D4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71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8F042F-4853-44EA-A1AD-81A097CCFEB8}" type="slidenum">
              <a:rPr lang="es-E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s-E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250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6250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A7D56-9AD8-40B0-B79B-8C69661C917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9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DF684-AD12-43C4-8803-35ACE49252B0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2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78BEB-7F9B-43C5-8D86-FB5A79BA72E8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39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objetos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D88E5-2211-48F3-9F69-F0BA0724F81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0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67DA8-292A-4D37-86B1-2B90F6DEA95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98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68C9F-9C3B-40F6-8A54-E7141FE5950A}" type="datetimeFigureOut">
              <a:rPr lang="es-ES"/>
              <a:pPr/>
              <a:t>08/10/2014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C5B69-6E1D-42E7-B16B-BB1E807DC04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013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719A18-C80E-4201-9935-073BA3BFECBE}" type="datetimeFigureOut">
              <a:rPr lang="es-ES"/>
              <a:pPr/>
              <a:t>08/10/2014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4B0EC-3A28-4D19-B668-0E08B12C782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74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59557E-2C90-461D-A2F8-821A504BA2D2}" type="datetimeFigureOut">
              <a:rPr lang="es-ES"/>
              <a:pPr/>
              <a:t>08/10/2014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64F3A-D70A-45F4-871C-E84112682BC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140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317662-6645-4E68-83D5-235EB48748C3}" type="datetimeFigureOut">
              <a:rPr lang="es-ES"/>
              <a:pPr/>
              <a:t>08/10/2014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944B9-F1B6-4A88-87A7-FCF130D2843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550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2097E-34F1-41DB-99E3-2369F021FDD2}" type="datetimeFigureOut">
              <a:rPr lang="es-ES"/>
              <a:pPr/>
              <a:t>08/10/2014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22169-F048-44D8-A3EA-BB5E010BFB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826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C4A9E-D199-4B7C-98D3-4847B62776D6}" type="datetimeFigureOut">
              <a:rPr lang="es-ES"/>
              <a:pPr/>
              <a:t>08/10/2014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46691-49A3-4181-8B3F-22AC7049369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C8D24-1E81-4016-BED9-8C888A825B3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6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33B956-5996-4CFB-90FB-7117FF43FEE7}" type="datetimeFigureOut">
              <a:rPr lang="es-ES"/>
              <a:pPr/>
              <a:t>08/10/2014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82A47-C6B4-4FC8-8F49-D667DD964F5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285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3402E-535A-44A3-8B4B-EEE9E9AF58C0}" type="datetimeFigureOut">
              <a:rPr lang="es-ES"/>
              <a:pPr/>
              <a:t>08/10/2014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A7E98-2A67-4324-8481-F7EA18B8DC2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765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1C5A1-83A0-456C-95D8-10307A3BE74E}" type="datetimeFigureOut">
              <a:rPr lang="es-ES"/>
              <a:pPr/>
              <a:t>08/10/2014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332F1-1002-47C4-8A28-96B49A769B4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164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36A53-F362-4257-924E-469752A425CC}" type="datetimeFigureOut">
              <a:rPr lang="es-ES"/>
              <a:pPr/>
              <a:t>08/10/2014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89012-5379-423D-9160-5618CA8D531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02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51CEEF-11B4-4AB0-93DF-A44E036BD947}" type="datetimeFigureOut">
              <a:rPr lang="es-ES"/>
              <a:pPr/>
              <a:t>08/10/2014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B21B2-2505-49EB-B9E0-6ADBD8CA732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33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EBD1F-AE54-4ACC-ADAA-6DFCEB9CB118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4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153EC-EE56-4A2F-B9B7-CDC10694F3D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1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9F221-FBF1-41F9-A912-8E3ED1CCC7B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4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C6ABB-865B-41D2-BA6B-C50DCF1F6E20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1E54C-1255-477A-83D4-4B3CF9C8B54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3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D133D-CF88-418D-98F2-A7B7A08348C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8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BBD6B-1761-4E19-80C7-4C7585F0F01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5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4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4 w 1722"/>
                <a:gd name="T1" fmla="*/ 62 h 66"/>
                <a:gd name="T2" fmla="*/ 1714 w 1722"/>
                <a:gd name="T3" fmla="*/ 56 h 66"/>
                <a:gd name="T4" fmla="*/ 0 w 1722"/>
                <a:gd name="T5" fmla="*/ 0 h 66"/>
                <a:gd name="T6" fmla="*/ 0 w 1722"/>
                <a:gd name="T7" fmla="*/ 44 h 66"/>
                <a:gd name="T8" fmla="*/ 1714 w 1722"/>
                <a:gd name="T9" fmla="*/ 62 h 66"/>
                <a:gd name="T10" fmla="*/ 1714 w 1722"/>
                <a:gd name="T11" fmla="*/ 6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1 w 975"/>
                <a:gd name="T1" fmla="*/ 48 h 101"/>
                <a:gd name="T2" fmla="*/ 97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1 w 975"/>
                <a:gd name="T9" fmla="*/ 48 h 101"/>
                <a:gd name="T10" fmla="*/ 97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3 w 2141"/>
                <a:gd name="T7" fmla="*/ 0 h 198"/>
                <a:gd name="T8" fmla="*/ 213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0 w 2517"/>
                <a:gd name="T1" fmla="*/ 276 h 276"/>
                <a:gd name="T2" fmla="*/ 2505 w 2517"/>
                <a:gd name="T3" fmla="*/ 204 h 276"/>
                <a:gd name="T4" fmla="*/ 2248 w 2517"/>
                <a:gd name="T5" fmla="*/ 0 h 276"/>
                <a:gd name="T6" fmla="*/ 0 w 2517"/>
                <a:gd name="T7" fmla="*/ 276 h 276"/>
                <a:gd name="T8" fmla="*/ 2170 w 2517"/>
                <a:gd name="T9" fmla="*/ 276 h 276"/>
                <a:gd name="T10" fmla="*/ 217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5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5 w 729"/>
                <a:gd name="T7" fmla="*/ 240 h 240"/>
                <a:gd name="T8" fmla="*/ 72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5 w 729"/>
                <a:gd name="T1" fmla="*/ 318 h 318"/>
                <a:gd name="T2" fmla="*/ 72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5 w 729"/>
                <a:gd name="T9" fmla="*/ 318 h 318"/>
                <a:gd name="T10" fmla="*/ 72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5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6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6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6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6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6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6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7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7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7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7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7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7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7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6147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48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6148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48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14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48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  <p:sp>
        <p:nvSpPr>
          <p:cNvPr id="6148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FFFFFF"/>
              </a:solidFill>
            </a:endParaRPr>
          </a:p>
        </p:txBody>
      </p:sp>
      <p:sp>
        <p:nvSpPr>
          <p:cNvPr id="6148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93097C-F59D-4EDC-B02F-19BB9ABCC041}" type="slidenum">
              <a:rPr lang="es-E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314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9AB6215-7E0F-4698-8146-C992BB9B79F0}" type="datetimeFigureOut">
              <a:rPr lang="es-E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08/10/2014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461A78C-2B5A-4AD1-9033-58A31732158E}" type="slidenum">
              <a:rPr lang="es-E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413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229600" cy="1638300"/>
          </a:xfrm>
        </p:spPr>
        <p:txBody>
          <a:bodyPr/>
          <a:lstStyle/>
          <a:p>
            <a:pPr eaLnBrk="1" hangingPunct="1"/>
            <a:r>
              <a:rPr lang="es-MX" sz="3600" b="1" dirty="0" smtClean="0">
                <a:solidFill>
                  <a:srgbClr val="FFC000"/>
                </a:solidFill>
              </a:rPr>
              <a:t>Traumatismos torácicos. Resolución quirúrgica.</a:t>
            </a:r>
            <a:r>
              <a:rPr lang="es-MX" sz="3600" b="1" dirty="0" smtClean="0"/>
              <a:t/>
            </a:r>
            <a:br>
              <a:rPr lang="es-MX" sz="3600" b="1" dirty="0" smtClean="0"/>
            </a:br>
            <a:r>
              <a:rPr lang="es-MX" sz="2800" dirty="0" smtClean="0"/>
              <a:t>Dr. Claudio Ruiz (MAAC)</a:t>
            </a:r>
            <a:br>
              <a:rPr lang="es-MX" sz="2800" dirty="0" smtClean="0"/>
            </a:br>
            <a:r>
              <a:rPr lang="es-MX" sz="2800" dirty="0" smtClean="0"/>
              <a:t>Servicio Cirugía Torácica </a:t>
            </a:r>
            <a:r>
              <a:rPr lang="es-MX" sz="2800" dirty="0" err="1" smtClean="0"/>
              <a:t>Htal</a:t>
            </a:r>
            <a:r>
              <a:rPr lang="es-MX" sz="2800" dirty="0" smtClean="0"/>
              <a:t>. </a:t>
            </a:r>
            <a:r>
              <a:rPr lang="es-MX" sz="2800" dirty="0" err="1" smtClean="0"/>
              <a:t>Nac</a:t>
            </a:r>
            <a:r>
              <a:rPr lang="es-MX" sz="2800" dirty="0" smtClean="0"/>
              <a:t>. Prof. A. Posadas.</a:t>
            </a:r>
            <a:endParaRPr lang="es-ES" sz="2800" dirty="0" smtClean="0"/>
          </a:p>
        </p:txBody>
      </p:sp>
      <p:pic>
        <p:nvPicPr>
          <p:cNvPr id="3075" name="3 Imagen" descr="Hospital%20Posada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3157538"/>
            <a:ext cx="4824412" cy="361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1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C000"/>
                </a:solidFill>
              </a:rPr>
              <a:t>Heridas penetrantes en </a:t>
            </a:r>
            <a:r>
              <a:rPr lang="es-ES" dirty="0" err="1">
                <a:solidFill>
                  <a:srgbClr val="FFC000"/>
                </a:solidFill>
              </a:rPr>
              <a:t>region</a:t>
            </a:r>
            <a:r>
              <a:rPr lang="es-ES" dirty="0">
                <a:solidFill>
                  <a:srgbClr val="FFC000"/>
                </a:solidFill>
              </a:rPr>
              <a:t> precordial</a:t>
            </a:r>
            <a:endParaRPr lang="es-ES" dirty="0"/>
          </a:p>
        </p:txBody>
      </p:sp>
      <p:pic>
        <p:nvPicPr>
          <p:cNvPr id="7" name="Picture 5" descr="caso2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1517" y="1600200"/>
            <a:ext cx="6040966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2843808" y="1844824"/>
            <a:ext cx="0" cy="38884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6228184" y="1844824"/>
            <a:ext cx="144016" cy="38884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2483768" y="2420888"/>
            <a:ext cx="4176464" cy="720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2115955" y="4653136"/>
            <a:ext cx="475252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7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Heridas penetrantes en </a:t>
            </a:r>
            <a:r>
              <a:rPr lang="es-ES" dirty="0" err="1" smtClean="0">
                <a:solidFill>
                  <a:srgbClr val="FFC000"/>
                </a:solidFill>
              </a:rPr>
              <a:t>region</a:t>
            </a:r>
            <a:r>
              <a:rPr lang="es-ES" dirty="0" smtClean="0">
                <a:solidFill>
                  <a:srgbClr val="FFC000"/>
                </a:solidFill>
              </a:rPr>
              <a:t> precordial (1999-2006)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30725"/>
          </a:xfrm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s-ES_tradnl" u="sng" dirty="0"/>
              <a:t>CONCLUSIONES : </a:t>
            </a:r>
            <a:r>
              <a:rPr lang="es-ES_tradnl" dirty="0"/>
              <a:t>37 PACIENTES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s-ES_tradnl" dirty="0"/>
              <a:t>OBSERVACION : 2 PACIENTES.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s-ES_tradnl" dirty="0"/>
              <a:t>AVENAMIENTO PLEURAL : 5 PACIENTES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s-ES_tradnl" dirty="0"/>
              <a:t>TORACOTOMIA: 30 PACIENTES (81%).</a:t>
            </a:r>
            <a:endParaRPr lang="es-ES" dirty="0"/>
          </a:p>
          <a:p>
            <a:r>
              <a:rPr lang="es-ES" dirty="0" smtClean="0"/>
              <a:t>Mortalidad: 16%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46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87375" y="2270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FFFF00"/>
                </a:solidFill>
                <a:ea typeface="+mj-ea"/>
              </a:rPr>
              <a:t>SOSPECHA DE HERIDA MEDIASTINAL </a:t>
            </a:r>
          </a:p>
        </p:txBody>
      </p:sp>
      <p:sp>
        <p:nvSpPr>
          <p:cNvPr id="2050" name="CuadroTexto 5"/>
          <p:cNvSpPr txBox="1">
            <a:spLocks noChangeArrowheads="1"/>
          </p:cNvSpPr>
          <p:nvPr/>
        </p:nvSpPr>
        <p:spPr bwMode="auto">
          <a:xfrm>
            <a:off x="196850" y="1370013"/>
            <a:ext cx="3709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srgbClr val="FFFF00"/>
                </a:solidFill>
              </a:rPr>
              <a:t>PACIENTE DESCOMPENSADO</a:t>
            </a:r>
          </a:p>
        </p:txBody>
      </p:sp>
      <p:sp>
        <p:nvSpPr>
          <p:cNvPr id="2051" name="CuadroTexto 6"/>
          <p:cNvSpPr txBox="1">
            <a:spLocks noChangeArrowheads="1"/>
          </p:cNvSpPr>
          <p:nvPr/>
        </p:nvSpPr>
        <p:spPr bwMode="auto">
          <a:xfrm>
            <a:off x="3794125" y="1370013"/>
            <a:ext cx="4021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2000">
                <a:solidFill>
                  <a:srgbClr val="FFFF00"/>
                </a:solidFill>
              </a:rPr>
              <a:t>PACIENTE COMPENSADO</a:t>
            </a:r>
          </a:p>
        </p:txBody>
      </p:sp>
      <p:sp>
        <p:nvSpPr>
          <p:cNvPr id="8" name="Flecha abajo 7"/>
          <p:cNvSpPr>
            <a:spLocks noChangeArrowheads="1"/>
          </p:cNvSpPr>
          <p:nvPr/>
        </p:nvSpPr>
        <p:spPr bwMode="auto">
          <a:xfrm>
            <a:off x="1366838" y="1893888"/>
            <a:ext cx="1222375" cy="2897187"/>
          </a:xfrm>
          <a:prstGeom prst="downArrow">
            <a:avLst>
              <a:gd name="adj1" fmla="val 50000"/>
              <a:gd name="adj2" fmla="val 4993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Flecha abajo 8"/>
          <p:cNvSpPr>
            <a:spLocks noChangeArrowheads="1"/>
          </p:cNvSpPr>
          <p:nvPr/>
        </p:nvSpPr>
        <p:spPr bwMode="auto">
          <a:xfrm>
            <a:off x="5437188" y="1770063"/>
            <a:ext cx="684212" cy="4635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Flecha izquierda-derecha-arriba 9"/>
          <p:cNvSpPr>
            <a:spLocks/>
          </p:cNvSpPr>
          <p:nvPr/>
        </p:nvSpPr>
        <p:spPr bwMode="auto">
          <a:xfrm rot="10800000">
            <a:off x="4510088" y="3117850"/>
            <a:ext cx="2474912" cy="1285875"/>
          </a:xfrm>
          <a:custGeom>
            <a:avLst/>
            <a:gdLst>
              <a:gd name="T0" fmla="*/ 0 w 2474762"/>
              <a:gd name="T1" fmla="*/ 964598 h 1286131"/>
              <a:gd name="T2" fmla="*/ 321533 w 2474762"/>
              <a:gd name="T3" fmla="*/ 643066 h 1286131"/>
              <a:gd name="T4" fmla="*/ 321533 w 2474762"/>
              <a:gd name="T5" fmla="*/ 724471 h 1286131"/>
              <a:gd name="T6" fmla="*/ 997254 w 2474762"/>
              <a:gd name="T7" fmla="*/ 724471 h 1286131"/>
              <a:gd name="T8" fmla="*/ 997254 w 2474762"/>
              <a:gd name="T9" fmla="*/ 321533 h 1286131"/>
              <a:gd name="T10" fmla="*/ 915848 w 2474762"/>
              <a:gd name="T11" fmla="*/ 321533 h 1286131"/>
              <a:gd name="T12" fmla="*/ 1237381 w 2474762"/>
              <a:gd name="T13" fmla="*/ 0 h 1286131"/>
              <a:gd name="T14" fmla="*/ 1558914 w 2474762"/>
              <a:gd name="T15" fmla="*/ 321533 h 1286131"/>
              <a:gd name="T16" fmla="*/ 1477508 w 2474762"/>
              <a:gd name="T17" fmla="*/ 321533 h 1286131"/>
              <a:gd name="T18" fmla="*/ 1477508 w 2474762"/>
              <a:gd name="T19" fmla="*/ 724471 h 1286131"/>
              <a:gd name="T20" fmla="*/ 2153229 w 2474762"/>
              <a:gd name="T21" fmla="*/ 724471 h 1286131"/>
              <a:gd name="T22" fmla="*/ 2153229 w 2474762"/>
              <a:gd name="T23" fmla="*/ 643066 h 1286131"/>
              <a:gd name="T24" fmla="*/ 2474762 w 2474762"/>
              <a:gd name="T25" fmla="*/ 964598 h 1286131"/>
              <a:gd name="T26" fmla="*/ 2153229 w 2474762"/>
              <a:gd name="T27" fmla="*/ 1286131 h 1286131"/>
              <a:gd name="T28" fmla="*/ 2153229 w 2474762"/>
              <a:gd name="T29" fmla="*/ 1204725 h 1286131"/>
              <a:gd name="T30" fmla="*/ 321533 w 2474762"/>
              <a:gd name="T31" fmla="*/ 1204725 h 1286131"/>
              <a:gd name="T32" fmla="*/ 321533 w 2474762"/>
              <a:gd name="T33" fmla="*/ 1286131 h 1286131"/>
              <a:gd name="T34" fmla="*/ 0 w 2474762"/>
              <a:gd name="T35" fmla="*/ 964598 h 12861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474762" h="1286131">
                <a:moveTo>
                  <a:pt x="0" y="964598"/>
                </a:moveTo>
                <a:lnTo>
                  <a:pt x="321533" y="643066"/>
                </a:lnTo>
                <a:lnTo>
                  <a:pt x="321533" y="724471"/>
                </a:lnTo>
                <a:lnTo>
                  <a:pt x="997254" y="724471"/>
                </a:lnTo>
                <a:lnTo>
                  <a:pt x="997254" y="321533"/>
                </a:lnTo>
                <a:lnTo>
                  <a:pt x="915848" y="321533"/>
                </a:lnTo>
                <a:lnTo>
                  <a:pt x="1237381" y="0"/>
                </a:lnTo>
                <a:lnTo>
                  <a:pt x="1558914" y="321533"/>
                </a:lnTo>
                <a:lnTo>
                  <a:pt x="1477508" y="321533"/>
                </a:lnTo>
                <a:lnTo>
                  <a:pt x="1477508" y="724471"/>
                </a:lnTo>
                <a:lnTo>
                  <a:pt x="2153229" y="724471"/>
                </a:lnTo>
                <a:lnTo>
                  <a:pt x="2153229" y="643066"/>
                </a:lnTo>
                <a:lnTo>
                  <a:pt x="2474762" y="964598"/>
                </a:lnTo>
                <a:lnTo>
                  <a:pt x="2153229" y="1286131"/>
                </a:lnTo>
                <a:lnTo>
                  <a:pt x="2153229" y="1204725"/>
                </a:lnTo>
                <a:lnTo>
                  <a:pt x="321533" y="1204725"/>
                </a:lnTo>
                <a:lnTo>
                  <a:pt x="321533" y="1286131"/>
                </a:lnTo>
                <a:lnTo>
                  <a:pt x="0" y="964598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Más 10"/>
          <p:cNvSpPr>
            <a:spLocks/>
          </p:cNvSpPr>
          <p:nvPr/>
        </p:nvSpPr>
        <p:spPr bwMode="auto">
          <a:xfrm>
            <a:off x="3794125" y="3189288"/>
            <a:ext cx="552450" cy="520700"/>
          </a:xfrm>
          <a:custGeom>
            <a:avLst/>
            <a:gdLst>
              <a:gd name="T0" fmla="*/ 73375 w 553565"/>
              <a:gd name="T1" fmla="*/ 199217 h 520966"/>
              <a:gd name="T2" fmla="*/ 215517 w 553565"/>
              <a:gd name="T3" fmla="*/ 199217 h 520966"/>
              <a:gd name="T4" fmla="*/ 215517 w 553565"/>
              <a:gd name="T5" fmla="*/ 69054 h 520966"/>
              <a:gd name="T6" fmla="*/ 338048 w 553565"/>
              <a:gd name="T7" fmla="*/ 69054 h 520966"/>
              <a:gd name="T8" fmla="*/ 338048 w 553565"/>
              <a:gd name="T9" fmla="*/ 199217 h 520966"/>
              <a:gd name="T10" fmla="*/ 480190 w 553565"/>
              <a:gd name="T11" fmla="*/ 199217 h 520966"/>
              <a:gd name="T12" fmla="*/ 480190 w 553565"/>
              <a:gd name="T13" fmla="*/ 321749 h 520966"/>
              <a:gd name="T14" fmla="*/ 338048 w 553565"/>
              <a:gd name="T15" fmla="*/ 321749 h 520966"/>
              <a:gd name="T16" fmla="*/ 338048 w 553565"/>
              <a:gd name="T17" fmla="*/ 451912 h 520966"/>
              <a:gd name="T18" fmla="*/ 215517 w 553565"/>
              <a:gd name="T19" fmla="*/ 451912 h 520966"/>
              <a:gd name="T20" fmla="*/ 215517 w 553565"/>
              <a:gd name="T21" fmla="*/ 321749 h 520966"/>
              <a:gd name="T22" fmla="*/ 73375 w 553565"/>
              <a:gd name="T23" fmla="*/ 321749 h 520966"/>
              <a:gd name="T24" fmla="*/ 73375 w 553565"/>
              <a:gd name="T25" fmla="*/ 199217 h 5209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53565" h="520966">
                <a:moveTo>
                  <a:pt x="73375" y="199217"/>
                </a:moveTo>
                <a:lnTo>
                  <a:pt x="215517" y="199217"/>
                </a:lnTo>
                <a:lnTo>
                  <a:pt x="215517" y="69054"/>
                </a:lnTo>
                <a:lnTo>
                  <a:pt x="338048" y="69054"/>
                </a:lnTo>
                <a:lnTo>
                  <a:pt x="338048" y="199217"/>
                </a:lnTo>
                <a:lnTo>
                  <a:pt x="480190" y="199217"/>
                </a:lnTo>
                <a:lnTo>
                  <a:pt x="480190" y="321749"/>
                </a:lnTo>
                <a:lnTo>
                  <a:pt x="338048" y="321749"/>
                </a:lnTo>
                <a:lnTo>
                  <a:pt x="338048" y="451912"/>
                </a:lnTo>
                <a:lnTo>
                  <a:pt x="215517" y="451912"/>
                </a:lnTo>
                <a:lnTo>
                  <a:pt x="215517" y="321749"/>
                </a:lnTo>
                <a:lnTo>
                  <a:pt x="73375" y="321749"/>
                </a:lnTo>
                <a:lnTo>
                  <a:pt x="73375" y="199217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Menos 11"/>
          <p:cNvSpPr>
            <a:spLocks/>
          </p:cNvSpPr>
          <p:nvPr/>
        </p:nvSpPr>
        <p:spPr bwMode="auto">
          <a:xfrm>
            <a:off x="7245350" y="3321050"/>
            <a:ext cx="390525" cy="293688"/>
          </a:xfrm>
          <a:custGeom>
            <a:avLst/>
            <a:gdLst>
              <a:gd name="T0" fmla="*/ 51794 w 390752"/>
              <a:gd name="T1" fmla="*/ 112059 h 293042"/>
              <a:gd name="T2" fmla="*/ 338958 w 390752"/>
              <a:gd name="T3" fmla="*/ 112059 h 293042"/>
              <a:gd name="T4" fmla="*/ 338958 w 390752"/>
              <a:gd name="T5" fmla="*/ 180983 h 293042"/>
              <a:gd name="T6" fmla="*/ 51794 w 390752"/>
              <a:gd name="T7" fmla="*/ 180983 h 293042"/>
              <a:gd name="T8" fmla="*/ 51794 w 390752"/>
              <a:gd name="T9" fmla="*/ 112059 h 293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0752" h="293042">
                <a:moveTo>
                  <a:pt x="51794" y="112059"/>
                </a:moveTo>
                <a:lnTo>
                  <a:pt x="338958" y="112059"/>
                </a:lnTo>
                <a:lnTo>
                  <a:pt x="338958" y="180983"/>
                </a:lnTo>
                <a:lnTo>
                  <a:pt x="51794" y="180983"/>
                </a:lnTo>
                <a:lnTo>
                  <a:pt x="51794" y="112059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Flecha curva 12"/>
          <p:cNvSpPr>
            <a:spLocks/>
          </p:cNvSpPr>
          <p:nvPr/>
        </p:nvSpPr>
        <p:spPr bwMode="auto">
          <a:xfrm rot="10800000">
            <a:off x="3028950" y="4070350"/>
            <a:ext cx="1317625" cy="1481138"/>
          </a:xfrm>
          <a:custGeom>
            <a:avLst/>
            <a:gdLst>
              <a:gd name="T0" fmla="*/ 0 w 1318788"/>
              <a:gd name="T1" fmla="*/ 1481491 h 1481491"/>
              <a:gd name="T2" fmla="*/ 0 w 1318788"/>
              <a:gd name="T3" fmla="*/ 164849 h 1481491"/>
              <a:gd name="T4" fmla="*/ 0 w 1318788"/>
              <a:gd name="T5" fmla="*/ 164849 h 1481491"/>
              <a:gd name="T6" fmla="*/ 989091 w 1318788"/>
              <a:gd name="T7" fmla="*/ 164849 h 1481491"/>
              <a:gd name="T8" fmla="*/ 989091 w 1318788"/>
              <a:gd name="T9" fmla="*/ 0 h 1481491"/>
              <a:gd name="T10" fmla="*/ 1318788 w 1318788"/>
              <a:gd name="T11" fmla="*/ 329697 h 1481491"/>
              <a:gd name="T12" fmla="*/ 989091 w 1318788"/>
              <a:gd name="T13" fmla="*/ 659394 h 1481491"/>
              <a:gd name="T14" fmla="*/ 989091 w 1318788"/>
              <a:gd name="T15" fmla="*/ 494546 h 1481491"/>
              <a:gd name="T16" fmla="*/ 329697 w 1318788"/>
              <a:gd name="T17" fmla="*/ 494546 h 1481491"/>
              <a:gd name="T18" fmla="*/ 329697 w 1318788"/>
              <a:gd name="T19" fmla="*/ 494546 h 1481491"/>
              <a:gd name="T20" fmla="*/ 329697 w 1318788"/>
              <a:gd name="T21" fmla="*/ 1481491 h 1481491"/>
              <a:gd name="T22" fmla="*/ 0 w 1318788"/>
              <a:gd name="T23" fmla="*/ 1481491 h 14814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18788" h="1481491">
                <a:moveTo>
                  <a:pt x="0" y="1481491"/>
                </a:moveTo>
                <a:lnTo>
                  <a:pt x="0" y="164849"/>
                </a:lnTo>
                <a:lnTo>
                  <a:pt x="989091" y="164849"/>
                </a:lnTo>
                <a:lnTo>
                  <a:pt x="989091" y="0"/>
                </a:lnTo>
                <a:lnTo>
                  <a:pt x="1318788" y="329697"/>
                </a:lnTo>
                <a:lnTo>
                  <a:pt x="989091" y="659394"/>
                </a:lnTo>
                <a:lnTo>
                  <a:pt x="989091" y="494546"/>
                </a:lnTo>
                <a:lnTo>
                  <a:pt x="329697" y="494546"/>
                </a:lnTo>
                <a:lnTo>
                  <a:pt x="329697" y="1481491"/>
                </a:lnTo>
                <a:lnTo>
                  <a:pt x="0" y="1481491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Flecha doblada hacia arriba 17"/>
          <p:cNvSpPr>
            <a:spLocks/>
          </p:cNvSpPr>
          <p:nvPr/>
        </p:nvSpPr>
        <p:spPr bwMode="auto">
          <a:xfrm rot="5400000">
            <a:off x="6870700" y="4289425"/>
            <a:ext cx="1465263" cy="1173163"/>
          </a:xfrm>
          <a:custGeom>
            <a:avLst/>
            <a:gdLst>
              <a:gd name="T0" fmla="*/ 0 w 1465260"/>
              <a:gd name="T1" fmla="*/ 854163 h 1172142"/>
              <a:gd name="T2" fmla="*/ 1073343 w 1465260"/>
              <a:gd name="T3" fmla="*/ 854163 h 1172142"/>
              <a:gd name="T4" fmla="*/ 1073343 w 1465260"/>
              <a:gd name="T5" fmla="*/ 342922 h 1172142"/>
              <a:gd name="T6" fmla="*/ 999404 w 1465260"/>
              <a:gd name="T7" fmla="*/ 342922 h 1172142"/>
              <a:gd name="T8" fmla="*/ 1232332 w 1465260"/>
              <a:gd name="T9" fmla="*/ 0 h 1172142"/>
              <a:gd name="T10" fmla="*/ 1465260 w 1465260"/>
              <a:gd name="T11" fmla="*/ 342922 h 1172142"/>
              <a:gd name="T12" fmla="*/ 1391321 w 1465260"/>
              <a:gd name="T13" fmla="*/ 342922 h 1172142"/>
              <a:gd name="T14" fmla="*/ 1391321 w 1465260"/>
              <a:gd name="T15" fmla="*/ 1172142 h 1172142"/>
              <a:gd name="T16" fmla="*/ 0 w 1465260"/>
              <a:gd name="T17" fmla="*/ 1172142 h 1172142"/>
              <a:gd name="T18" fmla="*/ 0 w 1465260"/>
              <a:gd name="T19" fmla="*/ 854163 h 11721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65260" h="1172142">
                <a:moveTo>
                  <a:pt x="0" y="854163"/>
                </a:moveTo>
                <a:lnTo>
                  <a:pt x="1073343" y="854163"/>
                </a:lnTo>
                <a:lnTo>
                  <a:pt x="1073343" y="342922"/>
                </a:lnTo>
                <a:lnTo>
                  <a:pt x="999404" y="342922"/>
                </a:lnTo>
                <a:lnTo>
                  <a:pt x="1232332" y="0"/>
                </a:lnTo>
                <a:lnTo>
                  <a:pt x="1465260" y="342922"/>
                </a:lnTo>
                <a:lnTo>
                  <a:pt x="1391321" y="342922"/>
                </a:lnTo>
                <a:lnTo>
                  <a:pt x="1391321" y="1172142"/>
                </a:lnTo>
                <a:lnTo>
                  <a:pt x="0" y="1172142"/>
                </a:lnTo>
                <a:lnTo>
                  <a:pt x="0" y="854163"/>
                </a:lnTo>
                <a:close/>
              </a:path>
            </a:pathLst>
          </a:cu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Flecha abajo 18"/>
          <p:cNvSpPr>
            <a:spLocks noChangeArrowheads="1"/>
          </p:cNvSpPr>
          <p:nvPr/>
        </p:nvSpPr>
        <p:spPr bwMode="auto">
          <a:xfrm>
            <a:off x="5486400" y="4791075"/>
            <a:ext cx="635000" cy="684213"/>
          </a:xfrm>
          <a:prstGeom prst="downArrow">
            <a:avLst>
              <a:gd name="adj1" fmla="val 50000"/>
              <a:gd name="adj2" fmla="val 5002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Flecha izquierda 19"/>
          <p:cNvSpPr>
            <a:spLocks noChangeArrowheads="1"/>
          </p:cNvSpPr>
          <p:nvPr/>
        </p:nvSpPr>
        <p:spPr bwMode="auto">
          <a:xfrm>
            <a:off x="2946400" y="5949950"/>
            <a:ext cx="684213" cy="301625"/>
          </a:xfrm>
          <a:prstGeom prst="leftArrow">
            <a:avLst>
              <a:gd name="adj1" fmla="val 50000"/>
              <a:gd name="adj2" fmla="val 4995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1" name="Flecha curvada hacia arriba 20"/>
          <p:cNvSpPr>
            <a:spLocks noChangeArrowheads="1"/>
          </p:cNvSpPr>
          <p:nvPr/>
        </p:nvSpPr>
        <p:spPr bwMode="auto">
          <a:xfrm>
            <a:off x="7440613" y="5845175"/>
            <a:ext cx="1123950" cy="569913"/>
          </a:xfrm>
          <a:prstGeom prst="curvedUpArrow">
            <a:avLst>
              <a:gd name="adj1" fmla="val 24999"/>
              <a:gd name="adj2" fmla="val 50016"/>
              <a:gd name="adj3" fmla="val 25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23" name="Conector recto 22"/>
          <p:cNvCxnSpPr>
            <a:cxnSpLocks noChangeShapeType="1"/>
          </p:cNvCxnSpPr>
          <p:nvPr/>
        </p:nvCxnSpPr>
        <p:spPr bwMode="auto">
          <a:xfrm>
            <a:off x="5926138" y="5884863"/>
            <a:ext cx="0" cy="3095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onector recto de flecha 24"/>
          <p:cNvCxnSpPr>
            <a:cxnSpLocks noChangeShapeType="1"/>
          </p:cNvCxnSpPr>
          <p:nvPr/>
        </p:nvCxnSpPr>
        <p:spPr bwMode="auto">
          <a:xfrm flipH="1">
            <a:off x="5616575" y="6194425"/>
            <a:ext cx="6350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Proceso 26"/>
          <p:cNvSpPr>
            <a:spLocks noChangeArrowheads="1"/>
          </p:cNvSpPr>
          <p:nvPr/>
        </p:nvSpPr>
        <p:spPr bwMode="auto">
          <a:xfrm>
            <a:off x="976313" y="5226050"/>
            <a:ext cx="1612900" cy="650875"/>
          </a:xfrm>
          <a:prstGeom prst="flowChartProcess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00"/>
                </a:solidFill>
              </a:rPr>
              <a:t>CIRUGÍA</a:t>
            </a:r>
          </a:p>
        </p:txBody>
      </p:sp>
      <p:sp>
        <p:nvSpPr>
          <p:cNvPr id="28" name="Proceso 27"/>
          <p:cNvSpPr>
            <a:spLocks noChangeArrowheads="1"/>
          </p:cNvSpPr>
          <p:nvPr/>
        </p:nvSpPr>
        <p:spPr bwMode="auto">
          <a:xfrm>
            <a:off x="8312150" y="4330700"/>
            <a:ext cx="504825" cy="1220788"/>
          </a:xfrm>
          <a:prstGeom prst="flowChartProcess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s-ES" sz="2800" b="1" dirty="0">
                <a:solidFill>
                  <a:srgbClr val="FFFF00"/>
                </a:solidFill>
              </a:rPr>
              <a:t>U</a:t>
            </a:r>
          </a:p>
          <a:p>
            <a:pPr algn="ctr" defTabSz="457200">
              <a:defRPr/>
            </a:pPr>
            <a:r>
              <a:rPr lang="es-ES" sz="2800" b="1" dirty="0">
                <a:solidFill>
                  <a:srgbClr val="FFFF00"/>
                </a:solidFill>
              </a:rPr>
              <a:t>T</a:t>
            </a:r>
          </a:p>
          <a:p>
            <a:pPr algn="ctr" defTabSz="457200">
              <a:defRPr/>
            </a:pPr>
            <a:r>
              <a:rPr lang="es-ES" sz="2800" b="1" dirty="0">
                <a:solidFill>
                  <a:srgbClr val="FFFF00"/>
                </a:solidFill>
              </a:rPr>
              <a:t>I</a:t>
            </a:r>
          </a:p>
        </p:txBody>
      </p:sp>
      <p:sp>
        <p:nvSpPr>
          <p:cNvPr id="29" name="Proceso 28"/>
          <p:cNvSpPr>
            <a:spLocks noChangeArrowheads="1"/>
          </p:cNvSpPr>
          <p:nvPr/>
        </p:nvSpPr>
        <p:spPr bwMode="auto">
          <a:xfrm>
            <a:off x="3760788" y="5949950"/>
            <a:ext cx="1522412" cy="350838"/>
          </a:xfrm>
          <a:prstGeom prst="flowChartProcess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s-ES" dirty="0">
                <a:solidFill>
                  <a:srgbClr val="FFFF00"/>
                </a:solidFill>
              </a:rPr>
              <a:t>+/DUDOSO</a:t>
            </a:r>
          </a:p>
        </p:txBody>
      </p:sp>
      <p:sp>
        <p:nvSpPr>
          <p:cNvPr id="33" name="Proceso 32"/>
          <p:cNvSpPr>
            <a:spLocks noChangeArrowheads="1"/>
          </p:cNvSpPr>
          <p:nvPr/>
        </p:nvSpPr>
        <p:spPr bwMode="auto">
          <a:xfrm>
            <a:off x="6642100" y="5884863"/>
            <a:ext cx="439738" cy="350837"/>
          </a:xfrm>
          <a:prstGeom prst="flowChartProcess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r>
              <a:rPr lang="es-ES" sz="3600" dirty="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2068" name="CuadroTexto 34"/>
          <p:cNvSpPr txBox="1">
            <a:spLocks noChangeArrowheads="1"/>
          </p:cNvSpPr>
          <p:nvPr/>
        </p:nvSpPr>
        <p:spPr bwMode="auto">
          <a:xfrm>
            <a:off x="4868863" y="4338638"/>
            <a:ext cx="1757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b="1">
                <a:solidFill>
                  <a:srgbClr val="FFFF00"/>
                </a:solidFill>
              </a:rPr>
              <a:t>DUDOSO</a:t>
            </a:r>
          </a:p>
        </p:txBody>
      </p:sp>
      <p:sp>
        <p:nvSpPr>
          <p:cNvPr id="2069" name="CuadroTexto 35"/>
          <p:cNvSpPr txBox="1">
            <a:spLocks noChangeArrowheads="1"/>
          </p:cNvSpPr>
          <p:nvPr/>
        </p:nvSpPr>
        <p:spPr bwMode="auto">
          <a:xfrm>
            <a:off x="4689475" y="5475288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srgbClr val="FFFF00"/>
                </a:solidFill>
              </a:rPr>
              <a:t>ECO FAST 6HS</a:t>
            </a:r>
          </a:p>
        </p:txBody>
      </p:sp>
      <p:sp>
        <p:nvSpPr>
          <p:cNvPr id="2070" name="CuadroTexto 36"/>
          <p:cNvSpPr txBox="1">
            <a:spLocks noChangeArrowheads="1"/>
          </p:cNvSpPr>
          <p:nvPr/>
        </p:nvSpPr>
        <p:spPr bwMode="auto">
          <a:xfrm>
            <a:off x="4794250" y="2233613"/>
            <a:ext cx="19383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b="1">
                <a:solidFill>
                  <a:srgbClr val="FFFF00"/>
                </a:solidFill>
              </a:rPr>
              <a:t>RXTX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b="1">
                <a:solidFill>
                  <a:srgbClr val="FFFF00"/>
                </a:solidFill>
              </a:rPr>
              <a:t>ECO FAST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b="1">
                <a:solidFill>
                  <a:srgbClr val="FFFF00"/>
                </a:solidFill>
              </a:rPr>
              <a:t>TC  C/CTE</a:t>
            </a:r>
          </a:p>
        </p:txBody>
      </p:sp>
      <p:sp>
        <p:nvSpPr>
          <p:cNvPr id="2071" name="CuadroTexto 38"/>
          <p:cNvSpPr txBox="1">
            <a:spLocks noChangeArrowheads="1"/>
          </p:cNvSpPr>
          <p:nvPr/>
        </p:nvSpPr>
        <p:spPr bwMode="auto">
          <a:xfrm>
            <a:off x="4868863" y="3189288"/>
            <a:ext cx="186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1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200">
                <a:solidFill>
                  <a:srgbClr val="FFFF00"/>
                </a:solidFill>
              </a:rPr>
              <a:t>HEMO/NEUMO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200">
                <a:solidFill>
                  <a:srgbClr val="FFFF00"/>
                </a:solidFill>
              </a:rPr>
              <a:t>PERICARDIO</a:t>
            </a:r>
          </a:p>
        </p:txBody>
      </p:sp>
    </p:spTree>
    <p:extLst>
      <p:ext uri="{BB962C8B-B14F-4D97-AF65-F5344CB8AC3E}">
        <p14:creationId xmlns:p14="http://schemas.microsoft.com/office/powerpoint/2010/main" val="33140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Heridas de la </a:t>
            </a:r>
            <a:r>
              <a:rPr lang="es-ES" dirty="0" err="1" smtClean="0">
                <a:solidFill>
                  <a:srgbClr val="FFC000"/>
                </a:solidFill>
              </a:rPr>
              <a:t>region</a:t>
            </a:r>
            <a:r>
              <a:rPr lang="es-ES" dirty="0" smtClean="0">
                <a:solidFill>
                  <a:srgbClr val="FFC000"/>
                </a:solidFill>
              </a:rPr>
              <a:t> precordial (2006-2014)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Total: 30 pacientes.</a:t>
            </a:r>
          </a:p>
          <a:p>
            <a:pPr marL="0" indent="0">
              <a:buNone/>
            </a:pPr>
            <a:r>
              <a:rPr lang="es-ES" dirty="0" smtClean="0"/>
              <a:t>        Descompensados: 21 (todos operados, con lesión cardiaca y/o pulmonar).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602888"/>
              </p:ext>
            </p:extLst>
          </p:nvPr>
        </p:nvGraphicFramePr>
        <p:xfrm>
          <a:off x="1547664" y="3429000"/>
          <a:ext cx="5256585" cy="2592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2076"/>
                <a:gridCol w="1734308"/>
                <a:gridCol w="1800201"/>
              </a:tblGrid>
              <a:tr h="3365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Pacientes </a:t>
                      </a:r>
                      <a:r>
                        <a:rPr lang="es-ES" sz="1400" u="none" strike="noStrike" dirty="0" smtClean="0">
                          <a:effectLst/>
                        </a:rPr>
                        <a:t>compensados: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400" u="none" strike="noStrike" dirty="0" smtClean="0">
                          <a:effectLst/>
                        </a:rPr>
                        <a:t>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92417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  Eco negativo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Eco positivo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654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65846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Control y buena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Falso negativo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Todos operados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654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evolución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Operado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77607" y="6345854"/>
            <a:ext cx="392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TORACOTOMIAS NEGATIVAS: 0%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111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 descr="caso2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779"/>
            <a:ext cx="9144000" cy="68580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3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 descr="hemoperic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68580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9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 descr="MVC-022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345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8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 descr="MVC-023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9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 descr="sj15acast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"/>
            <a:ext cx="9143999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5" descr="sj15acast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0390"/>
            <a:ext cx="9144000" cy="68580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9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Introducción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dirty="0"/>
              <a:t>10 %  de las muertes x trauma</a:t>
            </a:r>
          </a:p>
          <a:p>
            <a:pPr eaLnBrk="1" hangingPunct="1">
              <a:lnSpc>
                <a:spcPct val="90000"/>
              </a:lnSpc>
            </a:pPr>
            <a:r>
              <a:rPr lang="es-MX" dirty="0"/>
              <a:t>¼ de muertes x trauma en USA</a:t>
            </a:r>
          </a:p>
          <a:p>
            <a:pPr eaLnBrk="1" hangingPunct="1">
              <a:lnSpc>
                <a:spcPct val="90000"/>
              </a:lnSpc>
            </a:pPr>
            <a:r>
              <a:rPr lang="es-MX" dirty="0"/>
              <a:t>Quienes requieren una Toracotomía?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MX" dirty="0"/>
              <a:t>&lt; 10% de las lesiones cerradas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MX" dirty="0"/>
              <a:t>15-30% de lesiones penetrantes.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MX" dirty="0"/>
              <a:t>La mayoría de las lesiones pueden ser tratadas por médicos generalistas o aquel que curso el ATLS, con procedimientos o técnicas simples que pueden salvar la vida del paciente.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11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5" descr="control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5"/>
            <a:ext cx="9144000" cy="685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9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C:\Documents and Settings\usuario\Escritorio\traumatismo toracico\arma blanca en torax\20-12-09_22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7" y="0"/>
            <a:ext cx="9156157" cy="684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Documents and Settings\usuario\Escritorio\traumatismo toracico\arma blanca en torax\20-12-09_2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" y="0"/>
            <a:ext cx="9136207" cy="68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:\Documents and Settings\usuario\Escritorio\traumatismo toracico\arma blanca en torax\20-12-09_2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Muchas gracias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42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Toracotomía de emergencia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dirty="0"/>
              <a:t>Lesiones penetrantes sin pulso, pero con actividad eléctrica.</a:t>
            </a:r>
          </a:p>
          <a:p>
            <a:pPr eaLnBrk="1" hangingPunct="1">
              <a:lnSpc>
                <a:spcPct val="90000"/>
              </a:lnSpc>
            </a:pPr>
            <a:r>
              <a:rPr lang="es-MX" dirty="0"/>
              <a:t>Paro que no revierte con masajes externos.</a:t>
            </a:r>
          </a:p>
          <a:p>
            <a:pPr eaLnBrk="1" hangingPunct="1">
              <a:lnSpc>
                <a:spcPct val="90000"/>
              </a:lnSpc>
            </a:pPr>
            <a:r>
              <a:rPr lang="es-MX" dirty="0" err="1"/>
              <a:t>Hemotórax</a:t>
            </a:r>
            <a:r>
              <a:rPr lang="es-MX" dirty="0"/>
              <a:t> masivo sin respuesta a </a:t>
            </a:r>
            <a:r>
              <a:rPr lang="es-MX" dirty="0" err="1"/>
              <a:t>tto</a:t>
            </a:r>
            <a:r>
              <a:rPr lang="es-MX" dirty="0"/>
              <a:t>. Inicial</a:t>
            </a:r>
          </a:p>
          <a:p>
            <a:pPr eaLnBrk="1" hangingPunct="1">
              <a:lnSpc>
                <a:spcPct val="90000"/>
              </a:lnSpc>
            </a:pPr>
            <a:r>
              <a:rPr lang="es-MX" dirty="0"/>
              <a:t>Taponamiento o ruptura cardíaca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s-MX" dirty="0"/>
              <a:t>Maniobras efectivas: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MX" dirty="0"/>
              <a:t>Evacuación pericárdica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MX" dirty="0"/>
              <a:t>Control directo de hemorragia.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MX" dirty="0"/>
              <a:t>Masaje cardíaco activo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s-MX" dirty="0"/>
              <a:t>Colocación de pinza vascular en aorta descendente y disminución pérdida de sangre distal.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99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Lesiones graves asociadas al trauma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30725"/>
          </a:xfrm>
        </p:spPr>
        <p:txBody>
          <a:bodyPr/>
          <a:lstStyle/>
          <a:p>
            <a:r>
              <a:rPr lang="es-ES" dirty="0" smtClean="0"/>
              <a:t>Neumotórax hipertensivo.</a:t>
            </a:r>
          </a:p>
          <a:p>
            <a:r>
              <a:rPr lang="es-ES" dirty="0" smtClean="0"/>
              <a:t>Traumatismo torácico abierto.</a:t>
            </a:r>
          </a:p>
          <a:p>
            <a:r>
              <a:rPr lang="es-ES" dirty="0" err="1" smtClean="0"/>
              <a:t>Hemotórax</a:t>
            </a:r>
            <a:r>
              <a:rPr lang="es-ES" dirty="0" smtClean="0"/>
              <a:t> masivo.</a:t>
            </a:r>
          </a:p>
          <a:p>
            <a:r>
              <a:rPr lang="es-ES" dirty="0" smtClean="0"/>
              <a:t>Tórax inestable.</a:t>
            </a:r>
          </a:p>
          <a:p>
            <a:r>
              <a:rPr lang="es-ES" dirty="0" smtClean="0"/>
              <a:t>Taponamiento cardiaco.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00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Neumotórax hipertensivo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sz="2000" dirty="0"/>
              <a:t>Válvula de 1 sola vía</a:t>
            </a:r>
          </a:p>
          <a:p>
            <a:pPr eaLnBrk="1" hangingPunct="1">
              <a:lnSpc>
                <a:spcPct val="90000"/>
              </a:lnSpc>
            </a:pPr>
            <a:r>
              <a:rPr lang="es-MX" sz="2000" dirty="0"/>
              <a:t>Ventilación mecánica con presión (+).</a:t>
            </a:r>
          </a:p>
          <a:p>
            <a:pPr eaLnBrk="1" hangingPunct="1">
              <a:lnSpc>
                <a:spcPct val="90000"/>
              </a:lnSpc>
            </a:pPr>
            <a:r>
              <a:rPr lang="es-MX" sz="2000" dirty="0"/>
              <a:t>Trauma contuso</a:t>
            </a:r>
          </a:p>
          <a:p>
            <a:pPr eaLnBrk="1" hangingPunct="1">
              <a:lnSpc>
                <a:spcPct val="90000"/>
              </a:lnSpc>
            </a:pPr>
            <a:r>
              <a:rPr lang="es-MX" sz="2000" dirty="0"/>
              <a:t>Inserción de </a:t>
            </a:r>
            <a:r>
              <a:rPr lang="es-MX" sz="2000" dirty="0" smtClean="0"/>
              <a:t>catéteres</a:t>
            </a:r>
            <a:endParaRPr lang="es-MX" sz="2000" dirty="0"/>
          </a:p>
          <a:p>
            <a:pPr eaLnBrk="1" hangingPunct="1">
              <a:lnSpc>
                <a:spcPct val="90000"/>
              </a:lnSpc>
            </a:pPr>
            <a:r>
              <a:rPr lang="es-MX" sz="2000" dirty="0"/>
              <a:t>Clínica: </a:t>
            </a:r>
            <a:r>
              <a:rPr lang="es-MX" sz="2000" dirty="0" err="1"/>
              <a:t>dolor,disnea</a:t>
            </a:r>
            <a:r>
              <a:rPr lang="es-MX" sz="2000" dirty="0"/>
              <a:t>, dificultad respiratoria, taquicardia, hipotensión, desviación traqueal, ausencia de </a:t>
            </a:r>
            <a:r>
              <a:rPr lang="es-MX" sz="2000" dirty="0" err="1"/>
              <a:t>m.v</a:t>
            </a:r>
            <a:r>
              <a:rPr lang="es-MX" sz="2000" dirty="0"/>
              <a:t>., ingurgitación venosa, cianosis.</a:t>
            </a:r>
          </a:p>
          <a:p>
            <a:pPr eaLnBrk="1" hangingPunct="1">
              <a:lnSpc>
                <a:spcPct val="90000"/>
              </a:lnSpc>
            </a:pPr>
            <a:r>
              <a:rPr lang="es-MX" sz="2000" dirty="0" err="1"/>
              <a:t>Hipersonoridad</a:t>
            </a:r>
            <a:endParaRPr lang="es-E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50122"/>
            <a:ext cx="4038600" cy="32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6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Traumatismo torácico abierto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sz="2000" dirty="0"/>
              <a:t>Grandes defectos pared torácica</a:t>
            </a:r>
          </a:p>
          <a:p>
            <a:pPr eaLnBrk="1" hangingPunct="1">
              <a:lnSpc>
                <a:spcPct val="90000"/>
              </a:lnSpc>
            </a:pPr>
            <a:r>
              <a:rPr lang="es-MX" sz="2000" dirty="0"/>
              <a:t>2/3 de diámetro traqueal, se produce por menor resistencia lesión aspirante.</a:t>
            </a:r>
          </a:p>
          <a:p>
            <a:pPr eaLnBrk="1" hangingPunct="1">
              <a:lnSpc>
                <a:spcPct val="90000"/>
              </a:lnSpc>
            </a:pPr>
            <a:r>
              <a:rPr lang="es-MX" sz="2000" dirty="0"/>
              <a:t>Afectación de Ventilación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MX" sz="2000" dirty="0"/>
              <a:t>   hipoxia e hipercapnia.</a:t>
            </a:r>
          </a:p>
          <a:p>
            <a:pPr eaLnBrk="1" hangingPunct="1">
              <a:lnSpc>
                <a:spcPct val="90000"/>
              </a:lnSpc>
            </a:pPr>
            <a:r>
              <a:rPr lang="es-MX" sz="2000" dirty="0" err="1"/>
              <a:t>Tto</a:t>
            </a:r>
            <a:r>
              <a:rPr lang="es-MX" sz="2000" dirty="0"/>
              <a:t>: Oclusión con vendaje estéril y asegurar tres lados con tela adhesiva para que actúe como válvula.</a:t>
            </a:r>
            <a:endParaRPr lang="es-ES" sz="2000" dirty="0"/>
          </a:p>
          <a:p>
            <a:endParaRPr lang="es-ES" dirty="0"/>
          </a:p>
        </p:txBody>
      </p:sp>
      <p:pic>
        <p:nvPicPr>
          <p:cNvPr id="5" name="Picture 8" descr="C:\Mis documentos\Trauma\Trauma tx\Moladora tx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14373"/>
            <a:ext cx="4038600" cy="31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62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FFC000"/>
                </a:solidFill>
              </a:rPr>
              <a:t>Hemotórax</a:t>
            </a:r>
            <a:r>
              <a:rPr lang="es-ES" dirty="0" smtClean="0">
                <a:solidFill>
                  <a:srgbClr val="FFC000"/>
                </a:solidFill>
              </a:rPr>
              <a:t> masivo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sz="2000" dirty="0"/>
              <a:t>Acumulación de sangre, que compromete esfuerzo espiratorio por compresión del pulmón e impide ventilación adecuada, hipotensión, shock.</a:t>
            </a:r>
          </a:p>
          <a:p>
            <a:pPr eaLnBrk="1" hangingPunct="1">
              <a:lnSpc>
                <a:spcPct val="90000"/>
              </a:lnSpc>
            </a:pPr>
            <a:r>
              <a:rPr lang="es-MX" sz="2000" dirty="0"/>
              <a:t>&gt;1500 ml.  Cavidad </a:t>
            </a:r>
            <a:r>
              <a:rPr lang="es-MX" sz="2000" dirty="0" err="1"/>
              <a:t>Tx</a:t>
            </a:r>
            <a:endParaRPr lang="es-MX" sz="2000" dirty="0"/>
          </a:p>
          <a:p>
            <a:pPr eaLnBrk="1" hangingPunct="1">
              <a:lnSpc>
                <a:spcPct val="90000"/>
              </a:lnSpc>
            </a:pPr>
            <a:r>
              <a:rPr lang="es-MX" sz="2000" dirty="0"/>
              <a:t>&gt; </a:t>
            </a:r>
            <a:r>
              <a:rPr lang="es-MX" sz="2000" dirty="0" smtClean="0"/>
              <a:t>250 </a:t>
            </a:r>
            <a:r>
              <a:rPr lang="es-MX" sz="2000" dirty="0"/>
              <a:t>ml./hora de 2-4 </a:t>
            </a:r>
            <a:r>
              <a:rPr lang="es-MX" sz="2000" dirty="0" err="1"/>
              <a:t>hs</a:t>
            </a:r>
            <a:r>
              <a:rPr lang="es-MX" sz="2000" dirty="0"/>
              <a:t>. </a:t>
            </a:r>
            <a:r>
              <a:rPr lang="es-MX" sz="2000" dirty="0" err="1"/>
              <a:t>Tto</a:t>
            </a:r>
            <a:r>
              <a:rPr lang="es-MX" sz="2000" dirty="0"/>
              <a:t>. Toracotomía.</a:t>
            </a:r>
          </a:p>
          <a:p>
            <a:pPr eaLnBrk="1" hangingPunct="1">
              <a:lnSpc>
                <a:spcPct val="90000"/>
              </a:lnSpc>
            </a:pPr>
            <a:r>
              <a:rPr lang="es-MX" sz="2000" dirty="0"/>
              <a:t>Clínica: shock, ausencia de M.V., percusión mate en tórax afectado.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s-MX" sz="2000" dirty="0" err="1"/>
              <a:t>Tto</a:t>
            </a:r>
            <a:r>
              <a:rPr lang="es-MX" sz="2000" dirty="0"/>
              <a:t>: Restitución de volumen                        avenamiento pleural   toracotomía</a:t>
            </a:r>
            <a:endParaRPr lang="es-ES" sz="2000" dirty="0"/>
          </a:p>
          <a:p>
            <a:endParaRPr lang="es-ES" dirty="0"/>
          </a:p>
        </p:txBody>
      </p:sp>
      <p:pic>
        <p:nvPicPr>
          <p:cNvPr id="5" name="Picture 9" descr="C:\Mis documentos\Trauma\Trauma tx\Moladora Cir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24765"/>
            <a:ext cx="4038600" cy="328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8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Tórax inestable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s-MX" sz="2000" dirty="0"/>
              <a:t>Pérdida continuidad ósea con resto de caja torácica, se asocia con fracturas costales múltiples.</a:t>
            </a:r>
          </a:p>
          <a:p>
            <a:pPr eaLnBrk="1" hangingPunct="1"/>
            <a:r>
              <a:rPr lang="es-MX" sz="2000" dirty="0"/>
              <a:t>Hay que relacionar con grado de contusión.</a:t>
            </a:r>
          </a:p>
          <a:p>
            <a:pPr eaLnBrk="1" hangingPunct="1"/>
            <a:r>
              <a:rPr lang="es-MX" sz="2000" dirty="0"/>
              <a:t>Mayor dolor &gt; hipoxia</a:t>
            </a:r>
          </a:p>
          <a:p>
            <a:pPr eaLnBrk="1" hangingPunct="1"/>
            <a:r>
              <a:rPr lang="es-MX" sz="2000" dirty="0" err="1"/>
              <a:t>Tto</a:t>
            </a:r>
            <a:r>
              <a:rPr lang="es-MX" sz="2000" dirty="0"/>
              <a:t>: Estabilización</a:t>
            </a:r>
          </a:p>
          <a:p>
            <a:pPr eaLnBrk="1" hangingPunct="1">
              <a:buNone/>
            </a:pPr>
            <a:r>
              <a:rPr lang="es-MX" sz="2000" dirty="0"/>
              <a:t>            Intubación – ARM</a:t>
            </a:r>
          </a:p>
          <a:p>
            <a:pPr eaLnBrk="1" hangingPunct="1">
              <a:buNone/>
            </a:pPr>
            <a:r>
              <a:rPr lang="es-MX" sz="2000" dirty="0"/>
              <a:t>            Manejo del dolor</a:t>
            </a:r>
            <a:endParaRPr lang="es-ES" sz="2000" dirty="0"/>
          </a:p>
          <a:p>
            <a:endParaRPr lang="es-ES" dirty="0"/>
          </a:p>
        </p:txBody>
      </p:sp>
      <p:pic>
        <p:nvPicPr>
          <p:cNvPr id="5" name="Picture 7" descr="C:\Mis documentos\Trauma\Trauma tx\Estabilizacion T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700808"/>
            <a:ext cx="2827020" cy="321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79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Taponamiento cardiaco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sz="2000" dirty="0"/>
              <a:t>TAPONAMIENTO CARDÍACO: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sz="2000" dirty="0"/>
              <a:t>Tríada de Beck: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sz="2000" dirty="0"/>
              <a:t>         -  Elevación presión venosa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sz="2000" dirty="0"/>
              <a:t>         -  Disminución presión  arterial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sz="2000" dirty="0"/>
              <a:t>         -  Ruidos cardíacos apagados.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sz="2000" dirty="0"/>
              <a:t>Pulso paradójico.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sz="2000" dirty="0"/>
              <a:t>AEP  ( presencia de actividad eléctrica sin pulso en ausencia de </a:t>
            </a:r>
            <a:r>
              <a:rPr lang="es-MX" sz="2000" dirty="0" err="1"/>
              <a:t>Ntx</a:t>
            </a:r>
            <a:r>
              <a:rPr lang="es-MX" sz="2000" dirty="0"/>
              <a:t> a tensión o hipovolemia   sugiere taponamiento).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sz="2000" dirty="0"/>
              <a:t>Ecocardiograma: diagnóstico pero 5% falso (+).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sz="2000" dirty="0" err="1"/>
              <a:t>Tto</a:t>
            </a:r>
            <a:r>
              <a:rPr lang="es-MX" sz="2000" dirty="0"/>
              <a:t>: </a:t>
            </a:r>
            <a:r>
              <a:rPr lang="es-MX" sz="2000" dirty="0" err="1"/>
              <a:t>Pericardiocentésis</a:t>
            </a:r>
            <a:endParaRPr lang="es-MX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sz="2000" dirty="0"/>
              <a:t>       </a:t>
            </a:r>
            <a:endParaRPr lang="es-ES" sz="2000" dirty="0"/>
          </a:p>
        </p:txBody>
      </p:sp>
      <p:pic>
        <p:nvPicPr>
          <p:cNvPr id="5" name="Picture 13" descr="C:\Mis documentos\Trauma\Trauma tx\Tapo-cardiac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16835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26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Haz de luz">
  <a:themeElements>
    <a:clrScheme name="Haz de luz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Haz de lu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z de luz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525</Words>
  <Application>Microsoft Office PowerPoint</Application>
  <PresentationFormat>Presentación en pantalla (4:3)</PresentationFormat>
  <Paragraphs>106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1_Haz de luz</vt:lpstr>
      <vt:lpstr>Tema de Office</vt:lpstr>
      <vt:lpstr>Traumatismos torácicos. Resolución quirúrgica. Dr. Claudio Ruiz (MAAC) Servicio Cirugía Torácica Htal. Nac. Prof. A. Posadas.</vt:lpstr>
      <vt:lpstr>Introducción</vt:lpstr>
      <vt:lpstr>Toracotomía de emergencia</vt:lpstr>
      <vt:lpstr>Lesiones graves asociadas al trauma</vt:lpstr>
      <vt:lpstr>Neumotórax hipertensivo</vt:lpstr>
      <vt:lpstr>Traumatismo torácico abierto</vt:lpstr>
      <vt:lpstr>Hemotórax masivo</vt:lpstr>
      <vt:lpstr>Tórax inestable</vt:lpstr>
      <vt:lpstr>Taponamiento cardiaco</vt:lpstr>
      <vt:lpstr>Heridas penetrantes en region precordial</vt:lpstr>
      <vt:lpstr>Heridas penetrantes en region precordial (1999-2006)</vt:lpstr>
      <vt:lpstr>SOSPECHA DE HERIDA MEDIASTINAL </vt:lpstr>
      <vt:lpstr>Heridas de la region precordial (2006-2014)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Traumatismos torácicos. Resolución quirúrgica. Dr. Claudio Ruiz (MAAC) Servicio Cirugía Torácica Htal. Nac. Prof. A. Posadas.</dc:title>
  <dc:creator>x</dc:creator>
  <cp:lastModifiedBy>x</cp:lastModifiedBy>
  <cp:revision>12</cp:revision>
  <dcterms:created xsi:type="dcterms:W3CDTF">2014-10-07T12:52:56Z</dcterms:created>
  <dcterms:modified xsi:type="dcterms:W3CDTF">2014-10-08T13:43:21Z</dcterms:modified>
</cp:coreProperties>
</file>