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60" r:id="rId2"/>
    <p:sldId id="267" r:id="rId3"/>
    <p:sldId id="268" r:id="rId4"/>
    <p:sldId id="269" r:id="rId5"/>
    <p:sldId id="270" r:id="rId6"/>
    <p:sldId id="271" r:id="rId7"/>
    <p:sldId id="272" r:id="rId8"/>
    <p:sldId id="275" r:id="rId9"/>
    <p:sldId id="340" r:id="rId10"/>
    <p:sldId id="277" r:id="rId11"/>
    <p:sldId id="278" r:id="rId12"/>
    <p:sldId id="279" r:id="rId13"/>
    <p:sldId id="280" r:id="rId14"/>
    <p:sldId id="281" r:id="rId15"/>
    <p:sldId id="338" r:id="rId16"/>
    <p:sldId id="284" r:id="rId17"/>
    <p:sldId id="285" r:id="rId18"/>
    <p:sldId id="286" r:id="rId19"/>
    <p:sldId id="339" r:id="rId20"/>
    <p:sldId id="289" r:id="rId21"/>
    <p:sldId id="290" r:id="rId22"/>
    <p:sldId id="292" r:id="rId23"/>
    <p:sldId id="294" r:id="rId24"/>
    <p:sldId id="295" r:id="rId25"/>
    <p:sldId id="297" r:id="rId26"/>
    <p:sldId id="300" r:id="rId27"/>
    <p:sldId id="301" r:id="rId28"/>
    <p:sldId id="302" r:id="rId29"/>
    <p:sldId id="303" r:id="rId30"/>
    <p:sldId id="306" r:id="rId31"/>
    <p:sldId id="308" r:id="rId32"/>
    <p:sldId id="309" r:id="rId33"/>
    <p:sldId id="312" r:id="rId34"/>
    <p:sldId id="314" r:id="rId35"/>
    <p:sldId id="315" r:id="rId36"/>
    <p:sldId id="316" r:id="rId37"/>
    <p:sldId id="317" r:id="rId38"/>
    <p:sldId id="318" r:id="rId39"/>
    <p:sldId id="319" r:id="rId40"/>
    <p:sldId id="321" r:id="rId41"/>
    <p:sldId id="322" r:id="rId42"/>
    <p:sldId id="323" r:id="rId43"/>
    <p:sldId id="324" r:id="rId44"/>
    <p:sldId id="325" r:id="rId45"/>
    <p:sldId id="326" r:id="rId46"/>
    <p:sldId id="328" r:id="rId47"/>
    <p:sldId id="329" r:id="rId48"/>
    <p:sldId id="330" r:id="rId49"/>
    <p:sldId id="331" r:id="rId50"/>
    <p:sldId id="332" r:id="rId51"/>
    <p:sldId id="333" r:id="rId52"/>
    <p:sldId id="334" r:id="rId53"/>
    <p:sldId id="335" r:id="rId54"/>
    <p:sldId id="336" r:id="rId55"/>
    <p:sldId id="33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13"/>
    <a:srgbClr val="0096DB"/>
    <a:srgbClr val="16A2DD"/>
    <a:srgbClr val="00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732" autoAdjust="0"/>
  </p:normalViewPr>
  <p:slideViewPr>
    <p:cSldViewPr snapToGrid="0" snapToObjects="1" showGuides="1">
      <p:cViewPr>
        <p:scale>
          <a:sx n="75" d="100"/>
          <a:sy n="75" d="100"/>
        </p:scale>
        <p:origin x="-1472" y="-144"/>
      </p:cViewPr>
      <p:guideLst>
        <p:guide orient="horz" pos="2791"/>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364E8-0DB3-5D4E-B67D-ADB07E77B3F0}" type="datetimeFigureOut">
              <a:rPr lang="en-US" smtClean="0"/>
              <a:t>10/11/14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CA6AF-7049-D846-A948-DE302EEADFB2}" type="slidenum">
              <a:rPr lang="en-US" smtClean="0"/>
              <a:t>‹#›</a:t>
            </a:fld>
            <a:endParaRPr lang="en-US"/>
          </a:p>
        </p:txBody>
      </p:sp>
    </p:spTree>
    <p:extLst>
      <p:ext uri="{BB962C8B-B14F-4D97-AF65-F5344CB8AC3E}">
        <p14:creationId xmlns:p14="http://schemas.microsoft.com/office/powerpoint/2010/main" val="1619658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231F8-2B1E-9246-A691-8C808E60B8F8}" type="slidenum">
              <a:rPr lang="en-US"/>
              <a:pPr/>
              <a:t>14</a:t>
            </a:fld>
            <a:endParaRPr lang="en-US"/>
          </a:p>
        </p:txBody>
      </p:sp>
      <p:sp>
        <p:nvSpPr>
          <p:cNvPr id="401410" name="Rectangle 2"/>
          <p:cNvSpPr>
            <a:spLocks noGrp="1" noRot="1" noChangeAspect="1" noChangeArrowheads="1" noTextEdit="1"/>
          </p:cNvSpPr>
          <p:nvPr>
            <p:ph type="sldImg"/>
          </p:nvPr>
        </p:nvSpPr>
        <p:spPr bwMode="auto">
          <a:xfrm>
            <a:off x="1144588" y="687388"/>
            <a:ext cx="4568825" cy="3425825"/>
          </a:xfrm>
          <a:prstGeom prst="rect">
            <a:avLst/>
          </a:prstGeom>
          <a:solidFill>
            <a:srgbClr val="FFFFFF"/>
          </a:solidFill>
          <a:ln w="12700" cap="flat">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1335314"/>
            <a:ext cx="3265714" cy="5522684"/>
          </a:xfrm>
          <a:prstGeom prst="rect">
            <a:avLst/>
          </a:prstGeom>
          <a:solidFill>
            <a:srgbClr val="0096DB"/>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ln>
                <a:noFill/>
              </a:ln>
              <a:solidFill>
                <a:srgbClr val="008CC5"/>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768"/>
            <a:ext cx="9158350" cy="479957"/>
          </a:xfrm>
          <a:prstGeom prst="rect">
            <a:avLst/>
          </a:prstGeom>
        </p:spPr>
      </p:pic>
      <p:sp>
        <p:nvSpPr>
          <p:cNvPr id="2" name="Title 1"/>
          <p:cNvSpPr>
            <a:spLocks noGrp="1"/>
          </p:cNvSpPr>
          <p:nvPr>
            <p:ph type="title"/>
          </p:nvPr>
        </p:nvSpPr>
        <p:spPr>
          <a:xfrm>
            <a:off x="557290" y="1773481"/>
            <a:ext cx="2456337" cy="1133232"/>
          </a:xfrm>
        </p:spPr>
        <p:txBody>
          <a:bodyPr anchor="t">
            <a:normAutofit/>
          </a:bodyPr>
          <a:lstStyle>
            <a:lvl1pPr algn="l">
              <a:lnSpc>
                <a:spcPts val="3440"/>
              </a:lnSpc>
              <a:defRPr sz="2700" b="0" cap="none">
                <a:solidFill>
                  <a:schemeClr val="bg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643388" y="2906713"/>
            <a:ext cx="2506561" cy="1500187"/>
          </a:xfrm>
        </p:spPr>
        <p:txBody>
          <a:bodyPr lIns="0" tIns="0" rIns="0" bIns="0" anchor="t" anchorCtr="0">
            <a:normAutofit/>
          </a:bodyPr>
          <a:lstStyle>
            <a:lvl1pPr marL="0" indent="0">
              <a:spcBef>
                <a:spcPts val="0"/>
              </a:spcBef>
              <a:spcAft>
                <a:spcPts val="0"/>
              </a:spcAft>
              <a:buNone/>
              <a:defRPr sz="1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CHEST_sig_horiz_PMS TM.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56299" y="211132"/>
            <a:ext cx="1921163" cy="656850"/>
          </a:xfrm>
          <a:prstGeom prst="rect">
            <a:avLst/>
          </a:prstGeom>
        </p:spPr>
      </p:pic>
    </p:spTree>
    <p:extLst>
      <p:ext uri="{BB962C8B-B14F-4D97-AF65-F5344CB8AC3E}">
        <p14:creationId xmlns:p14="http://schemas.microsoft.com/office/powerpoint/2010/main" val="363733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37AF1FA-3CDC-4E41-9D57-43389C010520}" type="datetimeFigureOut">
              <a:rPr lang="en-US" smtClean="0"/>
              <a:pPr/>
              <a:t>10/11/14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1C74F4-E9F4-3344-A77D-4223A070DC91}" type="slidenum">
              <a:rPr lang="en-US" smtClean="0"/>
              <a:pPr/>
              <a:t>‹#›</a:t>
            </a:fld>
            <a:endParaRPr lang="en-US"/>
          </a:p>
        </p:txBody>
      </p:sp>
    </p:spTree>
    <p:extLst>
      <p:ext uri="{BB962C8B-B14F-4D97-AF65-F5344CB8AC3E}">
        <p14:creationId xmlns:p14="http://schemas.microsoft.com/office/powerpoint/2010/main" val="428881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6704265" y="102977"/>
            <a:ext cx="2311027" cy="812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88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330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082512"/>
            <a:ext cx="8343041" cy="4043651"/>
          </a:xfrm>
        </p:spPr>
        <p:txBody>
          <a:bodyPr>
            <a:normAutofit/>
          </a:bodyPr>
          <a:lstStyle>
            <a:lvl1pPr marL="290513" indent="-290513">
              <a:buFont typeface="Arial"/>
              <a:buChar char="•"/>
              <a:defRPr sz="1800"/>
            </a:lvl1pPr>
            <a:lvl2pPr marL="285750" indent="-285750">
              <a:buFont typeface="Arial"/>
              <a:buChar char="•"/>
              <a:defRPr sz="1800"/>
            </a:lvl2pPr>
            <a:lvl3pPr marL="690563" indent="-230188">
              <a:buFont typeface="Arial"/>
              <a:buChar char="•"/>
              <a:defRPr sz="18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endParaRPr lang="en-US" dirty="0"/>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834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630192"/>
            <a:ext cx="8343041" cy="3495971"/>
          </a:xfrm>
        </p:spPr>
        <p:txBody>
          <a:bodyPr>
            <a:normAutofit/>
          </a:bodyPr>
          <a:lstStyle>
            <a:lvl1pPr marL="290513" indent="-290513">
              <a:buFont typeface="Arial"/>
              <a:buChar char="•"/>
              <a:defRPr sz="1800"/>
            </a:lvl1pPr>
            <a:lvl2pPr marL="285750" indent="-285750">
              <a:buFont typeface="Arial"/>
              <a:buChar char="•"/>
              <a:defRPr sz="1800"/>
            </a:lvl2pPr>
            <a:lvl3pPr marL="690563" indent="-230188">
              <a:buFont typeface="Arial"/>
              <a:buChar char="•"/>
              <a:defRPr sz="18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endParaRPr lang="en-US" dirty="0"/>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082800"/>
            <a:ext cx="8229600" cy="466725"/>
          </a:xfrm>
        </p:spPr>
        <p:txBody>
          <a:bodyPr>
            <a:noAutofit/>
          </a:bodyPr>
          <a:lstStyle>
            <a:lvl1pPr>
              <a:buFontTx/>
              <a:buNone/>
              <a:defRPr sz="2100"/>
            </a:lvl1pPr>
            <a:lvl2pPr>
              <a:buFontTx/>
              <a:buNone/>
              <a:defRPr sz="2100"/>
            </a:lvl2pPr>
            <a:lvl3pPr marL="230188" indent="0">
              <a:buFontTx/>
              <a:buNone/>
              <a:defRPr sz="2100"/>
            </a:lvl3pPr>
            <a:lvl4pPr marL="458787" indent="0">
              <a:buFontTx/>
              <a:buNone/>
              <a:defRPr sz="2100"/>
            </a:lvl4pPr>
            <a:lvl5pPr marL="688975" indent="0">
              <a:buFontTx/>
              <a:buNone/>
              <a:defRPr sz="21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8133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8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p>
        </p:txBody>
      </p:sp>
      <p:sp>
        <p:nvSpPr>
          <p:cNvPr id="5" name="Text Placeholder 4"/>
          <p:cNvSpPr>
            <a:spLocks noGrp="1"/>
          </p:cNvSpPr>
          <p:nvPr>
            <p:ph type="body" sz="quarter" idx="10" hasCustomPrompt="1"/>
          </p:nvPr>
        </p:nvSpPr>
        <p:spPr>
          <a:xfrm>
            <a:off x="457200" y="1550988"/>
            <a:ext cx="4038600" cy="409575"/>
          </a:xfrm>
        </p:spPr>
        <p:txBody>
          <a:bodyPr/>
          <a:lstStyle/>
          <a:p>
            <a:pPr lvl="0"/>
            <a:r>
              <a:rPr lang="en-US" dirty="0" smtClean="0"/>
              <a:t>Subhead</a:t>
            </a:r>
            <a:endParaRPr lang="en-US" dirty="0"/>
          </a:p>
        </p:txBody>
      </p:sp>
      <p:sp>
        <p:nvSpPr>
          <p:cNvPr id="7" name="Text Placeholder 6"/>
          <p:cNvSpPr>
            <a:spLocks noGrp="1"/>
          </p:cNvSpPr>
          <p:nvPr>
            <p:ph type="body" sz="quarter" idx="11" hasCustomPrompt="1"/>
          </p:nvPr>
        </p:nvSpPr>
        <p:spPr>
          <a:xfrm>
            <a:off x="4708200" y="1550988"/>
            <a:ext cx="4038600" cy="409575"/>
          </a:xfrm>
        </p:spPr>
        <p:txBody>
          <a:bodyPr/>
          <a:lstStyle/>
          <a:p>
            <a:pPr lvl="0"/>
            <a:r>
              <a:rPr lang="en-US" dirty="0" smtClean="0"/>
              <a:t>Subhead</a:t>
            </a:r>
            <a:endParaRPr lang="en-US" dirty="0"/>
          </a:p>
        </p:txBody>
      </p:sp>
    </p:spTree>
    <p:extLst>
      <p:ext uri="{BB962C8B-B14F-4D97-AF65-F5344CB8AC3E}">
        <p14:creationId xmlns:p14="http://schemas.microsoft.com/office/powerpoint/2010/main" val="70996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503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0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7AF1FA-3CDC-4E41-9D57-43389C010520}" type="datetimeFigureOut">
              <a:rPr lang="en-US" smtClean="0"/>
              <a:pPr/>
              <a:t>10/11/14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1C74F4-E9F4-3344-A77D-4223A070DC91}" type="slidenum">
              <a:rPr lang="en-US" smtClean="0"/>
              <a:pPr/>
              <a:t>‹#›</a:t>
            </a:fld>
            <a:endParaRPr lang="en-US"/>
          </a:p>
        </p:txBody>
      </p:sp>
    </p:spTree>
    <p:extLst>
      <p:ext uri="{BB962C8B-B14F-4D97-AF65-F5344CB8AC3E}">
        <p14:creationId xmlns:p14="http://schemas.microsoft.com/office/powerpoint/2010/main" val="2726731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0" y="975956"/>
            <a:ext cx="9144000" cy="2413126"/>
          </a:xfrm>
          <a:prstGeom prst="rect">
            <a:avLst/>
          </a:prstGeom>
        </p:spPr>
      </p:pic>
      <p:sp>
        <p:nvSpPr>
          <p:cNvPr id="17" name="Rectangle 16"/>
          <p:cNvSpPr/>
          <p:nvPr userDrawn="1"/>
        </p:nvSpPr>
        <p:spPr>
          <a:xfrm>
            <a:off x="0" y="1234189"/>
            <a:ext cx="9144000" cy="562381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Placeholder 1"/>
          <p:cNvSpPr>
            <a:spLocks noGrp="1"/>
          </p:cNvSpPr>
          <p:nvPr>
            <p:ph type="title"/>
          </p:nvPr>
        </p:nvSpPr>
        <p:spPr>
          <a:xfrm>
            <a:off x="540287" y="1258797"/>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0287" y="2190650"/>
            <a:ext cx="8229600" cy="5131052"/>
          </a:xfrm>
          <a:prstGeom prst="rect">
            <a:avLst/>
          </a:prstGeom>
        </p:spPr>
        <p:txBody>
          <a:bodyPr vert="horz" lIns="91440" tIns="45720" rIns="91440" bIns="45720" rtlCol="0">
            <a:normAutofit/>
          </a:bodyPr>
          <a:lstStyle/>
          <a:p>
            <a:pPr lvl="0"/>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HEST_sig_horiz_PMS TM.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6963474" y="202879"/>
            <a:ext cx="1921163" cy="656850"/>
          </a:xfrm>
          <a:prstGeom prst="rect">
            <a:avLst/>
          </a:prstGeom>
        </p:spPr>
      </p:pic>
    </p:spTree>
    <p:extLst>
      <p:ext uri="{BB962C8B-B14F-4D97-AF65-F5344CB8AC3E}">
        <p14:creationId xmlns:p14="http://schemas.microsoft.com/office/powerpoint/2010/main" val="4108801647"/>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49" r:id="rId3"/>
    <p:sldLayoutId id="2147483652" r:id="rId4"/>
    <p:sldLayoutId id="2147483658" r:id="rId5"/>
    <p:sldLayoutId id="2147483657" r:id="rId6"/>
    <p:sldLayoutId id="2147483654" r:id="rId7"/>
    <p:sldLayoutId id="2147483655" r:id="rId8"/>
    <p:sldLayoutId id="2147483660" r:id="rId9"/>
    <p:sldLayoutId id="2147483661" r:id="rId10"/>
  </p:sldLayoutIdLst>
  <p:txStyles>
    <p:titleStyle>
      <a:lvl1pPr algn="l" defTabSz="457200" rtl="0" eaLnBrk="1" latinLnBrk="0" hangingPunct="1">
        <a:spcBef>
          <a:spcPct val="0"/>
        </a:spcBef>
        <a:buNone/>
        <a:defRPr sz="2400" b="1" i="0" kern="1200">
          <a:solidFill>
            <a:schemeClr val="tx1"/>
          </a:solidFill>
          <a:latin typeface="Verdana"/>
          <a:ea typeface="+mj-ea"/>
          <a:cs typeface="Arial"/>
        </a:defRPr>
      </a:lvl1pPr>
    </p:titleStyle>
    <p:bodyStyle>
      <a:lvl1pPr marL="0" indent="0" algn="l" defTabSz="457200" rtl="0" eaLnBrk="1" latinLnBrk="0" hangingPunct="1">
        <a:spcBef>
          <a:spcPct val="20000"/>
        </a:spcBef>
        <a:spcAft>
          <a:spcPts val="600"/>
        </a:spcAft>
        <a:buClr>
          <a:schemeClr val="accent4"/>
        </a:buClr>
        <a:buFontTx/>
        <a:buNone/>
        <a:defRPr sz="2100" b="0" i="0" kern="1200">
          <a:solidFill>
            <a:schemeClr val="tx1"/>
          </a:solidFill>
          <a:latin typeface="Arial"/>
          <a:ea typeface="+mn-ea"/>
          <a:cs typeface="Arial"/>
        </a:defRPr>
      </a:lvl1pPr>
      <a:lvl2pPr marL="0" indent="0" algn="l" defTabSz="457200" rtl="0" eaLnBrk="1" latinLnBrk="0" hangingPunct="1">
        <a:spcBef>
          <a:spcPct val="20000"/>
        </a:spcBef>
        <a:buClr>
          <a:schemeClr val="accent4"/>
        </a:buClr>
        <a:buFont typeface="Arial"/>
        <a:buNone/>
        <a:defRPr sz="1800" b="0" i="0" kern="1200">
          <a:solidFill>
            <a:schemeClr val="tx1"/>
          </a:solidFill>
          <a:latin typeface="Arial"/>
          <a:ea typeface="+mn-ea"/>
          <a:cs typeface="Arial"/>
        </a:defRPr>
      </a:lvl2pPr>
      <a:lvl3pPr marL="458788" indent="-228600"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3pPr>
      <a:lvl4pPr marL="908050" indent="-230188"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4pPr>
      <a:lvl5pPr marL="1490663" indent="-290513"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05500"/>
            <a:ext cx="4368800" cy="952500"/>
          </a:xfrm>
          <a:prstGeom prst="rect">
            <a:avLst/>
          </a:prstGeom>
        </p:spPr>
      </p:pic>
      <p:sp>
        <p:nvSpPr>
          <p:cNvPr id="4" name="Title 3"/>
          <p:cNvSpPr>
            <a:spLocks noGrp="1"/>
          </p:cNvSpPr>
          <p:nvPr>
            <p:ph type="ctrTitle"/>
          </p:nvPr>
        </p:nvSpPr>
        <p:spPr/>
        <p:txBody>
          <a:bodyPr>
            <a:normAutofit/>
          </a:bodyPr>
          <a:lstStyle/>
          <a:p>
            <a:r>
              <a:rPr lang="en-US" sz="4000" dirty="0" smtClean="0"/>
              <a:t>OSA and COPD</a:t>
            </a:r>
            <a:endParaRPr lang="en-US" sz="4000" dirty="0"/>
          </a:p>
        </p:txBody>
      </p:sp>
      <p:sp>
        <p:nvSpPr>
          <p:cNvPr id="5" name="Subtitle 4"/>
          <p:cNvSpPr>
            <a:spLocks noGrp="1"/>
          </p:cNvSpPr>
          <p:nvPr>
            <p:ph type="subTitle" idx="1"/>
          </p:nvPr>
        </p:nvSpPr>
        <p:spPr/>
        <p:txBody>
          <a:bodyPr/>
          <a:lstStyle/>
          <a:p>
            <a:r>
              <a:rPr lang="en-US" dirty="0"/>
              <a:t>Barbara Phillips, MS, MSPH, FCCP</a:t>
            </a:r>
          </a:p>
          <a:p>
            <a:r>
              <a:rPr lang="en-US" dirty="0" smtClean="0"/>
              <a:t>CHEST President 2015-2016</a:t>
            </a:r>
            <a:endParaRPr lang="en-US" dirty="0"/>
          </a:p>
          <a:p>
            <a:r>
              <a:rPr lang="en-US" dirty="0"/>
              <a:t>Professor, University of Kentucky College of Medicine</a:t>
            </a:r>
          </a:p>
        </p:txBody>
      </p:sp>
    </p:spTree>
    <p:extLst>
      <p:ext uri="{BB962C8B-B14F-4D97-AF65-F5344CB8AC3E}">
        <p14:creationId xmlns:p14="http://schemas.microsoft.com/office/powerpoint/2010/main" val="234618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3887" y="115797"/>
            <a:ext cx="8229600" cy="793709"/>
          </a:xfrm>
        </p:spPr>
        <p:txBody>
          <a:bodyPr>
            <a:noAutofit/>
          </a:bodyPr>
          <a:lstStyle/>
          <a:p>
            <a:r>
              <a:rPr lang="en-US" sz="2800" b="0" dirty="0" smtClean="0">
                <a:latin typeface="Arial"/>
              </a:rPr>
              <a:t>Effects of COPD on Sleep</a:t>
            </a:r>
            <a:br>
              <a:rPr lang="en-US" sz="2800" b="0" dirty="0" smtClean="0">
                <a:latin typeface="Arial"/>
              </a:rPr>
            </a:br>
            <a:endParaRPr lang="en-US" sz="2800" b="0" dirty="0">
              <a:latin typeface="Arial"/>
            </a:endParaRPr>
          </a:p>
        </p:txBody>
      </p:sp>
      <p:sp>
        <p:nvSpPr>
          <p:cNvPr id="53251" name="Rectangle 3"/>
          <p:cNvSpPr>
            <a:spLocks noGrp="1" noChangeArrowheads="1"/>
          </p:cNvSpPr>
          <p:nvPr>
            <p:ph type="body" idx="1"/>
          </p:nvPr>
        </p:nvSpPr>
        <p:spPr>
          <a:xfrm>
            <a:off x="372533" y="1625601"/>
            <a:ext cx="8229600" cy="4621516"/>
          </a:xfrm>
        </p:spPr>
        <p:txBody>
          <a:bodyPr>
            <a:noAutofit/>
          </a:bodyPr>
          <a:lstStyle/>
          <a:p>
            <a:pPr>
              <a:lnSpc>
                <a:spcPct val="80000"/>
              </a:lnSpc>
            </a:pPr>
            <a:r>
              <a:rPr lang="en-US" sz="2800" dirty="0" smtClean="0"/>
              <a:t>Cough and wheezing interrupt and delay sleep </a:t>
            </a:r>
            <a:r>
              <a:rPr lang="en-US" sz="2000" dirty="0" smtClean="0"/>
              <a:t>(Klink M Chest 1987)</a:t>
            </a:r>
          </a:p>
          <a:p>
            <a:pPr>
              <a:lnSpc>
                <a:spcPct val="80000"/>
              </a:lnSpc>
            </a:pPr>
            <a:r>
              <a:rPr lang="en-US" sz="2800" dirty="0" smtClean="0"/>
              <a:t>Sleep is more fragmented, with increased arousals and reduced amounts of deep </a:t>
            </a:r>
            <a:r>
              <a:rPr lang="en-US" sz="2800" dirty="0" err="1" smtClean="0"/>
              <a:t>nREM</a:t>
            </a:r>
            <a:r>
              <a:rPr lang="en-US" sz="2800" dirty="0" smtClean="0"/>
              <a:t> and REM sleep </a:t>
            </a:r>
            <a:r>
              <a:rPr lang="en-US" sz="2000" dirty="0" smtClean="0"/>
              <a:t>(</a:t>
            </a:r>
            <a:r>
              <a:rPr lang="en-US" sz="2000" dirty="0" err="1" smtClean="0"/>
              <a:t>McSharry</a:t>
            </a:r>
            <a:r>
              <a:rPr lang="en-US" sz="2000" dirty="0" smtClean="0"/>
              <a:t> DG, </a:t>
            </a:r>
            <a:r>
              <a:rPr lang="en-US" sz="2000" dirty="0" err="1" smtClean="0"/>
              <a:t>Respirology</a:t>
            </a:r>
            <a:r>
              <a:rPr lang="en-US" sz="2000" dirty="0" smtClean="0"/>
              <a:t> 2012)</a:t>
            </a:r>
            <a:endParaRPr lang="en-US" sz="3600" dirty="0" smtClean="0"/>
          </a:p>
          <a:p>
            <a:pPr>
              <a:lnSpc>
                <a:spcPct val="80000"/>
              </a:lnSpc>
            </a:pPr>
            <a:r>
              <a:rPr lang="en-US" sz="2800" dirty="0"/>
              <a:t>Severity of COPD correlates with severity of subjective sleep complaints </a:t>
            </a:r>
            <a:r>
              <a:rPr lang="en-US" sz="2000" dirty="0"/>
              <a:t>(</a:t>
            </a:r>
            <a:r>
              <a:rPr lang="en-US" sz="2000" dirty="0" err="1"/>
              <a:t>Omachi</a:t>
            </a:r>
            <a:r>
              <a:rPr lang="en-US" sz="2000" dirty="0"/>
              <a:t> TI Sleep Med 2012)</a:t>
            </a:r>
            <a:r>
              <a:rPr lang="en-US" sz="2800" dirty="0"/>
              <a:t>, but not with objectively measured sleep variables </a:t>
            </a:r>
            <a:r>
              <a:rPr lang="en-US" sz="2000" dirty="0"/>
              <a:t>(</a:t>
            </a:r>
            <a:r>
              <a:rPr lang="en-US" sz="2000" dirty="0" err="1"/>
              <a:t>Hynninen</a:t>
            </a:r>
            <a:r>
              <a:rPr lang="en-US" sz="2000" dirty="0"/>
              <a:t> MJ Sleep Med 2013). </a:t>
            </a:r>
            <a:endParaRPr lang="en-US" sz="2000" dirty="0" smtClean="0"/>
          </a:p>
        </p:txBody>
      </p:sp>
    </p:spTree>
    <p:extLst>
      <p:ext uri="{BB962C8B-B14F-4D97-AF65-F5344CB8AC3E}">
        <p14:creationId xmlns:p14="http://schemas.microsoft.com/office/powerpoint/2010/main" val="596622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87" y="103097"/>
            <a:ext cx="8229600" cy="793709"/>
          </a:xfrm>
        </p:spPr>
        <p:txBody>
          <a:bodyPr>
            <a:normAutofit fontScale="90000"/>
          </a:bodyPr>
          <a:lstStyle/>
          <a:p>
            <a:r>
              <a:rPr lang="en-US" sz="2800" b="0" dirty="0" smtClean="0">
                <a:latin typeface="Arial"/>
              </a:rPr>
              <a:t>Effects of COPD on </a:t>
            </a:r>
            <a:r>
              <a:rPr lang="en-US" sz="2800" b="0" dirty="0">
                <a:latin typeface="Arial"/>
              </a:rPr>
              <a:t>Sleep</a:t>
            </a:r>
            <a:r>
              <a:rPr lang="en-US" b="0" dirty="0">
                <a:latin typeface="Arial"/>
              </a:rPr>
              <a:t/>
            </a:r>
            <a:br>
              <a:rPr lang="en-US" b="0" dirty="0">
                <a:latin typeface="Arial"/>
              </a:rPr>
            </a:br>
            <a:r>
              <a:rPr lang="en-US" sz="2000" b="0" dirty="0">
                <a:latin typeface="Arial"/>
              </a:rPr>
              <a:t>(</a:t>
            </a:r>
            <a:r>
              <a:rPr lang="en-US" sz="2000" b="0" dirty="0" err="1">
                <a:latin typeface="Arial"/>
              </a:rPr>
              <a:t>McNicholas</a:t>
            </a:r>
            <a:r>
              <a:rPr lang="en-US" sz="2000" b="0" dirty="0">
                <a:latin typeface="Arial"/>
              </a:rPr>
              <a:t> WT Sleep Breath 2013)</a:t>
            </a:r>
          </a:p>
        </p:txBody>
      </p:sp>
      <p:sp>
        <p:nvSpPr>
          <p:cNvPr id="3" name="Content Placeholder 2"/>
          <p:cNvSpPr>
            <a:spLocks noGrp="1"/>
          </p:cNvSpPr>
          <p:nvPr>
            <p:ph idx="1"/>
          </p:nvPr>
        </p:nvSpPr>
        <p:spPr>
          <a:xfrm>
            <a:off x="470974" y="1568350"/>
            <a:ext cx="8229600" cy="5131052"/>
          </a:xfrm>
        </p:spPr>
        <p:txBody>
          <a:bodyPr>
            <a:normAutofit/>
          </a:bodyPr>
          <a:lstStyle/>
          <a:p>
            <a:r>
              <a:rPr lang="en-US" sz="2400" dirty="0"/>
              <a:t>D</a:t>
            </a:r>
            <a:r>
              <a:rPr lang="en-US" sz="2400" dirty="0" smtClean="0"/>
              <a:t>aytime sleepiness (by Epworth) and poor quality sleep (by PSQI) compared to that of matched controls (</a:t>
            </a:r>
            <a:r>
              <a:rPr lang="en-US" sz="2400" dirty="0" err="1" smtClean="0"/>
              <a:t>Zohal</a:t>
            </a:r>
            <a:r>
              <a:rPr lang="en-US" sz="2400" dirty="0" smtClean="0"/>
              <a:t> A </a:t>
            </a:r>
            <a:r>
              <a:rPr lang="en-US" sz="2400" dirty="0" err="1" smtClean="0"/>
              <a:t>Glo</a:t>
            </a:r>
            <a:r>
              <a:rPr lang="en-US" sz="2400" dirty="0" smtClean="0"/>
              <a:t> J Health </a:t>
            </a:r>
            <a:r>
              <a:rPr lang="en-US" sz="2400" dirty="0" err="1" smtClean="0"/>
              <a:t>Sci</a:t>
            </a:r>
            <a:r>
              <a:rPr lang="en-US" sz="2400" dirty="0" smtClean="0"/>
              <a:t> 2013). </a:t>
            </a:r>
          </a:p>
          <a:p>
            <a:pPr>
              <a:lnSpc>
                <a:spcPct val="80000"/>
              </a:lnSpc>
            </a:pPr>
            <a:endParaRPr lang="en-US" sz="2400" dirty="0" smtClean="0"/>
          </a:p>
          <a:p>
            <a:pPr>
              <a:lnSpc>
                <a:spcPct val="80000"/>
              </a:lnSpc>
            </a:pPr>
            <a:r>
              <a:rPr lang="en-US" sz="2400" dirty="0" smtClean="0"/>
              <a:t>Increased </a:t>
            </a:r>
            <a:r>
              <a:rPr lang="en-US" sz="2400" dirty="0"/>
              <a:t>prevalence of </a:t>
            </a:r>
            <a:r>
              <a:rPr lang="en-US" sz="2400" dirty="0" smtClean="0"/>
              <a:t>insomnia complaints</a:t>
            </a:r>
            <a:endParaRPr lang="en-US" sz="2400" dirty="0"/>
          </a:p>
          <a:p>
            <a:pPr>
              <a:lnSpc>
                <a:spcPct val="80000"/>
              </a:lnSpc>
            </a:pPr>
            <a:endParaRPr lang="en-US" sz="2400" dirty="0" smtClean="0"/>
          </a:p>
          <a:p>
            <a:pPr>
              <a:lnSpc>
                <a:spcPct val="80000"/>
              </a:lnSpc>
            </a:pPr>
            <a:r>
              <a:rPr lang="en-US" sz="2400" dirty="0" smtClean="0"/>
              <a:t>Increased </a:t>
            </a:r>
            <a:r>
              <a:rPr lang="en-US" sz="2400" dirty="0"/>
              <a:t>use of hypnotics</a:t>
            </a:r>
          </a:p>
          <a:p>
            <a:endParaRPr lang="en-US" sz="3600" dirty="0"/>
          </a:p>
          <a:p>
            <a:endParaRPr lang="en-US" dirty="0"/>
          </a:p>
        </p:txBody>
      </p:sp>
    </p:spTree>
    <p:extLst>
      <p:ext uri="{BB962C8B-B14F-4D97-AF65-F5344CB8AC3E}">
        <p14:creationId xmlns:p14="http://schemas.microsoft.com/office/powerpoint/2010/main" val="363621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87" y="128497"/>
            <a:ext cx="8229600" cy="793709"/>
          </a:xfrm>
        </p:spPr>
        <p:txBody>
          <a:bodyPr>
            <a:normAutofit/>
          </a:bodyPr>
          <a:lstStyle/>
          <a:p>
            <a:r>
              <a:rPr lang="en-US" sz="2800" b="0" dirty="0" smtClean="0">
                <a:latin typeface="Arial"/>
              </a:rPr>
              <a:t>Effects of Sleep on Patients with COPD</a:t>
            </a:r>
            <a:endParaRPr lang="en-US" sz="2800" b="0" dirty="0">
              <a:latin typeface="Arial"/>
            </a:endParaRPr>
          </a:p>
        </p:txBody>
      </p:sp>
      <p:sp>
        <p:nvSpPr>
          <p:cNvPr id="3" name="Content Placeholder 2"/>
          <p:cNvSpPr>
            <a:spLocks noGrp="1"/>
          </p:cNvSpPr>
          <p:nvPr>
            <p:ph idx="1"/>
          </p:nvPr>
        </p:nvSpPr>
        <p:spPr/>
        <p:txBody>
          <a:bodyPr>
            <a:normAutofit/>
          </a:bodyPr>
          <a:lstStyle/>
          <a:p>
            <a:r>
              <a:rPr lang="en-US" dirty="0" smtClean="0"/>
              <a:t>Patients with COPD are most profoundly hypoxemic at night </a:t>
            </a:r>
            <a:r>
              <a:rPr lang="en-US" sz="2000" dirty="0" smtClean="0"/>
              <a:t>(</a:t>
            </a:r>
            <a:r>
              <a:rPr lang="en-US" sz="2000" dirty="0" err="1" smtClean="0"/>
              <a:t>McNicholas</a:t>
            </a:r>
            <a:r>
              <a:rPr lang="en-US" sz="2000" dirty="0" smtClean="0"/>
              <a:t> WT, Chest 2000).</a:t>
            </a:r>
          </a:p>
          <a:p>
            <a:r>
              <a:rPr lang="en-US" dirty="0" smtClean="0"/>
              <a:t>COPD patients are more likely to die at night </a:t>
            </a:r>
            <a:r>
              <a:rPr lang="en-US" sz="1800" dirty="0" smtClean="0"/>
              <a:t>(</a:t>
            </a:r>
            <a:r>
              <a:rPr lang="en-US" sz="1800" dirty="0" err="1" smtClean="0"/>
              <a:t>McNicholas</a:t>
            </a:r>
            <a:r>
              <a:rPr lang="en-US" sz="1800" dirty="0" smtClean="0"/>
              <a:t> WT Br Med J 1984).</a:t>
            </a:r>
            <a:endParaRPr lang="en-US" dirty="0" smtClean="0"/>
          </a:p>
          <a:p>
            <a:r>
              <a:rPr lang="en-US" dirty="0" smtClean="0"/>
              <a:t>Oxygen desaturation is greater during sleep than during exercise in COPD, and wake Sa0</a:t>
            </a:r>
            <a:r>
              <a:rPr lang="en-US" baseline="-25000" dirty="0" smtClean="0"/>
              <a:t>2</a:t>
            </a:r>
            <a:r>
              <a:rPr lang="en-US" dirty="0" smtClean="0"/>
              <a:t> predicts nocturnal desaturation better than</a:t>
            </a:r>
            <a:r>
              <a:rPr lang="en-US" dirty="0"/>
              <a:t> </a:t>
            </a:r>
            <a:r>
              <a:rPr lang="en-US" dirty="0" smtClean="0"/>
              <a:t>exercise Sa0</a:t>
            </a:r>
            <a:r>
              <a:rPr lang="en-US" baseline="-25000" dirty="0" smtClean="0"/>
              <a:t>2</a:t>
            </a:r>
            <a:r>
              <a:rPr lang="en-US" dirty="0" smtClean="0"/>
              <a:t> or wake PaC0</a:t>
            </a:r>
            <a:r>
              <a:rPr lang="en-US" baseline="-25000" dirty="0" smtClean="0"/>
              <a:t>2</a:t>
            </a:r>
            <a:r>
              <a:rPr lang="en-US" dirty="0" smtClean="0"/>
              <a:t> </a:t>
            </a:r>
            <a:r>
              <a:rPr lang="en-US" sz="1800" dirty="0" smtClean="0"/>
              <a:t>(</a:t>
            </a:r>
            <a:r>
              <a:rPr lang="en-US" sz="1800" dirty="0" err="1" smtClean="0"/>
              <a:t>Mulloy</a:t>
            </a:r>
            <a:r>
              <a:rPr lang="en-US" sz="1800" dirty="0" smtClean="0"/>
              <a:t> E, Chest 1996)</a:t>
            </a:r>
          </a:p>
        </p:txBody>
      </p:sp>
    </p:spTree>
    <p:extLst>
      <p:ext uri="{BB962C8B-B14F-4D97-AF65-F5344CB8AC3E}">
        <p14:creationId xmlns:p14="http://schemas.microsoft.com/office/powerpoint/2010/main" val="188959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1143000"/>
          </a:xfrm>
        </p:spPr>
        <p:txBody>
          <a:bodyPr>
            <a:normAutofit/>
          </a:bodyPr>
          <a:lstStyle/>
          <a:p>
            <a:r>
              <a:rPr lang="en-US" b="0" dirty="0" smtClean="0">
                <a:latin typeface="Arial"/>
              </a:rPr>
              <a:t>COPD and Poor Sleep: A Two Way Street</a:t>
            </a:r>
            <a:br>
              <a:rPr lang="en-US" b="0" dirty="0" smtClean="0">
                <a:latin typeface="Arial"/>
              </a:rPr>
            </a:br>
            <a:r>
              <a:rPr lang="en-US" sz="2000" b="0" dirty="0" smtClean="0">
                <a:latin typeface="Arial"/>
              </a:rPr>
              <a:t>(Kent BD, Sleep Med 2014)</a:t>
            </a:r>
            <a:endParaRPr lang="en-US" sz="2000" b="0" dirty="0">
              <a:latin typeface="Arial"/>
            </a:endParaRPr>
          </a:p>
        </p:txBody>
      </p:sp>
      <p:sp>
        <p:nvSpPr>
          <p:cNvPr id="3" name="Content Placeholder 2"/>
          <p:cNvSpPr>
            <a:spLocks noGrp="1"/>
          </p:cNvSpPr>
          <p:nvPr>
            <p:ph idx="1"/>
          </p:nvPr>
        </p:nvSpPr>
        <p:spPr>
          <a:xfrm>
            <a:off x="534474" y="1726948"/>
            <a:ext cx="8229600" cy="5131052"/>
          </a:xfrm>
        </p:spPr>
        <p:txBody>
          <a:bodyPr>
            <a:normAutofit/>
          </a:bodyPr>
          <a:lstStyle/>
          <a:p>
            <a:r>
              <a:rPr lang="en-US" sz="2800" dirty="0"/>
              <a:t>How </a:t>
            </a:r>
            <a:r>
              <a:rPr lang="en-US" sz="2800" dirty="0" smtClean="0"/>
              <a:t>does sleep impact COPD?</a:t>
            </a:r>
            <a:endParaRPr lang="en-US" sz="2800" dirty="0"/>
          </a:p>
          <a:p>
            <a:pPr marL="285750" lvl="1" indent="-285750">
              <a:buFont typeface="Arial"/>
              <a:buChar char="•"/>
            </a:pPr>
            <a:r>
              <a:rPr lang="en-US" sz="2000" dirty="0" smtClean="0"/>
              <a:t>Reduced </a:t>
            </a:r>
            <a:r>
              <a:rPr lang="en-US" sz="2000" dirty="0" err="1" smtClean="0"/>
              <a:t>chemosensitivity</a:t>
            </a:r>
            <a:endParaRPr lang="en-US" sz="2000" dirty="0" smtClean="0"/>
          </a:p>
          <a:p>
            <a:pPr marL="285750" lvl="1" indent="-285750">
              <a:buFont typeface="Arial"/>
              <a:buChar char="•"/>
            </a:pPr>
            <a:r>
              <a:rPr lang="en-US" sz="2000" dirty="0" smtClean="0"/>
              <a:t>Reduced pulmonary function</a:t>
            </a:r>
          </a:p>
          <a:p>
            <a:pPr marL="285750" lvl="1" indent="-285750">
              <a:buFont typeface="Arial"/>
              <a:buChar char="•"/>
            </a:pPr>
            <a:r>
              <a:rPr lang="en-US" sz="2000" dirty="0" smtClean="0"/>
              <a:t>Impaired muscle performance</a:t>
            </a:r>
          </a:p>
          <a:p>
            <a:pPr marL="285750" lvl="1" indent="-285750">
              <a:buFont typeface="Arial"/>
              <a:buChar char="•"/>
            </a:pPr>
            <a:r>
              <a:rPr lang="en-US" sz="2000" dirty="0" smtClean="0"/>
              <a:t>Systemic inflammation</a:t>
            </a:r>
          </a:p>
          <a:p>
            <a:r>
              <a:rPr lang="en-US" sz="2800" dirty="0"/>
              <a:t>How </a:t>
            </a:r>
            <a:r>
              <a:rPr lang="en-US" sz="2800" dirty="0" smtClean="0"/>
              <a:t>does COPD impact sleep?</a:t>
            </a:r>
          </a:p>
          <a:p>
            <a:pPr marL="285750" lvl="1" indent="-285750">
              <a:buFont typeface="Arial"/>
              <a:buChar char="•"/>
            </a:pPr>
            <a:r>
              <a:rPr lang="en-US" sz="2000" dirty="0" smtClean="0"/>
              <a:t>Symptoms cause sleep disturbance </a:t>
            </a:r>
          </a:p>
          <a:p>
            <a:pPr marL="285750" lvl="1" indent="-285750">
              <a:buFont typeface="Arial"/>
              <a:buChar char="•"/>
            </a:pPr>
            <a:r>
              <a:rPr lang="en-US" sz="2000" dirty="0" smtClean="0"/>
              <a:t>Hypoxemia and </a:t>
            </a:r>
            <a:r>
              <a:rPr lang="en-US" sz="2000" dirty="0" err="1" smtClean="0"/>
              <a:t>hypercarbia</a:t>
            </a:r>
            <a:r>
              <a:rPr lang="en-US" sz="2000" dirty="0" smtClean="0"/>
              <a:t> disturb sleep </a:t>
            </a:r>
          </a:p>
          <a:p>
            <a:pPr marL="285750" lvl="1" indent="-285750">
              <a:buFont typeface="Arial"/>
              <a:buChar char="•"/>
            </a:pPr>
            <a:endParaRPr lang="en-US" sz="2000" dirty="0" smtClean="0"/>
          </a:p>
        </p:txBody>
      </p:sp>
    </p:spTree>
    <p:extLst>
      <p:ext uri="{BB962C8B-B14F-4D97-AF65-F5344CB8AC3E}">
        <p14:creationId xmlns:p14="http://schemas.microsoft.com/office/powerpoint/2010/main" val="139770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19587" y="103097"/>
            <a:ext cx="8229600" cy="793709"/>
          </a:xfrm>
          <a:noFill/>
          <a:ln/>
        </p:spPr>
        <p:txBody>
          <a:bodyPr lIns="92075" tIns="46038" rIns="92075" bIns="46038" anchor="b">
            <a:normAutofit/>
          </a:bodyPr>
          <a:lstStyle/>
          <a:p>
            <a:r>
              <a:rPr lang="en-US" sz="2800" b="0" dirty="0">
                <a:latin typeface="Arial"/>
              </a:rPr>
              <a:t>Smoking, Nicotine, and </a:t>
            </a:r>
            <a:r>
              <a:rPr lang="en-US" sz="2800" b="0" dirty="0" smtClean="0">
                <a:latin typeface="Arial"/>
              </a:rPr>
              <a:t>Sleep</a:t>
            </a:r>
            <a:br>
              <a:rPr lang="en-US" sz="2800" b="0" dirty="0" smtClean="0">
                <a:latin typeface="Arial"/>
              </a:rPr>
            </a:br>
            <a:r>
              <a:rPr lang="en-US" sz="1600" b="0" dirty="0" smtClean="0">
                <a:latin typeface="Arial"/>
              </a:rPr>
              <a:t>(Zhang L Chest 2008; Phillips BA Arch Intern Med 1995)</a:t>
            </a:r>
            <a:endParaRPr lang="en-US" sz="1800" b="0" dirty="0">
              <a:latin typeface="Arial"/>
            </a:endParaRPr>
          </a:p>
        </p:txBody>
      </p:sp>
      <p:sp>
        <p:nvSpPr>
          <p:cNvPr id="400387" name="Rectangle 3"/>
          <p:cNvSpPr>
            <a:spLocks noGrp="1" noChangeArrowheads="1"/>
          </p:cNvSpPr>
          <p:nvPr>
            <p:ph type="body" idx="1"/>
          </p:nvPr>
        </p:nvSpPr>
        <p:spPr>
          <a:xfrm>
            <a:off x="273587" y="1631850"/>
            <a:ext cx="8229600" cy="5131052"/>
          </a:xfrm>
          <a:noFill/>
          <a:ln/>
        </p:spPr>
        <p:txBody>
          <a:bodyPr lIns="92075" tIns="46038" rIns="92075" bIns="46038">
            <a:normAutofit/>
          </a:bodyPr>
          <a:lstStyle/>
          <a:p>
            <a:r>
              <a:rPr lang="en-US" sz="2800" dirty="0"/>
              <a:t>Cigarette smoking is associated </a:t>
            </a:r>
            <a:r>
              <a:rPr lang="en-US" sz="2800" dirty="0" smtClean="0"/>
              <a:t>with</a:t>
            </a:r>
          </a:p>
          <a:p>
            <a:pPr marL="342900" lvl="1" indent="-342900">
              <a:buFont typeface="Arial"/>
              <a:buChar char="•"/>
            </a:pPr>
            <a:r>
              <a:rPr lang="en-US" sz="2400" dirty="0" smtClean="0"/>
              <a:t>Impaired sleep quality</a:t>
            </a:r>
            <a:endParaRPr lang="en-US" sz="2400" dirty="0"/>
          </a:p>
          <a:p>
            <a:pPr marL="342900" lvl="1" indent="-342900">
              <a:buFont typeface="Arial"/>
              <a:buChar char="•"/>
            </a:pPr>
            <a:r>
              <a:rPr lang="en-US" sz="2400" dirty="0"/>
              <a:t>Increased risk of snoring</a:t>
            </a:r>
          </a:p>
          <a:p>
            <a:pPr marL="342900" lvl="1" indent="-342900">
              <a:buFont typeface="Arial"/>
              <a:buChar char="•"/>
            </a:pPr>
            <a:r>
              <a:rPr lang="en-US" sz="2400" dirty="0"/>
              <a:t>Increased risk of sleep apnea</a:t>
            </a:r>
          </a:p>
          <a:p>
            <a:pPr marL="342900" lvl="1" indent="-342900">
              <a:buFont typeface="Arial"/>
              <a:buChar char="•"/>
            </a:pPr>
            <a:r>
              <a:rPr lang="en-US" sz="2400" dirty="0"/>
              <a:t>Insomnia</a:t>
            </a:r>
          </a:p>
          <a:p>
            <a:pPr marL="342900" lvl="1" indent="-342900">
              <a:buFont typeface="Arial"/>
              <a:buChar char="•"/>
            </a:pPr>
            <a:r>
              <a:rPr lang="en-US" sz="2400" dirty="0"/>
              <a:t>Daytime sleepiness</a:t>
            </a:r>
          </a:p>
          <a:p>
            <a:pPr marL="342900" lvl="1" indent="-342900">
              <a:buFont typeface="Arial"/>
              <a:buChar char="•"/>
            </a:pPr>
            <a:r>
              <a:rPr lang="en-US" sz="2400" dirty="0"/>
              <a:t>Restless legs </a:t>
            </a:r>
            <a:r>
              <a:rPr lang="en-US" sz="2400" dirty="0" smtClean="0"/>
              <a:t>syndrome</a:t>
            </a:r>
          </a:p>
          <a:p>
            <a:pPr marL="342900" lvl="1" indent="-342900">
              <a:buFont typeface="Arial"/>
              <a:buChar char="•"/>
            </a:pPr>
            <a:r>
              <a:rPr lang="en-US" sz="2400" dirty="0" smtClean="0"/>
              <a:t>Increased caffeine intake</a:t>
            </a:r>
            <a:endParaRPr lang="en-US" sz="2400" dirty="0"/>
          </a:p>
          <a:p>
            <a:pPr lvl="1">
              <a:buFont typeface="Wingdings" charset="2"/>
              <a:buNone/>
            </a:pPr>
            <a:r>
              <a:rPr lang="en-US" sz="3200" dirty="0"/>
              <a:t>		</a:t>
            </a:r>
            <a:r>
              <a:rPr lang="en-US" sz="3200" dirty="0" smtClean="0"/>
              <a:t>	</a:t>
            </a:r>
            <a:endParaRPr lang="en-US" sz="3200" dirty="0"/>
          </a:p>
        </p:txBody>
      </p:sp>
    </p:spTree>
    <p:extLst>
      <p:ext uri="{BB962C8B-B14F-4D97-AF65-F5344CB8AC3E}">
        <p14:creationId xmlns:p14="http://schemas.microsoft.com/office/powerpoint/2010/main" val="31353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9287" y="0"/>
            <a:ext cx="8229600" cy="793709"/>
          </a:xfrm>
        </p:spPr>
        <p:txBody>
          <a:bodyPr>
            <a:normAutofit/>
          </a:bodyPr>
          <a:lstStyle/>
          <a:p>
            <a:r>
              <a:rPr lang="en-US" sz="3600" dirty="0" smtClean="0"/>
              <a:t>Overview</a:t>
            </a:r>
            <a:endParaRPr lang="en-US" sz="3600" dirty="0"/>
          </a:p>
        </p:txBody>
      </p:sp>
      <p:sp>
        <p:nvSpPr>
          <p:cNvPr id="46083" name="Rectangle 3"/>
          <p:cNvSpPr>
            <a:spLocks noGrp="1" noChangeArrowheads="1"/>
          </p:cNvSpPr>
          <p:nvPr>
            <p:ph type="body" idx="1"/>
          </p:nvPr>
        </p:nvSpPr>
        <p:spPr/>
        <p:txBody>
          <a:bodyPr/>
          <a:lstStyle/>
          <a:p>
            <a:pPr eaLnBrk="1" hangingPunct="1"/>
            <a:r>
              <a:rPr lang="en-US" sz="3600" b="1" dirty="0" smtClean="0"/>
              <a:t>Effects of sleep on breathing</a:t>
            </a:r>
          </a:p>
          <a:p>
            <a:pPr eaLnBrk="1" hangingPunct="1"/>
            <a:r>
              <a:rPr lang="en-US" sz="3600" b="1" dirty="0" smtClean="0"/>
              <a:t>Sleep in COPD</a:t>
            </a:r>
          </a:p>
          <a:p>
            <a:pPr eaLnBrk="1" hangingPunct="1"/>
            <a:r>
              <a:rPr lang="en-US" sz="3600" b="1" dirty="0">
                <a:solidFill>
                  <a:srgbClr val="FF0000"/>
                </a:solidFill>
              </a:rPr>
              <a:t>The Overlap </a:t>
            </a:r>
            <a:r>
              <a:rPr lang="en-US" sz="3600" b="1" dirty="0" smtClean="0">
                <a:solidFill>
                  <a:srgbClr val="FF0000"/>
                </a:solidFill>
              </a:rPr>
              <a:t>Syndrome</a:t>
            </a:r>
          </a:p>
          <a:p>
            <a:pPr eaLnBrk="1" hangingPunct="1"/>
            <a:r>
              <a:rPr lang="en-US" sz="3600" b="1" dirty="0" smtClean="0"/>
              <a:t>Treatment of the Overlap Syndrome</a:t>
            </a:r>
          </a:p>
          <a:p>
            <a:pPr>
              <a:buNone/>
            </a:pPr>
            <a:endParaRPr lang="en-US" sz="2800" dirty="0"/>
          </a:p>
        </p:txBody>
      </p:sp>
    </p:spTree>
    <p:extLst>
      <p:ext uri="{BB962C8B-B14F-4D97-AF65-F5344CB8AC3E}">
        <p14:creationId xmlns:p14="http://schemas.microsoft.com/office/powerpoint/2010/main" val="29406332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2787" y="103097"/>
            <a:ext cx="8229600" cy="793709"/>
          </a:xfrm>
        </p:spPr>
        <p:txBody>
          <a:bodyPr>
            <a:normAutofit/>
          </a:bodyPr>
          <a:lstStyle/>
          <a:p>
            <a:r>
              <a:rPr lang="en-US" sz="2800" b="0" dirty="0">
                <a:latin typeface="Arial"/>
              </a:rPr>
              <a:t>OSA + COPD= Overlap Syndrome</a:t>
            </a:r>
          </a:p>
        </p:txBody>
      </p:sp>
      <p:sp>
        <p:nvSpPr>
          <p:cNvPr id="59395" name="Rectangle 3"/>
          <p:cNvSpPr>
            <a:spLocks noGrp="1" noChangeArrowheads="1"/>
          </p:cNvSpPr>
          <p:nvPr>
            <p:ph type="body" idx="1"/>
          </p:nvPr>
        </p:nvSpPr>
        <p:spPr>
          <a:xfrm>
            <a:off x="222787" y="1504850"/>
            <a:ext cx="8229600" cy="5131052"/>
          </a:xfrm>
        </p:spPr>
        <p:txBody>
          <a:bodyPr>
            <a:normAutofit/>
          </a:bodyPr>
          <a:lstStyle/>
          <a:p>
            <a:pPr marL="457200" indent="-457200">
              <a:lnSpc>
                <a:spcPct val="80000"/>
              </a:lnSpc>
              <a:buFont typeface="Arial"/>
              <a:buChar char="•"/>
            </a:pPr>
            <a:r>
              <a:rPr lang="en-US" sz="2800" dirty="0" smtClean="0"/>
              <a:t>Definitions of COPD and OSA vary, so..</a:t>
            </a:r>
          </a:p>
          <a:p>
            <a:pPr marL="457200" indent="-457200">
              <a:lnSpc>
                <a:spcPct val="80000"/>
              </a:lnSpc>
              <a:buFont typeface="Arial"/>
              <a:buChar char="•"/>
            </a:pPr>
            <a:r>
              <a:rPr lang="en-US" sz="2800" dirty="0" smtClean="0"/>
              <a:t>Prevalence estimates of the Overlap Syndrome  vary.</a:t>
            </a:r>
          </a:p>
          <a:p>
            <a:pPr marL="457200" lvl="1" indent="-457200">
              <a:lnSpc>
                <a:spcPct val="80000"/>
              </a:lnSpc>
              <a:buFont typeface="Arial"/>
              <a:buChar char="•"/>
            </a:pPr>
            <a:r>
              <a:rPr lang="en-US" sz="2800" dirty="0" smtClean="0"/>
              <a:t>As many as 15% of COPD patients have co-existent OSA </a:t>
            </a:r>
            <a:r>
              <a:rPr lang="en-US" dirty="0" smtClean="0"/>
              <a:t>(</a:t>
            </a:r>
            <a:r>
              <a:rPr lang="en-US" dirty="0" err="1" smtClean="0"/>
              <a:t>Carratu</a:t>
            </a:r>
            <a:r>
              <a:rPr lang="en-US" dirty="0" smtClean="0"/>
              <a:t> P ERJ 2008)</a:t>
            </a:r>
          </a:p>
          <a:p>
            <a:pPr marL="457200" lvl="1" indent="-457200">
              <a:lnSpc>
                <a:spcPct val="80000"/>
              </a:lnSpc>
              <a:buFont typeface="Arial"/>
              <a:buChar char="•"/>
            </a:pPr>
            <a:r>
              <a:rPr lang="en-US" sz="2800" dirty="0" smtClean="0"/>
              <a:t>In patients with OSA, prevalence of COPD is 7.6% (compared to patients without OSA, where prevalence </a:t>
            </a:r>
            <a:r>
              <a:rPr lang="en-US" sz="2800" dirty="0"/>
              <a:t>i</a:t>
            </a:r>
            <a:r>
              <a:rPr lang="en-US" sz="2800" dirty="0" smtClean="0"/>
              <a:t>s 3.7%)   </a:t>
            </a:r>
            <a:r>
              <a:rPr lang="en-US" dirty="0" smtClean="0"/>
              <a:t>(Greenberg-</a:t>
            </a:r>
            <a:r>
              <a:rPr lang="en-US" dirty="0" err="1" smtClean="0"/>
              <a:t>Dotan</a:t>
            </a:r>
            <a:r>
              <a:rPr lang="en-US" dirty="0" smtClean="0"/>
              <a:t> S, Sleep Breath 2013)</a:t>
            </a:r>
            <a:endParaRPr lang="en-US" sz="2800" dirty="0" smtClean="0"/>
          </a:p>
          <a:p>
            <a:pPr marL="457200" lvl="1" indent="-457200">
              <a:lnSpc>
                <a:spcPct val="80000"/>
              </a:lnSpc>
              <a:buFont typeface="Arial"/>
              <a:buChar char="•"/>
            </a:pPr>
            <a:r>
              <a:rPr lang="en-US" sz="2800" dirty="0" smtClean="0"/>
              <a:t>For patients with GOLD stage 4 COPD, the prevalence of OSA </a:t>
            </a:r>
            <a:r>
              <a:rPr lang="en-US" sz="2800" dirty="0"/>
              <a:t>i</a:t>
            </a:r>
            <a:r>
              <a:rPr lang="en-US" sz="2800" dirty="0" smtClean="0"/>
              <a:t>s 43% </a:t>
            </a:r>
            <a:r>
              <a:rPr lang="en-US" dirty="0" smtClean="0"/>
              <a:t>(</a:t>
            </a:r>
            <a:r>
              <a:rPr lang="en-US" dirty="0" err="1" smtClean="0"/>
              <a:t>Areias</a:t>
            </a:r>
            <a:r>
              <a:rPr lang="en-US" dirty="0" smtClean="0"/>
              <a:t> V, Rev </a:t>
            </a:r>
            <a:r>
              <a:rPr lang="en-US" dirty="0" err="1" smtClean="0"/>
              <a:t>Prt</a:t>
            </a:r>
            <a:r>
              <a:rPr lang="en-US" dirty="0" smtClean="0"/>
              <a:t> </a:t>
            </a:r>
            <a:r>
              <a:rPr lang="en-US" dirty="0" err="1" smtClean="0"/>
              <a:t>Pneumol</a:t>
            </a:r>
            <a:r>
              <a:rPr lang="en-US" dirty="0" smtClean="0"/>
              <a:t> 2014)</a:t>
            </a:r>
          </a:p>
          <a:p>
            <a:pPr marL="342900" indent="-342900" algn="dist">
              <a:lnSpc>
                <a:spcPct val="80000"/>
              </a:lnSpc>
              <a:buFont typeface="Arial"/>
              <a:buChar char="•"/>
            </a:pPr>
            <a:endParaRPr lang="en-US" sz="2400" dirty="0"/>
          </a:p>
        </p:txBody>
      </p:sp>
    </p:spTree>
    <p:extLst>
      <p:ext uri="{BB962C8B-B14F-4D97-AF65-F5344CB8AC3E}">
        <p14:creationId xmlns:p14="http://schemas.microsoft.com/office/powerpoint/2010/main" val="3358293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87" y="128497"/>
            <a:ext cx="8229600" cy="793709"/>
          </a:xfrm>
        </p:spPr>
        <p:txBody>
          <a:bodyPr>
            <a:noAutofit/>
          </a:bodyPr>
          <a:lstStyle/>
          <a:p>
            <a:r>
              <a:rPr lang="en-US" sz="2800" b="0" dirty="0" smtClean="0">
                <a:latin typeface="Arial"/>
              </a:rPr>
              <a:t>How is the Overlap Syndrome </a:t>
            </a:r>
            <a:br>
              <a:rPr lang="en-US" sz="2800" b="0" dirty="0" smtClean="0">
                <a:latin typeface="Arial"/>
              </a:rPr>
            </a:br>
            <a:r>
              <a:rPr lang="en-US" sz="2800" b="0" dirty="0" smtClean="0">
                <a:latin typeface="Arial"/>
              </a:rPr>
              <a:t>Different than COPD or OSA?</a:t>
            </a:r>
            <a:endParaRPr lang="en-US" sz="2800" b="0" dirty="0">
              <a:latin typeface="Arial"/>
            </a:endParaRPr>
          </a:p>
        </p:txBody>
      </p:sp>
      <p:sp>
        <p:nvSpPr>
          <p:cNvPr id="3" name="Content Placeholder 2"/>
          <p:cNvSpPr>
            <a:spLocks noGrp="1"/>
          </p:cNvSpPr>
          <p:nvPr>
            <p:ph idx="1"/>
          </p:nvPr>
        </p:nvSpPr>
        <p:spPr>
          <a:xfrm>
            <a:off x="540287" y="1828800"/>
            <a:ext cx="8229600" cy="5492902"/>
          </a:xfrm>
        </p:spPr>
        <p:txBody>
          <a:bodyPr>
            <a:normAutofit/>
          </a:bodyPr>
          <a:lstStyle/>
          <a:p>
            <a:pPr>
              <a:lnSpc>
                <a:spcPct val="80000"/>
              </a:lnSpc>
            </a:pPr>
            <a:r>
              <a:rPr lang="en-US" sz="2800" dirty="0"/>
              <a:t>Patients with the Overlap Syndrome have increased risk of complications compared to those with COPD </a:t>
            </a:r>
            <a:r>
              <a:rPr lang="en-US" sz="2800" dirty="0" smtClean="0"/>
              <a:t>or OSA </a:t>
            </a:r>
            <a:r>
              <a:rPr lang="en-US" sz="2800" dirty="0"/>
              <a:t>alone</a:t>
            </a:r>
            <a:r>
              <a:rPr lang="en-US" sz="2000" dirty="0" smtClean="0"/>
              <a:t> </a:t>
            </a:r>
            <a:r>
              <a:rPr lang="en-US" sz="2000" dirty="0"/>
              <a:t>(</a:t>
            </a:r>
            <a:r>
              <a:rPr lang="en-US" sz="2000" dirty="0" err="1"/>
              <a:t>Gan</a:t>
            </a:r>
            <a:r>
              <a:rPr lang="en-US" sz="2000" dirty="0"/>
              <a:t> WQ Thorax, 2004, Greenberg-</a:t>
            </a:r>
            <a:r>
              <a:rPr lang="en-US" sz="2000" dirty="0" err="1"/>
              <a:t>Dotan</a:t>
            </a:r>
            <a:r>
              <a:rPr lang="en-US" sz="2000" dirty="0"/>
              <a:t> S, Sleep Breath 2013)</a:t>
            </a:r>
            <a:endParaRPr lang="en-US" sz="2800" dirty="0"/>
          </a:p>
          <a:p>
            <a:pPr marL="342900" lvl="1" indent="-342900">
              <a:lnSpc>
                <a:spcPct val="80000"/>
              </a:lnSpc>
              <a:buFont typeface="Arial"/>
              <a:buChar char="•"/>
            </a:pPr>
            <a:r>
              <a:rPr lang="en-US" sz="2400" dirty="0"/>
              <a:t>Respiratory failure</a:t>
            </a:r>
          </a:p>
          <a:p>
            <a:pPr marL="342900" lvl="1" indent="-342900">
              <a:lnSpc>
                <a:spcPct val="80000"/>
              </a:lnSpc>
              <a:buFont typeface="Arial"/>
              <a:buChar char="•"/>
            </a:pPr>
            <a:r>
              <a:rPr lang="en-US" sz="2400" dirty="0"/>
              <a:t>Pulmonary hypertension</a:t>
            </a:r>
          </a:p>
          <a:p>
            <a:pPr marL="342900" lvl="1" indent="-342900">
              <a:lnSpc>
                <a:spcPct val="80000"/>
              </a:lnSpc>
              <a:buFont typeface="Arial"/>
              <a:buChar char="•"/>
            </a:pPr>
            <a:r>
              <a:rPr lang="en-US" sz="2400" dirty="0"/>
              <a:t>Hypoventilation</a:t>
            </a:r>
          </a:p>
          <a:p>
            <a:pPr marL="342900" lvl="1" indent="-342900">
              <a:lnSpc>
                <a:spcPct val="80000"/>
              </a:lnSpc>
              <a:buFont typeface="Arial"/>
              <a:buChar char="•"/>
            </a:pPr>
            <a:r>
              <a:rPr lang="en-US" sz="2400" dirty="0"/>
              <a:t>More severe hypoxemia</a:t>
            </a:r>
          </a:p>
          <a:p>
            <a:pPr marL="342900" lvl="1" indent="-342900">
              <a:lnSpc>
                <a:spcPct val="80000"/>
              </a:lnSpc>
              <a:buFont typeface="Arial"/>
              <a:buChar char="•"/>
            </a:pPr>
            <a:r>
              <a:rPr lang="en-US" sz="2400" dirty="0"/>
              <a:t>Diabetes</a:t>
            </a:r>
          </a:p>
          <a:p>
            <a:pPr marL="342900" lvl="1" indent="-342900">
              <a:lnSpc>
                <a:spcPct val="80000"/>
              </a:lnSpc>
              <a:buFont typeface="Arial"/>
              <a:buChar char="•"/>
            </a:pPr>
            <a:r>
              <a:rPr lang="en-US" sz="2400" dirty="0" smtClean="0"/>
              <a:t>Obesity</a:t>
            </a:r>
          </a:p>
          <a:p>
            <a:pPr marL="342900" lvl="1" indent="-342900">
              <a:lnSpc>
                <a:spcPct val="80000"/>
              </a:lnSpc>
              <a:buFont typeface="Arial"/>
              <a:buChar char="•"/>
            </a:pPr>
            <a:r>
              <a:rPr lang="en-US" sz="2400" dirty="0" smtClean="0"/>
              <a:t>Death</a:t>
            </a:r>
            <a:endParaRPr lang="en-US" sz="2400" dirty="0"/>
          </a:p>
          <a:p>
            <a:endParaRPr lang="en-US" dirty="0"/>
          </a:p>
        </p:txBody>
      </p:sp>
    </p:spTree>
    <p:extLst>
      <p:ext uri="{BB962C8B-B14F-4D97-AF65-F5344CB8AC3E}">
        <p14:creationId xmlns:p14="http://schemas.microsoft.com/office/powerpoint/2010/main" val="342054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87" y="4233"/>
            <a:ext cx="8229600" cy="793709"/>
          </a:xfrm>
        </p:spPr>
        <p:txBody>
          <a:bodyPr>
            <a:noAutofit/>
          </a:bodyPr>
          <a:lstStyle/>
          <a:p>
            <a:r>
              <a:rPr lang="en-US" b="0" dirty="0" smtClean="0">
                <a:latin typeface="Arial"/>
              </a:rPr>
              <a:t>Overlap Patients at Greater Risk for A Fib </a:t>
            </a:r>
            <a:br>
              <a:rPr lang="en-US" b="0" dirty="0" smtClean="0">
                <a:latin typeface="Arial"/>
              </a:rPr>
            </a:br>
            <a:r>
              <a:rPr lang="en-US" b="0" dirty="0" smtClean="0">
                <a:latin typeface="Arial"/>
              </a:rPr>
              <a:t>Than OSA or COPD </a:t>
            </a:r>
            <a:r>
              <a:rPr lang="en-US" sz="2000" b="0" dirty="0" smtClean="0">
                <a:latin typeface="Arial"/>
              </a:rPr>
              <a:t>(Ganga HV JACC 2013)</a:t>
            </a:r>
            <a:endParaRPr lang="en-US" sz="1800" b="0" dirty="0">
              <a:latin typeface="Arial"/>
            </a:endParaRPr>
          </a:p>
        </p:txBody>
      </p:sp>
      <p:pic>
        <p:nvPicPr>
          <p:cNvPr id="6" name="Content Placeholder 5"/>
          <p:cNvPicPr>
            <a:picLocks noGrp="1" noChangeAspect="1"/>
          </p:cNvPicPr>
          <p:nvPr>
            <p:ph idx="1"/>
          </p:nvPr>
        </p:nvPicPr>
        <p:blipFill>
          <a:blip r:embed="rId2"/>
          <a:srcRect t="11108" b="11108"/>
          <a:stretch>
            <a:fillRect/>
          </a:stretch>
        </p:blipFill>
        <p:spPr>
          <a:xfrm>
            <a:off x="-1" y="1515533"/>
            <a:ext cx="9144001" cy="5342467"/>
          </a:xfrm>
        </p:spPr>
      </p:pic>
    </p:spTree>
    <p:extLst>
      <p:ext uri="{BB962C8B-B14F-4D97-AF65-F5344CB8AC3E}">
        <p14:creationId xmlns:p14="http://schemas.microsoft.com/office/powerpoint/2010/main" val="96354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9287" y="0"/>
            <a:ext cx="8229600" cy="793709"/>
          </a:xfrm>
        </p:spPr>
        <p:txBody>
          <a:bodyPr>
            <a:normAutofit/>
          </a:bodyPr>
          <a:lstStyle/>
          <a:p>
            <a:r>
              <a:rPr lang="en-US" sz="3600" dirty="0" smtClean="0"/>
              <a:t>Overview</a:t>
            </a:r>
            <a:endParaRPr lang="en-US" sz="3600" dirty="0"/>
          </a:p>
        </p:txBody>
      </p:sp>
      <p:sp>
        <p:nvSpPr>
          <p:cNvPr id="46083" name="Rectangle 3"/>
          <p:cNvSpPr>
            <a:spLocks noGrp="1" noChangeArrowheads="1"/>
          </p:cNvSpPr>
          <p:nvPr>
            <p:ph type="body" idx="1"/>
          </p:nvPr>
        </p:nvSpPr>
        <p:spPr/>
        <p:txBody>
          <a:bodyPr/>
          <a:lstStyle/>
          <a:p>
            <a:pPr eaLnBrk="1" hangingPunct="1"/>
            <a:r>
              <a:rPr lang="en-US" sz="3600" b="1" dirty="0" smtClean="0"/>
              <a:t>Effects of sleep on breathing</a:t>
            </a:r>
          </a:p>
          <a:p>
            <a:pPr eaLnBrk="1" hangingPunct="1"/>
            <a:r>
              <a:rPr lang="en-US" sz="3600" b="1" dirty="0" smtClean="0"/>
              <a:t>Sleep in COPD</a:t>
            </a:r>
          </a:p>
          <a:p>
            <a:pPr eaLnBrk="1" hangingPunct="1"/>
            <a:r>
              <a:rPr lang="en-US" sz="3600" b="1" dirty="0"/>
              <a:t>The Overlap </a:t>
            </a:r>
            <a:r>
              <a:rPr lang="en-US" sz="3600" b="1" dirty="0" smtClean="0"/>
              <a:t>Syndrome</a:t>
            </a:r>
          </a:p>
          <a:p>
            <a:pPr eaLnBrk="1" hangingPunct="1"/>
            <a:r>
              <a:rPr lang="en-US" sz="3600" b="1" dirty="0" smtClean="0">
                <a:solidFill>
                  <a:srgbClr val="FF0000"/>
                </a:solidFill>
              </a:rPr>
              <a:t>Treatment of the Overlap Syndrome</a:t>
            </a:r>
          </a:p>
          <a:p>
            <a:pPr>
              <a:buNone/>
            </a:pPr>
            <a:endParaRPr lang="en-US" sz="2800" dirty="0">
              <a:solidFill>
                <a:srgbClr val="FF0000"/>
              </a:solidFill>
            </a:endParaRPr>
          </a:p>
        </p:txBody>
      </p:sp>
    </p:spTree>
    <p:extLst>
      <p:ext uri="{BB962C8B-B14F-4D97-AF65-F5344CB8AC3E}">
        <p14:creationId xmlns:p14="http://schemas.microsoft.com/office/powerpoint/2010/main" val="2940633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76200"/>
            <a:ext cx="7970520" cy="715962"/>
          </a:xfrm>
        </p:spPr>
        <p:txBody>
          <a:bodyPr>
            <a:noAutofit/>
          </a:bodyPr>
          <a:lstStyle/>
          <a:p>
            <a:r>
              <a:rPr lang="en-US" sz="2200" b="1" dirty="0" smtClean="0">
                <a:latin typeface="Arial" pitchFamily="34" charset="0"/>
                <a:cs typeface="Arial" pitchFamily="34" charset="0"/>
              </a:rPr>
              <a:t>Conflict of Interest Disclosures for Speakers</a:t>
            </a:r>
            <a:endParaRPr lang="en-US" sz="2200" b="1" dirty="0">
              <a:latin typeface="Arial" pitchFamily="34" charset="0"/>
              <a:cs typeface="Arial" pitchFamily="34" charset="0"/>
            </a:endParaRPr>
          </a:p>
        </p:txBody>
      </p:sp>
      <p:sp>
        <p:nvSpPr>
          <p:cNvPr id="9" name="TextBox 8"/>
          <p:cNvSpPr txBox="1"/>
          <p:nvPr/>
        </p:nvSpPr>
        <p:spPr>
          <a:xfrm>
            <a:off x="1219200" y="1295400"/>
            <a:ext cx="6324600" cy="830997"/>
          </a:xfrm>
          <a:prstGeom prst="rect">
            <a:avLst/>
          </a:prstGeom>
          <a:noFill/>
        </p:spPr>
        <p:txBody>
          <a:bodyPr wrap="square" rtlCol="0">
            <a:spAutoFit/>
          </a:bodyPr>
          <a:lstStyle/>
          <a:p>
            <a:pPr>
              <a:spcBef>
                <a:spcPct val="50000"/>
              </a:spcBef>
            </a:pPr>
            <a:r>
              <a:rPr lang="en-US" sz="1200" dirty="0" smtClean="0">
                <a:latin typeface="Arial" pitchFamily="34" charset="0"/>
                <a:cs typeface="Arial" pitchFamily="34" charset="0"/>
              </a:rPr>
              <a:t> I have the following </a:t>
            </a:r>
            <a:r>
              <a:rPr lang="en-US" sz="1200" dirty="0">
                <a:latin typeface="Arial" pitchFamily="34" charset="0"/>
                <a:cs typeface="Arial" pitchFamily="34" charset="0"/>
              </a:rPr>
              <a:t>relationships with </a:t>
            </a:r>
            <a:r>
              <a:rPr lang="en-US" sz="1200" dirty="0" smtClean="0">
                <a:latin typeface="Arial" pitchFamily="34" charset="0"/>
                <a:cs typeface="Arial" pitchFamily="34" charset="0"/>
              </a:rPr>
              <a:t>entities </a:t>
            </a:r>
            <a:r>
              <a:rPr lang="en-US" sz="1200" b="1" dirty="0">
                <a:latin typeface="Arial" pitchFamily="34" charset="0"/>
                <a:cs typeface="Arial" pitchFamily="34" charset="0"/>
              </a:rPr>
              <a:t>producing</a:t>
            </a:r>
            <a:r>
              <a:rPr lang="en-US" sz="1200" dirty="0">
                <a:latin typeface="Arial" pitchFamily="34" charset="0"/>
                <a:cs typeface="Arial" pitchFamily="34" charset="0"/>
              </a:rPr>
              <a:t>, </a:t>
            </a:r>
            <a:r>
              <a:rPr lang="en-US" sz="1200" b="1" dirty="0">
                <a:latin typeface="Arial" pitchFamily="34" charset="0"/>
                <a:cs typeface="Arial" pitchFamily="34" charset="0"/>
              </a:rPr>
              <a:t>marketing, re-selling, or distributing</a:t>
            </a:r>
            <a:r>
              <a:rPr lang="en-US" sz="1200" dirty="0">
                <a:latin typeface="Arial" pitchFamily="34" charset="0"/>
                <a:cs typeface="Arial" pitchFamily="34" charset="0"/>
              </a:rPr>
              <a:t> health care goods or services consumed by, or used </a:t>
            </a:r>
            <a:r>
              <a:rPr lang="en-US" sz="1200" dirty="0" smtClean="0">
                <a:latin typeface="Arial" pitchFamily="34" charset="0"/>
                <a:cs typeface="Arial" pitchFamily="34" charset="0"/>
              </a:rPr>
              <a:t>on, patients:</a:t>
            </a:r>
            <a:endParaRPr lang="en-US" sz="1200" b="1" dirty="0">
              <a:latin typeface="Arial" pitchFamily="34" charset="0"/>
              <a:cs typeface="Arial" pitchFamily="34" charset="0"/>
            </a:endParaRPr>
          </a:p>
          <a:p>
            <a:pPr>
              <a:spcBef>
                <a:spcPct val="50000"/>
              </a:spcBef>
            </a:pPr>
            <a:endParaRPr lang="en-US" sz="1600" b="1" dirty="0">
              <a:latin typeface="Arial" pitchFamily="34" charset="0"/>
              <a:cs typeface="Arial" pitchFamily="34" charset="0"/>
            </a:endParaRPr>
          </a:p>
        </p:txBody>
      </p:sp>
      <p:graphicFrame>
        <p:nvGraphicFramePr>
          <p:cNvPr id="10" name="Group 3"/>
          <p:cNvGraphicFramePr>
            <a:graphicFrameLocks noGrp="1"/>
          </p:cNvGraphicFramePr>
          <p:nvPr>
            <p:extLst>
              <p:ext uri="{D42A27DB-BD31-4B8C-83A1-F6EECF244321}">
                <p14:modId xmlns:p14="http://schemas.microsoft.com/office/powerpoint/2010/main" val="1255658672"/>
              </p:ext>
            </p:extLst>
          </p:nvPr>
        </p:nvGraphicFramePr>
        <p:xfrm>
          <a:off x="811415" y="1828800"/>
          <a:ext cx="7883525" cy="3012737"/>
        </p:xfrm>
        <a:graphic>
          <a:graphicData uri="http://schemas.openxmlformats.org/drawingml/2006/table">
            <a:tbl>
              <a:tblPr/>
              <a:tblGrid>
                <a:gridCol w="2578100"/>
                <a:gridCol w="5305425"/>
              </a:tblGrid>
              <a:tr h="50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Type of Potential Conflict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Details of Potential Conflict</a:t>
                      </a: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Grant/Research Support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Consultant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Member of the FMCSA Medical Advisory Board 2008-2011, expert witness Clayton and </a:t>
                      </a:r>
                      <a:r>
                        <a:rPr kumimoji="0" lang="en-US" sz="1400" b="0" i="0" u="none" strike="noStrike" cap="none" normalizeH="0" baseline="0" dirty="0" err="1" smtClean="0">
                          <a:ln>
                            <a:noFill/>
                          </a:ln>
                          <a:solidFill>
                            <a:schemeClr val="tx1"/>
                          </a:solidFill>
                          <a:effectLst/>
                          <a:latin typeface="Arial" pitchFamily="34" charset="0"/>
                          <a:cs typeface="Arial" pitchFamily="34" charset="0"/>
                        </a:rPr>
                        <a:t>Beveridge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Speakers’ Bureaus</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Financial support </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Other</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Leadership positions, American College of Chest Physicians, National Board of Respiratory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Board of Registered </a:t>
                      </a:r>
                      <a:r>
                        <a:rPr kumimoji="0" lang="en-US" sz="1400" b="0" i="0" u="none" strike="noStrike" cap="none" normalizeH="0" baseline="0" dirty="0" err="1" smtClean="0">
                          <a:ln>
                            <a:noFill/>
                          </a:ln>
                          <a:solidFill>
                            <a:schemeClr val="tx1"/>
                          </a:solidFill>
                          <a:effectLst/>
                          <a:latin typeface="Arial" pitchFamily="34" charset="0"/>
                          <a:cs typeface="Arial" pitchFamily="34" charset="0"/>
                        </a:rPr>
                        <a:t>Polysomnographic</a:t>
                      </a:r>
                      <a:r>
                        <a:rPr kumimoji="0" lang="en-US" sz="1400" b="0" i="0" u="none" strike="noStrike" cap="none" normalizeH="0" baseline="0" dirty="0" smtClean="0">
                          <a:ln>
                            <a:noFill/>
                          </a:ln>
                          <a:solidFill>
                            <a:schemeClr val="tx1"/>
                          </a:solidFill>
                          <a:effectLst/>
                          <a:latin typeface="Arial" pitchFamily="34" charset="0"/>
                          <a:cs typeface="Arial" pitchFamily="34" charset="0"/>
                        </a:rPr>
                        <a:t> Technologists</a:t>
                      </a: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TextBox 11"/>
          <p:cNvSpPr txBox="1"/>
          <p:nvPr/>
        </p:nvSpPr>
        <p:spPr>
          <a:xfrm>
            <a:off x="1213486" y="4798865"/>
            <a:ext cx="7481454" cy="830997"/>
          </a:xfrm>
          <a:prstGeom prst="rect">
            <a:avLst/>
          </a:prstGeom>
          <a:noFill/>
        </p:spPr>
        <p:txBody>
          <a:bodyPr wrap="square" rtlCol="0">
            <a:spAutoFit/>
          </a:bodyPr>
          <a:lstStyle/>
          <a:p>
            <a:pPr>
              <a:spcBef>
                <a:spcPct val="50000"/>
              </a:spcBef>
            </a:pPr>
            <a:endParaRPr lang="en-US" sz="1200" dirty="0" smtClean="0">
              <a:latin typeface="Arial" pitchFamily="34" charset="0"/>
              <a:cs typeface="Arial" pitchFamily="34" charset="0"/>
            </a:endParaRPr>
          </a:p>
          <a:p>
            <a:pPr>
              <a:spcBef>
                <a:spcPct val="50000"/>
              </a:spcBef>
            </a:pPr>
            <a:endParaRPr lang="en-US" sz="1200" dirty="0" smtClean="0">
              <a:latin typeface="Arial" pitchFamily="34" charset="0"/>
              <a:cs typeface="Arial" pitchFamily="34" charset="0"/>
            </a:endParaRPr>
          </a:p>
          <a:p>
            <a:pPr>
              <a:spcBef>
                <a:spcPct val="50000"/>
              </a:spcBef>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The material presented in this lecture has no relationship with any of these potential conflicts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776552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87" y="128497"/>
            <a:ext cx="8229600" cy="793709"/>
          </a:xfrm>
        </p:spPr>
        <p:txBody>
          <a:bodyPr>
            <a:normAutofit fontScale="90000"/>
          </a:bodyPr>
          <a:lstStyle/>
          <a:p>
            <a:r>
              <a:rPr lang="en-US" b="0" dirty="0" smtClean="0">
                <a:latin typeface="Arial"/>
              </a:rPr>
              <a:t>Potential Treatments for Sleep Disorders </a:t>
            </a:r>
            <a:br>
              <a:rPr lang="en-US" b="0" dirty="0" smtClean="0">
                <a:latin typeface="Arial"/>
              </a:rPr>
            </a:br>
            <a:r>
              <a:rPr lang="en-US" b="0" dirty="0" smtClean="0">
                <a:latin typeface="Arial"/>
              </a:rPr>
              <a:t>in COPD</a:t>
            </a:r>
            <a:endParaRPr lang="en-US" b="0" dirty="0">
              <a:latin typeface="Arial"/>
            </a:endParaRPr>
          </a:p>
        </p:txBody>
      </p:sp>
      <p:sp>
        <p:nvSpPr>
          <p:cNvPr id="3" name="Content Placeholder 2"/>
          <p:cNvSpPr>
            <a:spLocks noGrp="1"/>
          </p:cNvSpPr>
          <p:nvPr>
            <p:ph idx="1"/>
          </p:nvPr>
        </p:nvSpPr>
        <p:spPr>
          <a:xfrm>
            <a:off x="311687" y="1517550"/>
            <a:ext cx="8229600" cy="5131052"/>
          </a:xfrm>
        </p:spPr>
        <p:txBody>
          <a:bodyPr>
            <a:normAutofit/>
          </a:bodyPr>
          <a:lstStyle/>
          <a:p>
            <a:r>
              <a:rPr lang="en-US" dirty="0" smtClean="0">
                <a:solidFill>
                  <a:srgbClr val="FF0000"/>
                </a:solidFill>
              </a:rPr>
              <a:t>Medications</a:t>
            </a:r>
          </a:p>
          <a:p>
            <a:r>
              <a:rPr lang="en-US" dirty="0" smtClean="0"/>
              <a:t>Hypnotics</a:t>
            </a:r>
          </a:p>
          <a:p>
            <a:r>
              <a:rPr lang="en-US" dirty="0" smtClean="0"/>
              <a:t>Cognitive Behavioral Therapy</a:t>
            </a:r>
          </a:p>
          <a:p>
            <a:r>
              <a:rPr lang="en-US" dirty="0" smtClean="0"/>
              <a:t>Pulmonary Rehabilitation</a:t>
            </a:r>
          </a:p>
          <a:p>
            <a:r>
              <a:rPr lang="en-US" dirty="0"/>
              <a:t>Nocturnal </a:t>
            </a:r>
            <a:r>
              <a:rPr lang="en-US" dirty="0" smtClean="0"/>
              <a:t>oxygen</a:t>
            </a:r>
          </a:p>
          <a:p>
            <a:r>
              <a:rPr lang="en-US" dirty="0" smtClean="0"/>
              <a:t>Positive airway pressure</a:t>
            </a:r>
          </a:p>
          <a:p>
            <a:pPr lvl="1"/>
            <a:r>
              <a:rPr lang="en-US" dirty="0" smtClean="0"/>
              <a:t>CPAP</a:t>
            </a:r>
          </a:p>
          <a:p>
            <a:pPr lvl="1"/>
            <a:r>
              <a:rPr lang="en-US" dirty="0" err="1" smtClean="0"/>
              <a:t>Bilevel</a:t>
            </a:r>
            <a:r>
              <a:rPr lang="en-US" dirty="0" smtClean="0"/>
              <a:t> PAP</a:t>
            </a:r>
          </a:p>
          <a:p>
            <a:pPr lvl="1"/>
            <a:r>
              <a:rPr lang="en-US" dirty="0" smtClean="0"/>
              <a:t>NIPPV</a:t>
            </a:r>
            <a:endParaRPr lang="en-US" dirty="0"/>
          </a:p>
        </p:txBody>
      </p:sp>
    </p:spTree>
    <p:extLst>
      <p:ext uri="{BB962C8B-B14F-4D97-AF65-F5344CB8AC3E}">
        <p14:creationId xmlns:p14="http://schemas.microsoft.com/office/powerpoint/2010/main" val="42725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7" y="115797"/>
            <a:ext cx="8229600" cy="793709"/>
          </a:xfrm>
        </p:spPr>
        <p:txBody>
          <a:bodyPr>
            <a:normAutofit fontScale="90000"/>
          </a:bodyPr>
          <a:lstStyle/>
          <a:p>
            <a:r>
              <a:rPr lang="en-US" b="0" dirty="0" smtClean="0">
                <a:latin typeface="Arial"/>
              </a:rPr>
              <a:t>Treatment of COPD and Sleep </a:t>
            </a:r>
            <a:br>
              <a:rPr lang="en-US" b="0" dirty="0" smtClean="0">
                <a:latin typeface="Arial"/>
              </a:rPr>
            </a:br>
            <a:r>
              <a:rPr lang="en-US" b="0" dirty="0" smtClean="0">
                <a:latin typeface="Arial"/>
              </a:rPr>
              <a:t>Disturbance/Disorders</a:t>
            </a:r>
            <a:endParaRPr lang="en-US" b="0" dirty="0">
              <a:latin typeface="Arial"/>
            </a:endParaRPr>
          </a:p>
        </p:txBody>
      </p:sp>
      <p:sp>
        <p:nvSpPr>
          <p:cNvPr id="5" name="Content Placeholder 4"/>
          <p:cNvSpPr>
            <a:spLocks noGrp="1"/>
          </p:cNvSpPr>
          <p:nvPr>
            <p:ph idx="1"/>
          </p:nvPr>
        </p:nvSpPr>
        <p:spPr>
          <a:xfrm>
            <a:off x="400587" y="1517550"/>
            <a:ext cx="8229600" cy="5131052"/>
          </a:xfrm>
        </p:spPr>
        <p:txBody>
          <a:bodyPr>
            <a:normAutofit/>
          </a:bodyPr>
          <a:lstStyle/>
          <a:p>
            <a:endParaRPr lang="en-US" dirty="0" smtClean="0"/>
          </a:p>
          <a:p>
            <a:r>
              <a:rPr lang="en-US" dirty="0" smtClean="0"/>
              <a:t>COPD Medications</a:t>
            </a:r>
          </a:p>
          <a:p>
            <a:pPr lvl="2"/>
            <a:r>
              <a:rPr lang="en-US" dirty="0" smtClean="0"/>
              <a:t>Theophylline (a xanthine) has the potential to impair sleep, but data are conflicting</a:t>
            </a:r>
          </a:p>
          <a:p>
            <a:pPr lvl="2"/>
            <a:r>
              <a:rPr lang="en-US" dirty="0" smtClean="0"/>
              <a:t>Other COPD meds appear to improve symptoms without impairing sleep</a:t>
            </a:r>
          </a:p>
          <a:p>
            <a:pPr lvl="2"/>
            <a:endParaRPr lang="en-US" dirty="0"/>
          </a:p>
        </p:txBody>
      </p:sp>
    </p:spTree>
    <p:extLst>
      <p:ext uri="{BB962C8B-B14F-4D97-AF65-F5344CB8AC3E}">
        <p14:creationId xmlns:p14="http://schemas.microsoft.com/office/powerpoint/2010/main" val="311059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724"/>
            <a:ext cx="8229600" cy="1316492"/>
          </a:xfrm>
        </p:spPr>
        <p:txBody>
          <a:bodyPr>
            <a:normAutofit/>
          </a:bodyPr>
          <a:lstStyle/>
          <a:p>
            <a:r>
              <a:rPr lang="en-US" b="0" dirty="0" smtClean="0">
                <a:latin typeface="Arial"/>
              </a:rPr>
              <a:t>Increasing Use of Medications Commonly-Used for Insomnia (MCUFI) </a:t>
            </a:r>
            <a:r>
              <a:rPr lang="en-US" sz="1800" b="0" dirty="0" err="1" smtClean="0">
                <a:latin typeface="Arial"/>
              </a:rPr>
              <a:t>Bertisch</a:t>
            </a:r>
            <a:r>
              <a:rPr lang="en-US" sz="1800" b="0" dirty="0" smtClean="0">
                <a:latin typeface="Arial"/>
              </a:rPr>
              <a:t> SM Sleep 2014</a:t>
            </a:r>
            <a:r>
              <a:rPr lang="en-US" sz="1600" b="0" dirty="0" smtClean="0">
                <a:latin typeface="Arial"/>
              </a:rPr>
              <a:t/>
            </a:r>
            <a:br>
              <a:rPr lang="en-US" sz="1600" b="0" dirty="0" smtClean="0">
                <a:latin typeface="Arial"/>
              </a:rPr>
            </a:br>
            <a:endParaRPr lang="en-US" sz="1600" b="0" dirty="0">
              <a:latin typeface="Aria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587500"/>
            <a:ext cx="9144000" cy="5270500"/>
          </a:xfrm>
          <a:prstGeom prst="rect">
            <a:avLst/>
          </a:prstGeom>
        </p:spPr>
      </p:pic>
    </p:spTree>
    <p:extLst>
      <p:ext uri="{BB962C8B-B14F-4D97-AF65-F5344CB8AC3E}">
        <p14:creationId xmlns:p14="http://schemas.microsoft.com/office/powerpoint/2010/main" val="228471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ea typeface="+mj-ea"/>
                <a:cs typeface="+mj-cs"/>
              </a:rPr>
              <a:t>Insomnia and Illness</a:t>
            </a:r>
            <a:br>
              <a:rPr lang="en-US" dirty="0" smtClean="0">
                <a:ea typeface="+mj-ea"/>
                <a:cs typeface="+mj-cs"/>
              </a:rPr>
            </a:br>
            <a:r>
              <a:rPr lang="en-US" dirty="0" err="1" smtClean="0">
                <a:ea typeface="+mj-ea"/>
                <a:cs typeface="+mj-cs"/>
              </a:rPr>
              <a:t>Budhiraja</a:t>
            </a:r>
            <a:r>
              <a:rPr lang="en-US" smtClean="0">
                <a:ea typeface="+mj-ea"/>
                <a:cs typeface="+mj-cs"/>
              </a:rPr>
              <a:t> Sleep 2011</a:t>
            </a:r>
            <a:endParaRPr lang="en-US" dirty="0">
              <a:ea typeface="+mj-ea"/>
              <a:cs typeface="+mj-cs"/>
            </a:endParaRPr>
          </a:p>
        </p:txBody>
      </p:sp>
      <p:sp>
        <p:nvSpPr>
          <p:cNvPr id="18435" name="Content Placeholder 4"/>
          <p:cNvSpPr>
            <a:spLocks noGrp="1"/>
          </p:cNvSpPr>
          <p:nvPr>
            <p:ph idx="1"/>
          </p:nvPr>
        </p:nvSpPr>
        <p:spPr/>
        <p:txBody>
          <a:bodyPr/>
          <a:lstStyle/>
          <a:p>
            <a:pPr eaLnBrk="1" hangingPunct="1"/>
            <a:endParaRPr lang="en-US"/>
          </a:p>
        </p:txBody>
      </p:sp>
      <p:pic>
        <p:nvPicPr>
          <p:cNvPr id="18436" name="Picture 5"/>
          <p:cNvPicPr>
            <a:picLocks noChangeAspect="1"/>
          </p:cNvPicPr>
          <p:nvPr/>
        </p:nvPicPr>
        <p:blipFill>
          <a:blip r:embed="rId2"/>
          <a:srcRect/>
          <a:stretch>
            <a:fillRect/>
          </a:stretch>
        </p:blipFill>
        <p:spPr bwMode="auto">
          <a:xfrm>
            <a:off x="457201" y="1600200"/>
            <a:ext cx="8410372" cy="4857750"/>
          </a:xfrm>
          <a:prstGeom prst="rect">
            <a:avLst/>
          </a:prstGeom>
          <a:noFill/>
          <a:ln w="9525">
            <a:noFill/>
            <a:miter lim="800000"/>
            <a:headEnd/>
            <a:tailEnd/>
          </a:ln>
        </p:spPr>
      </p:pic>
    </p:spTree>
    <p:extLst>
      <p:ext uri="{BB962C8B-B14F-4D97-AF65-F5344CB8AC3E}">
        <p14:creationId xmlns:p14="http://schemas.microsoft.com/office/powerpoint/2010/main" val="282187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1574" y="265042"/>
            <a:ext cx="8229600" cy="793709"/>
          </a:xfrm>
        </p:spPr>
        <p:txBody>
          <a:bodyPr>
            <a:normAutofit fontScale="90000"/>
          </a:bodyPr>
          <a:lstStyle/>
          <a:p>
            <a:pPr eaLnBrk="1" hangingPunct="1">
              <a:lnSpc>
                <a:spcPct val="80000"/>
              </a:lnSpc>
            </a:pPr>
            <a:r>
              <a:rPr lang="en-US" sz="4000" b="0" dirty="0" smtClean="0">
                <a:latin typeface="Arial"/>
              </a:rPr>
              <a:t>Odds Ratios (OR)  for Insomnia </a:t>
            </a:r>
            <a:br>
              <a:rPr lang="en-US" sz="4000" b="0" dirty="0" smtClean="0">
                <a:latin typeface="Arial"/>
              </a:rPr>
            </a:br>
            <a:r>
              <a:rPr lang="en-US" sz="2200" b="0" dirty="0" smtClean="0">
                <a:latin typeface="Arial"/>
              </a:rPr>
              <a:t>(Phillips and Mannino, Sleep 2005)</a:t>
            </a:r>
            <a:r>
              <a:rPr lang="en-US" sz="3100" b="0" dirty="0" smtClean="0">
                <a:latin typeface="Arial"/>
              </a:rPr>
              <a:t/>
            </a:r>
            <a:br>
              <a:rPr lang="en-US" sz="3100" b="0" dirty="0" smtClean="0">
                <a:latin typeface="Arial"/>
              </a:rPr>
            </a:br>
            <a:r>
              <a:rPr lang="en-US" sz="4000" b="0" dirty="0" smtClean="0">
                <a:latin typeface="Arial"/>
              </a:rPr>
              <a:t>												</a:t>
            </a:r>
          </a:p>
        </p:txBody>
      </p:sp>
      <p:sp>
        <p:nvSpPr>
          <p:cNvPr id="66563" name="Rectangle 3"/>
          <p:cNvSpPr>
            <a:spLocks noGrp="1" noChangeArrowheads="1"/>
          </p:cNvSpPr>
          <p:nvPr>
            <p:ph type="body" idx="1"/>
          </p:nvPr>
        </p:nvSpPr>
        <p:spPr>
          <a:xfrm>
            <a:off x="788228" y="2113102"/>
            <a:ext cx="8355771" cy="4013061"/>
          </a:xfrm>
        </p:spPr>
        <p:txBody>
          <a:bodyPr>
            <a:normAutofit/>
          </a:bodyPr>
          <a:lstStyle/>
          <a:p>
            <a:pPr eaLnBrk="1" hangingPunct="1">
              <a:buClr>
                <a:schemeClr val="tx1"/>
              </a:buClr>
            </a:pPr>
            <a:r>
              <a:rPr lang="en-US" dirty="0" smtClean="0">
                <a:solidFill>
                  <a:srgbClr val="000000"/>
                </a:solidFill>
              </a:rPr>
              <a:t>Female gender (vs. male) 		</a:t>
            </a:r>
            <a:r>
              <a:rPr lang="en-US" sz="2400" dirty="0" smtClean="0">
                <a:solidFill>
                  <a:srgbClr val="000000"/>
                </a:solidFill>
              </a:rPr>
              <a:t>1.7 (1.42-2.22)</a:t>
            </a:r>
            <a:endParaRPr lang="en-US" dirty="0" smtClean="0">
              <a:solidFill>
                <a:srgbClr val="000000"/>
              </a:solidFill>
            </a:endParaRPr>
          </a:p>
          <a:p>
            <a:pPr eaLnBrk="1" hangingPunct="1">
              <a:buClr>
                <a:schemeClr val="tx1"/>
              </a:buClr>
            </a:pPr>
            <a:r>
              <a:rPr lang="en-US" dirty="0" smtClean="0">
                <a:solidFill>
                  <a:srgbClr val="000000"/>
                </a:solidFill>
              </a:rPr>
              <a:t>Annual income: &lt; $50,000  	</a:t>
            </a:r>
            <a:r>
              <a:rPr lang="en-US" sz="2400" dirty="0" smtClean="0">
                <a:solidFill>
                  <a:srgbClr val="000000"/>
                </a:solidFill>
              </a:rPr>
              <a:t>1.23 (1.09,1.40)</a:t>
            </a:r>
          </a:p>
          <a:p>
            <a:pPr eaLnBrk="1" hangingPunct="1">
              <a:buClr>
                <a:schemeClr val="tx1"/>
              </a:buClr>
            </a:pPr>
            <a:r>
              <a:rPr lang="en-US" dirty="0" smtClean="0">
                <a:solidFill>
                  <a:srgbClr val="000000"/>
                </a:solidFill>
              </a:rPr>
              <a:t>Depression	 					</a:t>
            </a:r>
            <a:r>
              <a:rPr lang="en-US" sz="2400" dirty="0" smtClean="0">
                <a:solidFill>
                  <a:srgbClr val="000000"/>
                </a:solidFill>
              </a:rPr>
              <a:t>5.05 (4.60-5.55)</a:t>
            </a:r>
          </a:p>
          <a:p>
            <a:pPr eaLnBrk="1" hangingPunct="1">
              <a:buClr>
                <a:schemeClr val="tx1"/>
              </a:buClr>
            </a:pPr>
            <a:r>
              <a:rPr lang="en-US" dirty="0" smtClean="0"/>
              <a:t>Heart disease                     	</a:t>
            </a:r>
            <a:r>
              <a:rPr lang="en-US" sz="2400" dirty="0" smtClean="0"/>
              <a:t>1.89 (1.67-2.14)</a:t>
            </a:r>
          </a:p>
          <a:p>
            <a:pPr eaLnBrk="1" hangingPunct="1"/>
            <a:r>
              <a:rPr lang="en-US" dirty="0" smtClean="0">
                <a:solidFill>
                  <a:srgbClr val="FF0000"/>
                </a:solidFill>
              </a:rPr>
              <a:t>Severe airflow obstruction  	</a:t>
            </a:r>
            <a:r>
              <a:rPr lang="en-US" sz="2400" dirty="0" smtClean="0">
                <a:solidFill>
                  <a:srgbClr val="FF0000"/>
                </a:solidFill>
              </a:rPr>
              <a:t>1.61 (1.17-2.22)</a:t>
            </a:r>
          </a:p>
          <a:p>
            <a:pPr eaLnBrk="1" hangingPunct="1"/>
            <a:r>
              <a:rPr lang="en-US" dirty="0" smtClean="0">
                <a:solidFill>
                  <a:srgbClr val="FF0000"/>
                </a:solidFill>
              </a:rPr>
              <a:t>Pulmonary symptoms         	</a:t>
            </a:r>
            <a:r>
              <a:rPr lang="en-US" sz="2400" dirty="0" smtClean="0">
                <a:solidFill>
                  <a:srgbClr val="FF0000"/>
                </a:solidFill>
              </a:rPr>
              <a:t>1.71 (1.5-1.95)</a:t>
            </a:r>
          </a:p>
          <a:p>
            <a:pPr eaLnBrk="1" hangingPunct="1"/>
            <a:r>
              <a:rPr lang="en-US" dirty="0" smtClean="0">
                <a:solidFill>
                  <a:srgbClr val="FF0000"/>
                </a:solidFill>
              </a:rPr>
              <a:t>Restrictive lung disease		</a:t>
            </a:r>
            <a:r>
              <a:rPr lang="en-US" sz="2400" dirty="0" smtClean="0">
                <a:solidFill>
                  <a:srgbClr val="FF0000"/>
                </a:solidFill>
              </a:rPr>
              <a:t>1.27 (1.10-1.47)</a:t>
            </a:r>
          </a:p>
        </p:txBody>
      </p:sp>
    </p:spTree>
    <p:extLst>
      <p:ext uri="{BB962C8B-B14F-4D97-AF65-F5344CB8AC3E}">
        <p14:creationId xmlns:p14="http://schemas.microsoft.com/office/powerpoint/2010/main" val="21911905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71987" y="166597"/>
            <a:ext cx="8229600" cy="793709"/>
          </a:xfrm>
        </p:spPr>
        <p:txBody>
          <a:bodyPr>
            <a:normAutofit fontScale="90000"/>
          </a:bodyPr>
          <a:lstStyle/>
          <a:p>
            <a:pPr eaLnBrk="1" hangingPunct="1"/>
            <a:r>
              <a:rPr lang="en-US" sz="3100" b="0" dirty="0">
                <a:latin typeface="Arial"/>
              </a:rPr>
              <a:t>Hypnotic Use and Correlates</a:t>
            </a:r>
            <a:br>
              <a:rPr lang="en-US" sz="3100" b="0" dirty="0">
                <a:latin typeface="Arial"/>
              </a:rPr>
            </a:br>
            <a:r>
              <a:rPr lang="en-US" sz="3100" b="0" dirty="0" smtClean="0">
                <a:latin typeface="Arial"/>
              </a:rPr>
              <a:t>(</a:t>
            </a:r>
            <a:r>
              <a:rPr lang="en-US" sz="2400" b="0" dirty="0" err="1" smtClean="0">
                <a:latin typeface="Arial"/>
              </a:rPr>
              <a:t>Vozoris</a:t>
            </a:r>
            <a:r>
              <a:rPr lang="en-US" sz="2400" b="0" dirty="0" smtClean="0">
                <a:latin typeface="Arial"/>
              </a:rPr>
              <a:t> </a:t>
            </a:r>
            <a:r>
              <a:rPr lang="en-US" sz="2400" b="0" dirty="0">
                <a:latin typeface="Arial"/>
              </a:rPr>
              <a:t>NT Sleep 2011, n=</a:t>
            </a:r>
            <a:r>
              <a:rPr lang="en-US" sz="2400" b="0" dirty="0" smtClean="0">
                <a:latin typeface="Arial"/>
              </a:rPr>
              <a:t>134,072)</a:t>
            </a:r>
            <a:endParaRPr lang="en-US" b="0" dirty="0">
              <a:latin typeface="Arial"/>
            </a:endParaRPr>
          </a:p>
        </p:txBody>
      </p:sp>
      <p:graphicFrame>
        <p:nvGraphicFramePr>
          <p:cNvPr id="6" name="Content Placeholder 5"/>
          <p:cNvGraphicFramePr>
            <a:graphicFrameLocks noGrp="1"/>
          </p:cNvGraphicFramePr>
          <p:nvPr>
            <p:ph idx="1"/>
          </p:nvPr>
        </p:nvGraphicFramePr>
        <p:xfrm>
          <a:off x="457200" y="2362200"/>
          <a:ext cx="8229600" cy="3302000"/>
        </p:xfrm>
        <a:graphic>
          <a:graphicData uri="http://schemas.openxmlformats.org/drawingml/2006/table">
            <a:tbl>
              <a:tblPr firstRow="1" bandRow="1">
                <a:tableStyleId>{5C22544A-7EE6-4342-B048-85BDC9FD1C3A}</a:tableStyleId>
              </a:tblPr>
              <a:tblGrid>
                <a:gridCol w="4114800"/>
                <a:gridCol w="4114800"/>
              </a:tblGrid>
              <a:tr h="660400">
                <a:tc>
                  <a:txBody>
                    <a:bodyPr/>
                    <a:lstStyle/>
                    <a:p>
                      <a:r>
                        <a:rPr lang="en-US" dirty="0" smtClean="0"/>
                        <a:t>Characteristic</a:t>
                      </a:r>
                      <a:endParaRPr lang="en-US" dirty="0"/>
                    </a:p>
                  </a:txBody>
                  <a:tcPr/>
                </a:tc>
                <a:tc>
                  <a:txBody>
                    <a:bodyPr/>
                    <a:lstStyle/>
                    <a:p>
                      <a:r>
                        <a:rPr lang="en-US" dirty="0" smtClean="0"/>
                        <a:t>Adjusted OR</a:t>
                      </a:r>
                      <a:endParaRPr lang="en-US" dirty="0"/>
                    </a:p>
                  </a:txBody>
                  <a:tcPr/>
                </a:tc>
              </a:tr>
              <a:tr h="660400">
                <a:tc>
                  <a:txBody>
                    <a:bodyPr/>
                    <a:lstStyle/>
                    <a:p>
                      <a:r>
                        <a:rPr lang="en-US" dirty="0" smtClean="0"/>
                        <a:t>Female</a:t>
                      </a:r>
                      <a:r>
                        <a:rPr lang="en-US" baseline="0" dirty="0" smtClean="0"/>
                        <a:t> Gender</a:t>
                      </a:r>
                      <a:endParaRPr lang="en-US" dirty="0"/>
                    </a:p>
                  </a:txBody>
                  <a:tcPr/>
                </a:tc>
                <a:tc>
                  <a:txBody>
                    <a:bodyPr/>
                    <a:lstStyle/>
                    <a:p>
                      <a:r>
                        <a:rPr lang="en-US" dirty="0" smtClean="0"/>
                        <a:t>1.4</a:t>
                      </a:r>
                      <a:endParaRPr lang="en-US" dirty="0"/>
                    </a:p>
                  </a:txBody>
                  <a:tcPr/>
                </a:tc>
              </a:tr>
              <a:tr h="660400">
                <a:tc>
                  <a:txBody>
                    <a:bodyPr/>
                    <a:lstStyle/>
                    <a:p>
                      <a:r>
                        <a:rPr lang="en-US" dirty="0" smtClean="0"/>
                        <a:t>Smoker</a:t>
                      </a:r>
                      <a:endParaRPr lang="en-US" dirty="0"/>
                    </a:p>
                  </a:txBody>
                  <a:tcPr/>
                </a:tc>
                <a:tc>
                  <a:txBody>
                    <a:bodyPr/>
                    <a:lstStyle/>
                    <a:p>
                      <a:r>
                        <a:rPr lang="en-US" dirty="0" smtClean="0"/>
                        <a:t>Former  1.42</a:t>
                      </a:r>
                    </a:p>
                    <a:p>
                      <a:r>
                        <a:rPr lang="en-US" dirty="0" smtClean="0"/>
                        <a:t>Current  1.61</a:t>
                      </a:r>
                      <a:endParaRPr lang="en-US" dirty="0"/>
                    </a:p>
                  </a:txBody>
                  <a:tcPr/>
                </a:tc>
              </a:tr>
              <a:tr h="660400">
                <a:tc>
                  <a:txBody>
                    <a:bodyPr/>
                    <a:lstStyle/>
                    <a:p>
                      <a:r>
                        <a:rPr lang="en-US" dirty="0" smtClean="0"/>
                        <a:t>Mood disorder</a:t>
                      </a:r>
                      <a:endParaRPr lang="en-US" dirty="0"/>
                    </a:p>
                  </a:txBody>
                  <a:tcPr/>
                </a:tc>
                <a:tc>
                  <a:txBody>
                    <a:bodyPr/>
                    <a:lstStyle/>
                    <a:p>
                      <a:r>
                        <a:rPr lang="en-US" dirty="0" smtClean="0"/>
                        <a:t>3.46</a:t>
                      </a:r>
                      <a:endParaRPr lang="en-US" dirty="0"/>
                    </a:p>
                  </a:txBody>
                  <a:tcPr/>
                </a:tc>
              </a:tr>
              <a:tr h="660400">
                <a:tc>
                  <a:txBody>
                    <a:bodyPr/>
                    <a:lstStyle/>
                    <a:p>
                      <a:r>
                        <a:rPr lang="en-US" dirty="0" smtClean="0"/>
                        <a:t>Anxiety disorder</a:t>
                      </a:r>
                      <a:endParaRPr lang="en-US" dirty="0"/>
                    </a:p>
                  </a:txBody>
                  <a:tcPr/>
                </a:tc>
                <a:tc>
                  <a:txBody>
                    <a:bodyPr/>
                    <a:lstStyle/>
                    <a:p>
                      <a:r>
                        <a:rPr lang="en-US" dirty="0" smtClean="0"/>
                        <a:t>1.82</a:t>
                      </a:r>
                      <a:endParaRPr lang="en-US" dirty="0"/>
                    </a:p>
                  </a:txBody>
                  <a:tcPr/>
                </a:tc>
              </a:tr>
            </a:tbl>
          </a:graphicData>
        </a:graphic>
      </p:graphicFrame>
    </p:spTree>
    <p:extLst>
      <p:ext uri="{BB962C8B-B14F-4D97-AF65-F5344CB8AC3E}">
        <p14:creationId xmlns:p14="http://schemas.microsoft.com/office/powerpoint/2010/main" val="23863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115797"/>
            <a:ext cx="8229600" cy="793709"/>
          </a:xfrm>
        </p:spPr>
        <p:txBody>
          <a:bodyPr>
            <a:normAutofit fontScale="90000"/>
          </a:bodyPr>
          <a:lstStyle/>
          <a:p>
            <a:r>
              <a:rPr lang="en-US" sz="2800" b="0" dirty="0" smtClean="0">
                <a:latin typeface="Arial"/>
              </a:rPr>
              <a:t>Hypnotics and Survival in Men </a:t>
            </a:r>
            <a:r>
              <a:rPr lang="en-US" b="0" dirty="0" smtClean="0">
                <a:latin typeface="Arial"/>
              </a:rPr>
              <a:t/>
            </a:r>
            <a:br>
              <a:rPr lang="en-US" b="0" dirty="0" smtClean="0">
                <a:latin typeface="Arial"/>
              </a:rPr>
            </a:br>
            <a:r>
              <a:rPr lang="en-US" sz="2200" b="0" dirty="0" smtClean="0">
                <a:latin typeface="Arial"/>
              </a:rPr>
              <a:t>(Mallon, Sleep Med 2009)</a:t>
            </a:r>
            <a:endParaRPr lang="en-US" sz="1800" b="0" dirty="0" smtClean="0">
              <a:latin typeface="Arial"/>
            </a:endParaRPr>
          </a:p>
        </p:txBody>
      </p:sp>
      <p:sp>
        <p:nvSpPr>
          <p:cNvPr id="66563" name="Content Placeholder 2"/>
          <p:cNvSpPr>
            <a:spLocks noGrp="1"/>
          </p:cNvSpPr>
          <p:nvPr>
            <p:ph idx="1"/>
          </p:nvPr>
        </p:nvSpPr>
        <p:spPr/>
        <p:txBody>
          <a:bodyPr/>
          <a:lstStyle/>
          <a:p>
            <a:endParaRPr lang="en-US" smtClean="0"/>
          </a:p>
        </p:txBody>
      </p:sp>
      <p:pic>
        <p:nvPicPr>
          <p:cNvPr id="66564" name="Picture 2"/>
          <p:cNvPicPr>
            <a:picLocks noChangeAspect="1" noChangeArrowheads="1"/>
          </p:cNvPicPr>
          <p:nvPr/>
        </p:nvPicPr>
        <p:blipFill>
          <a:blip r:embed="rId2" cstate="print"/>
          <a:srcRect/>
          <a:stretch>
            <a:fillRect/>
          </a:stretch>
        </p:blipFill>
        <p:spPr bwMode="auto">
          <a:xfrm>
            <a:off x="457200" y="1447800"/>
            <a:ext cx="8229600" cy="5410200"/>
          </a:xfrm>
          <a:prstGeom prst="rect">
            <a:avLst/>
          </a:prstGeom>
          <a:noFill/>
          <a:ln w="9525">
            <a:noFill/>
            <a:miter lim="800000"/>
            <a:headEnd/>
            <a:tailEnd/>
          </a:ln>
        </p:spPr>
      </p:pic>
    </p:spTree>
    <p:extLst>
      <p:ext uri="{BB962C8B-B14F-4D97-AF65-F5344CB8AC3E}">
        <p14:creationId xmlns:p14="http://schemas.microsoft.com/office/powerpoint/2010/main" val="6877384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4987" y="128497"/>
            <a:ext cx="8229600" cy="793709"/>
          </a:xfrm>
        </p:spPr>
        <p:txBody>
          <a:bodyPr>
            <a:normAutofit/>
          </a:bodyPr>
          <a:lstStyle/>
          <a:p>
            <a:r>
              <a:rPr lang="en-US" sz="2800" b="0" dirty="0" smtClean="0">
                <a:latin typeface="Arial"/>
              </a:rPr>
              <a:t>Hypnotics and Crash</a:t>
            </a:r>
            <a:br>
              <a:rPr lang="en-US" sz="2800" b="0" dirty="0" smtClean="0">
                <a:latin typeface="Arial"/>
              </a:rPr>
            </a:br>
            <a:r>
              <a:rPr lang="en-US" sz="1800" b="0" dirty="0" smtClean="0">
                <a:latin typeface="Arial"/>
              </a:rPr>
              <a:t> (</a:t>
            </a:r>
            <a:r>
              <a:rPr lang="en-US" sz="1800" b="0" dirty="0" err="1" smtClean="0">
                <a:latin typeface="Arial"/>
              </a:rPr>
              <a:t>Gustavsen</a:t>
            </a:r>
            <a:r>
              <a:rPr lang="en-US" sz="1800" b="0" dirty="0" smtClean="0">
                <a:latin typeface="Arial"/>
              </a:rPr>
              <a:t> I, Sleep Medicine, 2008)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7076221"/>
              </p:ext>
            </p:extLst>
          </p:nvPr>
        </p:nvGraphicFramePr>
        <p:xfrm>
          <a:off x="381000" y="2286000"/>
          <a:ext cx="8229600" cy="289559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06360">
                <a:tc>
                  <a:txBody>
                    <a:bodyPr/>
                    <a:lstStyle/>
                    <a:p>
                      <a:r>
                        <a:rPr lang="en-US" dirty="0" smtClean="0"/>
                        <a:t>Hypnotic</a:t>
                      </a:r>
                      <a:endParaRPr lang="en-US" dirty="0"/>
                    </a:p>
                  </a:txBody>
                  <a:tcPr/>
                </a:tc>
                <a:tc>
                  <a:txBody>
                    <a:bodyPr/>
                    <a:lstStyle/>
                    <a:p>
                      <a:r>
                        <a:rPr lang="en-US" dirty="0" smtClean="0"/>
                        <a:t>Zopiclone</a:t>
                      </a:r>
                      <a:endParaRPr lang="en-US" dirty="0"/>
                    </a:p>
                  </a:txBody>
                  <a:tcPr/>
                </a:tc>
                <a:tc>
                  <a:txBody>
                    <a:bodyPr/>
                    <a:lstStyle/>
                    <a:p>
                      <a:r>
                        <a:rPr lang="en-US" dirty="0" smtClean="0"/>
                        <a:t>Zolpidem</a:t>
                      </a:r>
                      <a:endParaRPr lang="en-US" dirty="0"/>
                    </a:p>
                  </a:txBody>
                  <a:tcPr/>
                </a:tc>
                <a:tc>
                  <a:txBody>
                    <a:bodyPr/>
                    <a:lstStyle/>
                    <a:p>
                      <a:r>
                        <a:rPr lang="en-US" dirty="0" smtClean="0"/>
                        <a:t>Nitrazepam</a:t>
                      </a:r>
                      <a:endParaRPr lang="en-US" dirty="0"/>
                    </a:p>
                  </a:txBody>
                  <a:tcPr/>
                </a:tc>
                <a:tc>
                  <a:txBody>
                    <a:bodyPr/>
                    <a:lstStyle/>
                    <a:p>
                      <a:r>
                        <a:rPr lang="en-US" dirty="0" smtClean="0"/>
                        <a:t>Flunitrazepam</a:t>
                      </a:r>
                      <a:endParaRPr lang="en-US" dirty="0"/>
                    </a:p>
                  </a:txBody>
                  <a:tcPr/>
                </a:tc>
              </a:tr>
              <a:tr h="777922">
                <a:tc>
                  <a:txBody>
                    <a:bodyPr/>
                    <a:lstStyle/>
                    <a:p>
                      <a:r>
                        <a:rPr lang="en-US" b="1" dirty="0" smtClean="0">
                          <a:solidFill>
                            <a:schemeClr val="tx1"/>
                          </a:solidFill>
                        </a:rPr>
                        <a:t>Number crashes</a:t>
                      </a:r>
                      <a:endParaRPr lang="en-US" b="1" dirty="0">
                        <a:solidFill>
                          <a:schemeClr val="tx1"/>
                        </a:solidFill>
                      </a:endParaRPr>
                    </a:p>
                  </a:txBody>
                  <a:tcPr/>
                </a:tc>
                <a:tc>
                  <a:txBody>
                    <a:bodyPr/>
                    <a:lstStyle/>
                    <a:p>
                      <a:r>
                        <a:rPr lang="en-US" b="1" dirty="0" smtClean="0">
                          <a:solidFill>
                            <a:schemeClr val="tx1"/>
                          </a:solidFill>
                        </a:rPr>
                        <a:t>129</a:t>
                      </a:r>
                      <a:endParaRPr lang="en-US" b="1" dirty="0">
                        <a:solidFill>
                          <a:schemeClr val="tx1"/>
                        </a:solidFill>
                      </a:endParaRPr>
                    </a:p>
                  </a:txBody>
                  <a:tcPr/>
                </a:tc>
                <a:tc>
                  <a:txBody>
                    <a:bodyPr/>
                    <a:lstStyle/>
                    <a:p>
                      <a:r>
                        <a:rPr lang="en-US" b="1" dirty="0" smtClean="0">
                          <a:solidFill>
                            <a:schemeClr val="tx1"/>
                          </a:solidFill>
                        </a:rPr>
                        <a:t>21</a:t>
                      </a:r>
                      <a:endParaRPr lang="en-US" b="1" dirty="0">
                        <a:solidFill>
                          <a:schemeClr val="tx1"/>
                        </a:solidFill>
                      </a:endParaRPr>
                    </a:p>
                  </a:txBody>
                  <a:tcPr/>
                </a:tc>
                <a:tc>
                  <a:txBody>
                    <a:bodyPr/>
                    <a:lstStyle/>
                    <a:p>
                      <a:r>
                        <a:rPr lang="en-US" b="1" dirty="0" smtClean="0">
                          <a:solidFill>
                            <a:schemeClr val="tx1"/>
                          </a:solidFill>
                        </a:rPr>
                        <a:t>27</a:t>
                      </a:r>
                      <a:endParaRPr lang="en-US" b="1" dirty="0">
                        <a:solidFill>
                          <a:schemeClr val="tx1"/>
                        </a:solidFill>
                      </a:endParaRPr>
                    </a:p>
                  </a:txBody>
                  <a:tcPr/>
                </a:tc>
                <a:tc>
                  <a:txBody>
                    <a:bodyPr/>
                    <a:lstStyle/>
                    <a:p>
                      <a:r>
                        <a:rPr lang="en-US" b="1" dirty="0" smtClean="0">
                          <a:solidFill>
                            <a:schemeClr val="tx1"/>
                          </a:solidFill>
                        </a:rPr>
                        <a:t>18</a:t>
                      </a:r>
                      <a:endParaRPr lang="en-US" b="1" dirty="0">
                        <a:solidFill>
                          <a:schemeClr val="tx1"/>
                        </a:solidFill>
                      </a:endParaRPr>
                    </a:p>
                  </a:txBody>
                  <a:tcPr/>
                </a:tc>
              </a:tr>
              <a:tr h="1111317">
                <a:tc>
                  <a:txBody>
                    <a:bodyPr/>
                    <a:lstStyle/>
                    <a:p>
                      <a:r>
                        <a:rPr lang="en-US" b="1" dirty="0" smtClean="0">
                          <a:solidFill>
                            <a:schemeClr val="tx1"/>
                          </a:solidFill>
                        </a:rPr>
                        <a:t>Standardized Incidence</a:t>
                      </a:r>
                      <a:r>
                        <a:rPr lang="en-US" b="1" baseline="0" dirty="0" smtClean="0">
                          <a:solidFill>
                            <a:schemeClr val="tx1"/>
                          </a:solidFill>
                        </a:rPr>
                        <a:t> Ratio for Crash</a:t>
                      </a:r>
                      <a:endParaRPr lang="en-US" b="1" dirty="0">
                        <a:solidFill>
                          <a:schemeClr val="tx1"/>
                        </a:solidFill>
                      </a:endParaRPr>
                    </a:p>
                  </a:txBody>
                  <a:tcPr/>
                </a:tc>
                <a:tc>
                  <a:txBody>
                    <a:bodyPr/>
                    <a:lstStyle/>
                    <a:p>
                      <a:r>
                        <a:rPr lang="en-US" b="1" dirty="0" smtClean="0">
                          <a:solidFill>
                            <a:schemeClr val="tx1"/>
                          </a:solidFill>
                        </a:rPr>
                        <a:t>2.3*</a:t>
                      </a:r>
                      <a:endParaRPr lang="en-US" b="1" dirty="0">
                        <a:solidFill>
                          <a:schemeClr val="tx1"/>
                        </a:solidFill>
                      </a:endParaRPr>
                    </a:p>
                  </a:txBody>
                  <a:tcPr/>
                </a:tc>
                <a:tc>
                  <a:txBody>
                    <a:bodyPr/>
                    <a:lstStyle/>
                    <a:p>
                      <a:r>
                        <a:rPr lang="en-US" b="1" dirty="0" smtClean="0">
                          <a:solidFill>
                            <a:schemeClr val="tx1"/>
                          </a:solidFill>
                        </a:rPr>
                        <a:t>2.2*</a:t>
                      </a:r>
                      <a:endParaRPr lang="en-US" b="1" dirty="0">
                        <a:solidFill>
                          <a:schemeClr val="tx1"/>
                        </a:solidFill>
                      </a:endParaRPr>
                    </a:p>
                  </a:txBody>
                  <a:tcPr/>
                </a:tc>
                <a:tc>
                  <a:txBody>
                    <a:bodyPr/>
                    <a:lstStyle/>
                    <a:p>
                      <a:r>
                        <a:rPr lang="en-US" b="1" dirty="0" smtClean="0">
                          <a:solidFill>
                            <a:schemeClr val="tx1"/>
                          </a:solidFill>
                        </a:rPr>
                        <a:t>2.7*</a:t>
                      </a:r>
                      <a:endParaRPr lang="en-US" b="1" dirty="0">
                        <a:solidFill>
                          <a:schemeClr val="tx1"/>
                        </a:solidFill>
                      </a:endParaRPr>
                    </a:p>
                  </a:txBody>
                  <a:tcPr/>
                </a:tc>
                <a:tc>
                  <a:txBody>
                    <a:bodyPr/>
                    <a:lstStyle/>
                    <a:p>
                      <a:r>
                        <a:rPr lang="en-US" b="1" dirty="0" smtClean="0">
                          <a:solidFill>
                            <a:schemeClr val="tx1"/>
                          </a:solidFill>
                        </a:rPr>
                        <a:t>4.0*</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val="195283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700"/>
            <a:ext cx="8229600" cy="1143000"/>
          </a:xfrm>
        </p:spPr>
        <p:txBody>
          <a:bodyPr>
            <a:normAutofit/>
          </a:bodyPr>
          <a:lstStyle/>
          <a:p>
            <a:r>
              <a:rPr lang="en-US" b="0" dirty="0" err="1" smtClean="0">
                <a:latin typeface="Arial"/>
              </a:rPr>
              <a:t>Zolpidem</a:t>
            </a:r>
            <a:r>
              <a:rPr lang="en-US" b="0" dirty="0" smtClean="0">
                <a:latin typeface="Arial"/>
              </a:rPr>
              <a:t> and ED Visits</a:t>
            </a:r>
            <a:br>
              <a:rPr lang="en-US" b="0" dirty="0" smtClean="0">
                <a:latin typeface="Arial"/>
              </a:rPr>
            </a:br>
            <a:r>
              <a:rPr lang="en-US" sz="1556" b="0" dirty="0">
                <a:latin typeface="Arial"/>
              </a:rPr>
              <a:t>Substance Abuse and Mental Health Services Administration, </a:t>
            </a:r>
            <a:r>
              <a:rPr lang="en-US" sz="1556" b="0" dirty="0" smtClean="0">
                <a:latin typeface="Arial"/>
              </a:rPr>
              <a:t/>
            </a:r>
            <a:br>
              <a:rPr lang="en-US" sz="1556" b="0" dirty="0" smtClean="0">
                <a:latin typeface="Arial"/>
              </a:rPr>
            </a:br>
            <a:r>
              <a:rPr lang="en-US" sz="1556" b="0" dirty="0" smtClean="0">
                <a:latin typeface="Arial"/>
              </a:rPr>
              <a:t>Center </a:t>
            </a:r>
            <a:r>
              <a:rPr lang="en-US" sz="1556" b="0" dirty="0">
                <a:latin typeface="Arial"/>
              </a:rPr>
              <a:t>for Behavioral Health Statistics and Quality. (May 1, 2013).</a:t>
            </a:r>
            <a:r>
              <a:rPr lang="en-US" sz="1556" b="0" dirty="0" smtClean="0">
                <a:latin typeface="Arial"/>
              </a:rPr>
              <a:t> </a:t>
            </a:r>
            <a:endParaRPr lang="en-US" b="0" dirty="0">
              <a:latin typeface="Arial"/>
            </a:endParaRPr>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1130300"/>
            <a:ext cx="9144000" cy="5727700"/>
          </a:xfrm>
          <a:prstGeom prst="rect">
            <a:avLst/>
          </a:prstGeom>
        </p:spPr>
      </p:pic>
    </p:spTree>
    <p:extLst>
      <p:ext uri="{BB962C8B-B14F-4D97-AF65-F5344CB8AC3E}">
        <p14:creationId xmlns:p14="http://schemas.microsoft.com/office/powerpoint/2010/main" val="174476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a:bodyPr>
          <a:lstStyle/>
          <a:p>
            <a:pPr>
              <a:defRPr/>
            </a:pPr>
            <a:r>
              <a:rPr lang="en-US" sz="2800" b="0" dirty="0" smtClean="0">
                <a:latin typeface="Arial"/>
              </a:rPr>
              <a:t>Hypnotic Use and Cancer</a:t>
            </a:r>
            <a:br>
              <a:rPr lang="en-US" sz="2800" b="0" dirty="0" smtClean="0">
                <a:latin typeface="Arial"/>
              </a:rPr>
            </a:br>
            <a:r>
              <a:rPr lang="en-US" sz="1400" b="0" dirty="0" smtClean="0">
                <a:latin typeface="Arial"/>
              </a:rPr>
              <a:t>(</a:t>
            </a:r>
            <a:r>
              <a:rPr lang="en-US" sz="2000" b="0" dirty="0" err="1" smtClean="0">
                <a:latin typeface="Arial"/>
              </a:rPr>
              <a:t>Kripke</a:t>
            </a:r>
            <a:r>
              <a:rPr lang="en-US" sz="2000" b="0" dirty="0" smtClean="0">
                <a:latin typeface="Arial"/>
              </a:rPr>
              <a:t> D BMJ Open, 2012)</a:t>
            </a:r>
            <a:endParaRPr lang="en-US" sz="1400" b="0" dirty="0">
              <a:latin typeface="Arial"/>
            </a:endParaRPr>
          </a:p>
        </p:txBody>
      </p:sp>
      <p:sp>
        <p:nvSpPr>
          <p:cNvPr id="81923" name="Content Placeholder 5"/>
          <p:cNvSpPr>
            <a:spLocks noGrp="1"/>
          </p:cNvSpPr>
          <p:nvPr>
            <p:ph idx="1"/>
          </p:nvPr>
        </p:nvSpPr>
        <p:spPr/>
        <p:txBody>
          <a:bodyPr/>
          <a:lstStyle/>
          <a:p>
            <a:endParaRPr lang="en-US"/>
          </a:p>
        </p:txBody>
      </p:sp>
      <p:pic>
        <p:nvPicPr>
          <p:cNvPr id="81924" name="Picture 7"/>
          <p:cNvPicPr>
            <a:picLocks noChangeAspect="1"/>
          </p:cNvPicPr>
          <p:nvPr/>
        </p:nvPicPr>
        <p:blipFill>
          <a:blip r:embed="rId2"/>
          <a:srcRect/>
          <a:stretch>
            <a:fillRect/>
          </a:stretch>
        </p:blipFill>
        <p:spPr bwMode="auto">
          <a:xfrm>
            <a:off x="0" y="1219200"/>
            <a:ext cx="9144000" cy="5708650"/>
          </a:xfrm>
          <a:prstGeom prst="rect">
            <a:avLst/>
          </a:prstGeom>
          <a:noFill/>
          <a:ln w="9525">
            <a:noFill/>
            <a:miter lim="800000"/>
            <a:headEnd/>
            <a:tailEnd/>
          </a:ln>
        </p:spPr>
      </p:pic>
    </p:spTree>
    <p:extLst>
      <p:ext uri="{BB962C8B-B14F-4D97-AF65-F5344CB8AC3E}">
        <p14:creationId xmlns:p14="http://schemas.microsoft.com/office/powerpoint/2010/main" val="361717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9287" y="0"/>
            <a:ext cx="8229600" cy="793709"/>
          </a:xfrm>
        </p:spPr>
        <p:txBody>
          <a:bodyPr>
            <a:normAutofit/>
          </a:bodyPr>
          <a:lstStyle/>
          <a:p>
            <a:r>
              <a:rPr lang="en-US" sz="3600" dirty="0" smtClean="0"/>
              <a:t>Overview</a:t>
            </a:r>
            <a:endParaRPr lang="en-US" sz="3600" dirty="0"/>
          </a:p>
        </p:txBody>
      </p:sp>
      <p:sp>
        <p:nvSpPr>
          <p:cNvPr id="46083" name="Rectangle 3"/>
          <p:cNvSpPr>
            <a:spLocks noGrp="1" noChangeArrowheads="1"/>
          </p:cNvSpPr>
          <p:nvPr>
            <p:ph type="body" idx="1"/>
          </p:nvPr>
        </p:nvSpPr>
        <p:spPr/>
        <p:txBody>
          <a:bodyPr/>
          <a:lstStyle/>
          <a:p>
            <a:pPr eaLnBrk="1" hangingPunct="1"/>
            <a:r>
              <a:rPr lang="en-US" sz="3600" b="1" dirty="0" smtClean="0">
                <a:solidFill>
                  <a:srgbClr val="FF0000"/>
                </a:solidFill>
              </a:rPr>
              <a:t>Effects of sleep on breathing</a:t>
            </a:r>
          </a:p>
          <a:p>
            <a:pPr eaLnBrk="1" hangingPunct="1"/>
            <a:r>
              <a:rPr lang="en-US" sz="3600" b="1" dirty="0" smtClean="0"/>
              <a:t>Sleep in COPD</a:t>
            </a:r>
          </a:p>
          <a:p>
            <a:pPr eaLnBrk="1" hangingPunct="1"/>
            <a:r>
              <a:rPr lang="en-US" sz="3600" b="1" dirty="0"/>
              <a:t>The Overlap </a:t>
            </a:r>
            <a:r>
              <a:rPr lang="en-US" sz="3600" b="1" dirty="0" smtClean="0"/>
              <a:t>Syndrome</a:t>
            </a:r>
          </a:p>
          <a:p>
            <a:pPr eaLnBrk="1" hangingPunct="1"/>
            <a:r>
              <a:rPr lang="en-US" sz="3600" b="1" dirty="0" smtClean="0"/>
              <a:t>Treatment of the Overlap Syndrome</a:t>
            </a:r>
          </a:p>
          <a:p>
            <a:pPr>
              <a:buNone/>
            </a:pPr>
            <a:endParaRPr lang="en-US" sz="2800" dirty="0"/>
          </a:p>
        </p:txBody>
      </p:sp>
    </p:spTree>
    <p:extLst>
      <p:ext uri="{BB962C8B-B14F-4D97-AF65-F5344CB8AC3E}">
        <p14:creationId xmlns:p14="http://schemas.microsoft.com/office/powerpoint/2010/main" val="39061038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87" y="153897"/>
            <a:ext cx="8229600" cy="793709"/>
          </a:xfrm>
        </p:spPr>
        <p:txBody>
          <a:bodyPr>
            <a:normAutofit/>
          </a:bodyPr>
          <a:lstStyle/>
          <a:p>
            <a:r>
              <a:rPr lang="en-US" sz="2800" b="0" dirty="0" smtClean="0">
                <a:latin typeface="Arial"/>
              </a:rPr>
              <a:t>Insomnia, Outcomes and Hypnotics</a:t>
            </a:r>
            <a:endParaRPr lang="en-US" sz="2800" b="0" dirty="0">
              <a:latin typeface="Arial"/>
            </a:endParaRPr>
          </a:p>
        </p:txBody>
      </p:sp>
      <p:sp>
        <p:nvSpPr>
          <p:cNvPr id="3" name="Content Placeholder 2"/>
          <p:cNvSpPr>
            <a:spLocks noGrp="1"/>
          </p:cNvSpPr>
          <p:nvPr>
            <p:ph idx="1"/>
          </p:nvPr>
        </p:nvSpPr>
        <p:spPr/>
        <p:txBody>
          <a:bodyPr>
            <a:normAutofit/>
          </a:bodyPr>
          <a:lstStyle/>
          <a:p>
            <a:r>
              <a:rPr lang="en-US" dirty="0" smtClean="0"/>
              <a:t>The evidence that chronic use of hypnotics is dangerous is much more compelling than the evidence that hypnotics improve any important objective outcome. </a:t>
            </a:r>
          </a:p>
          <a:p>
            <a:r>
              <a:rPr lang="en-US" dirty="0" smtClean="0"/>
              <a:t>This is probably particularly true in patients with lung disease, including COPD.</a:t>
            </a:r>
          </a:p>
          <a:p>
            <a:r>
              <a:rPr lang="en-US" dirty="0" smtClean="0"/>
              <a:t>Short-term use of BDZ hypnotics only for acute problems is probably the most appropriate way to use sleeping pills in patients with COPD.</a:t>
            </a:r>
            <a:endParaRPr lang="en-US" dirty="0"/>
          </a:p>
        </p:txBody>
      </p:sp>
    </p:spTree>
    <p:extLst>
      <p:ext uri="{BB962C8B-B14F-4D97-AF65-F5344CB8AC3E}">
        <p14:creationId xmlns:p14="http://schemas.microsoft.com/office/powerpoint/2010/main" val="399448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066800"/>
          </a:xfrm>
        </p:spPr>
        <p:txBody>
          <a:bodyPr>
            <a:normAutofit/>
          </a:bodyPr>
          <a:lstStyle/>
          <a:p>
            <a:pPr eaLnBrk="1" hangingPunct="1"/>
            <a:r>
              <a:rPr lang="en-US" sz="2800" b="0" dirty="0" smtClean="0">
                <a:solidFill>
                  <a:srgbClr val="000000"/>
                </a:solidFill>
                <a:latin typeface="Arial"/>
              </a:rPr>
              <a:t>CBT </a:t>
            </a:r>
            <a:r>
              <a:rPr lang="en-US" sz="2000" b="0" dirty="0" smtClean="0">
                <a:solidFill>
                  <a:srgbClr val="000000"/>
                </a:solidFill>
                <a:latin typeface="Arial"/>
              </a:rPr>
              <a:t>(NIH, 2005)</a:t>
            </a:r>
          </a:p>
        </p:txBody>
      </p:sp>
      <p:sp>
        <p:nvSpPr>
          <p:cNvPr id="21507" name="Rectangle 3"/>
          <p:cNvSpPr>
            <a:spLocks noGrp="1" noChangeArrowheads="1"/>
          </p:cNvSpPr>
          <p:nvPr>
            <p:ph idx="1"/>
          </p:nvPr>
        </p:nvSpPr>
        <p:spPr>
          <a:xfrm>
            <a:off x="673100" y="1816100"/>
            <a:ext cx="7518400" cy="5257800"/>
          </a:xfrm>
        </p:spPr>
        <p:txBody>
          <a:bodyPr>
            <a:normAutofit/>
          </a:bodyPr>
          <a:lstStyle/>
          <a:p>
            <a:pPr eaLnBrk="1" hangingPunct="1">
              <a:lnSpc>
                <a:spcPct val="90000"/>
              </a:lnSpc>
              <a:buFontTx/>
              <a:buNone/>
            </a:pPr>
            <a:r>
              <a:rPr lang="en-US" sz="2800" dirty="0" smtClean="0"/>
              <a:t>“Behavioral and cognitive-behavioral therapies (CBTs) have demonstrated efficacy in RCTs. … When these cognitive methods have been added to the behavioral methods to compose a cognitive-behavioral treatment package, it has been found to be as effective as prescription medications are for brief treatment of chronic insomnia. Moreover, there are indications that the beneficial effects of CBT, in contrast to those produced by medications, may last well beyond the termination of treatment.”</a:t>
            </a:r>
          </a:p>
        </p:txBody>
      </p:sp>
    </p:spTree>
    <p:extLst>
      <p:ext uri="{BB962C8B-B14F-4D97-AF65-F5344CB8AC3E}">
        <p14:creationId xmlns:p14="http://schemas.microsoft.com/office/powerpoint/2010/main" val="376664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1"/>
            <a:ext cx="9189245" cy="6858001"/>
          </a:xfrm>
          <a:prstGeom prst="rect">
            <a:avLst/>
          </a:prstGeom>
        </p:spPr>
      </p:pic>
    </p:spTree>
    <p:extLst>
      <p:ext uri="{BB962C8B-B14F-4D97-AF65-F5344CB8AC3E}">
        <p14:creationId xmlns:p14="http://schemas.microsoft.com/office/powerpoint/2010/main" val="2039982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94"/>
            <a:ext cx="8229600" cy="793709"/>
          </a:xfrm>
        </p:spPr>
        <p:txBody>
          <a:bodyPr>
            <a:noAutofit/>
          </a:bodyPr>
          <a:lstStyle/>
          <a:p>
            <a:r>
              <a:rPr lang="en-US" sz="2800" b="0" dirty="0" smtClean="0">
                <a:latin typeface="Arial"/>
              </a:rPr>
              <a:t>Pulmonary Rehab Improves Sleep In COPD </a:t>
            </a:r>
            <a:br>
              <a:rPr lang="en-US" sz="2800" b="0" dirty="0" smtClean="0">
                <a:latin typeface="Arial"/>
              </a:rPr>
            </a:br>
            <a:r>
              <a:rPr lang="en-US" sz="2000" b="0" dirty="0" smtClean="0">
                <a:latin typeface="Arial"/>
              </a:rPr>
              <a:t>(</a:t>
            </a:r>
            <a:r>
              <a:rPr lang="en-US" sz="2000" b="0" dirty="0" err="1" smtClean="0">
                <a:latin typeface="Arial"/>
              </a:rPr>
              <a:t>Soler</a:t>
            </a:r>
            <a:r>
              <a:rPr lang="en-US" sz="2000" b="0" dirty="0" smtClean="0">
                <a:latin typeface="Arial"/>
              </a:rPr>
              <a:t> X, COPD 2013)</a:t>
            </a:r>
            <a:endParaRPr lang="en-US" sz="2000" b="0" dirty="0">
              <a:latin typeface="Arial"/>
            </a:endParaRPr>
          </a:p>
        </p:txBody>
      </p:sp>
      <p:sp>
        <p:nvSpPr>
          <p:cNvPr id="3" name="Content Placeholder 2"/>
          <p:cNvSpPr>
            <a:spLocks noGrp="1"/>
          </p:cNvSpPr>
          <p:nvPr>
            <p:ph idx="1"/>
          </p:nvPr>
        </p:nvSpPr>
        <p:spPr/>
        <p:txBody>
          <a:bodyPr/>
          <a:lstStyle/>
          <a:p>
            <a:r>
              <a:rPr lang="en-US" dirty="0" smtClean="0"/>
              <a:t>Exercise is known to promote and to consolidate sleep.</a:t>
            </a:r>
          </a:p>
          <a:p>
            <a:r>
              <a:rPr lang="en-US" dirty="0" smtClean="0"/>
              <a:t>In this study of 64 patients with severe COPD (FEV1% 53), 8 weeks of pulmonary rehab improved Pittsburgh Sleep Quality Index (PSQI) and Health-</a:t>
            </a:r>
            <a:r>
              <a:rPr lang="en-US" dirty="0" err="1" smtClean="0"/>
              <a:t>relatedQuality</a:t>
            </a:r>
            <a:r>
              <a:rPr lang="en-US" dirty="0" smtClean="0"/>
              <a:t> of Life (</a:t>
            </a:r>
            <a:r>
              <a:rPr lang="en-US" dirty="0" err="1" smtClean="0"/>
              <a:t>HRQoL</a:t>
            </a:r>
            <a:r>
              <a:rPr lang="en-US" dirty="0" smtClean="0"/>
              <a:t>). </a:t>
            </a:r>
          </a:p>
          <a:p>
            <a:endParaRPr lang="en-US" dirty="0"/>
          </a:p>
        </p:txBody>
      </p:sp>
    </p:spTree>
    <p:extLst>
      <p:ext uri="{BB962C8B-B14F-4D97-AF65-F5344CB8AC3E}">
        <p14:creationId xmlns:p14="http://schemas.microsoft.com/office/powerpoint/2010/main" val="2584588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87" y="141197"/>
            <a:ext cx="8229600" cy="793709"/>
          </a:xfrm>
        </p:spPr>
        <p:txBody>
          <a:bodyPr>
            <a:normAutofit/>
          </a:bodyPr>
          <a:lstStyle/>
          <a:p>
            <a:r>
              <a:rPr lang="en-US" sz="2800" b="0" dirty="0" smtClean="0">
                <a:latin typeface="Arial"/>
              </a:rPr>
              <a:t>Nocturnal Oxygen</a:t>
            </a:r>
            <a:endParaRPr lang="en-US" sz="2800" b="0" dirty="0">
              <a:latin typeface="Arial"/>
            </a:endParaRPr>
          </a:p>
        </p:txBody>
      </p:sp>
      <p:sp>
        <p:nvSpPr>
          <p:cNvPr id="5" name="Content Placeholder 4"/>
          <p:cNvSpPr>
            <a:spLocks noGrp="1"/>
          </p:cNvSpPr>
          <p:nvPr>
            <p:ph idx="1"/>
          </p:nvPr>
        </p:nvSpPr>
        <p:spPr>
          <a:xfrm>
            <a:off x="320524" y="1384300"/>
            <a:ext cx="8229600" cy="5173133"/>
          </a:xfrm>
        </p:spPr>
        <p:txBody>
          <a:bodyPr>
            <a:normAutofit/>
          </a:bodyPr>
          <a:lstStyle/>
          <a:p>
            <a:pPr marL="914400" lvl="2" indent="0">
              <a:buNone/>
            </a:pPr>
            <a:endParaRPr lang="en-US" dirty="0" smtClean="0"/>
          </a:p>
          <a:p>
            <a:r>
              <a:rPr lang="en-US" dirty="0" smtClean="0"/>
              <a:t>Nocturnal oxygen for COPD</a:t>
            </a:r>
            <a:endParaRPr lang="en-US" dirty="0"/>
          </a:p>
          <a:p>
            <a:pPr lvl="2"/>
            <a:r>
              <a:rPr lang="en-US" dirty="0"/>
              <a:t>The goal is Sa02s&gt;90%</a:t>
            </a:r>
          </a:p>
          <a:p>
            <a:pPr lvl="2"/>
            <a:r>
              <a:rPr lang="en-US" dirty="0"/>
              <a:t>Titration is useful, but risk of </a:t>
            </a:r>
            <a:r>
              <a:rPr lang="en-US" dirty="0" err="1"/>
              <a:t>hypercarbia</a:t>
            </a:r>
            <a:r>
              <a:rPr lang="en-US" dirty="0"/>
              <a:t> may be overstated </a:t>
            </a:r>
            <a:r>
              <a:rPr lang="en-US" sz="1600" dirty="0"/>
              <a:t>(</a:t>
            </a:r>
            <a:r>
              <a:rPr lang="en-US" sz="1600" dirty="0" err="1"/>
              <a:t>Moloney</a:t>
            </a:r>
            <a:r>
              <a:rPr lang="en-US" sz="1600" dirty="0"/>
              <a:t> ED Lancet 2001)</a:t>
            </a:r>
            <a:r>
              <a:rPr lang="en-US" sz="1400" dirty="0"/>
              <a:t>.</a:t>
            </a:r>
            <a:endParaRPr lang="en-US" dirty="0"/>
          </a:p>
          <a:p>
            <a:pPr lvl="2"/>
            <a:r>
              <a:rPr lang="en-US" dirty="0"/>
              <a:t>Benefits of supplemental 02 for those with modest daytime hypoxemia (Pa0</a:t>
            </a:r>
            <a:r>
              <a:rPr lang="en-US" baseline="-25000" dirty="0"/>
              <a:t>2</a:t>
            </a:r>
            <a:r>
              <a:rPr lang="en-US" dirty="0"/>
              <a:t> 55-60) mmHg is still </a:t>
            </a:r>
            <a:r>
              <a:rPr lang="en-US" dirty="0" smtClean="0"/>
              <a:t>unclear</a:t>
            </a:r>
          </a:p>
          <a:p>
            <a:pPr lvl="3"/>
            <a:r>
              <a:rPr lang="en-US" dirty="0" smtClean="0"/>
              <a:t>38</a:t>
            </a:r>
            <a:r>
              <a:rPr lang="en-US" dirty="0"/>
              <a:t>% of COPD subjects with a daytime </a:t>
            </a:r>
            <a:r>
              <a:rPr lang="en-US" dirty="0" smtClean="0"/>
              <a:t>Pa02 of 56</a:t>
            </a:r>
            <a:r>
              <a:rPr lang="en-US" dirty="0"/>
              <a:t>–69 mm Hg (mean 65 mm Hg) spent  30% of </a:t>
            </a:r>
            <a:r>
              <a:rPr lang="en-US" dirty="0" smtClean="0"/>
              <a:t>the night </a:t>
            </a:r>
            <a:r>
              <a:rPr lang="en-US" dirty="0"/>
              <a:t>with an oxygen saturation  90%</a:t>
            </a:r>
            <a:r>
              <a:rPr lang="en-US" dirty="0" smtClean="0"/>
              <a:t>. </a:t>
            </a:r>
            <a:r>
              <a:rPr lang="en-US" sz="1400" dirty="0" smtClean="0"/>
              <a:t>(</a:t>
            </a:r>
            <a:r>
              <a:rPr lang="en-US" sz="1400" dirty="0" err="1" smtClean="0"/>
              <a:t>Lacasse</a:t>
            </a:r>
            <a:r>
              <a:rPr lang="en-US" sz="1400" dirty="0" smtClean="0"/>
              <a:t> Y </a:t>
            </a:r>
            <a:r>
              <a:rPr lang="en-US" sz="1400" dirty="0" err="1" smtClean="0"/>
              <a:t>Respir</a:t>
            </a:r>
            <a:r>
              <a:rPr lang="en-US" sz="1400" dirty="0" smtClean="0"/>
              <a:t> Med 2011).</a:t>
            </a:r>
          </a:p>
          <a:p>
            <a:pPr lvl="2"/>
            <a:r>
              <a:rPr lang="en-US" dirty="0" smtClean="0"/>
              <a:t>In the US, nocturnal oxygen is generally covered if nocturnal Sa0</a:t>
            </a:r>
            <a:r>
              <a:rPr lang="en-US" baseline="-25000" dirty="0" smtClean="0"/>
              <a:t>2</a:t>
            </a:r>
            <a:r>
              <a:rPr lang="en-US" dirty="0" smtClean="0"/>
              <a:t> is  &lt;89% for at least 5 minutes. </a:t>
            </a:r>
          </a:p>
          <a:p>
            <a:endParaRPr lang="en-US" dirty="0"/>
          </a:p>
        </p:txBody>
      </p:sp>
    </p:spTree>
    <p:extLst>
      <p:ext uri="{BB962C8B-B14F-4D97-AF65-F5344CB8AC3E}">
        <p14:creationId xmlns:p14="http://schemas.microsoft.com/office/powerpoint/2010/main" val="318258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309" y="279400"/>
            <a:ext cx="5448300" cy="6286500"/>
          </a:xfrm>
          <a:prstGeom prst="rect">
            <a:avLst/>
          </a:prstGeom>
        </p:spPr>
      </p:pic>
      <p:sp>
        <p:nvSpPr>
          <p:cNvPr id="3" name="TextBox 2"/>
          <p:cNvSpPr txBox="1"/>
          <p:nvPr/>
        </p:nvSpPr>
        <p:spPr>
          <a:xfrm>
            <a:off x="6265332" y="1764090"/>
            <a:ext cx="2624667" cy="2923877"/>
          </a:xfrm>
          <a:prstGeom prst="rect">
            <a:avLst/>
          </a:prstGeom>
          <a:noFill/>
        </p:spPr>
        <p:txBody>
          <a:bodyPr wrap="square" rtlCol="0">
            <a:spAutoFit/>
          </a:bodyPr>
          <a:lstStyle/>
          <a:p>
            <a:r>
              <a:rPr lang="en-US" sz="2400" dirty="0" smtClean="0"/>
              <a:t>Effect of nocturnal nasal oxygen on Sa0</a:t>
            </a:r>
            <a:r>
              <a:rPr lang="en-US" sz="2400" baseline="-25000" dirty="0" smtClean="0"/>
              <a:t>2</a:t>
            </a:r>
            <a:r>
              <a:rPr lang="en-US" sz="2400" dirty="0" smtClean="0"/>
              <a:t>, </a:t>
            </a:r>
          </a:p>
          <a:p>
            <a:r>
              <a:rPr lang="en-US" sz="2400" dirty="0"/>
              <a:t>s</a:t>
            </a:r>
            <a:r>
              <a:rPr lang="en-US" sz="2400" dirty="0" smtClean="0"/>
              <a:t>ystemic and pulmonary</a:t>
            </a:r>
          </a:p>
          <a:p>
            <a:r>
              <a:rPr lang="en-US" sz="2400" dirty="0"/>
              <a:t>a</a:t>
            </a:r>
            <a:r>
              <a:rPr lang="en-US" sz="2400" dirty="0" smtClean="0"/>
              <a:t>rtery pressures. </a:t>
            </a:r>
            <a:r>
              <a:rPr lang="en-US" dirty="0" smtClean="0"/>
              <a:t>(Clement</a:t>
            </a:r>
          </a:p>
          <a:p>
            <a:r>
              <a:rPr lang="en-US" dirty="0" smtClean="0"/>
              <a:t>ID </a:t>
            </a:r>
            <a:r>
              <a:rPr lang="en-US" dirty="0" err="1" smtClean="0"/>
              <a:t>Respir</a:t>
            </a:r>
            <a:r>
              <a:rPr lang="en-US" dirty="0" smtClean="0"/>
              <a:t> </a:t>
            </a:r>
            <a:r>
              <a:rPr lang="en-US" dirty="0" err="1" smtClean="0"/>
              <a:t>Physiol</a:t>
            </a:r>
            <a:r>
              <a:rPr lang="en-US" dirty="0" smtClean="0"/>
              <a:t> 1992.)</a:t>
            </a:r>
            <a:endParaRPr lang="en-US" dirty="0"/>
          </a:p>
        </p:txBody>
      </p:sp>
    </p:spTree>
    <p:extLst>
      <p:ext uri="{BB962C8B-B14F-4D97-AF65-F5344CB8AC3E}">
        <p14:creationId xmlns:p14="http://schemas.microsoft.com/office/powerpoint/2010/main" val="34927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87" y="27819"/>
            <a:ext cx="8229600" cy="793709"/>
          </a:xfrm>
        </p:spPr>
        <p:txBody>
          <a:bodyPr>
            <a:normAutofit/>
          </a:bodyPr>
          <a:lstStyle/>
          <a:p>
            <a:r>
              <a:rPr lang="en-US" sz="2800" b="0" dirty="0" smtClean="0">
                <a:latin typeface="Arial"/>
              </a:rPr>
              <a:t>Nocturnal Oxygen for COPD</a:t>
            </a:r>
            <a:endParaRPr lang="en-US" sz="2800" b="0" dirty="0">
              <a:latin typeface="Arial"/>
            </a:endParaRPr>
          </a:p>
        </p:txBody>
      </p:sp>
      <p:sp>
        <p:nvSpPr>
          <p:cNvPr id="5" name="Content Placeholder 4"/>
          <p:cNvSpPr>
            <a:spLocks noGrp="1"/>
          </p:cNvSpPr>
          <p:nvPr>
            <p:ph idx="1"/>
          </p:nvPr>
        </p:nvSpPr>
        <p:spPr>
          <a:xfrm>
            <a:off x="447524" y="1818519"/>
            <a:ext cx="8229600" cy="5584371"/>
          </a:xfrm>
        </p:spPr>
        <p:txBody>
          <a:bodyPr>
            <a:normAutofit/>
          </a:bodyPr>
          <a:lstStyle/>
          <a:p>
            <a:pPr marL="914400" lvl="2" indent="0">
              <a:buNone/>
            </a:pPr>
            <a:endParaRPr lang="en-US" dirty="0" smtClean="0"/>
          </a:p>
          <a:p>
            <a:pPr lvl="1"/>
            <a:r>
              <a:rPr lang="en-US" sz="2000" dirty="0" smtClean="0"/>
              <a:t>The NOTT and MRC studies demonstrated that patients with Pa0</a:t>
            </a:r>
            <a:r>
              <a:rPr lang="en-US" sz="2000" baseline="-25000" dirty="0" smtClean="0"/>
              <a:t>2</a:t>
            </a:r>
            <a:r>
              <a:rPr lang="en-US" sz="2000" dirty="0" smtClean="0"/>
              <a:t> &lt; 55 or Pa0</a:t>
            </a:r>
            <a:r>
              <a:rPr lang="en-US" sz="2000" baseline="-25000" dirty="0" smtClean="0"/>
              <a:t>2</a:t>
            </a:r>
            <a:r>
              <a:rPr lang="en-US" sz="2000" dirty="0" smtClean="0"/>
              <a:t> &lt; 59 with </a:t>
            </a:r>
            <a:r>
              <a:rPr lang="en-US" sz="2000" dirty="0" err="1" smtClean="0"/>
              <a:t>cor</a:t>
            </a:r>
            <a:r>
              <a:rPr lang="en-US" sz="2000" dirty="0" smtClean="0"/>
              <a:t> </a:t>
            </a:r>
            <a:r>
              <a:rPr lang="en-US" sz="2000" dirty="0" err="1" smtClean="0"/>
              <a:t>pulmonale</a:t>
            </a:r>
            <a:r>
              <a:rPr lang="en-US" sz="2000" dirty="0" smtClean="0"/>
              <a:t> had better survival if they received nocturnal oxygen, and even better survival if they received continuous oxygen. </a:t>
            </a:r>
          </a:p>
          <a:p>
            <a:pPr lvl="1"/>
            <a:r>
              <a:rPr lang="en-US" sz="2000" dirty="0" smtClean="0"/>
              <a:t>NOTT recommended 2 l/min during day, 3 l/min at night</a:t>
            </a:r>
            <a:r>
              <a:rPr lang="en-US" sz="2000" dirty="0"/>
              <a:t> </a:t>
            </a:r>
            <a:r>
              <a:rPr lang="en-US" sz="2000" dirty="0" smtClean="0"/>
              <a:t>(which is largely ignored). </a:t>
            </a:r>
          </a:p>
          <a:p>
            <a:endParaRPr lang="en-US" dirty="0"/>
          </a:p>
        </p:txBody>
      </p:sp>
    </p:spTree>
    <p:extLst>
      <p:ext uri="{BB962C8B-B14F-4D97-AF65-F5344CB8AC3E}">
        <p14:creationId xmlns:p14="http://schemas.microsoft.com/office/powerpoint/2010/main" val="116166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87" y="128497"/>
            <a:ext cx="8229600" cy="793709"/>
          </a:xfrm>
        </p:spPr>
        <p:txBody>
          <a:bodyPr>
            <a:normAutofit/>
          </a:bodyPr>
          <a:lstStyle/>
          <a:p>
            <a:r>
              <a:rPr lang="en-US" sz="2800" b="0" dirty="0" smtClean="0">
                <a:latin typeface="Arial"/>
              </a:rPr>
              <a:t>Nocturnal Oxygen for COPD</a:t>
            </a:r>
            <a:endParaRPr lang="en-US" sz="2800" b="0" dirty="0">
              <a:latin typeface="Arial"/>
            </a:endParaRPr>
          </a:p>
        </p:txBody>
      </p:sp>
      <p:sp>
        <p:nvSpPr>
          <p:cNvPr id="5" name="Content Placeholder 4"/>
          <p:cNvSpPr>
            <a:spLocks noGrp="1"/>
          </p:cNvSpPr>
          <p:nvPr>
            <p:ph idx="1"/>
          </p:nvPr>
        </p:nvSpPr>
        <p:spPr>
          <a:xfrm>
            <a:off x="447524" y="1755019"/>
            <a:ext cx="8229600" cy="5584371"/>
          </a:xfrm>
        </p:spPr>
        <p:txBody>
          <a:bodyPr>
            <a:normAutofit/>
          </a:bodyPr>
          <a:lstStyle/>
          <a:p>
            <a:pPr marL="914400" lvl="2" indent="0">
              <a:buNone/>
            </a:pPr>
            <a:endParaRPr lang="en-US" dirty="0" smtClean="0"/>
          </a:p>
          <a:p>
            <a:pPr lvl="1"/>
            <a:r>
              <a:rPr lang="en-US" dirty="0" smtClean="0"/>
              <a:t>The benefit of nocturnal oxygen for those with only nocturnal hypoxemia has not been demonstrated, though work is underway.  </a:t>
            </a:r>
          </a:p>
          <a:p>
            <a:pPr lvl="1"/>
            <a:endParaRPr lang="en-US" dirty="0" smtClean="0"/>
          </a:p>
          <a:p>
            <a:pPr lvl="1"/>
            <a:r>
              <a:rPr lang="en-US" dirty="0" smtClean="0"/>
              <a:t>There is a theoretical concern that nocturnal nasal oxygen could worsen outcomes (increased C0</a:t>
            </a:r>
            <a:r>
              <a:rPr lang="en-US" baseline="-25000" dirty="0" smtClean="0"/>
              <a:t>2</a:t>
            </a:r>
            <a:r>
              <a:rPr lang="en-US" dirty="0" smtClean="0"/>
              <a:t>, increased V/Q mismatch, worsened C0</a:t>
            </a:r>
            <a:r>
              <a:rPr lang="en-US" baseline="-25000" dirty="0" smtClean="0"/>
              <a:t>2</a:t>
            </a:r>
            <a:r>
              <a:rPr lang="en-US" dirty="0" smtClean="0"/>
              <a:t> excretion, reduced cardiac output and/or reduced coronary blood flow (Owens RL </a:t>
            </a:r>
            <a:r>
              <a:rPr lang="en-US" dirty="0" err="1" smtClean="0"/>
              <a:t>Respir</a:t>
            </a:r>
            <a:r>
              <a:rPr lang="en-US" dirty="0" smtClean="0"/>
              <a:t> Med 2013)</a:t>
            </a:r>
            <a:endParaRPr lang="en-US" sz="2000" dirty="0"/>
          </a:p>
          <a:p>
            <a:endParaRPr lang="en-US" dirty="0"/>
          </a:p>
        </p:txBody>
      </p:sp>
    </p:spTree>
    <p:extLst>
      <p:ext uri="{BB962C8B-B14F-4D97-AF65-F5344CB8AC3E}">
        <p14:creationId xmlns:p14="http://schemas.microsoft.com/office/powerpoint/2010/main" val="158726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2787" y="141197"/>
            <a:ext cx="8229600" cy="793709"/>
          </a:xfrm>
        </p:spPr>
        <p:txBody>
          <a:bodyPr>
            <a:normAutofit/>
          </a:bodyPr>
          <a:lstStyle/>
          <a:p>
            <a:pPr eaLnBrk="1" hangingPunct="1"/>
            <a:r>
              <a:rPr lang="en-US" sz="2800" b="0" dirty="0">
                <a:latin typeface="Arial"/>
                <a:ea typeface="ＭＳ Ｐゴシック" charset="0"/>
              </a:rPr>
              <a:t>Oxygen for OSA</a:t>
            </a:r>
          </a:p>
        </p:txBody>
      </p:sp>
      <p:sp>
        <p:nvSpPr>
          <p:cNvPr id="101379"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Improves Sa02, but not sleep quality </a:t>
            </a:r>
            <a:r>
              <a:rPr lang="en-US" sz="2400">
                <a:latin typeface="Arial" charset="0"/>
                <a:ea typeface="ＭＳ Ｐゴシック" charset="0"/>
                <a:cs typeface="ＭＳ Ｐゴシック" charset="0"/>
              </a:rPr>
              <a:t>(Loredo JS, Sleep 2006)</a:t>
            </a:r>
            <a:r>
              <a:rPr lang="en-US">
                <a:latin typeface="Arial" charset="0"/>
                <a:ea typeface="ＭＳ Ｐゴシック" charset="0"/>
                <a:cs typeface="ＭＳ Ｐゴシック" charset="0"/>
              </a:rPr>
              <a:t> compared with CPAP</a:t>
            </a:r>
          </a:p>
          <a:p>
            <a:pPr eaLnBrk="1" hangingPunct="1"/>
            <a:r>
              <a:rPr lang="en-US">
                <a:latin typeface="Arial" charset="0"/>
                <a:ea typeface="ＭＳ Ｐゴシック" charset="0"/>
                <a:cs typeface="ＭＳ Ｐゴシック" charset="0"/>
              </a:rPr>
              <a:t>Improves Sa02, but does not lower blood pressure compared with CPAP </a:t>
            </a:r>
            <a:r>
              <a:rPr lang="en-US" sz="2400">
                <a:latin typeface="Arial" charset="0"/>
                <a:ea typeface="ＭＳ Ｐゴシック" charset="0"/>
                <a:cs typeface="ＭＳ Ｐゴシック" charset="0"/>
              </a:rPr>
              <a:t>(Norman D, Hypertension 2006)</a:t>
            </a:r>
          </a:p>
          <a:p>
            <a:pPr eaLnBrk="1" hangingPunct="1"/>
            <a:r>
              <a:rPr lang="en-US">
                <a:latin typeface="Arial" charset="0"/>
                <a:ea typeface="ＭＳ Ｐゴシック" charset="0"/>
                <a:cs typeface="ＭＳ Ｐゴシック" charset="0"/>
              </a:rPr>
              <a:t>Improves Sa02 and neuropsych, but does not improve MSLT compared with CPAP </a:t>
            </a:r>
            <a:r>
              <a:rPr lang="en-US" sz="2400">
                <a:latin typeface="Arial" charset="0"/>
                <a:ea typeface="ＭＳ Ｐゴシック" charset="0"/>
                <a:cs typeface="ＭＳ Ｐゴシック" charset="0"/>
              </a:rPr>
              <a:t>(Phillips B, Chest, 1988)</a:t>
            </a:r>
          </a:p>
        </p:txBody>
      </p:sp>
    </p:spTree>
    <p:extLst>
      <p:ext uri="{BB962C8B-B14F-4D97-AF65-F5344CB8AC3E}">
        <p14:creationId xmlns:p14="http://schemas.microsoft.com/office/powerpoint/2010/main" val="118054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87" y="128497"/>
            <a:ext cx="8229600" cy="793709"/>
          </a:xfrm>
        </p:spPr>
        <p:txBody>
          <a:bodyPr>
            <a:noAutofit/>
          </a:bodyPr>
          <a:lstStyle/>
          <a:p>
            <a:r>
              <a:rPr lang="en-US" sz="2800" b="0" dirty="0" smtClean="0">
                <a:latin typeface="Arial"/>
              </a:rPr>
              <a:t>Nocturnal Oxygen for the </a:t>
            </a:r>
            <a:br>
              <a:rPr lang="en-US" sz="2800" b="0" dirty="0" smtClean="0">
                <a:latin typeface="Arial"/>
              </a:rPr>
            </a:br>
            <a:r>
              <a:rPr lang="en-US" sz="2800" b="0" dirty="0" smtClean="0">
                <a:latin typeface="Arial"/>
              </a:rPr>
              <a:t>Overlap Syndrome</a:t>
            </a:r>
            <a:endParaRPr lang="en-US" sz="2800" b="0" dirty="0">
              <a:latin typeface="Arial"/>
            </a:endParaRPr>
          </a:p>
        </p:txBody>
      </p:sp>
      <p:sp>
        <p:nvSpPr>
          <p:cNvPr id="5" name="Content Placeholder 4"/>
          <p:cNvSpPr>
            <a:spLocks noGrp="1"/>
          </p:cNvSpPr>
          <p:nvPr>
            <p:ph idx="1"/>
          </p:nvPr>
        </p:nvSpPr>
        <p:spPr>
          <a:xfrm>
            <a:off x="447524" y="1716919"/>
            <a:ext cx="8229600" cy="5584371"/>
          </a:xfrm>
        </p:spPr>
        <p:txBody>
          <a:bodyPr>
            <a:normAutofit/>
          </a:bodyPr>
          <a:lstStyle/>
          <a:p>
            <a:pPr marL="914400" lvl="2" indent="0">
              <a:buNone/>
            </a:pPr>
            <a:endParaRPr lang="en-US" dirty="0" smtClean="0"/>
          </a:p>
          <a:p>
            <a:r>
              <a:rPr lang="en-US" sz="3200" dirty="0" smtClean="0"/>
              <a:t>Improved </a:t>
            </a:r>
            <a:r>
              <a:rPr lang="en-US" sz="3200" dirty="0"/>
              <a:t>oxygenation, but increased apnea duration and PC0</a:t>
            </a:r>
            <a:r>
              <a:rPr lang="en-US" sz="3200" baseline="-25000" dirty="0"/>
              <a:t>2</a:t>
            </a:r>
            <a:r>
              <a:rPr lang="en-US" sz="3200" dirty="0"/>
              <a:t> in 20 patients with the overlap syndrome </a:t>
            </a:r>
            <a:r>
              <a:rPr lang="en-US" sz="1800" dirty="0"/>
              <a:t>(Fletcher EC Chest 1986)</a:t>
            </a:r>
          </a:p>
        </p:txBody>
      </p:sp>
    </p:spTree>
    <p:extLst>
      <p:ext uri="{BB962C8B-B14F-4D97-AF65-F5344CB8AC3E}">
        <p14:creationId xmlns:p14="http://schemas.microsoft.com/office/powerpoint/2010/main" val="150051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8100" y="0"/>
            <a:ext cx="7772400" cy="1295400"/>
          </a:xfrm>
        </p:spPr>
        <p:txBody>
          <a:bodyPr>
            <a:normAutofit/>
          </a:bodyPr>
          <a:lstStyle/>
          <a:p>
            <a:pPr eaLnBrk="1" hangingPunct="1"/>
            <a:r>
              <a:rPr lang="en-US" sz="2800" b="0" dirty="0">
                <a:latin typeface="Arial" charset="0"/>
                <a:ea typeface="ＭＳ Ｐゴシック" charset="0"/>
                <a:cs typeface="ＭＳ Ｐゴシック" charset="0"/>
              </a:rPr>
              <a:t>States of Being</a:t>
            </a:r>
          </a:p>
        </p:txBody>
      </p:sp>
      <p:sp>
        <p:nvSpPr>
          <p:cNvPr id="20483" name="Line 3"/>
          <p:cNvSpPr>
            <a:spLocks noChangeShapeType="1"/>
          </p:cNvSpPr>
          <p:nvPr/>
        </p:nvSpPr>
        <p:spPr bwMode="auto">
          <a:xfrm>
            <a:off x="1524000" y="3810000"/>
            <a:ext cx="4876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84" name="Oval 4"/>
          <p:cNvSpPr>
            <a:spLocks noChangeAspect="1" noChangeArrowheads="1"/>
          </p:cNvSpPr>
          <p:nvPr/>
        </p:nvSpPr>
        <p:spPr bwMode="auto">
          <a:xfrm>
            <a:off x="2894013" y="1590675"/>
            <a:ext cx="2886075" cy="3024188"/>
          </a:xfrm>
          <a:prstGeom prst="ellipse">
            <a:avLst/>
          </a:prstGeom>
          <a:solidFill>
            <a:srgbClr val="00FF00"/>
          </a:solidFill>
          <a:ln w="12700">
            <a:solidFill>
              <a:schemeClr val="accent1"/>
            </a:solidFill>
            <a:round/>
            <a:headEnd/>
            <a:tailEnd/>
          </a:ln>
        </p:spPr>
        <p:txBody>
          <a:bodyPr anchor="ctr">
            <a:spAutoFit/>
          </a:bodyPr>
          <a:lstStyle/>
          <a:p>
            <a:endParaRPr lang="en-US"/>
          </a:p>
        </p:txBody>
      </p:sp>
      <p:sp>
        <p:nvSpPr>
          <p:cNvPr id="20485" name="Oval 5"/>
          <p:cNvSpPr>
            <a:spLocks noChangeAspect="1" noChangeArrowheads="1"/>
          </p:cNvSpPr>
          <p:nvPr/>
        </p:nvSpPr>
        <p:spPr bwMode="auto">
          <a:xfrm>
            <a:off x="1793875" y="3376613"/>
            <a:ext cx="2886075" cy="3024187"/>
          </a:xfrm>
          <a:prstGeom prst="ellipse">
            <a:avLst/>
          </a:prstGeom>
          <a:solidFill>
            <a:srgbClr val="FF3300"/>
          </a:solidFill>
          <a:ln w="12700">
            <a:solidFill>
              <a:schemeClr val="accent1"/>
            </a:solidFill>
            <a:round/>
            <a:headEnd/>
            <a:tailEnd/>
          </a:ln>
        </p:spPr>
        <p:txBody>
          <a:bodyPr anchor="ctr">
            <a:spAutoFit/>
          </a:bodyPr>
          <a:lstStyle/>
          <a:p>
            <a:endParaRPr lang="en-US"/>
          </a:p>
        </p:txBody>
      </p:sp>
      <p:sp>
        <p:nvSpPr>
          <p:cNvPr id="20486" name="Oval 6"/>
          <p:cNvSpPr>
            <a:spLocks noChangeAspect="1" noChangeArrowheads="1"/>
          </p:cNvSpPr>
          <p:nvPr/>
        </p:nvSpPr>
        <p:spPr bwMode="auto">
          <a:xfrm>
            <a:off x="5986463" y="3101975"/>
            <a:ext cx="823912" cy="825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87" name="Oval 7"/>
          <p:cNvSpPr>
            <a:spLocks noChangeAspect="1" noChangeArrowheads="1"/>
          </p:cNvSpPr>
          <p:nvPr/>
        </p:nvSpPr>
        <p:spPr bwMode="auto">
          <a:xfrm>
            <a:off x="2687638" y="3240088"/>
            <a:ext cx="2336800" cy="2679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88" name="Oval 8"/>
          <p:cNvSpPr>
            <a:spLocks noChangeAspect="1" noChangeArrowheads="1"/>
          </p:cNvSpPr>
          <p:nvPr/>
        </p:nvSpPr>
        <p:spPr bwMode="auto">
          <a:xfrm>
            <a:off x="4679950" y="2965450"/>
            <a:ext cx="1787525" cy="19923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89" name="Oval 9"/>
          <p:cNvSpPr>
            <a:spLocks noChangeAspect="1" noChangeArrowheads="1"/>
          </p:cNvSpPr>
          <p:nvPr/>
        </p:nvSpPr>
        <p:spPr bwMode="auto">
          <a:xfrm>
            <a:off x="6122988" y="3446463"/>
            <a:ext cx="1649412" cy="185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0" name="Oval 10"/>
          <p:cNvSpPr>
            <a:spLocks noChangeAspect="1" noChangeArrowheads="1"/>
          </p:cNvSpPr>
          <p:nvPr/>
        </p:nvSpPr>
        <p:spPr bwMode="auto">
          <a:xfrm>
            <a:off x="4818063" y="4614863"/>
            <a:ext cx="823912" cy="8239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1" name="Oval 11"/>
          <p:cNvSpPr>
            <a:spLocks noChangeAspect="1" noChangeArrowheads="1"/>
          </p:cNvSpPr>
          <p:nvPr/>
        </p:nvSpPr>
        <p:spPr bwMode="auto">
          <a:xfrm>
            <a:off x="2824163" y="3789363"/>
            <a:ext cx="2200275" cy="21986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2" name="Oval 12"/>
          <p:cNvSpPr>
            <a:spLocks noChangeAspect="1" noChangeArrowheads="1"/>
          </p:cNvSpPr>
          <p:nvPr/>
        </p:nvSpPr>
        <p:spPr bwMode="auto">
          <a:xfrm>
            <a:off x="2000250" y="3101975"/>
            <a:ext cx="2679700" cy="2611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3" name="Line 13"/>
          <p:cNvSpPr>
            <a:spLocks noChangeAspect="1" noChangeShapeType="1"/>
          </p:cNvSpPr>
          <p:nvPr/>
        </p:nvSpPr>
        <p:spPr bwMode="auto">
          <a:xfrm flipV="1">
            <a:off x="1587500" y="4614863"/>
            <a:ext cx="4467225" cy="2047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4" name="Line 14"/>
          <p:cNvSpPr>
            <a:spLocks noChangeAspect="1" noChangeShapeType="1"/>
          </p:cNvSpPr>
          <p:nvPr/>
        </p:nvSpPr>
        <p:spPr bwMode="auto">
          <a:xfrm flipV="1">
            <a:off x="2824163" y="4064000"/>
            <a:ext cx="3779837" cy="1381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5" name="Line 15"/>
          <p:cNvSpPr>
            <a:spLocks noChangeAspect="1" noChangeShapeType="1"/>
          </p:cNvSpPr>
          <p:nvPr/>
        </p:nvSpPr>
        <p:spPr bwMode="auto">
          <a:xfrm>
            <a:off x="5573713" y="3582988"/>
            <a:ext cx="1236662" cy="5508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6" name="Line 16"/>
          <p:cNvSpPr>
            <a:spLocks noChangeAspect="1" noChangeShapeType="1"/>
          </p:cNvSpPr>
          <p:nvPr/>
        </p:nvSpPr>
        <p:spPr bwMode="auto">
          <a:xfrm>
            <a:off x="1519238" y="3857625"/>
            <a:ext cx="2130425" cy="11001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20497" name="Oval 17"/>
          <p:cNvSpPr>
            <a:spLocks noChangeAspect="1" noChangeArrowheads="1"/>
          </p:cNvSpPr>
          <p:nvPr/>
        </p:nvSpPr>
        <p:spPr bwMode="auto">
          <a:xfrm>
            <a:off x="4267200" y="3376613"/>
            <a:ext cx="2886075" cy="3024187"/>
          </a:xfrm>
          <a:prstGeom prst="ellipse">
            <a:avLst/>
          </a:prstGeom>
          <a:solidFill>
            <a:srgbClr val="00CCFF"/>
          </a:solidFill>
          <a:ln w="12700">
            <a:solidFill>
              <a:schemeClr val="accent1"/>
            </a:solidFill>
            <a:round/>
            <a:headEnd/>
            <a:tailEnd/>
          </a:ln>
        </p:spPr>
        <p:txBody>
          <a:bodyPr anchor="ctr">
            <a:spAutoFit/>
          </a:bodyPr>
          <a:lstStyle/>
          <a:p>
            <a:endParaRPr lang="en-US"/>
          </a:p>
        </p:txBody>
      </p:sp>
      <p:sp>
        <p:nvSpPr>
          <p:cNvPr id="20498" name="Text Box 18"/>
          <p:cNvSpPr txBox="1">
            <a:spLocks noChangeAspect="1" noChangeArrowheads="1"/>
          </p:cNvSpPr>
          <p:nvPr/>
        </p:nvSpPr>
        <p:spPr bwMode="auto">
          <a:xfrm>
            <a:off x="3798888" y="2606675"/>
            <a:ext cx="124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000" b="1">
                <a:solidFill>
                  <a:schemeClr val="folHlink"/>
                </a:solidFill>
                <a:latin typeface="Arial" charset="0"/>
                <a:ea typeface="ＭＳ Ｐゴシック" charset="0"/>
                <a:cs typeface="ＭＳ Ｐゴシック" charset="0"/>
              </a:defRPr>
            </a:lvl1pPr>
            <a:lvl2pPr marL="37931725" indent="-37474525" eaLnBrk="0" hangingPunct="0">
              <a:defRPr sz="4000" b="1">
                <a:solidFill>
                  <a:schemeClr val="folHlink"/>
                </a:solidFill>
                <a:latin typeface="Arial" charset="0"/>
                <a:ea typeface="ＭＳ Ｐゴシック" charset="0"/>
              </a:defRPr>
            </a:lvl2pPr>
            <a:lvl3pPr eaLnBrk="0" hangingPunct="0">
              <a:defRPr sz="4000" b="1">
                <a:solidFill>
                  <a:schemeClr val="folHlink"/>
                </a:solidFill>
                <a:latin typeface="Arial" charset="0"/>
                <a:ea typeface="ＭＳ Ｐゴシック" charset="0"/>
              </a:defRPr>
            </a:lvl3pPr>
            <a:lvl4pPr eaLnBrk="0" hangingPunct="0">
              <a:defRPr sz="4000" b="1">
                <a:solidFill>
                  <a:schemeClr val="folHlink"/>
                </a:solidFill>
                <a:latin typeface="Arial" charset="0"/>
                <a:ea typeface="ＭＳ Ｐゴシック" charset="0"/>
              </a:defRPr>
            </a:lvl4pPr>
            <a:lvl5pPr eaLnBrk="0" hangingPunct="0">
              <a:defRPr sz="4000" b="1">
                <a:solidFill>
                  <a:schemeClr val="folHlink"/>
                </a:solidFill>
                <a:latin typeface="Arial" charset="0"/>
                <a:ea typeface="ＭＳ Ｐゴシック" charset="0"/>
              </a:defRPr>
            </a:lvl5pPr>
            <a:lvl6pPr marL="457200" eaLnBrk="0" fontAlgn="base" hangingPunct="0">
              <a:spcBef>
                <a:spcPct val="0"/>
              </a:spcBef>
              <a:spcAft>
                <a:spcPct val="0"/>
              </a:spcAft>
              <a:defRPr sz="4000" b="1">
                <a:solidFill>
                  <a:schemeClr val="folHlink"/>
                </a:solidFill>
                <a:latin typeface="Arial" charset="0"/>
                <a:ea typeface="ＭＳ Ｐゴシック" charset="0"/>
              </a:defRPr>
            </a:lvl6pPr>
            <a:lvl7pPr marL="914400" eaLnBrk="0" fontAlgn="base" hangingPunct="0">
              <a:spcBef>
                <a:spcPct val="0"/>
              </a:spcBef>
              <a:spcAft>
                <a:spcPct val="0"/>
              </a:spcAft>
              <a:defRPr sz="4000" b="1">
                <a:solidFill>
                  <a:schemeClr val="folHlink"/>
                </a:solidFill>
                <a:latin typeface="Arial" charset="0"/>
                <a:ea typeface="ＭＳ Ｐゴシック" charset="0"/>
              </a:defRPr>
            </a:lvl7pPr>
            <a:lvl8pPr marL="1371600" eaLnBrk="0" fontAlgn="base" hangingPunct="0">
              <a:spcBef>
                <a:spcPct val="0"/>
              </a:spcBef>
              <a:spcAft>
                <a:spcPct val="0"/>
              </a:spcAft>
              <a:defRPr sz="4000" b="1">
                <a:solidFill>
                  <a:schemeClr val="folHlink"/>
                </a:solidFill>
                <a:latin typeface="Arial" charset="0"/>
                <a:ea typeface="ＭＳ Ｐゴシック" charset="0"/>
              </a:defRPr>
            </a:lvl8pPr>
            <a:lvl9pPr marL="1828800" eaLnBrk="0" fontAlgn="base" hangingPunct="0">
              <a:spcBef>
                <a:spcPct val="0"/>
              </a:spcBef>
              <a:spcAft>
                <a:spcPct val="0"/>
              </a:spcAft>
              <a:defRPr sz="4000" b="1">
                <a:solidFill>
                  <a:schemeClr val="folHlink"/>
                </a:solidFill>
                <a:latin typeface="Arial" charset="0"/>
                <a:ea typeface="ＭＳ Ｐゴシック" charset="0"/>
              </a:defRPr>
            </a:lvl9pPr>
          </a:lstStyle>
          <a:p>
            <a:pPr algn="ctr"/>
            <a:r>
              <a:rPr lang="en-US" sz="3200">
                <a:solidFill>
                  <a:schemeClr val="bg1"/>
                </a:solidFill>
                <a:latin typeface="AvantGarde Bk BT" charset="0"/>
              </a:rPr>
              <a:t>Wake</a:t>
            </a:r>
            <a:endParaRPr lang="en-US" sz="3200">
              <a:solidFill>
                <a:schemeClr val="tx1"/>
              </a:solidFill>
            </a:endParaRPr>
          </a:p>
        </p:txBody>
      </p:sp>
      <p:sp>
        <p:nvSpPr>
          <p:cNvPr id="20499" name="Text Box 19"/>
          <p:cNvSpPr txBox="1">
            <a:spLocks noChangeAspect="1" noChangeArrowheads="1"/>
          </p:cNvSpPr>
          <p:nvPr/>
        </p:nvSpPr>
        <p:spPr bwMode="auto">
          <a:xfrm>
            <a:off x="1922463" y="4722813"/>
            <a:ext cx="2282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000" b="1">
                <a:solidFill>
                  <a:schemeClr val="folHlink"/>
                </a:solidFill>
                <a:latin typeface="Arial" charset="0"/>
                <a:ea typeface="ＭＳ Ｐゴシック" charset="0"/>
                <a:cs typeface="ＭＳ Ｐゴシック" charset="0"/>
              </a:defRPr>
            </a:lvl1pPr>
            <a:lvl2pPr marL="37931725" indent="-37474525" eaLnBrk="0" hangingPunct="0">
              <a:defRPr sz="4000" b="1">
                <a:solidFill>
                  <a:schemeClr val="folHlink"/>
                </a:solidFill>
                <a:latin typeface="Arial" charset="0"/>
                <a:ea typeface="ＭＳ Ｐゴシック" charset="0"/>
              </a:defRPr>
            </a:lvl2pPr>
            <a:lvl3pPr eaLnBrk="0" hangingPunct="0">
              <a:defRPr sz="4000" b="1">
                <a:solidFill>
                  <a:schemeClr val="folHlink"/>
                </a:solidFill>
                <a:latin typeface="Arial" charset="0"/>
                <a:ea typeface="ＭＳ Ｐゴシック" charset="0"/>
              </a:defRPr>
            </a:lvl3pPr>
            <a:lvl4pPr eaLnBrk="0" hangingPunct="0">
              <a:defRPr sz="4000" b="1">
                <a:solidFill>
                  <a:schemeClr val="folHlink"/>
                </a:solidFill>
                <a:latin typeface="Arial" charset="0"/>
                <a:ea typeface="ＭＳ Ｐゴシック" charset="0"/>
              </a:defRPr>
            </a:lvl4pPr>
            <a:lvl5pPr eaLnBrk="0" hangingPunct="0">
              <a:defRPr sz="4000" b="1">
                <a:solidFill>
                  <a:schemeClr val="folHlink"/>
                </a:solidFill>
                <a:latin typeface="Arial" charset="0"/>
                <a:ea typeface="ＭＳ Ｐゴシック" charset="0"/>
              </a:defRPr>
            </a:lvl5pPr>
            <a:lvl6pPr marL="457200" eaLnBrk="0" fontAlgn="base" hangingPunct="0">
              <a:spcBef>
                <a:spcPct val="0"/>
              </a:spcBef>
              <a:spcAft>
                <a:spcPct val="0"/>
              </a:spcAft>
              <a:defRPr sz="4000" b="1">
                <a:solidFill>
                  <a:schemeClr val="folHlink"/>
                </a:solidFill>
                <a:latin typeface="Arial" charset="0"/>
                <a:ea typeface="ＭＳ Ｐゴシック" charset="0"/>
              </a:defRPr>
            </a:lvl6pPr>
            <a:lvl7pPr marL="914400" eaLnBrk="0" fontAlgn="base" hangingPunct="0">
              <a:spcBef>
                <a:spcPct val="0"/>
              </a:spcBef>
              <a:spcAft>
                <a:spcPct val="0"/>
              </a:spcAft>
              <a:defRPr sz="4000" b="1">
                <a:solidFill>
                  <a:schemeClr val="folHlink"/>
                </a:solidFill>
                <a:latin typeface="Arial" charset="0"/>
                <a:ea typeface="ＭＳ Ｐゴシック" charset="0"/>
              </a:defRPr>
            </a:lvl7pPr>
            <a:lvl8pPr marL="1371600" eaLnBrk="0" fontAlgn="base" hangingPunct="0">
              <a:spcBef>
                <a:spcPct val="0"/>
              </a:spcBef>
              <a:spcAft>
                <a:spcPct val="0"/>
              </a:spcAft>
              <a:defRPr sz="4000" b="1">
                <a:solidFill>
                  <a:schemeClr val="folHlink"/>
                </a:solidFill>
                <a:latin typeface="Arial" charset="0"/>
                <a:ea typeface="ＭＳ Ｐゴシック" charset="0"/>
              </a:defRPr>
            </a:lvl8pPr>
            <a:lvl9pPr marL="1828800" eaLnBrk="0" fontAlgn="base" hangingPunct="0">
              <a:spcBef>
                <a:spcPct val="0"/>
              </a:spcBef>
              <a:spcAft>
                <a:spcPct val="0"/>
              </a:spcAft>
              <a:defRPr sz="4000" b="1">
                <a:solidFill>
                  <a:schemeClr val="folHlink"/>
                </a:solidFill>
                <a:latin typeface="Arial" charset="0"/>
                <a:ea typeface="ＭＳ Ｐゴシック" charset="0"/>
              </a:defRPr>
            </a:lvl9pPr>
          </a:lstStyle>
          <a:p>
            <a:pPr algn="ctr"/>
            <a:r>
              <a:rPr lang="en-US" sz="3200">
                <a:solidFill>
                  <a:schemeClr val="bg1"/>
                </a:solidFill>
                <a:latin typeface="AvantGarde Bk BT" charset="0"/>
              </a:rPr>
              <a:t>REM Sleep</a:t>
            </a:r>
            <a:endParaRPr lang="en-US" sz="3200">
              <a:solidFill>
                <a:schemeClr val="tx1"/>
              </a:solidFill>
            </a:endParaRPr>
          </a:p>
        </p:txBody>
      </p:sp>
      <p:sp>
        <p:nvSpPr>
          <p:cNvPr id="20500" name="Text Box 20"/>
          <p:cNvSpPr txBox="1">
            <a:spLocks noChangeAspect="1" noChangeArrowheads="1"/>
          </p:cNvSpPr>
          <p:nvPr/>
        </p:nvSpPr>
        <p:spPr bwMode="auto">
          <a:xfrm>
            <a:off x="4495800" y="4668838"/>
            <a:ext cx="2576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000" b="1">
                <a:solidFill>
                  <a:schemeClr val="folHlink"/>
                </a:solidFill>
                <a:latin typeface="Arial" charset="0"/>
                <a:ea typeface="ＭＳ Ｐゴシック" charset="0"/>
                <a:cs typeface="ＭＳ Ｐゴシック" charset="0"/>
              </a:defRPr>
            </a:lvl1pPr>
            <a:lvl2pPr marL="37931725" indent="-37474525" eaLnBrk="0" hangingPunct="0">
              <a:defRPr sz="4000" b="1">
                <a:solidFill>
                  <a:schemeClr val="folHlink"/>
                </a:solidFill>
                <a:latin typeface="Arial" charset="0"/>
                <a:ea typeface="ＭＳ Ｐゴシック" charset="0"/>
              </a:defRPr>
            </a:lvl2pPr>
            <a:lvl3pPr eaLnBrk="0" hangingPunct="0">
              <a:defRPr sz="4000" b="1">
                <a:solidFill>
                  <a:schemeClr val="folHlink"/>
                </a:solidFill>
                <a:latin typeface="Arial" charset="0"/>
                <a:ea typeface="ＭＳ Ｐゴシック" charset="0"/>
              </a:defRPr>
            </a:lvl3pPr>
            <a:lvl4pPr eaLnBrk="0" hangingPunct="0">
              <a:defRPr sz="4000" b="1">
                <a:solidFill>
                  <a:schemeClr val="folHlink"/>
                </a:solidFill>
                <a:latin typeface="Arial" charset="0"/>
                <a:ea typeface="ＭＳ Ｐゴシック" charset="0"/>
              </a:defRPr>
            </a:lvl4pPr>
            <a:lvl5pPr eaLnBrk="0" hangingPunct="0">
              <a:defRPr sz="4000" b="1">
                <a:solidFill>
                  <a:schemeClr val="folHlink"/>
                </a:solidFill>
                <a:latin typeface="Arial" charset="0"/>
                <a:ea typeface="ＭＳ Ｐゴシック" charset="0"/>
              </a:defRPr>
            </a:lvl5pPr>
            <a:lvl6pPr marL="457200" eaLnBrk="0" fontAlgn="base" hangingPunct="0">
              <a:spcBef>
                <a:spcPct val="0"/>
              </a:spcBef>
              <a:spcAft>
                <a:spcPct val="0"/>
              </a:spcAft>
              <a:defRPr sz="4000" b="1">
                <a:solidFill>
                  <a:schemeClr val="folHlink"/>
                </a:solidFill>
                <a:latin typeface="Arial" charset="0"/>
                <a:ea typeface="ＭＳ Ｐゴシック" charset="0"/>
              </a:defRPr>
            </a:lvl6pPr>
            <a:lvl7pPr marL="914400" eaLnBrk="0" fontAlgn="base" hangingPunct="0">
              <a:spcBef>
                <a:spcPct val="0"/>
              </a:spcBef>
              <a:spcAft>
                <a:spcPct val="0"/>
              </a:spcAft>
              <a:defRPr sz="4000" b="1">
                <a:solidFill>
                  <a:schemeClr val="folHlink"/>
                </a:solidFill>
                <a:latin typeface="Arial" charset="0"/>
                <a:ea typeface="ＭＳ Ｐゴシック" charset="0"/>
              </a:defRPr>
            </a:lvl7pPr>
            <a:lvl8pPr marL="1371600" eaLnBrk="0" fontAlgn="base" hangingPunct="0">
              <a:spcBef>
                <a:spcPct val="0"/>
              </a:spcBef>
              <a:spcAft>
                <a:spcPct val="0"/>
              </a:spcAft>
              <a:defRPr sz="4000" b="1">
                <a:solidFill>
                  <a:schemeClr val="folHlink"/>
                </a:solidFill>
                <a:latin typeface="Arial" charset="0"/>
                <a:ea typeface="ＭＳ Ｐゴシック" charset="0"/>
              </a:defRPr>
            </a:lvl8pPr>
            <a:lvl9pPr marL="1828800" eaLnBrk="0" fontAlgn="base" hangingPunct="0">
              <a:spcBef>
                <a:spcPct val="0"/>
              </a:spcBef>
              <a:spcAft>
                <a:spcPct val="0"/>
              </a:spcAft>
              <a:defRPr sz="4000" b="1">
                <a:solidFill>
                  <a:schemeClr val="folHlink"/>
                </a:solidFill>
                <a:latin typeface="Arial" charset="0"/>
                <a:ea typeface="ＭＳ Ｐゴシック" charset="0"/>
              </a:defRPr>
            </a:lvl9pPr>
          </a:lstStyle>
          <a:p>
            <a:pPr algn="ctr"/>
            <a:r>
              <a:rPr lang="en-US" sz="3200">
                <a:solidFill>
                  <a:schemeClr val="bg1"/>
                </a:solidFill>
                <a:latin typeface="AvantGarde Bk BT" charset="0"/>
              </a:rPr>
              <a:t>NREM Sleep</a:t>
            </a:r>
            <a:endParaRPr lang="en-US" sz="3200">
              <a:solidFill>
                <a:schemeClr val="tx1"/>
              </a:solidFill>
              <a:latin typeface="AvantGarde Bk BT" charset="0"/>
            </a:endParaRPr>
          </a:p>
        </p:txBody>
      </p:sp>
    </p:spTree>
    <p:extLst>
      <p:ext uri="{BB962C8B-B14F-4D97-AF65-F5344CB8AC3E}">
        <p14:creationId xmlns:p14="http://schemas.microsoft.com/office/powerpoint/2010/main" val="1286547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87" y="153897"/>
            <a:ext cx="8229600" cy="793709"/>
          </a:xfrm>
        </p:spPr>
        <p:txBody>
          <a:bodyPr>
            <a:normAutofit/>
          </a:bodyPr>
          <a:lstStyle/>
          <a:p>
            <a:r>
              <a:rPr lang="en-US" sz="2800" b="0" dirty="0" smtClean="0">
                <a:latin typeface="Arial"/>
              </a:rPr>
              <a:t>CPAP for the Overlap Syndrome</a:t>
            </a:r>
            <a:endParaRPr lang="en-US" sz="2800" b="0" dirty="0">
              <a:latin typeface="Arial"/>
            </a:endParaRPr>
          </a:p>
        </p:txBody>
      </p:sp>
      <p:sp>
        <p:nvSpPr>
          <p:cNvPr id="3" name="Content Placeholder 2"/>
          <p:cNvSpPr>
            <a:spLocks noGrp="1"/>
          </p:cNvSpPr>
          <p:nvPr>
            <p:ph idx="1"/>
          </p:nvPr>
        </p:nvSpPr>
        <p:spPr/>
        <p:txBody>
          <a:bodyPr>
            <a:normAutofit/>
          </a:bodyPr>
          <a:lstStyle/>
          <a:p>
            <a:pPr lvl="1"/>
            <a:r>
              <a:rPr lang="en-US" sz="2400" dirty="0" smtClean="0"/>
              <a:t>Reduces risk of death and of exacerbations</a:t>
            </a:r>
          </a:p>
          <a:p>
            <a:pPr lvl="1"/>
            <a:r>
              <a:rPr lang="en-US" sz="2400" dirty="0" smtClean="0"/>
              <a:t>Improves walking capacity </a:t>
            </a:r>
            <a:r>
              <a:rPr lang="en-US" dirty="0" smtClean="0"/>
              <a:t>(Wang T Respiratory Research 2013).</a:t>
            </a:r>
            <a:endParaRPr lang="en-US" sz="2400" dirty="0" smtClean="0"/>
          </a:p>
        </p:txBody>
      </p:sp>
    </p:spTree>
    <p:extLst>
      <p:ext uri="{BB962C8B-B14F-4D97-AF65-F5344CB8AC3E}">
        <p14:creationId xmlns:p14="http://schemas.microsoft.com/office/powerpoint/2010/main" val="1162662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13" y="0"/>
            <a:ext cx="8229600" cy="793709"/>
          </a:xfrm>
        </p:spPr>
        <p:txBody>
          <a:bodyPr/>
          <a:lstStyle/>
          <a:p>
            <a:r>
              <a:rPr lang="en-US" b="0" dirty="0"/>
              <a:t>CPAP Reduces Death Rates</a:t>
            </a:r>
            <a:r>
              <a:rPr lang="en-US" dirty="0"/>
              <a:t/>
            </a:r>
            <a:br>
              <a:rPr lang="en-US" dirty="0"/>
            </a:br>
            <a:r>
              <a:rPr lang="en-US" sz="1600" b="0" dirty="0"/>
              <a:t>Marin JM Am Rev </a:t>
            </a:r>
            <a:r>
              <a:rPr lang="en-US" sz="1600" b="0" dirty="0" err="1"/>
              <a:t>Respir</a:t>
            </a:r>
            <a:r>
              <a:rPr lang="en-US" sz="1600" b="0" dirty="0"/>
              <a:t> </a:t>
            </a:r>
            <a:r>
              <a:rPr lang="en-US" sz="1600" b="0" dirty="0" err="1"/>
              <a:t>Crit</a:t>
            </a:r>
            <a:r>
              <a:rPr lang="en-US" sz="1600" b="0" dirty="0"/>
              <a:t> Care Med 2010</a:t>
            </a:r>
          </a:p>
        </p:txBody>
      </p:sp>
      <p:pic>
        <p:nvPicPr>
          <p:cNvPr id="60419" name="Picture 3"/>
          <p:cNvPicPr>
            <a:picLocks noGrp="1" noChangeAspect="1"/>
          </p:cNvPicPr>
          <p:nvPr>
            <p:ph type="body" idx="1"/>
          </p:nvPr>
        </p:nvPicPr>
        <p:blipFill>
          <a:blip r:embed="rId2"/>
          <a:srcRect/>
          <a:stretch>
            <a:fillRect/>
          </a:stretch>
        </p:blipFill>
        <p:spPr>
          <a:xfrm>
            <a:off x="-30905" y="1417638"/>
            <a:ext cx="9157008" cy="5440362"/>
          </a:xfrm>
          <a:noFill/>
        </p:spPr>
      </p:pic>
    </p:spTree>
    <p:extLst>
      <p:ext uri="{BB962C8B-B14F-4D97-AF65-F5344CB8AC3E}">
        <p14:creationId xmlns:p14="http://schemas.microsoft.com/office/powerpoint/2010/main" val="28207353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587" y="90397"/>
            <a:ext cx="8229600" cy="793709"/>
          </a:xfrm>
        </p:spPr>
        <p:txBody>
          <a:bodyPr>
            <a:normAutofit fontScale="90000"/>
          </a:bodyPr>
          <a:lstStyle/>
          <a:p>
            <a:r>
              <a:rPr lang="en-US" b="0" dirty="0"/>
              <a:t>CPAP Reduces Exacerbation Rates </a:t>
            </a:r>
            <a:r>
              <a:rPr lang="en-US" b="0" dirty="0" smtClean="0"/>
              <a:t/>
            </a:r>
            <a:br>
              <a:rPr lang="en-US" b="0" dirty="0" smtClean="0"/>
            </a:br>
            <a:r>
              <a:rPr lang="en-US" b="0" dirty="0"/>
              <a:t>(</a:t>
            </a:r>
            <a:r>
              <a:rPr lang="en-US" sz="1600" b="0" dirty="0" smtClean="0"/>
              <a:t>Marin </a:t>
            </a:r>
            <a:r>
              <a:rPr lang="en-US" sz="1600" b="0" dirty="0"/>
              <a:t>JM Am Rev </a:t>
            </a:r>
            <a:r>
              <a:rPr lang="en-US" sz="1600" b="0" dirty="0" err="1"/>
              <a:t>Respir</a:t>
            </a:r>
            <a:r>
              <a:rPr lang="en-US" sz="1600" b="0" dirty="0"/>
              <a:t> </a:t>
            </a:r>
            <a:r>
              <a:rPr lang="en-US" sz="1600" b="0" dirty="0" err="1"/>
              <a:t>Crit</a:t>
            </a:r>
            <a:r>
              <a:rPr lang="en-US" sz="1600" b="0" dirty="0"/>
              <a:t> Care Med </a:t>
            </a:r>
            <a:r>
              <a:rPr lang="en-US" sz="1600" b="0" dirty="0" smtClean="0"/>
              <a:t>2010)</a:t>
            </a:r>
            <a:endParaRPr lang="en-US" sz="1600" b="0" dirty="0"/>
          </a:p>
        </p:txBody>
      </p:sp>
      <p:pic>
        <p:nvPicPr>
          <p:cNvPr id="61443" name="Picture 3"/>
          <p:cNvPicPr>
            <a:picLocks noGrp="1" noChangeAspect="1"/>
          </p:cNvPicPr>
          <p:nvPr>
            <p:ph type="body" idx="1"/>
          </p:nvPr>
        </p:nvPicPr>
        <p:blipFill>
          <a:blip r:embed="rId2"/>
          <a:srcRect/>
          <a:stretch>
            <a:fillRect/>
          </a:stretch>
        </p:blipFill>
        <p:spPr>
          <a:xfrm>
            <a:off x="-25399" y="1417638"/>
            <a:ext cx="9177546" cy="5440362"/>
          </a:xfrm>
          <a:noFill/>
        </p:spPr>
      </p:pic>
    </p:spTree>
    <p:extLst>
      <p:ext uri="{BB962C8B-B14F-4D97-AF65-F5344CB8AC3E}">
        <p14:creationId xmlns:p14="http://schemas.microsoft.com/office/powerpoint/2010/main" val="24207005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1" y="357909"/>
            <a:ext cx="5914321" cy="6188364"/>
          </a:xfrm>
          <a:prstGeom prst="rect">
            <a:avLst/>
          </a:prstGeom>
        </p:spPr>
      </p:pic>
      <p:sp>
        <p:nvSpPr>
          <p:cNvPr id="4" name="TextBox 3"/>
          <p:cNvSpPr txBox="1"/>
          <p:nvPr/>
        </p:nvSpPr>
        <p:spPr>
          <a:xfrm>
            <a:off x="5909249" y="1766454"/>
            <a:ext cx="2899933" cy="4585871"/>
          </a:xfrm>
          <a:prstGeom prst="rect">
            <a:avLst/>
          </a:prstGeom>
          <a:noFill/>
        </p:spPr>
        <p:txBody>
          <a:bodyPr wrap="square" rtlCol="0">
            <a:spAutoFit/>
          </a:bodyPr>
          <a:lstStyle/>
          <a:p>
            <a:r>
              <a:rPr lang="en-US" sz="2800" dirty="0" smtClean="0">
                <a:latin typeface="Arial"/>
                <a:cs typeface="Arial"/>
              </a:rPr>
              <a:t>CPAP use is associated with </a:t>
            </a:r>
          </a:p>
          <a:p>
            <a:r>
              <a:rPr lang="en-US" sz="2800" dirty="0">
                <a:latin typeface="Arial"/>
                <a:cs typeface="Arial"/>
              </a:rPr>
              <a:t>r</a:t>
            </a:r>
            <a:r>
              <a:rPr lang="en-US" sz="2800" dirty="0" smtClean="0">
                <a:latin typeface="Arial"/>
                <a:cs typeface="Arial"/>
              </a:rPr>
              <a:t>educed mortality in the Overlap Syndrome, and </a:t>
            </a:r>
          </a:p>
          <a:p>
            <a:r>
              <a:rPr lang="en-US" sz="2800" dirty="0">
                <a:latin typeface="Arial"/>
                <a:cs typeface="Arial"/>
              </a:rPr>
              <a:t>s</a:t>
            </a:r>
            <a:r>
              <a:rPr lang="en-US" sz="2800" dirty="0" smtClean="0">
                <a:latin typeface="Arial"/>
                <a:cs typeface="Arial"/>
              </a:rPr>
              <a:t>ome use (2-4 hours) is better than none.</a:t>
            </a:r>
          </a:p>
          <a:p>
            <a:r>
              <a:rPr lang="en-US" sz="2000" dirty="0" smtClean="0">
                <a:latin typeface="Arial"/>
                <a:cs typeface="Arial"/>
              </a:rPr>
              <a:t>(</a:t>
            </a:r>
            <a:r>
              <a:rPr lang="en-US" sz="2000" dirty="0" err="1" smtClean="0">
                <a:latin typeface="Arial"/>
                <a:cs typeface="Arial"/>
              </a:rPr>
              <a:t>Stanchina</a:t>
            </a:r>
            <a:r>
              <a:rPr lang="en-US" sz="2000" dirty="0" smtClean="0">
                <a:latin typeface="Arial"/>
                <a:cs typeface="Arial"/>
              </a:rPr>
              <a:t> ML, JCSM 2013, N=227)</a:t>
            </a:r>
          </a:p>
        </p:txBody>
      </p:sp>
    </p:spTree>
    <p:extLst>
      <p:ext uri="{BB962C8B-B14F-4D97-AF65-F5344CB8AC3E}">
        <p14:creationId xmlns:p14="http://schemas.microsoft.com/office/powerpoint/2010/main" val="357955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87" y="153897"/>
            <a:ext cx="8229600" cy="793709"/>
          </a:xfrm>
        </p:spPr>
        <p:txBody>
          <a:bodyPr>
            <a:normAutofit/>
          </a:bodyPr>
          <a:lstStyle/>
          <a:p>
            <a:r>
              <a:rPr lang="en-US" sz="2800" b="0" dirty="0" smtClean="0">
                <a:latin typeface="Arial"/>
              </a:rPr>
              <a:t>CPAP for Overlap Syndrome</a:t>
            </a:r>
            <a:endParaRPr lang="en-US" sz="2800" b="0" dirty="0">
              <a:latin typeface="Arial"/>
            </a:endParaRPr>
          </a:p>
        </p:txBody>
      </p:sp>
      <p:sp>
        <p:nvSpPr>
          <p:cNvPr id="3" name="Content Placeholder 2"/>
          <p:cNvSpPr>
            <a:spLocks noGrp="1"/>
          </p:cNvSpPr>
          <p:nvPr>
            <p:ph idx="1"/>
          </p:nvPr>
        </p:nvSpPr>
        <p:spPr/>
        <p:txBody>
          <a:bodyPr>
            <a:normAutofit/>
          </a:bodyPr>
          <a:lstStyle/>
          <a:p>
            <a:r>
              <a:rPr lang="en-US" sz="2400" dirty="0" smtClean="0"/>
              <a:t>In patients with the Overlap Syndrome CPAP reverses the increased mortality (above that of COPD alone). </a:t>
            </a:r>
            <a:r>
              <a:rPr lang="en-US" sz="1800" dirty="0" smtClean="0"/>
              <a:t>(</a:t>
            </a:r>
            <a:r>
              <a:rPr lang="en-US" sz="1800" dirty="0" err="1" smtClean="0"/>
              <a:t>McNicholas</a:t>
            </a:r>
            <a:r>
              <a:rPr lang="en-US" sz="1800" dirty="0" smtClean="0"/>
              <a:t> WT </a:t>
            </a:r>
            <a:r>
              <a:rPr lang="en-US" sz="1800" dirty="0" err="1" smtClean="0"/>
              <a:t>Eur</a:t>
            </a:r>
            <a:r>
              <a:rPr lang="en-US" sz="1800" dirty="0" smtClean="0"/>
              <a:t> </a:t>
            </a:r>
            <a:r>
              <a:rPr lang="en-US" sz="1800" dirty="0" err="1" smtClean="0"/>
              <a:t>Respir</a:t>
            </a:r>
            <a:r>
              <a:rPr lang="en-US" sz="1800" dirty="0" smtClean="0"/>
              <a:t> J 2013)</a:t>
            </a:r>
          </a:p>
          <a:p>
            <a:r>
              <a:rPr lang="en-US" sz="2400" dirty="0" smtClean="0"/>
              <a:t>In patients who chose between LTOT and CPAP+LTOT, 5 year survival was</a:t>
            </a:r>
          </a:p>
          <a:p>
            <a:pPr marL="342900" lvl="1" indent="-342900">
              <a:buFont typeface="Arial"/>
              <a:buChar char="•"/>
            </a:pPr>
            <a:r>
              <a:rPr lang="en-US" sz="2000" dirty="0" smtClean="0"/>
              <a:t>26% for LTOT alone</a:t>
            </a:r>
          </a:p>
          <a:p>
            <a:pPr marL="342900" lvl="1" indent="-342900">
              <a:buFont typeface="Arial"/>
              <a:buChar char="•"/>
            </a:pPr>
            <a:r>
              <a:rPr lang="en-US" sz="2000" dirty="0" smtClean="0"/>
              <a:t>71% for LTOT+ CPAP </a:t>
            </a:r>
            <a:r>
              <a:rPr lang="en-US" dirty="0" smtClean="0"/>
              <a:t>(Machado MCL </a:t>
            </a:r>
            <a:r>
              <a:rPr lang="en-US" dirty="0" err="1" smtClean="0"/>
              <a:t>Eur</a:t>
            </a:r>
            <a:r>
              <a:rPr lang="en-US" dirty="0" smtClean="0"/>
              <a:t> </a:t>
            </a:r>
            <a:r>
              <a:rPr lang="en-US" dirty="0" err="1" smtClean="0"/>
              <a:t>Respir</a:t>
            </a:r>
            <a:r>
              <a:rPr lang="en-US" dirty="0" smtClean="0"/>
              <a:t> J 2010)</a:t>
            </a:r>
            <a:endParaRPr lang="en-US" sz="1600" dirty="0" smtClean="0"/>
          </a:p>
          <a:p>
            <a:pPr lvl="1"/>
            <a:endParaRPr lang="en-US" sz="2000" dirty="0"/>
          </a:p>
        </p:txBody>
      </p:sp>
    </p:spTree>
    <p:extLst>
      <p:ext uri="{BB962C8B-B14F-4D97-AF65-F5344CB8AC3E}">
        <p14:creationId xmlns:p14="http://schemas.microsoft.com/office/powerpoint/2010/main" val="2164711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987" y="115797"/>
            <a:ext cx="8229600" cy="793709"/>
          </a:xfrm>
        </p:spPr>
        <p:txBody>
          <a:bodyPr>
            <a:noAutofit/>
          </a:bodyPr>
          <a:lstStyle/>
          <a:p>
            <a:r>
              <a:rPr lang="en-US" sz="2800" b="0" dirty="0" smtClean="0">
                <a:latin typeface="Arial"/>
              </a:rPr>
              <a:t>Can CPAP Help Insomnia in OSA?</a:t>
            </a:r>
            <a:br>
              <a:rPr lang="en-US" sz="2800" b="0" dirty="0" smtClean="0">
                <a:latin typeface="Arial"/>
              </a:rPr>
            </a:br>
            <a:r>
              <a:rPr lang="en-US" sz="2000" b="0" dirty="0" smtClean="0">
                <a:latin typeface="Arial"/>
              </a:rPr>
              <a:t>(</a:t>
            </a:r>
            <a:r>
              <a:rPr lang="en-US" sz="2000" b="0" dirty="0" err="1" smtClean="0">
                <a:latin typeface="Arial"/>
              </a:rPr>
              <a:t>Bjorndottir</a:t>
            </a:r>
            <a:r>
              <a:rPr lang="en-US" sz="2000" b="0" dirty="0" smtClean="0">
                <a:latin typeface="Arial"/>
              </a:rPr>
              <a:t> E Sleep 2013, </a:t>
            </a:r>
            <a:r>
              <a:rPr lang="en-US" sz="2000" b="0" dirty="0" err="1" smtClean="0">
                <a:latin typeface="Arial"/>
              </a:rPr>
              <a:t>n</a:t>
            </a:r>
            <a:r>
              <a:rPr lang="en-US" sz="2000" b="0" dirty="0" smtClean="0">
                <a:latin typeface="Arial"/>
              </a:rPr>
              <a:t>=705)</a:t>
            </a:r>
            <a:endParaRPr lang="en-US" sz="2000" b="0" dirty="0">
              <a:latin typeface="Arial"/>
            </a:endParaRPr>
          </a:p>
        </p:txBody>
      </p:sp>
      <p:sp>
        <p:nvSpPr>
          <p:cNvPr id="5" name="Content Placeholder 4"/>
          <p:cNvSpPr>
            <a:spLocks noGrp="1"/>
          </p:cNvSpPr>
          <p:nvPr>
            <p:ph idx="1"/>
          </p:nvPr>
        </p:nvSpPr>
        <p:spPr>
          <a:xfrm>
            <a:off x="534474" y="1726948"/>
            <a:ext cx="8229600" cy="5131052"/>
          </a:xfrm>
        </p:spPr>
        <p:txBody>
          <a:bodyPr>
            <a:normAutofit/>
          </a:bodyPr>
          <a:lstStyle/>
          <a:p>
            <a:pPr marL="342900" indent="-342900">
              <a:buFont typeface="Arial"/>
              <a:buChar char="•"/>
            </a:pPr>
            <a:r>
              <a:rPr lang="en-US" dirty="0" smtClean="0"/>
              <a:t>Patients with OSA and insomnia were evaluated before and 2 years after starting CPAP.</a:t>
            </a:r>
          </a:p>
          <a:p>
            <a:pPr marL="342900" indent="-342900">
              <a:buFont typeface="Arial"/>
              <a:buChar char="•"/>
            </a:pPr>
            <a:r>
              <a:rPr lang="en-US" dirty="0" smtClean="0"/>
              <a:t>Middle-of-the-night awakening was the most prevalent kind of insomnia, and improved significantly among PAP users (59% to 30%).</a:t>
            </a:r>
          </a:p>
          <a:p>
            <a:pPr marL="342900" indent="-342900">
              <a:buFont typeface="Arial"/>
              <a:buChar char="•"/>
            </a:pPr>
            <a:r>
              <a:rPr lang="en-US" dirty="0" smtClean="0"/>
              <a:t>Sleep-onset insomnia was not affected by CPAP</a:t>
            </a:r>
          </a:p>
          <a:p>
            <a:pPr marL="342900" indent="-342900">
              <a:buFont typeface="Arial"/>
              <a:buChar char="•"/>
            </a:pPr>
            <a:r>
              <a:rPr lang="en-US" dirty="0" smtClean="0"/>
              <a:t>Early morning awakening was more likely to improve in those who were not adherent.</a:t>
            </a:r>
          </a:p>
          <a:p>
            <a:pPr marL="342900" indent="-342900">
              <a:buFont typeface="Arial"/>
              <a:buChar char="•"/>
            </a:pPr>
            <a:r>
              <a:rPr lang="en-US" dirty="0" smtClean="0"/>
              <a:t>Sleep-onset and early morning insomnia strongly predicted predicted CPAP non-adherence. </a:t>
            </a:r>
            <a:endParaRPr lang="en-US" dirty="0"/>
          </a:p>
        </p:txBody>
      </p:sp>
    </p:spTree>
    <p:extLst>
      <p:ext uri="{BB962C8B-B14F-4D97-AF65-F5344CB8AC3E}">
        <p14:creationId xmlns:p14="http://schemas.microsoft.com/office/powerpoint/2010/main" val="701948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87" y="166597"/>
            <a:ext cx="8229600" cy="793709"/>
          </a:xfrm>
        </p:spPr>
        <p:txBody>
          <a:bodyPr>
            <a:normAutofit/>
          </a:bodyPr>
          <a:lstStyle/>
          <a:p>
            <a:r>
              <a:rPr lang="en-US" sz="2800" b="0" dirty="0" smtClean="0">
                <a:latin typeface="Arial"/>
              </a:rPr>
              <a:t>NIV for COPD</a:t>
            </a:r>
            <a:endParaRPr lang="en-US" sz="2800" b="0" dirty="0">
              <a:latin typeface="Arial"/>
            </a:endParaRPr>
          </a:p>
        </p:txBody>
      </p:sp>
      <p:sp>
        <p:nvSpPr>
          <p:cNvPr id="3" name="Content Placeholder 2"/>
          <p:cNvSpPr>
            <a:spLocks noGrp="1"/>
          </p:cNvSpPr>
          <p:nvPr>
            <p:ph idx="1"/>
          </p:nvPr>
        </p:nvSpPr>
        <p:spPr>
          <a:xfrm>
            <a:off x="431800" y="1374625"/>
            <a:ext cx="8229600" cy="4928734"/>
          </a:xfrm>
        </p:spPr>
        <p:txBody>
          <a:bodyPr>
            <a:normAutofit lnSpcReduction="10000"/>
          </a:bodyPr>
          <a:lstStyle/>
          <a:p>
            <a:pPr marL="0" indent="0">
              <a:buNone/>
            </a:pPr>
            <a:endParaRPr lang="en-US" dirty="0" smtClean="0"/>
          </a:p>
          <a:p>
            <a:pPr marL="342900" indent="-342900">
              <a:buFont typeface="Arial"/>
              <a:buChar char="•"/>
            </a:pPr>
            <a:r>
              <a:rPr lang="en-US" dirty="0" smtClean="0"/>
              <a:t>Can improve gas exchange during wakefulness</a:t>
            </a:r>
          </a:p>
          <a:p>
            <a:pPr marL="342900" indent="-342900">
              <a:buFont typeface="Arial"/>
              <a:buChar char="•"/>
            </a:pPr>
            <a:r>
              <a:rPr lang="en-US" dirty="0" smtClean="0"/>
              <a:t>Can improve sleep quality </a:t>
            </a:r>
            <a:r>
              <a:rPr lang="en-US" sz="1700" dirty="0" smtClean="0"/>
              <a:t>(</a:t>
            </a:r>
            <a:r>
              <a:rPr lang="en-US" sz="1700" dirty="0" err="1" smtClean="0"/>
              <a:t>Meecham</a:t>
            </a:r>
            <a:r>
              <a:rPr lang="en-US" sz="1700" dirty="0" smtClean="0"/>
              <a:t> Jones DJ Am J </a:t>
            </a:r>
            <a:r>
              <a:rPr lang="en-US" sz="1700" dirty="0" err="1" smtClean="0"/>
              <a:t>Respir</a:t>
            </a:r>
            <a:r>
              <a:rPr lang="en-US" sz="1700" dirty="0" smtClean="0"/>
              <a:t> </a:t>
            </a:r>
            <a:r>
              <a:rPr lang="en-US" sz="1700" dirty="0" err="1" smtClean="0"/>
              <a:t>Crit</a:t>
            </a:r>
            <a:r>
              <a:rPr lang="en-US" sz="1700" dirty="0" smtClean="0"/>
              <a:t> Care Med 1995)</a:t>
            </a:r>
            <a:endParaRPr lang="en-US" dirty="0" smtClean="0"/>
          </a:p>
          <a:p>
            <a:pPr marL="342900" indent="-342900">
              <a:buFont typeface="Arial"/>
              <a:buChar char="•"/>
            </a:pPr>
            <a:r>
              <a:rPr lang="en-US" dirty="0"/>
              <a:t>C</a:t>
            </a:r>
            <a:r>
              <a:rPr lang="en-US" dirty="0" smtClean="0"/>
              <a:t>an be withdrawn for up to 2 weeks without deterioration in daytime ABGs </a:t>
            </a:r>
            <a:r>
              <a:rPr lang="en-US" sz="1700" dirty="0" smtClean="0"/>
              <a:t>(</a:t>
            </a:r>
            <a:r>
              <a:rPr lang="en-US" sz="1700" dirty="0" err="1" smtClean="0"/>
              <a:t>Masa</a:t>
            </a:r>
            <a:r>
              <a:rPr lang="en-US" sz="1700" dirty="0"/>
              <a:t> </a:t>
            </a:r>
            <a:r>
              <a:rPr lang="en-US" sz="1700" dirty="0" smtClean="0"/>
              <a:t>Jimenez JF Chest 1995)</a:t>
            </a:r>
          </a:p>
          <a:p>
            <a:pPr marL="342900" indent="-342900">
              <a:buFont typeface="Arial"/>
              <a:buChar char="•"/>
            </a:pPr>
            <a:r>
              <a:rPr lang="en-US" dirty="0" smtClean="0"/>
              <a:t>Can reduce need for intubation and mechanical ventilation in COPD exacerbations </a:t>
            </a:r>
            <a:r>
              <a:rPr lang="en-US" sz="1700" dirty="0" smtClean="0"/>
              <a:t>(</a:t>
            </a:r>
            <a:r>
              <a:rPr lang="en-US" sz="1700" dirty="0" err="1" smtClean="0"/>
              <a:t>Brochard</a:t>
            </a:r>
            <a:r>
              <a:rPr lang="en-US" sz="1700" dirty="0" smtClean="0"/>
              <a:t> L NEJM 1995)</a:t>
            </a:r>
          </a:p>
          <a:p>
            <a:pPr marL="342900" indent="-342900">
              <a:buFont typeface="Arial"/>
              <a:buChar char="•"/>
            </a:pPr>
            <a:r>
              <a:rPr lang="en-US" dirty="0"/>
              <a:t>May improve dyspnea and </a:t>
            </a:r>
            <a:r>
              <a:rPr lang="en-US" dirty="0" err="1" smtClean="0"/>
              <a:t>QoL</a:t>
            </a:r>
            <a:r>
              <a:rPr lang="en-US" dirty="0" smtClean="0"/>
              <a:t> </a:t>
            </a:r>
            <a:r>
              <a:rPr lang="en-US" sz="1600" dirty="0" smtClean="0"/>
              <a:t>(Bhatt SP </a:t>
            </a:r>
            <a:r>
              <a:rPr lang="en-US" sz="1600" dirty="0" err="1" smtClean="0"/>
              <a:t>Int</a:t>
            </a:r>
            <a:r>
              <a:rPr lang="en-US" sz="1600" dirty="0" smtClean="0"/>
              <a:t> Jour COPD)</a:t>
            </a:r>
            <a:endParaRPr lang="en-US" sz="1600" dirty="0"/>
          </a:p>
          <a:p>
            <a:pPr marL="342900" indent="-342900">
              <a:buFont typeface="Arial"/>
              <a:buChar char="•"/>
            </a:pPr>
            <a:r>
              <a:rPr lang="en-US" dirty="0" smtClean="0"/>
              <a:t>Is associated with improved mortality in retrospective trials, but not RCTs.</a:t>
            </a:r>
          </a:p>
          <a:p>
            <a:pPr marL="342900" indent="-342900">
              <a:buFont typeface="Arial"/>
              <a:buChar char="•"/>
            </a:pPr>
            <a:r>
              <a:rPr lang="en-US" dirty="0"/>
              <a:t>Controversy </a:t>
            </a:r>
            <a:r>
              <a:rPr lang="en-US" dirty="0" smtClean="0"/>
              <a:t>exists about whether to use high-intensity (rate) or high pressure settings. </a:t>
            </a:r>
            <a:endParaRPr lang="en-US" dirty="0"/>
          </a:p>
        </p:txBody>
      </p:sp>
    </p:spTree>
    <p:extLst>
      <p:ext uri="{BB962C8B-B14F-4D97-AF65-F5344CB8AC3E}">
        <p14:creationId xmlns:p14="http://schemas.microsoft.com/office/powerpoint/2010/main" val="3216258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762" y="431800"/>
            <a:ext cx="7075714" cy="5972808"/>
          </a:xfrm>
          <a:prstGeom prst="rect">
            <a:avLst/>
          </a:prstGeom>
        </p:spPr>
      </p:pic>
      <p:sp>
        <p:nvSpPr>
          <p:cNvPr id="3" name="TextBox 2"/>
          <p:cNvSpPr txBox="1"/>
          <p:nvPr/>
        </p:nvSpPr>
        <p:spPr>
          <a:xfrm>
            <a:off x="7159171" y="1429053"/>
            <a:ext cx="1729619" cy="4524315"/>
          </a:xfrm>
          <a:prstGeom prst="rect">
            <a:avLst/>
          </a:prstGeom>
          <a:noFill/>
        </p:spPr>
        <p:txBody>
          <a:bodyPr wrap="square" rtlCol="0">
            <a:spAutoFit/>
          </a:bodyPr>
          <a:lstStyle/>
          <a:p>
            <a:r>
              <a:rPr lang="en-US" sz="2400" dirty="0" smtClean="0"/>
              <a:t>NIV had improved survival compared with LTOT, but worse </a:t>
            </a:r>
            <a:r>
              <a:rPr lang="en-US" sz="2400" dirty="0" err="1" smtClean="0"/>
              <a:t>QoL</a:t>
            </a:r>
            <a:r>
              <a:rPr lang="en-US" sz="2400" dirty="0" smtClean="0"/>
              <a:t> in an RCT (</a:t>
            </a:r>
            <a:r>
              <a:rPr lang="en-US" sz="2400" dirty="0" err="1" smtClean="0"/>
              <a:t>McEvoy</a:t>
            </a:r>
            <a:r>
              <a:rPr lang="en-US" sz="2400" dirty="0" smtClean="0"/>
              <a:t> RD Thorax 2009, n=144)</a:t>
            </a:r>
            <a:endParaRPr lang="en-US" sz="2400" dirty="0"/>
          </a:p>
        </p:txBody>
      </p:sp>
    </p:spTree>
    <p:extLst>
      <p:ext uri="{BB962C8B-B14F-4D97-AF65-F5344CB8AC3E}">
        <p14:creationId xmlns:p14="http://schemas.microsoft.com/office/powerpoint/2010/main" val="2491127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24" y="103097"/>
            <a:ext cx="8229600" cy="793709"/>
          </a:xfrm>
        </p:spPr>
        <p:txBody>
          <a:bodyPr>
            <a:noAutofit/>
          </a:bodyPr>
          <a:lstStyle/>
          <a:p>
            <a:r>
              <a:rPr lang="en-US" sz="2800" b="0" dirty="0" smtClean="0">
                <a:latin typeface="Arial"/>
              </a:rPr>
              <a:t>RCTs are Rare and Small</a:t>
            </a:r>
            <a:br>
              <a:rPr lang="en-US" sz="2800" b="0" dirty="0" smtClean="0">
                <a:latin typeface="Arial"/>
              </a:rPr>
            </a:br>
            <a:r>
              <a:rPr lang="en-US" sz="1800" b="0" dirty="0" smtClean="0">
                <a:latin typeface="Arial"/>
              </a:rPr>
              <a:t>(</a:t>
            </a:r>
            <a:r>
              <a:rPr lang="en-US" sz="1800" b="0" dirty="0" err="1" smtClean="0">
                <a:latin typeface="Arial"/>
              </a:rPr>
              <a:t>Bhett</a:t>
            </a:r>
            <a:r>
              <a:rPr lang="en-US" sz="1800" b="0" dirty="0" smtClean="0">
                <a:latin typeface="Arial"/>
              </a:rPr>
              <a:t> SP </a:t>
            </a:r>
            <a:r>
              <a:rPr lang="en-US" sz="1800" b="0" dirty="0" err="1" smtClean="0">
                <a:latin typeface="Arial"/>
              </a:rPr>
              <a:t>Int</a:t>
            </a:r>
            <a:r>
              <a:rPr lang="en-US" sz="1800" b="0" dirty="0" smtClean="0">
                <a:latin typeface="Arial"/>
              </a:rPr>
              <a:t> J COPD 2013)</a:t>
            </a:r>
            <a:endParaRPr lang="en-US" sz="2800" b="0" dirty="0">
              <a:latin typeface="Arial"/>
            </a:endParaRPr>
          </a:p>
        </p:txBody>
      </p:sp>
      <p:sp>
        <p:nvSpPr>
          <p:cNvPr id="3" name="Content Placeholder 2"/>
          <p:cNvSpPr>
            <a:spLocks noGrp="1"/>
          </p:cNvSpPr>
          <p:nvPr>
            <p:ph idx="1"/>
          </p:nvPr>
        </p:nvSpPr>
        <p:spPr>
          <a:xfrm>
            <a:off x="193524" y="1600200"/>
            <a:ext cx="8672286" cy="4525963"/>
          </a:xfrm>
        </p:spPr>
        <p:txBody>
          <a:bodyPr>
            <a:normAutofit/>
          </a:bodyPr>
          <a:lstStyle/>
          <a:p>
            <a:r>
              <a:rPr lang="en-US" dirty="0" smtClean="0"/>
              <a:t>30 COPD patients (FEV</a:t>
            </a:r>
            <a:r>
              <a:rPr lang="en-US" baseline="-25000" dirty="0" smtClean="0"/>
              <a:t>1</a:t>
            </a:r>
            <a:r>
              <a:rPr lang="en-US" dirty="0" smtClean="0"/>
              <a:t> &lt; 50% </a:t>
            </a:r>
            <a:r>
              <a:rPr lang="en-US" dirty="0" err="1" smtClean="0"/>
              <a:t>pred</a:t>
            </a:r>
            <a:r>
              <a:rPr lang="en-US" dirty="0" smtClean="0"/>
              <a:t> and PaCO</a:t>
            </a:r>
            <a:r>
              <a:rPr lang="en-US" baseline="-25000" dirty="0" smtClean="0"/>
              <a:t>2</a:t>
            </a:r>
            <a:r>
              <a:rPr lang="en-US" dirty="0" smtClean="0"/>
              <a:t> &lt; 52mmHg) randomized. (OSA was excluded)</a:t>
            </a:r>
          </a:p>
          <a:p>
            <a:r>
              <a:rPr lang="en-US" dirty="0" smtClean="0"/>
              <a:t>Active treatment: </a:t>
            </a:r>
            <a:r>
              <a:rPr lang="en-US" dirty="0" err="1" smtClean="0"/>
              <a:t>Bilevel</a:t>
            </a:r>
            <a:r>
              <a:rPr lang="en-US" dirty="0" smtClean="0"/>
              <a:t> 15/5 cm H</a:t>
            </a:r>
            <a:r>
              <a:rPr lang="en-US" baseline="-25000" dirty="0" smtClean="0"/>
              <a:t>2</a:t>
            </a:r>
            <a:r>
              <a:rPr lang="en-US" dirty="0" smtClean="0"/>
              <a:t>0 </a:t>
            </a:r>
            <a:r>
              <a:rPr lang="en-US" dirty="0" err="1" smtClean="0"/>
              <a:t>vs</a:t>
            </a:r>
            <a:r>
              <a:rPr lang="en-US" dirty="0" smtClean="0"/>
              <a:t> usual care</a:t>
            </a:r>
          </a:p>
          <a:p>
            <a:r>
              <a:rPr lang="en-US" dirty="0" smtClean="0"/>
              <a:t>Outcomes:</a:t>
            </a:r>
          </a:p>
          <a:p>
            <a:pPr marL="285750" lvl="1" indent="-285750">
              <a:buFont typeface="Arial"/>
              <a:buChar char="•"/>
            </a:pPr>
            <a:r>
              <a:rPr lang="en-US" dirty="0" smtClean="0"/>
              <a:t>Dyspnea (by TDI) was more improved in the NPPV arm at 6 </a:t>
            </a:r>
            <a:r>
              <a:rPr lang="en-US" dirty="0" err="1" smtClean="0"/>
              <a:t>wks</a:t>
            </a:r>
            <a:r>
              <a:rPr lang="en-US" dirty="0" smtClean="0"/>
              <a:t> and 3 </a:t>
            </a:r>
            <a:r>
              <a:rPr lang="en-US" dirty="0" err="1" smtClean="0"/>
              <a:t>mos</a:t>
            </a:r>
            <a:r>
              <a:rPr lang="en-US" dirty="0" smtClean="0"/>
              <a:t>, but not 6 mos. </a:t>
            </a:r>
          </a:p>
          <a:p>
            <a:pPr marL="285750" lvl="1" indent="-285750">
              <a:buFont typeface="Arial"/>
              <a:buChar char="•"/>
            </a:pPr>
            <a:r>
              <a:rPr lang="en-US" dirty="0" err="1" smtClean="0"/>
              <a:t>QoL</a:t>
            </a:r>
            <a:r>
              <a:rPr lang="en-US" dirty="0" smtClean="0"/>
              <a:t> slightly improved in one domain in NPPV arm</a:t>
            </a:r>
          </a:p>
          <a:p>
            <a:pPr marL="285750" lvl="1" indent="-285750">
              <a:buFont typeface="Arial"/>
              <a:buChar char="•"/>
            </a:pPr>
            <a:r>
              <a:rPr lang="en-US" dirty="0" smtClean="0"/>
              <a:t>Pa0</a:t>
            </a:r>
            <a:r>
              <a:rPr lang="en-US" baseline="-25000" dirty="0" smtClean="0"/>
              <a:t>2</a:t>
            </a:r>
            <a:r>
              <a:rPr lang="en-US" dirty="0" smtClean="0"/>
              <a:t> increased (+ 2.1 mmHg)</a:t>
            </a:r>
            <a:r>
              <a:rPr lang="en-US" dirty="0"/>
              <a:t> </a:t>
            </a:r>
            <a:r>
              <a:rPr lang="en-US" dirty="0" smtClean="0"/>
              <a:t>in treatment arm, but decreased (-7.2 mmHg) in control arm. </a:t>
            </a:r>
            <a:endParaRPr lang="en-US" dirty="0"/>
          </a:p>
          <a:p>
            <a:pPr marL="285750" lvl="1" indent="-285750">
              <a:buFont typeface="Arial"/>
              <a:buChar char="•"/>
            </a:pPr>
            <a:r>
              <a:rPr lang="en-US" dirty="0" smtClean="0"/>
              <a:t>No difference in PaC0</a:t>
            </a:r>
            <a:r>
              <a:rPr lang="en-US" baseline="-25000" dirty="0" smtClean="0"/>
              <a:t>2</a:t>
            </a:r>
            <a:r>
              <a:rPr lang="en-US" dirty="0" smtClean="0"/>
              <a:t>, 6-minute walk, FEV</a:t>
            </a:r>
            <a:r>
              <a:rPr lang="en-US" baseline="-25000" dirty="0" smtClean="0"/>
              <a:t>1, </a:t>
            </a:r>
            <a:r>
              <a:rPr lang="en-US" dirty="0" smtClean="0"/>
              <a:t>number of exacerbations, or sleep quality (PSQI)</a:t>
            </a:r>
            <a:endParaRPr lang="en-US" baseline="-25000" dirty="0" smtClean="0"/>
          </a:p>
        </p:txBody>
      </p:sp>
    </p:spTree>
    <p:extLst>
      <p:ext uri="{BB962C8B-B14F-4D97-AF65-F5344CB8AC3E}">
        <p14:creationId xmlns:p14="http://schemas.microsoft.com/office/powerpoint/2010/main" val="2382967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5" y="0"/>
            <a:ext cx="8229600" cy="1143000"/>
          </a:xfrm>
        </p:spPr>
        <p:txBody>
          <a:bodyPr>
            <a:normAutofit/>
          </a:bodyPr>
          <a:lstStyle/>
          <a:p>
            <a:pPr>
              <a:lnSpc>
                <a:spcPct val="80000"/>
              </a:lnSpc>
            </a:pPr>
            <a:r>
              <a:rPr lang="en-US" b="0" dirty="0" smtClean="0">
                <a:latin typeface="Arial"/>
              </a:rPr>
              <a:t>Noninvasive Ventilation (NIV) is Equally </a:t>
            </a:r>
            <a:br>
              <a:rPr lang="en-US" b="0" dirty="0" smtClean="0">
                <a:latin typeface="Arial"/>
              </a:rPr>
            </a:br>
            <a:r>
              <a:rPr lang="en-US" b="0" dirty="0" smtClean="0">
                <a:latin typeface="Arial"/>
              </a:rPr>
              <a:t>Effective for COPD and OHS</a:t>
            </a:r>
            <a:br>
              <a:rPr lang="en-US" b="0" dirty="0" smtClean="0">
                <a:latin typeface="Arial"/>
              </a:rPr>
            </a:br>
            <a:r>
              <a:rPr lang="en-US" sz="2000" b="0" dirty="0" smtClean="0">
                <a:latin typeface="Arial"/>
              </a:rPr>
              <a:t>(</a:t>
            </a:r>
            <a:r>
              <a:rPr lang="en-US" sz="2000" b="0" dirty="0" err="1" smtClean="0">
                <a:latin typeface="Arial"/>
              </a:rPr>
              <a:t>Carillo</a:t>
            </a:r>
            <a:r>
              <a:rPr lang="en-US" sz="2000" b="0" dirty="0" smtClean="0">
                <a:latin typeface="Arial"/>
              </a:rPr>
              <a:t> A Am J </a:t>
            </a:r>
            <a:r>
              <a:rPr lang="en-US" sz="2000" b="0" dirty="0" err="1" smtClean="0">
                <a:latin typeface="Arial"/>
              </a:rPr>
              <a:t>Respir</a:t>
            </a:r>
            <a:r>
              <a:rPr lang="en-US" sz="2000" b="0" dirty="0" smtClean="0">
                <a:latin typeface="Arial"/>
              </a:rPr>
              <a:t> </a:t>
            </a:r>
            <a:r>
              <a:rPr lang="en-US" sz="2000" b="0" dirty="0" err="1" smtClean="0">
                <a:latin typeface="Arial"/>
              </a:rPr>
              <a:t>Crit</a:t>
            </a:r>
            <a:r>
              <a:rPr lang="en-US" sz="2000" b="0" dirty="0" smtClean="0">
                <a:latin typeface="Arial"/>
              </a:rPr>
              <a:t> Care Med 2013, n=716)</a:t>
            </a:r>
            <a:endParaRPr lang="en-US" sz="2000" b="0" dirty="0">
              <a:latin typeface="Arial"/>
            </a:endParaRPr>
          </a:p>
        </p:txBody>
      </p:sp>
      <p:pic>
        <p:nvPicPr>
          <p:cNvPr id="4" name="Picture 3"/>
          <p:cNvPicPr>
            <a:picLocks noChangeAspect="1"/>
          </p:cNvPicPr>
          <p:nvPr/>
        </p:nvPicPr>
        <p:blipFill>
          <a:blip r:embed="rId2"/>
          <a:stretch>
            <a:fillRect/>
          </a:stretch>
        </p:blipFill>
        <p:spPr>
          <a:xfrm>
            <a:off x="7543800" y="5232400"/>
            <a:ext cx="1600200" cy="1625600"/>
          </a:xfrm>
          <a:prstGeom prst="rect">
            <a:avLst/>
          </a:prstGeom>
        </p:spPr>
      </p:pic>
      <p:pic>
        <p:nvPicPr>
          <p:cNvPr id="9" name="Content Placeholder 8"/>
          <p:cNvPicPr>
            <a:picLocks noGrp="1" noChangeAspect="1"/>
          </p:cNvPicPr>
          <p:nvPr>
            <p:ph idx="1"/>
          </p:nvPr>
        </p:nvPicPr>
        <p:blipFill>
          <a:blip r:embed="rId3"/>
          <a:srcRect t="8190" b="8190"/>
          <a:stretch>
            <a:fillRect/>
          </a:stretch>
        </p:blipFill>
        <p:spPr>
          <a:xfrm>
            <a:off x="131847" y="1810126"/>
            <a:ext cx="7613659" cy="4525963"/>
          </a:xfrm>
        </p:spPr>
      </p:pic>
      <p:sp>
        <p:nvSpPr>
          <p:cNvPr id="10" name="TextBox 9"/>
          <p:cNvSpPr txBox="1"/>
          <p:nvPr/>
        </p:nvSpPr>
        <p:spPr>
          <a:xfrm>
            <a:off x="724173" y="5732144"/>
            <a:ext cx="3040541" cy="646331"/>
          </a:xfrm>
          <a:prstGeom prst="rect">
            <a:avLst/>
          </a:prstGeom>
          <a:noFill/>
        </p:spPr>
        <p:txBody>
          <a:bodyPr wrap="none" rtlCol="0">
            <a:spAutoFit/>
          </a:bodyPr>
          <a:lstStyle/>
          <a:p>
            <a:r>
              <a:rPr lang="en-US" sz="3600" b="1" dirty="0" smtClean="0"/>
              <a:t>(Hospital-Free)</a:t>
            </a:r>
            <a:endParaRPr lang="en-US" sz="3600" b="1" dirty="0"/>
          </a:p>
        </p:txBody>
      </p:sp>
    </p:spTree>
    <p:extLst>
      <p:ext uri="{BB962C8B-B14F-4D97-AF65-F5344CB8AC3E}">
        <p14:creationId xmlns:p14="http://schemas.microsoft.com/office/powerpoint/2010/main" val="79084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84687" y="128497"/>
            <a:ext cx="8229600" cy="793709"/>
          </a:xfrm>
        </p:spPr>
        <p:txBody>
          <a:bodyPr/>
          <a:lstStyle/>
          <a:p>
            <a:pPr eaLnBrk="1" hangingPunct="1"/>
            <a:r>
              <a:rPr lang="en-US" b="0" dirty="0">
                <a:latin typeface="Arial" charset="0"/>
                <a:ea typeface="ＭＳ Ｐゴシック" charset="0"/>
                <a:cs typeface="ＭＳ Ｐゴシック" charset="0"/>
              </a:rPr>
              <a:t>REM vs. </a:t>
            </a:r>
            <a:r>
              <a:rPr lang="en-US" b="0" dirty="0" err="1">
                <a:latin typeface="Arial" charset="0"/>
                <a:ea typeface="ＭＳ Ｐゴシック" charset="0"/>
                <a:cs typeface="ＭＳ Ｐゴシック" charset="0"/>
              </a:rPr>
              <a:t>NonREM</a:t>
            </a:r>
            <a:r>
              <a:rPr lang="en-US" b="0" dirty="0">
                <a:latin typeface="Arial" charset="0"/>
                <a:ea typeface="ＭＳ Ｐゴシック" charset="0"/>
                <a:cs typeface="ＭＳ Ｐゴシック" charset="0"/>
              </a:rPr>
              <a:t> Sleep</a:t>
            </a:r>
          </a:p>
        </p:txBody>
      </p:sp>
      <p:sp>
        <p:nvSpPr>
          <p:cNvPr id="21507" name="Rectangle 1027"/>
          <p:cNvSpPr>
            <a:spLocks noGrp="1" noChangeArrowheads="1"/>
          </p:cNvSpPr>
          <p:nvPr>
            <p:ph type="body" sz="half" idx="1"/>
          </p:nvPr>
        </p:nvSpPr>
        <p:spPr>
          <a:xfrm>
            <a:off x="457200" y="1600200"/>
            <a:ext cx="4033838" cy="4525963"/>
          </a:xfrm>
        </p:spPr>
        <p:txBody>
          <a:bodyPr>
            <a:normAutofit lnSpcReduction="10000"/>
          </a:bodyPr>
          <a:lstStyle/>
          <a:p>
            <a:pPr eaLnBrk="1" hangingPunct="1">
              <a:lnSpc>
                <a:spcPct val="90000"/>
              </a:lnSpc>
              <a:buFontTx/>
              <a:buNone/>
            </a:pPr>
            <a:r>
              <a:rPr lang="en-US" b="1" u="sng">
                <a:latin typeface="Arial" charset="0"/>
                <a:ea typeface="ＭＳ Ｐゴシック" charset="0"/>
                <a:cs typeface="ＭＳ Ｐゴシック" charset="0"/>
              </a:rPr>
              <a:t>Physiologic Variable</a:t>
            </a:r>
          </a:p>
          <a:p>
            <a:pPr eaLnBrk="1" hangingPunct="1">
              <a:lnSpc>
                <a:spcPct val="90000"/>
              </a:lnSpc>
              <a:buFontTx/>
              <a:buNone/>
            </a:pPr>
            <a:r>
              <a:rPr lang="en-US" b="1">
                <a:latin typeface="Arial" charset="0"/>
                <a:ea typeface="ＭＳ Ｐゴシック" charset="0"/>
                <a:cs typeface="ＭＳ Ｐゴシック" charset="0"/>
              </a:rPr>
              <a:t>Heart rate</a:t>
            </a:r>
          </a:p>
          <a:p>
            <a:pPr eaLnBrk="1" hangingPunct="1">
              <a:lnSpc>
                <a:spcPct val="90000"/>
              </a:lnSpc>
              <a:buFontTx/>
              <a:buNone/>
            </a:pPr>
            <a:r>
              <a:rPr lang="en-US" b="1">
                <a:latin typeface="Arial" charset="0"/>
                <a:ea typeface="ＭＳ Ｐゴシック" charset="0"/>
                <a:cs typeface="ＭＳ Ｐゴシック" charset="0"/>
              </a:rPr>
              <a:t>Respiratory rate</a:t>
            </a:r>
          </a:p>
          <a:p>
            <a:pPr eaLnBrk="1" hangingPunct="1">
              <a:lnSpc>
                <a:spcPct val="90000"/>
              </a:lnSpc>
              <a:buFontTx/>
              <a:buNone/>
            </a:pPr>
            <a:r>
              <a:rPr lang="en-US" b="1">
                <a:latin typeface="Arial" charset="0"/>
                <a:ea typeface="ＭＳ Ｐゴシック" charset="0"/>
                <a:cs typeface="ＭＳ Ｐゴシック" charset="0"/>
              </a:rPr>
              <a:t>Blood pressure</a:t>
            </a:r>
          </a:p>
          <a:p>
            <a:pPr eaLnBrk="1" hangingPunct="1">
              <a:lnSpc>
                <a:spcPct val="90000"/>
              </a:lnSpc>
              <a:buFontTx/>
              <a:buNone/>
            </a:pPr>
            <a:r>
              <a:rPr lang="en-US" b="1">
                <a:latin typeface="Arial" charset="0"/>
                <a:ea typeface="ＭＳ Ｐゴシック" charset="0"/>
                <a:cs typeface="ＭＳ Ｐゴシック" charset="0"/>
              </a:rPr>
              <a:t>Skeletal muscle tone</a:t>
            </a:r>
          </a:p>
          <a:p>
            <a:pPr eaLnBrk="1" hangingPunct="1">
              <a:lnSpc>
                <a:spcPct val="90000"/>
              </a:lnSpc>
              <a:buFontTx/>
              <a:buNone/>
            </a:pPr>
            <a:r>
              <a:rPr lang="en-US" b="1">
                <a:latin typeface="Arial" charset="0"/>
                <a:ea typeface="ＭＳ Ｐゴシック" charset="0"/>
                <a:cs typeface="ＭＳ Ｐゴシック" charset="0"/>
              </a:rPr>
              <a:t>Brain 02 consumption</a:t>
            </a:r>
          </a:p>
          <a:p>
            <a:pPr eaLnBrk="1" hangingPunct="1">
              <a:lnSpc>
                <a:spcPct val="90000"/>
              </a:lnSpc>
              <a:buFontTx/>
              <a:buNone/>
            </a:pPr>
            <a:r>
              <a:rPr lang="en-US" b="1">
                <a:latin typeface="Arial" charset="0"/>
                <a:ea typeface="ＭＳ Ｐゴシック" charset="0"/>
                <a:cs typeface="ＭＳ Ｐゴシック" charset="0"/>
              </a:rPr>
              <a:t>Ventilatory response</a:t>
            </a:r>
          </a:p>
          <a:p>
            <a:pPr eaLnBrk="1" hangingPunct="1">
              <a:lnSpc>
                <a:spcPct val="90000"/>
              </a:lnSpc>
              <a:buFontTx/>
              <a:buNone/>
            </a:pPr>
            <a:r>
              <a:rPr lang="en-US" b="1">
                <a:latin typeface="Arial" charset="0"/>
                <a:ea typeface="ＭＳ Ｐゴシック" charset="0"/>
                <a:cs typeface="ＭＳ Ｐゴシック" charset="0"/>
              </a:rPr>
              <a:t>Temperature</a:t>
            </a:r>
          </a:p>
          <a:p>
            <a:pPr eaLnBrk="1" hangingPunct="1">
              <a:lnSpc>
                <a:spcPct val="90000"/>
              </a:lnSpc>
              <a:buFontTx/>
              <a:buNone/>
            </a:pPr>
            <a:r>
              <a:rPr lang="en-US" b="1">
                <a:latin typeface="Arial" charset="0"/>
                <a:ea typeface="ＭＳ Ｐゴシック" charset="0"/>
                <a:cs typeface="ＭＳ Ｐゴシック" charset="0"/>
              </a:rPr>
              <a:t>Sexual changes			</a:t>
            </a:r>
          </a:p>
        </p:txBody>
      </p:sp>
      <p:sp>
        <p:nvSpPr>
          <p:cNvPr id="21508" name="Rectangle 1028"/>
          <p:cNvSpPr>
            <a:spLocks noGrp="1" noChangeArrowheads="1"/>
          </p:cNvSpPr>
          <p:nvPr>
            <p:ph type="body" sz="half" idx="2"/>
          </p:nvPr>
        </p:nvSpPr>
        <p:spPr>
          <a:xfrm>
            <a:off x="4419600" y="1600200"/>
            <a:ext cx="4724400" cy="5257800"/>
          </a:xfrm>
        </p:spPr>
        <p:txBody>
          <a:bodyPr>
            <a:normAutofit/>
          </a:bodyPr>
          <a:lstStyle/>
          <a:p>
            <a:pPr eaLnBrk="1" hangingPunct="1">
              <a:lnSpc>
                <a:spcPct val="90000"/>
              </a:lnSpc>
              <a:buFontTx/>
              <a:buNone/>
            </a:pPr>
            <a:r>
              <a:rPr lang="en-US" b="1" u="sng" dirty="0">
                <a:latin typeface="Arial" charset="0"/>
                <a:ea typeface="ＭＳ Ｐゴシック" charset="0"/>
                <a:cs typeface="ＭＳ Ｐゴシック" charset="0"/>
              </a:rPr>
              <a:t>NREM</a:t>
            </a:r>
            <a:r>
              <a:rPr lang="en-US" b="1" dirty="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	</a:t>
            </a:r>
            <a:r>
              <a:rPr lang="en-US" b="1" u="sng" dirty="0">
                <a:latin typeface="Arial" charset="0"/>
                <a:ea typeface="ＭＳ Ｐゴシック" charset="0"/>
                <a:cs typeface="ＭＳ Ｐゴシック" charset="0"/>
              </a:rPr>
              <a:t>REM</a:t>
            </a:r>
          </a:p>
          <a:p>
            <a:pPr eaLnBrk="1" hangingPunct="1">
              <a:lnSpc>
                <a:spcPct val="90000"/>
              </a:lnSpc>
              <a:buFontTx/>
              <a:buNone/>
            </a:pPr>
            <a:r>
              <a:rPr lang="en-US" b="1" dirty="0">
                <a:latin typeface="Arial" charset="0"/>
                <a:ea typeface="ＭＳ Ｐゴシック" charset="0"/>
                <a:cs typeface="ＭＳ Ｐゴシック" charset="0"/>
              </a:rPr>
              <a:t>Regular    	Irregular</a:t>
            </a:r>
          </a:p>
          <a:p>
            <a:pPr eaLnBrk="1" hangingPunct="1">
              <a:lnSpc>
                <a:spcPct val="90000"/>
              </a:lnSpc>
              <a:buFontTx/>
              <a:buNone/>
            </a:pPr>
            <a:r>
              <a:rPr lang="en-US" b="1" dirty="0">
                <a:latin typeface="Arial" charset="0"/>
                <a:ea typeface="ＭＳ Ｐゴシック" charset="0"/>
                <a:cs typeface="ＭＳ Ｐゴシック" charset="0"/>
              </a:rPr>
              <a:t>Regular    	Irregular</a:t>
            </a:r>
          </a:p>
          <a:p>
            <a:pPr eaLnBrk="1" hangingPunct="1">
              <a:lnSpc>
                <a:spcPct val="90000"/>
              </a:lnSpc>
              <a:buFontTx/>
              <a:buNone/>
            </a:pPr>
            <a:r>
              <a:rPr lang="en-US" b="1" dirty="0">
                <a:latin typeface="Arial" charset="0"/>
                <a:ea typeface="ＭＳ Ｐゴシック" charset="0"/>
                <a:cs typeface="ＭＳ Ｐゴシック" charset="0"/>
              </a:rPr>
              <a:t>Regular    	Variable</a:t>
            </a:r>
          </a:p>
          <a:p>
            <a:pPr eaLnBrk="1" hangingPunct="1">
              <a:lnSpc>
                <a:spcPct val="90000"/>
              </a:lnSpc>
              <a:buFontTx/>
              <a:buNone/>
            </a:pPr>
            <a:r>
              <a:rPr lang="en-US" b="1" dirty="0">
                <a:latin typeface="Arial" charset="0"/>
                <a:ea typeface="ＭＳ Ｐゴシック" charset="0"/>
                <a:cs typeface="ＭＳ Ｐゴシック" charset="0"/>
              </a:rPr>
              <a:t>Preserved	Absent</a:t>
            </a:r>
          </a:p>
          <a:p>
            <a:pPr eaLnBrk="1" hangingPunct="1">
              <a:lnSpc>
                <a:spcPct val="90000"/>
              </a:lnSpc>
              <a:buFontTx/>
              <a:buNone/>
            </a:pPr>
            <a:r>
              <a:rPr lang="en-US" b="1" dirty="0">
                <a:latin typeface="Arial" charset="0"/>
                <a:ea typeface="ＭＳ Ｐゴシック" charset="0"/>
                <a:cs typeface="ＭＳ Ｐゴシック" charset="0"/>
              </a:rPr>
              <a:t>Reduced   	Increased</a:t>
            </a:r>
          </a:p>
          <a:p>
            <a:pPr eaLnBrk="1" hangingPunct="1">
              <a:lnSpc>
                <a:spcPct val="90000"/>
              </a:lnSpc>
              <a:buFontTx/>
              <a:buNone/>
            </a:pPr>
            <a:r>
              <a:rPr lang="en-US" b="1" dirty="0">
                <a:latin typeface="Arial" charset="0"/>
                <a:ea typeface="ＭＳ Ｐゴシック" charset="0"/>
                <a:cs typeface="ＭＳ Ｐゴシック" charset="0"/>
              </a:rPr>
              <a:t>Normal       Reduced</a:t>
            </a:r>
          </a:p>
          <a:p>
            <a:pPr eaLnBrk="1" hangingPunct="1">
              <a:lnSpc>
                <a:spcPct val="90000"/>
              </a:lnSpc>
              <a:buFontTx/>
              <a:buNone/>
            </a:pPr>
            <a:r>
              <a:rPr lang="en-US" b="1" dirty="0">
                <a:latin typeface="Arial" charset="0"/>
                <a:ea typeface="ＭＳ Ｐゴシック" charset="0"/>
                <a:cs typeface="ＭＳ Ｐゴシック" charset="0"/>
              </a:rPr>
              <a:t>Normal       Poikilothermic</a:t>
            </a:r>
          </a:p>
          <a:p>
            <a:pPr eaLnBrk="1" hangingPunct="1">
              <a:lnSpc>
                <a:spcPct val="90000"/>
              </a:lnSpc>
              <a:buFontTx/>
              <a:buNone/>
            </a:pPr>
            <a:r>
              <a:rPr lang="en-US" b="1" dirty="0">
                <a:latin typeface="Arial" charset="0"/>
                <a:ea typeface="ＭＳ Ｐゴシック" charset="0"/>
                <a:cs typeface="ＭＳ Ｐゴシック" charset="0"/>
              </a:rPr>
              <a:t>Rare            Frequent</a:t>
            </a:r>
          </a:p>
        </p:txBody>
      </p:sp>
    </p:spTree>
    <p:extLst>
      <p:ext uri="{BB962C8B-B14F-4D97-AF65-F5344CB8AC3E}">
        <p14:creationId xmlns:p14="http://schemas.microsoft.com/office/powerpoint/2010/main" val="24945598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87" y="141197"/>
            <a:ext cx="8229600" cy="793709"/>
          </a:xfrm>
        </p:spPr>
        <p:txBody>
          <a:bodyPr>
            <a:noAutofit/>
          </a:bodyPr>
          <a:lstStyle/>
          <a:p>
            <a:r>
              <a:rPr lang="en-US" sz="2800" b="0" dirty="0" smtClean="0">
                <a:latin typeface="Arial"/>
              </a:rPr>
              <a:t>Results of a Meta-Analysis</a:t>
            </a:r>
            <a:br>
              <a:rPr lang="en-US" sz="2800" b="0" dirty="0" smtClean="0">
                <a:latin typeface="Arial"/>
              </a:rPr>
            </a:br>
            <a:r>
              <a:rPr lang="en-US" sz="1800" b="0" dirty="0" smtClean="0">
                <a:latin typeface="Arial"/>
              </a:rPr>
              <a:t>(</a:t>
            </a:r>
            <a:r>
              <a:rPr lang="en-US" sz="1800" b="0" dirty="0" err="1" smtClean="0">
                <a:latin typeface="Arial"/>
              </a:rPr>
              <a:t>Struik</a:t>
            </a:r>
            <a:r>
              <a:rPr lang="en-US" sz="1800" b="0" dirty="0" smtClean="0">
                <a:latin typeface="Arial"/>
              </a:rPr>
              <a:t> FM </a:t>
            </a:r>
            <a:r>
              <a:rPr lang="en-US" sz="1800" b="0" dirty="0" err="1" smtClean="0">
                <a:latin typeface="Arial"/>
              </a:rPr>
              <a:t>Respir</a:t>
            </a:r>
            <a:r>
              <a:rPr lang="en-US" sz="1800" b="0" dirty="0" smtClean="0">
                <a:latin typeface="Arial"/>
              </a:rPr>
              <a:t> Med 2014)</a:t>
            </a:r>
            <a:endParaRPr lang="en-US" sz="1800" b="0" dirty="0">
              <a:latin typeface="Arial"/>
            </a:endParaRPr>
          </a:p>
        </p:txBody>
      </p:sp>
      <p:sp>
        <p:nvSpPr>
          <p:cNvPr id="3" name="Content Placeholder 2"/>
          <p:cNvSpPr>
            <a:spLocks noGrp="1"/>
          </p:cNvSpPr>
          <p:nvPr>
            <p:ph idx="1"/>
          </p:nvPr>
        </p:nvSpPr>
        <p:spPr>
          <a:xfrm>
            <a:off x="293174" y="1530250"/>
            <a:ext cx="8229600" cy="5131052"/>
          </a:xfrm>
        </p:spPr>
        <p:txBody>
          <a:bodyPr>
            <a:normAutofit/>
          </a:bodyPr>
          <a:lstStyle/>
          <a:p>
            <a:r>
              <a:rPr lang="en-US" dirty="0" smtClean="0"/>
              <a:t>Careful search of multiple databases up to Aug 2012, with study duration either 3 months or 12 months</a:t>
            </a:r>
          </a:p>
          <a:p>
            <a:r>
              <a:rPr lang="en-US" dirty="0" smtClean="0"/>
              <a:t>7 trial (n=245 patients) met criteria, all of moderate to high quality.</a:t>
            </a:r>
          </a:p>
          <a:p>
            <a:r>
              <a:rPr lang="en-US" dirty="0" smtClean="0"/>
              <a:t>In comparison of NIPPV and control at 3 or 12 months, there were no differences in</a:t>
            </a:r>
          </a:p>
          <a:p>
            <a:pPr marL="285750" lvl="1" indent="-285750">
              <a:buFont typeface="Arial"/>
              <a:buChar char="•"/>
            </a:pPr>
            <a:r>
              <a:rPr lang="en-US" dirty="0" smtClean="0"/>
              <a:t>PaC0</a:t>
            </a:r>
            <a:r>
              <a:rPr lang="en-US" baseline="-25000" dirty="0" smtClean="0"/>
              <a:t>2</a:t>
            </a:r>
            <a:r>
              <a:rPr lang="en-US" dirty="0" smtClean="0"/>
              <a:t> or Pa0</a:t>
            </a:r>
            <a:r>
              <a:rPr lang="en-US" baseline="-25000" dirty="0" smtClean="0"/>
              <a:t>2 </a:t>
            </a:r>
            <a:r>
              <a:rPr lang="en-US" dirty="0" smtClean="0"/>
              <a:t>(</a:t>
            </a:r>
            <a:r>
              <a:rPr lang="en-US" dirty="0" err="1" smtClean="0"/>
              <a:t>tho</a:t>
            </a:r>
            <a:r>
              <a:rPr lang="en-US" dirty="0" smtClean="0"/>
              <a:t> there was a change in Pac0</a:t>
            </a:r>
            <a:r>
              <a:rPr lang="en-US" baseline="-25000" dirty="0" smtClean="0"/>
              <a:t>2</a:t>
            </a:r>
            <a:r>
              <a:rPr lang="en-US" dirty="0" smtClean="0"/>
              <a:t> at 3 </a:t>
            </a:r>
            <a:r>
              <a:rPr lang="en-US" dirty="0" err="1" smtClean="0"/>
              <a:t>mos</a:t>
            </a:r>
            <a:r>
              <a:rPr lang="en-US" dirty="0" smtClean="0"/>
              <a:t>)</a:t>
            </a:r>
            <a:endParaRPr lang="en-US" baseline="-25000" dirty="0" smtClean="0"/>
          </a:p>
          <a:p>
            <a:pPr marL="285750" lvl="1" indent="-285750">
              <a:buFont typeface="Arial"/>
              <a:buChar char="•"/>
            </a:pPr>
            <a:r>
              <a:rPr lang="en-US" dirty="0" smtClean="0"/>
              <a:t>6 minute walk</a:t>
            </a:r>
          </a:p>
          <a:p>
            <a:pPr marL="285750" lvl="1" indent="-285750">
              <a:buFont typeface="Arial"/>
              <a:buChar char="•"/>
            </a:pPr>
            <a:r>
              <a:rPr lang="en-US" dirty="0" smtClean="0"/>
              <a:t>Maximal inspiratory pressure</a:t>
            </a:r>
          </a:p>
          <a:p>
            <a:pPr marL="285750" lvl="1" indent="-285750">
              <a:buFont typeface="Arial"/>
              <a:buChar char="•"/>
            </a:pPr>
            <a:r>
              <a:rPr lang="en-US" dirty="0" smtClean="0"/>
              <a:t>Sleep efficiency</a:t>
            </a:r>
          </a:p>
          <a:p>
            <a:pPr lvl="1"/>
            <a:endParaRPr lang="en-US" dirty="0"/>
          </a:p>
        </p:txBody>
      </p:sp>
    </p:spTree>
    <p:extLst>
      <p:ext uri="{BB962C8B-B14F-4D97-AF65-F5344CB8AC3E}">
        <p14:creationId xmlns:p14="http://schemas.microsoft.com/office/powerpoint/2010/main" val="1780225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7" y="153897"/>
            <a:ext cx="8229600" cy="793709"/>
          </a:xfrm>
        </p:spPr>
        <p:txBody>
          <a:bodyPr>
            <a:noAutofit/>
          </a:bodyPr>
          <a:lstStyle/>
          <a:p>
            <a:r>
              <a:rPr lang="en-US" sz="2800" b="0" dirty="0" smtClean="0">
                <a:latin typeface="Arial"/>
              </a:rPr>
              <a:t>Results of a Meta-Analysis</a:t>
            </a:r>
            <a:br>
              <a:rPr lang="en-US" sz="2800" b="0" dirty="0" smtClean="0">
                <a:latin typeface="Arial"/>
              </a:rPr>
            </a:br>
            <a:r>
              <a:rPr lang="en-US" sz="1800" b="0" dirty="0" smtClean="0">
                <a:latin typeface="Arial"/>
              </a:rPr>
              <a:t>(</a:t>
            </a:r>
            <a:r>
              <a:rPr lang="en-US" sz="1800" b="0" dirty="0" err="1" smtClean="0">
                <a:latin typeface="Arial"/>
              </a:rPr>
              <a:t>Struik</a:t>
            </a:r>
            <a:r>
              <a:rPr lang="en-US" sz="1800" b="0" dirty="0" smtClean="0">
                <a:latin typeface="Arial"/>
              </a:rPr>
              <a:t> FM </a:t>
            </a:r>
            <a:r>
              <a:rPr lang="en-US" sz="1800" b="0" dirty="0" err="1" smtClean="0">
                <a:latin typeface="Arial"/>
              </a:rPr>
              <a:t>Respir</a:t>
            </a:r>
            <a:r>
              <a:rPr lang="en-US" sz="1800" b="0" dirty="0" smtClean="0">
                <a:latin typeface="Arial"/>
              </a:rPr>
              <a:t> Med 2014)</a:t>
            </a:r>
            <a:endParaRPr lang="en-US" sz="2800" b="0" dirty="0">
              <a:latin typeface="Arial"/>
            </a:endParaRPr>
          </a:p>
        </p:txBody>
      </p:sp>
      <p:sp>
        <p:nvSpPr>
          <p:cNvPr id="3" name="Content Placeholder 2"/>
          <p:cNvSpPr>
            <a:spLocks noGrp="1"/>
          </p:cNvSpPr>
          <p:nvPr>
            <p:ph idx="1"/>
          </p:nvPr>
        </p:nvSpPr>
        <p:spPr/>
        <p:txBody>
          <a:bodyPr>
            <a:normAutofit/>
          </a:bodyPr>
          <a:lstStyle/>
          <a:p>
            <a:pPr marL="0" indent="0">
              <a:buNone/>
            </a:pPr>
            <a:r>
              <a:rPr lang="en-US" sz="2800" dirty="0" smtClean="0"/>
              <a:t>“At </a:t>
            </a:r>
            <a:r>
              <a:rPr lang="en-US" sz="2800" dirty="0"/>
              <a:t>present, there is insufficient evidence to support the application of </a:t>
            </a:r>
            <a:r>
              <a:rPr lang="en-US" sz="2800" dirty="0" smtClean="0"/>
              <a:t>routine NIPPV </a:t>
            </a:r>
            <a:r>
              <a:rPr lang="en-US" sz="2800" dirty="0"/>
              <a:t>in patients with stable COPD. However, higher IPAP levels, better compliance and </a:t>
            </a:r>
            <a:r>
              <a:rPr lang="en-US" sz="2800" dirty="0" smtClean="0"/>
              <a:t>higher baseline </a:t>
            </a:r>
            <a:r>
              <a:rPr lang="en-US" sz="2800" dirty="0"/>
              <a:t>PaCO</a:t>
            </a:r>
            <a:r>
              <a:rPr lang="en-US" sz="1000" dirty="0"/>
              <a:t>2 </a:t>
            </a:r>
            <a:r>
              <a:rPr lang="en-US" sz="2800" dirty="0"/>
              <a:t>seem to </a:t>
            </a:r>
            <a:r>
              <a:rPr lang="en-US" sz="2800" dirty="0" smtClean="0"/>
              <a:t>improve PaCO</a:t>
            </a:r>
            <a:r>
              <a:rPr lang="en-US" sz="2800" baseline="-25000" dirty="0" smtClean="0"/>
              <a:t>2</a:t>
            </a:r>
            <a:r>
              <a:rPr lang="en-US" sz="2800" dirty="0" smtClean="0"/>
              <a:t>.”</a:t>
            </a:r>
            <a:endParaRPr lang="en-US" sz="2800" baseline="-25000" dirty="0"/>
          </a:p>
        </p:txBody>
      </p:sp>
    </p:spTree>
    <p:extLst>
      <p:ext uri="{BB962C8B-B14F-4D97-AF65-F5344CB8AC3E}">
        <p14:creationId xmlns:p14="http://schemas.microsoft.com/office/powerpoint/2010/main" val="678737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87" y="179297"/>
            <a:ext cx="8229600" cy="793709"/>
          </a:xfrm>
        </p:spPr>
        <p:txBody>
          <a:bodyPr>
            <a:normAutofit/>
          </a:bodyPr>
          <a:lstStyle/>
          <a:p>
            <a:r>
              <a:rPr lang="en-US" sz="2800" b="0" dirty="0" err="1" smtClean="0">
                <a:latin typeface="Arial"/>
              </a:rPr>
              <a:t>Bilevel</a:t>
            </a:r>
            <a:r>
              <a:rPr lang="en-US" sz="2800" b="0" dirty="0" smtClean="0">
                <a:latin typeface="Arial"/>
              </a:rPr>
              <a:t> PAP for OSA or Overlap</a:t>
            </a:r>
            <a:endParaRPr lang="en-US" sz="2800" b="0" dirty="0">
              <a:latin typeface="Arial"/>
            </a:endParaRPr>
          </a:p>
        </p:txBody>
      </p:sp>
      <p:sp>
        <p:nvSpPr>
          <p:cNvPr id="3" name="Content Placeholder 2"/>
          <p:cNvSpPr>
            <a:spLocks noGrp="1"/>
          </p:cNvSpPr>
          <p:nvPr>
            <p:ph idx="1"/>
          </p:nvPr>
        </p:nvSpPr>
        <p:spPr/>
        <p:txBody>
          <a:bodyPr>
            <a:normAutofit/>
          </a:bodyPr>
          <a:lstStyle/>
          <a:p>
            <a:r>
              <a:rPr lang="en-US" dirty="0" err="1" smtClean="0"/>
              <a:t>Bilevel</a:t>
            </a:r>
            <a:r>
              <a:rPr lang="en-US" dirty="0" smtClean="0"/>
              <a:t> pressure has not been well-studied and has not been demonstrated to improve adherence or meaningful outcomes in OSA</a:t>
            </a:r>
          </a:p>
          <a:p>
            <a:r>
              <a:rPr lang="en-US" dirty="0" smtClean="0"/>
              <a:t>“Patients </a:t>
            </a:r>
            <a:r>
              <a:rPr lang="en-US" dirty="0"/>
              <a:t>with the overlap syndrome should also be treated by nocturnal pressure support </a:t>
            </a:r>
            <a:r>
              <a:rPr lang="en-US" dirty="0" smtClean="0"/>
              <a:t>….In </a:t>
            </a:r>
            <a:r>
              <a:rPr lang="en-US" dirty="0"/>
              <a:t>cases where OSA predominates, CPAP may be most appropriate, whereas </a:t>
            </a:r>
            <a:r>
              <a:rPr lang="en-US" dirty="0" smtClean="0"/>
              <a:t>…where </a:t>
            </a:r>
            <a:r>
              <a:rPr lang="en-US" dirty="0"/>
              <a:t>there </a:t>
            </a:r>
            <a:r>
              <a:rPr lang="en-US" dirty="0" smtClean="0"/>
              <a:t>is…significant </a:t>
            </a:r>
            <a:r>
              <a:rPr lang="en-US" dirty="0"/>
              <a:t>nocturnal hypoventilation with associated periods of sustained </a:t>
            </a:r>
            <a:r>
              <a:rPr lang="en-US" dirty="0" err="1"/>
              <a:t>hypoxaemia</a:t>
            </a:r>
            <a:r>
              <a:rPr lang="en-US" dirty="0"/>
              <a:t>, </a:t>
            </a:r>
            <a:r>
              <a:rPr lang="en-US" dirty="0" err="1" smtClean="0"/>
              <a:t>bilevel</a:t>
            </a:r>
            <a:r>
              <a:rPr lang="en-US" dirty="0"/>
              <a:t> </a:t>
            </a:r>
            <a:r>
              <a:rPr lang="en-US" dirty="0" smtClean="0"/>
              <a:t>positive </a:t>
            </a:r>
            <a:r>
              <a:rPr lang="en-US" dirty="0"/>
              <a:t>airway pressure may be more appropriate. </a:t>
            </a:r>
            <a:r>
              <a:rPr lang="en-US" dirty="0" smtClean="0"/>
              <a:t>“ </a:t>
            </a:r>
            <a:r>
              <a:rPr lang="en-US" sz="1800" dirty="0" smtClean="0"/>
              <a:t>(</a:t>
            </a:r>
            <a:r>
              <a:rPr lang="en-US" sz="1800" dirty="0" err="1" smtClean="0"/>
              <a:t>McNicholas</a:t>
            </a:r>
            <a:r>
              <a:rPr lang="en-US" sz="1800" dirty="0" smtClean="0"/>
              <a:t> WT </a:t>
            </a:r>
            <a:r>
              <a:rPr lang="en-US" sz="1800" dirty="0" err="1" smtClean="0"/>
              <a:t>Eur</a:t>
            </a:r>
            <a:r>
              <a:rPr lang="en-US" sz="1800" dirty="0" smtClean="0"/>
              <a:t> </a:t>
            </a:r>
            <a:r>
              <a:rPr lang="en-US" sz="1800" dirty="0" err="1" smtClean="0"/>
              <a:t>Respir</a:t>
            </a:r>
            <a:r>
              <a:rPr lang="en-US" sz="1800" dirty="0" smtClean="0"/>
              <a:t> J 2013)</a:t>
            </a:r>
            <a:endParaRPr lang="en-US" sz="1800" dirty="0"/>
          </a:p>
        </p:txBody>
      </p:sp>
    </p:spTree>
    <p:extLst>
      <p:ext uri="{BB962C8B-B14F-4D97-AF65-F5344CB8AC3E}">
        <p14:creationId xmlns:p14="http://schemas.microsoft.com/office/powerpoint/2010/main" val="638287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87" y="115797"/>
            <a:ext cx="8229600" cy="793709"/>
          </a:xfrm>
        </p:spPr>
        <p:txBody>
          <a:bodyPr>
            <a:normAutofit/>
          </a:bodyPr>
          <a:lstStyle/>
          <a:p>
            <a:r>
              <a:rPr lang="en-US" sz="2800" b="0" dirty="0" smtClean="0">
                <a:latin typeface="Arial"/>
              </a:rPr>
              <a:t>Summary/Conclusions</a:t>
            </a:r>
            <a:endParaRPr lang="en-US" sz="2800" b="0" dirty="0">
              <a:latin typeface="Arial"/>
            </a:endParaRPr>
          </a:p>
        </p:txBody>
      </p:sp>
      <p:sp>
        <p:nvSpPr>
          <p:cNvPr id="3" name="Content Placeholder 2"/>
          <p:cNvSpPr>
            <a:spLocks noGrp="1"/>
          </p:cNvSpPr>
          <p:nvPr>
            <p:ph idx="1"/>
          </p:nvPr>
        </p:nvSpPr>
        <p:spPr/>
        <p:txBody>
          <a:bodyPr>
            <a:normAutofit/>
          </a:bodyPr>
          <a:lstStyle/>
          <a:p>
            <a:r>
              <a:rPr lang="en-US" dirty="0" smtClean="0"/>
              <a:t>Sleep and COPD have adverse effects on each other.</a:t>
            </a:r>
          </a:p>
          <a:p>
            <a:r>
              <a:rPr lang="en-US" dirty="0" smtClean="0"/>
              <a:t>COPD + insomnia treatment probably should not involve hypnotics</a:t>
            </a:r>
          </a:p>
          <a:p>
            <a:r>
              <a:rPr lang="en-US" dirty="0" smtClean="0"/>
              <a:t>COPD + OSA (Overlap Syndrome) is best treated with CPAP</a:t>
            </a:r>
          </a:p>
          <a:p>
            <a:r>
              <a:rPr lang="en-US" smtClean="0"/>
              <a:t>NIV shows </a:t>
            </a:r>
            <a:r>
              <a:rPr lang="en-US" dirty="0" smtClean="0"/>
              <a:t>promise, but is still poorly studied </a:t>
            </a:r>
            <a:r>
              <a:rPr lang="en-US" smtClean="0"/>
              <a:t>and expensive.</a:t>
            </a:r>
            <a:endParaRPr lang="en-US" dirty="0" smtClean="0"/>
          </a:p>
          <a:p>
            <a:r>
              <a:rPr lang="en-US" dirty="0" smtClean="0"/>
              <a:t>Come to Austin in October!</a:t>
            </a:r>
            <a:endParaRPr lang="en-US" dirty="0"/>
          </a:p>
        </p:txBody>
      </p:sp>
    </p:spTree>
    <p:extLst>
      <p:ext uri="{BB962C8B-B14F-4D97-AF65-F5344CB8AC3E}">
        <p14:creationId xmlns:p14="http://schemas.microsoft.com/office/powerpoint/2010/main" val="4176185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6078"/>
            <a:ext cx="3760324" cy="481854"/>
          </a:xfrm>
          <a:prstGeom prst="rect">
            <a:avLst/>
          </a:prstGeom>
          <a:solidFill>
            <a:srgbClr val="FF6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sp>
        <p:nvSpPr>
          <p:cNvPr id="8" name="Rectangle 7"/>
          <p:cNvSpPr/>
          <p:nvPr/>
        </p:nvSpPr>
        <p:spPr>
          <a:xfrm>
            <a:off x="1008563" y="5831365"/>
            <a:ext cx="2490281" cy="668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pic>
        <p:nvPicPr>
          <p:cNvPr id="6" name="Picture 5" descr="CHEST-2014.AustinImage-low.png"/>
          <p:cNvPicPr>
            <a:picLocks noChangeAspect="1"/>
          </p:cNvPicPr>
          <p:nvPr/>
        </p:nvPicPr>
        <p:blipFill rotWithShape="1">
          <a:blip r:embed="rId2">
            <a:extLst>
              <a:ext uri="{28A0092B-C50C-407E-A947-70E740481C1C}">
                <a14:useLocalDpi xmlns:a14="http://schemas.microsoft.com/office/drawing/2010/main" val="0"/>
              </a:ext>
            </a:extLst>
          </a:blip>
          <a:srcRect t="6421" b="45065"/>
          <a:stretch/>
        </p:blipFill>
        <p:spPr>
          <a:xfrm>
            <a:off x="0" y="1225764"/>
            <a:ext cx="9144000" cy="2938879"/>
          </a:xfrm>
          <a:prstGeom prst="rect">
            <a:avLst/>
          </a:prstGeom>
        </p:spPr>
      </p:pic>
      <p:sp>
        <p:nvSpPr>
          <p:cNvPr id="2" name="Content Placeholder 1"/>
          <p:cNvSpPr>
            <a:spLocks noGrp="1"/>
          </p:cNvSpPr>
          <p:nvPr>
            <p:ph sz="half" idx="4294967295"/>
          </p:nvPr>
        </p:nvSpPr>
        <p:spPr>
          <a:xfrm>
            <a:off x="4483100" y="4074211"/>
            <a:ext cx="4356100" cy="2936875"/>
          </a:xfrm>
        </p:spPr>
        <p:txBody>
          <a:bodyPr/>
          <a:lstStyle/>
          <a:p>
            <a:pPr marL="0" indent="0">
              <a:spcBef>
                <a:spcPts val="3168"/>
              </a:spcBef>
              <a:buNone/>
            </a:pPr>
            <a:r>
              <a:rPr lang="en-US" dirty="0">
                <a:latin typeface="Verdana"/>
                <a:cs typeface="Verdana"/>
              </a:rPr>
              <a:t>Submission deadline: April 1 </a:t>
            </a:r>
          </a:p>
          <a:p>
            <a:pPr marL="0" indent="0">
              <a:spcBef>
                <a:spcPts val="768"/>
              </a:spcBef>
              <a:buNone/>
            </a:pPr>
            <a:r>
              <a:rPr lang="en-US" dirty="0" err="1">
                <a:latin typeface="Verdana"/>
                <a:cs typeface="Verdana"/>
              </a:rPr>
              <a:t>chestmeeting.chestnet.org</a:t>
            </a:r>
            <a:endParaRPr lang="en-US" dirty="0">
              <a:latin typeface="Verdana"/>
              <a:cs typeface="Verdana"/>
            </a:endParaRPr>
          </a:p>
        </p:txBody>
      </p:sp>
      <p:sp>
        <p:nvSpPr>
          <p:cNvPr id="3" name="Title 2"/>
          <p:cNvSpPr>
            <a:spLocks noGrp="1"/>
          </p:cNvSpPr>
          <p:nvPr>
            <p:ph type="title" idx="4294967295"/>
          </p:nvPr>
        </p:nvSpPr>
        <p:spPr>
          <a:xfrm>
            <a:off x="4794250" y="109752"/>
            <a:ext cx="4060825" cy="1116012"/>
          </a:xfrm>
        </p:spPr>
        <p:txBody>
          <a:bodyPr>
            <a:normAutofit/>
          </a:bodyPr>
          <a:lstStyle/>
          <a:p>
            <a:r>
              <a:rPr lang="en-US" dirty="0" smtClean="0"/>
              <a:t>Call for</a:t>
            </a:r>
            <a:r>
              <a:rPr lang="en-US" dirty="0"/>
              <a:t> Abstracts </a:t>
            </a:r>
            <a:r>
              <a:rPr lang="en-US" dirty="0" smtClean="0"/>
              <a:t/>
            </a:r>
            <a:br>
              <a:rPr lang="en-US" dirty="0" smtClean="0"/>
            </a:br>
            <a:r>
              <a:rPr lang="en-US" dirty="0" smtClean="0"/>
              <a:t>and</a:t>
            </a:r>
            <a:r>
              <a:rPr lang="en-US" dirty="0"/>
              <a:t> Case Reports</a:t>
            </a:r>
          </a:p>
        </p:txBody>
      </p:sp>
      <p:pic>
        <p:nvPicPr>
          <p:cNvPr id="4" name="Picture 3"/>
          <p:cNvPicPr>
            <a:picLocks noChangeAspect="1"/>
          </p:cNvPicPr>
          <p:nvPr/>
        </p:nvPicPr>
        <p:blipFill>
          <a:blip r:embed="rId3"/>
          <a:stretch>
            <a:fillRect/>
          </a:stretch>
        </p:blipFill>
        <p:spPr>
          <a:xfrm>
            <a:off x="545045" y="4534089"/>
            <a:ext cx="3353245" cy="1008560"/>
          </a:xfrm>
          <a:prstGeom prst="rect">
            <a:avLst/>
          </a:prstGeom>
        </p:spPr>
      </p:pic>
      <p:pic>
        <p:nvPicPr>
          <p:cNvPr id="5" name="Picture 4"/>
          <p:cNvPicPr>
            <a:picLocks noChangeAspect="1"/>
          </p:cNvPicPr>
          <p:nvPr/>
        </p:nvPicPr>
        <p:blipFill>
          <a:blip r:embed="rId4"/>
          <a:stretch>
            <a:fillRect/>
          </a:stretch>
        </p:blipFill>
        <p:spPr>
          <a:xfrm>
            <a:off x="1198320" y="5934740"/>
            <a:ext cx="2142499" cy="682248"/>
          </a:xfrm>
          <a:prstGeom prst="rect">
            <a:avLst/>
          </a:prstGeom>
        </p:spPr>
      </p:pic>
    </p:spTree>
    <p:extLst>
      <p:ext uri="{BB962C8B-B14F-4D97-AF65-F5344CB8AC3E}">
        <p14:creationId xmlns:p14="http://schemas.microsoft.com/office/powerpoint/2010/main" val="42530870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01688" y="3759001"/>
            <a:ext cx="8342312" cy="4043363"/>
          </a:xfrm>
        </p:spPr>
        <p:txBody>
          <a:bodyPr/>
          <a:lstStyle/>
          <a:p>
            <a:pPr lvl="0"/>
            <a:r>
              <a:rPr lang="en-US" dirty="0" smtClean="0"/>
              <a:t>More </a:t>
            </a:r>
            <a:r>
              <a:rPr lang="en-US" dirty="0"/>
              <a:t>than 300 general sessions</a:t>
            </a:r>
          </a:p>
          <a:p>
            <a:pPr lvl="0"/>
            <a:r>
              <a:rPr lang="en-US" dirty="0"/>
              <a:t>Postgraduate courses</a:t>
            </a:r>
          </a:p>
          <a:p>
            <a:pPr lvl="0"/>
            <a:r>
              <a:rPr lang="en-US" dirty="0"/>
              <a:t>Simulation program</a:t>
            </a:r>
          </a:p>
          <a:p>
            <a:pPr lvl="0"/>
            <a:r>
              <a:rPr lang="en-US" dirty="0"/>
              <a:t>Original investigation presentations</a:t>
            </a:r>
          </a:p>
          <a:p>
            <a:pPr marL="0" indent="0">
              <a:buNone/>
            </a:pPr>
            <a:endParaRPr lang="en-US" dirty="0"/>
          </a:p>
          <a:p>
            <a:pPr marL="0" indent="0">
              <a:buNone/>
            </a:pPr>
            <a:r>
              <a:rPr lang="en-US" b="1" dirty="0" err="1" smtClean="0"/>
              <a:t>chestmeeting.chestnet.org</a:t>
            </a:r>
            <a:endParaRPr lang="en-US" b="1" dirty="0"/>
          </a:p>
        </p:txBody>
      </p:sp>
      <p:sp>
        <p:nvSpPr>
          <p:cNvPr id="7" name="Rectangle 6"/>
          <p:cNvSpPr/>
          <p:nvPr/>
        </p:nvSpPr>
        <p:spPr>
          <a:xfrm>
            <a:off x="0" y="2950152"/>
            <a:ext cx="9144000" cy="337205"/>
          </a:xfrm>
          <a:prstGeom prst="rect">
            <a:avLst/>
          </a:prstGeom>
          <a:solidFill>
            <a:srgbClr val="FF6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sp>
        <p:nvSpPr>
          <p:cNvPr id="8" name="Rectangle 7"/>
          <p:cNvSpPr/>
          <p:nvPr/>
        </p:nvSpPr>
        <p:spPr>
          <a:xfrm>
            <a:off x="6021537" y="2875439"/>
            <a:ext cx="2490281" cy="668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pic>
        <p:nvPicPr>
          <p:cNvPr id="9" name="Picture 8"/>
          <p:cNvPicPr>
            <a:picLocks noChangeAspect="1"/>
          </p:cNvPicPr>
          <p:nvPr/>
        </p:nvPicPr>
        <p:blipFill>
          <a:blip r:embed="rId2"/>
          <a:stretch>
            <a:fillRect/>
          </a:stretch>
        </p:blipFill>
        <p:spPr>
          <a:xfrm>
            <a:off x="889181" y="1606936"/>
            <a:ext cx="3353245" cy="1008560"/>
          </a:xfrm>
          <a:prstGeom prst="rect">
            <a:avLst/>
          </a:prstGeom>
        </p:spPr>
      </p:pic>
      <p:pic>
        <p:nvPicPr>
          <p:cNvPr id="10" name="Picture 9"/>
          <p:cNvPicPr>
            <a:picLocks noChangeAspect="1"/>
          </p:cNvPicPr>
          <p:nvPr/>
        </p:nvPicPr>
        <p:blipFill>
          <a:blip r:embed="rId3"/>
          <a:stretch>
            <a:fillRect/>
          </a:stretch>
        </p:blipFill>
        <p:spPr>
          <a:xfrm>
            <a:off x="6211294" y="2978814"/>
            <a:ext cx="2142499" cy="682248"/>
          </a:xfrm>
          <a:prstGeom prst="rect">
            <a:avLst/>
          </a:prstGeom>
        </p:spPr>
      </p:pic>
    </p:spTree>
    <p:extLst>
      <p:ext uri="{BB962C8B-B14F-4D97-AF65-F5344CB8AC3E}">
        <p14:creationId xmlns:p14="http://schemas.microsoft.com/office/powerpoint/2010/main" val="34055107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8100" y="-190500"/>
            <a:ext cx="6858000" cy="1431925"/>
          </a:xfrm>
        </p:spPr>
        <p:txBody>
          <a:bodyPr>
            <a:normAutofit fontScale="90000"/>
          </a:bodyPr>
          <a:lstStyle/>
          <a:p>
            <a:pPr eaLnBrk="1" hangingPunct="1"/>
            <a:r>
              <a:rPr lang="en-US" sz="1900" dirty="0"/>
              <a:t/>
            </a:r>
            <a:br>
              <a:rPr lang="en-US" sz="1900" dirty="0"/>
            </a:br>
            <a:r>
              <a:rPr lang="en-US" sz="1900" dirty="0"/>
              <a:t/>
            </a:r>
            <a:br>
              <a:rPr lang="en-US" sz="1900" dirty="0"/>
            </a:br>
            <a:r>
              <a:rPr lang="en-US" sz="2700" b="0" dirty="0">
                <a:latin typeface="Arial"/>
              </a:rPr>
              <a:t>Respiratory Response to Sa02 During  Normal Sleep</a:t>
            </a:r>
            <a:r>
              <a:rPr lang="en-US" sz="2000" b="0" dirty="0">
                <a:latin typeface="Arial"/>
              </a:rPr>
              <a:t/>
            </a:r>
            <a:br>
              <a:rPr lang="en-US" sz="2000" b="0" dirty="0">
                <a:latin typeface="Arial"/>
              </a:rPr>
            </a:br>
            <a:r>
              <a:rPr lang="en-US" sz="400" b="0" dirty="0">
                <a:latin typeface="Arial"/>
              </a:rPr>
              <a:t/>
            </a:r>
            <a:br>
              <a:rPr lang="en-US" sz="400" b="0" dirty="0">
                <a:latin typeface="Arial"/>
              </a:rPr>
            </a:br>
            <a:r>
              <a:rPr lang="en-US" sz="1100" dirty="0"/>
              <a:t/>
            </a:r>
            <a:br>
              <a:rPr lang="en-US" sz="1100" dirty="0"/>
            </a:br>
            <a:endParaRPr lang="en-US" sz="1100" dirty="0"/>
          </a:p>
        </p:txBody>
      </p:sp>
      <p:sp>
        <p:nvSpPr>
          <p:cNvPr id="2" name="Rectangle 4"/>
          <p:cNvSpPr>
            <a:spLocks noChangeArrowheads="1"/>
          </p:cNvSpPr>
          <p:nvPr/>
        </p:nvSpPr>
        <p:spPr bwMode="auto">
          <a:xfrm>
            <a:off x="609600" y="4953000"/>
            <a:ext cx="8534400" cy="2833688"/>
          </a:xfrm>
          <a:prstGeom prst="rect">
            <a:avLst/>
          </a:prstGeom>
          <a:noFill/>
          <a:ln w="9525">
            <a:noFill/>
            <a:miter lim="800000"/>
            <a:headEnd/>
            <a:tailEnd/>
          </a:ln>
        </p:spPr>
        <p:txBody>
          <a:bodyPr anchor="ctr">
            <a:prstTxWarp prst="textNoShape">
              <a:avLst/>
            </a:prstTxWarp>
          </a:bodyPr>
          <a:lstStyle/>
          <a:p>
            <a:pPr algn="ctr">
              <a:buClr>
                <a:schemeClr val="hlink"/>
              </a:buClr>
              <a:buSzPct val="70000"/>
              <a:buFont typeface="Wingdings" charset="2"/>
              <a:buNone/>
            </a:pPr>
            <a:r>
              <a:rPr lang="en-US" sz="1700">
                <a:solidFill>
                  <a:srgbClr val="000000"/>
                </a:solidFill>
                <a:effectLst>
                  <a:outerShdw blurRad="38100" dist="38100" dir="2700000" algn="tl">
                    <a:srgbClr val="DDDDDD"/>
                  </a:outerShdw>
                </a:effectLst>
                <a:latin typeface="Times New Roman" charset="0"/>
                <a:ea typeface="ＭＳ Ｐゴシック" charset="-128"/>
                <a:cs typeface="Arial" charset="0"/>
              </a:rPr>
              <a:t>  </a:t>
            </a:r>
            <a:r>
              <a:rPr lang="en-US" sz="18000">
                <a:solidFill>
                  <a:srgbClr val="000000"/>
                </a:solidFill>
                <a:effectLst>
                  <a:outerShdw blurRad="38100" dist="38100" dir="2700000" algn="tl">
                    <a:srgbClr val="DDDDDD"/>
                  </a:outerShdw>
                </a:effectLst>
                <a:latin typeface="Times New Roman" charset="0"/>
                <a:ea typeface="ＭＳ Ｐゴシック" charset="-128"/>
                <a:cs typeface="Arial" charset="0"/>
              </a:rPr>
              <a:t> </a:t>
            </a:r>
            <a:r>
              <a:rPr lang="en-US" sz="1700">
                <a:solidFill>
                  <a:srgbClr val="000000"/>
                </a:solidFill>
                <a:effectLst>
                  <a:outerShdw blurRad="38100" dist="38100" dir="2700000" algn="tl">
                    <a:srgbClr val="DDDDDD"/>
                  </a:outerShdw>
                </a:effectLst>
                <a:latin typeface="Times New Roman" charset="0"/>
                <a:ea typeface="ＭＳ Ｐゴシック" charset="-128"/>
                <a:cs typeface="Arial" charset="0"/>
              </a:rPr>
              <a:t>                                                                                                   </a:t>
            </a:r>
          </a:p>
        </p:txBody>
      </p:sp>
      <p:sp>
        <p:nvSpPr>
          <p:cNvPr id="47108" name="Line 15"/>
          <p:cNvSpPr>
            <a:spLocks noChangeShapeType="1"/>
          </p:cNvSpPr>
          <p:nvPr/>
        </p:nvSpPr>
        <p:spPr bwMode="auto">
          <a:xfrm>
            <a:off x="2209800" y="1676400"/>
            <a:ext cx="0" cy="41148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09" name="Line 16"/>
          <p:cNvSpPr>
            <a:spLocks noChangeShapeType="1"/>
          </p:cNvSpPr>
          <p:nvPr/>
        </p:nvSpPr>
        <p:spPr bwMode="auto">
          <a:xfrm>
            <a:off x="2819400" y="5562600"/>
            <a:ext cx="2895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10" name="Text Box 17"/>
          <p:cNvSpPr txBox="1">
            <a:spLocks noChangeArrowheads="1"/>
          </p:cNvSpPr>
          <p:nvPr/>
        </p:nvSpPr>
        <p:spPr bwMode="auto">
          <a:xfrm>
            <a:off x="2209800" y="5638800"/>
            <a:ext cx="1066800" cy="46196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100</a:t>
            </a:r>
          </a:p>
        </p:txBody>
      </p:sp>
      <p:sp>
        <p:nvSpPr>
          <p:cNvPr id="47111" name="Text Box 18"/>
          <p:cNvSpPr txBox="1">
            <a:spLocks noChangeArrowheads="1"/>
          </p:cNvSpPr>
          <p:nvPr/>
        </p:nvSpPr>
        <p:spPr bwMode="auto">
          <a:xfrm>
            <a:off x="3962400" y="5638800"/>
            <a:ext cx="533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90</a:t>
            </a:r>
          </a:p>
        </p:txBody>
      </p:sp>
      <p:sp>
        <p:nvSpPr>
          <p:cNvPr id="47112" name="Text Box 19"/>
          <p:cNvSpPr txBox="1">
            <a:spLocks noChangeArrowheads="1"/>
          </p:cNvSpPr>
          <p:nvPr/>
        </p:nvSpPr>
        <p:spPr bwMode="auto">
          <a:xfrm>
            <a:off x="5410200" y="5638800"/>
            <a:ext cx="533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80</a:t>
            </a:r>
          </a:p>
        </p:txBody>
      </p:sp>
      <p:sp>
        <p:nvSpPr>
          <p:cNvPr id="47113" name="Text Box 20"/>
          <p:cNvSpPr txBox="1">
            <a:spLocks noChangeArrowheads="1"/>
          </p:cNvSpPr>
          <p:nvPr/>
        </p:nvSpPr>
        <p:spPr bwMode="auto">
          <a:xfrm>
            <a:off x="1828800" y="51054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5</a:t>
            </a:r>
          </a:p>
        </p:txBody>
      </p:sp>
      <p:sp>
        <p:nvSpPr>
          <p:cNvPr id="47114" name="Text Box 21"/>
          <p:cNvSpPr txBox="1">
            <a:spLocks noChangeArrowheads="1"/>
          </p:cNvSpPr>
          <p:nvPr/>
        </p:nvSpPr>
        <p:spPr bwMode="auto">
          <a:xfrm>
            <a:off x="1676400" y="3581400"/>
            <a:ext cx="533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10</a:t>
            </a:r>
          </a:p>
        </p:txBody>
      </p:sp>
      <p:sp>
        <p:nvSpPr>
          <p:cNvPr id="47115" name="Text Box 22"/>
          <p:cNvSpPr txBox="1">
            <a:spLocks noChangeArrowheads="1"/>
          </p:cNvSpPr>
          <p:nvPr/>
        </p:nvSpPr>
        <p:spPr bwMode="auto">
          <a:xfrm>
            <a:off x="1676400" y="2133600"/>
            <a:ext cx="609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a:ea typeface="ＭＳ Ｐゴシック" charset="-128"/>
                <a:cs typeface="ＭＳ Ｐゴシック" charset="-128"/>
              </a:rPr>
              <a:t>15</a:t>
            </a:r>
          </a:p>
        </p:txBody>
      </p:sp>
      <p:sp>
        <p:nvSpPr>
          <p:cNvPr id="8215" name="Line 23"/>
          <p:cNvSpPr>
            <a:spLocks noChangeShapeType="1"/>
          </p:cNvSpPr>
          <p:nvPr/>
        </p:nvSpPr>
        <p:spPr bwMode="auto">
          <a:xfrm flipV="1">
            <a:off x="3429000" y="1676400"/>
            <a:ext cx="2209800" cy="27432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216" name="Line 24"/>
          <p:cNvSpPr>
            <a:spLocks noChangeShapeType="1"/>
          </p:cNvSpPr>
          <p:nvPr/>
        </p:nvSpPr>
        <p:spPr bwMode="auto">
          <a:xfrm flipV="1">
            <a:off x="3505200" y="2362200"/>
            <a:ext cx="2286000" cy="20574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217" name="Line 25"/>
          <p:cNvSpPr>
            <a:spLocks noChangeShapeType="1"/>
          </p:cNvSpPr>
          <p:nvPr/>
        </p:nvSpPr>
        <p:spPr bwMode="auto">
          <a:xfrm flipV="1">
            <a:off x="3505200" y="2590800"/>
            <a:ext cx="2286000" cy="18288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218" name="Line 26"/>
          <p:cNvSpPr>
            <a:spLocks noChangeShapeType="1"/>
          </p:cNvSpPr>
          <p:nvPr/>
        </p:nvSpPr>
        <p:spPr bwMode="auto">
          <a:xfrm flipV="1">
            <a:off x="3581400" y="3733800"/>
            <a:ext cx="2133600" cy="7620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219" name="Text Box 27"/>
          <p:cNvSpPr txBox="1">
            <a:spLocks noChangeArrowheads="1"/>
          </p:cNvSpPr>
          <p:nvPr/>
        </p:nvSpPr>
        <p:spPr bwMode="auto">
          <a:xfrm>
            <a:off x="5791200" y="3581400"/>
            <a:ext cx="914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REM</a:t>
            </a:r>
          </a:p>
        </p:txBody>
      </p:sp>
      <p:sp>
        <p:nvSpPr>
          <p:cNvPr id="47121" name="Text Box 28"/>
          <p:cNvSpPr txBox="1">
            <a:spLocks noChangeArrowheads="1"/>
          </p:cNvSpPr>
          <p:nvPr/>
        </p:nvSpPr>
        <p:spPr bwMode="auto">
          <a:xfrm>
            <a:off x="2286000" y="6172200"/>
            <a:ext cx="4267200" cy="46196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Oxygen Saturation (%)</a:t>
            </a:r>
          </a:p>
        </p:txBody>
      </p:sp>
      <p:sp>
        <p:nvSpPr>
          <p:cNvPr id="47122" name="Text Box 29"/>
          <p:cNvSpPr txBox="1">
            <a:spLocks noChangeArrowheads="1"/>
          </p:cNvSpPr>
          <p:nvPr/>
        </p:nvSpPr>
        <p:spPr bwMode="auto">
          <a:xfrm rot="16200000" flipH="1">
            <a:off x="-683418" y="3350418"/>
            <a:ext cx="3352800" cy="46196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Ventilation (L/min)</a:t>
            </a:r>
          </a:p>
        </p:txBody>
      </p:sp>
      <p:sp>
        <p:nvSpPr>
          <p:cNvPr id="8222" name="Text Box 30"/>
          <p:cNvSpPr txBox="1">
            <a:spLocks noChangeArrowheads="1"/>
          </p:cNvSpPr>
          <p:nvPr/>
        </p:nvSpPr>
        <p:spPr bwMode="auto">
          <a:xfrm>
            <a:off x="5791200" y="1447800"/>
            <a:ext cx="1447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Awake</a:t>
            </a:r>
          </a:p>
        </p:txBody>
      </p:sp>
      <p:sp>
        <p:nvSpPr>
          <p:cNvPr id="8223" name="Text Box 31"/>
          <p:cNvSpPr txBox="1">
            <a:spLocks noChangeArrowheads="1"/>
          </p:cNvSpPr>
          <p:nvPr/>
        </p:nvSpPr>
        <p:spPr bwMode="auto">
          <a:xfrm>
            <a:off x="5943600" y="2133600"/>
            <a:ext cx="914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3/4</a:t>
            </a:r>
          </a:p>
        </p:txBody>
      </p:sp>
      <p:sp>
        <p:nvSpPr>
          <p:cNvPr id="8224" name="Text Box 32"/>
          <p:cNvSpPr txBox="1">
            <a:spLocks noChangeArrowheads="1"/>
          </p:cNvSpPr>
          <p:nvPr/>
        </p:nvSpPr>
        <p:spPr bwMode="auto">
          <a:xfrm>
            <a:off x="5943600" y="2514600"/>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2</a:t>
            </a:r>
          </a:p>
        </p:txBody>
      </p:sp>
      <p:sp>
        <p:nvSpPr>
          <p:cNvPr id="47126" name="Line 35"/>
          <p:cNvSpPr>
            <a:spLocks noChangeShapeType="1"/>
          </p:cNvSpPr>
          <p:nvPr/>
        </p:nvSpPr>
        <p:spPr bwMode="auto">
          <a:xfrm>
            <a:off x="2819400" y="55626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27" name="Line 36"/>
          <p:cNvSpPr>
            <a:spLocks noChangeShapeType="1"/>
          </p:cNvSpPr>
          <p:nvPr/>
        </p:nvSpPr>
        <p:spPr bwMode="auto">
          <a:xfrm>
            <a:off x="4191000" y="55626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28" name="Line 37"/>
          <p:cNvSpPr>
            <a:spLocks noChangeShapeType="1"/>
          </p:cNvSpPr>
          <p:nvPr/>
        </p:nvSpPr>
        <p:spPr bwMode="auto">
          <a:xfrm>
            <a:off x="5638800" y="55626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29" name="Line 38"/>
          <p:cNvSpPr>
            <a:spLocks noChangeShapeType="1"/>
          </p:cNvSpPr>
          <p:nvPr/>
        </p:nvSpPr>
        <p:spPr bwMode="auto">
          <a:xfrm>
            <a:off x="2133600" y="52578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30" name="Line 39"/>
          <p:cNvSpPr>
            <a:spLocks noChangeShapeType="1"/>
          </p:cNvSpPr>
          <p:nvPr/>
        </p:nvSpPr>
        <p:spPr bwMode="auto">
          <a:xfrm flipH="1">
            <a:off x="2133600" y="37338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31" name="Line 40"/>
          <p:cNvSpPr>
            <a:spLocks noChangeShapeType="1"/>
          </p:cNvSpPr>
          <p:nvPr/>
        </p:nvSpPr>
        <p:spPr bwMode="auto">
          <a:xfrm flipH="1">
            <a:off x="2133600" y="22860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235" name="Text Box 43"/>
          <p:cNvSpPr txBox="1">
            <a:spLocks noChangeArrowheads="1"/>
          </p:cNvSpPr>
          <p:nvPr/>
        </p:nvSpPr>
        <p:spPr bwMode="auto">
          <a:xfrm>
            <a:off x="5943600" y="4311650"/>
            <a:ext cx="29718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solidFill>
                  <a:schemeClr val="tx2"/>
                </a:solidFill>
                <a:ea typeface="ＭＳ Ｐゴシック" charset="-128"/>
                <a:cs typeface="ＭＳ Ｐゴシック" charset="-128"/>
              </a:rPr>
              <a:t>Douglas NJ </a:t>
            </a:r>
            <a:r>
              <a:rPr lang="en-US" sz="2400" b="1" dirty="0" err="1">
                <a:solidFill>
                  <a:schemeClr val="tx2"/>
                </a:solidFill>
                <a:ea typeface="ＭＳ Ｐゴシック" charset="-128"/>
                <a:cs typeface="ＭＳ Ｐゴシック" charset="-128"/>
              </a:rPr>
              <a:t>Clin</a:t>
            </a:r>
            <a:r>
              <a:rPr lang="en-US" sz="2400" b="1" dirty="0">
                <a:solidFill>
                  <a:schemeClr val="tx2"/>
                </a:solidFill>
                <a:ea typeface="ＭＳ Ｐゴシック" charset="-128"/>
                <a:cs typeface="ＭＳ Ｐゴシック" charset="-128"/>
              </a:rPr>
              <a:t> Chest Med 1985;6:564</a:t>
            </a:r>
          </a:p>
        </p:txBody>
      </p:sp>
    </p:spTree>
    <p:extLst>
      <p:ext uri="{BB962C8B-B14F-4D97-AF65-F5344CB8AC3E}">
        <p14:creationId xmlns:p14="http://schemas.microsoft.com/office/powerpoint/2010/main" val="2755277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nimBg="1"/>
      <p:bldP spid="8216" grpId="0" animBg="1"/>
      <p:bldP spid="8217" grpId="0" animBg="1"/>
      <p:bldP spid="8218" grpId="0" animBg="1"/>
      <p:bldP spid="8219" grpId="0"/>
      <p:bldP spid="8222" grpId="0"/>
      <p:bldP spid="8223" grpId="0"/>
      <p:bldP spid="8224" grpId="0"/>
      <p:bldP spid="82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52400" y="-101600"/>
            <a:ext cx="6286500" cy="1279525"/>
          </a:xfrm>
        </p:spPr>
        <p:txBody>
          <a:bodyPr>
            <a:normAutofit/>
          </a:bodyPr>
          <a:lstStyle/>
          <a:p>
            <a:pPr eaLnBrk="1" hangingPunct="1"/>
            <a:r>
              <a:rPr lang="en-US" b="0" dirty="0">
                <a:latin typeface="Arial"/>
              </a:rPr>
              <a:t>Respiratory Response to CO</a:t>
            </a:r>
            <a:r>
              <a:rPr lang="en-US" b="0" baseline="-25000" dirty="0">
                <a:latin typeface="Arial"/>
              </a:rPr>
              <a:t>2</a:t>
            </a:r>
            <a:r>
              <a:rPr lang="en-US" b="0" dirty="0">
                <a:latin typeface="Arial"/>
              </a:rPr>
              <a:t> During Normal Sleep</a:t>
            </a:r>
          </a:p>
        </p:txBody>
      </p:sp>
      <p:sp>
        <p:nvSpPr>
          <p:cNvPr id="48131" name="Rectangle 3"/>
          <p:cNvSpPr>
            <a:spLocks noGrp="1" noChangeArrowheads="1"/>
          </p:cNvSpPr>
          <p:nvPr>
            <p:ph sz="quarter" idx="4294967295"/>
          </p:nvPr>
        </p:nvSpPr>
        <p:spPr>
          <a:xfrm>
            <a:off x="0" y="1524000"/>
            <a:ext cx="8915400" cy="4525963"/>
          </a:xfrm>
        </p:spPr>
        <p:txBody>
          <a:bodyPr/>
          <a:lstStyle/>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marL="0" indent="0" eaLnBrk="1" hangingPunct="1">
              <a:lnSpc>
                <a:spcPct val="90000"/>
              </a:lnSpc>
              <a:buNone/>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
        <p:nvSpPr>
          <p:cNvPr id="15374" name="Text Box 14"/>
          <p:cNvSpPr txBox="1">
            <a:spLocks noChangeArrowheads="1"/>
          </p:cNvSpPr>
          <p:nvPr/>
        </p:nvSpPr>
        <p:spPr bwMode="auto">
          <a:xfrm>
            <a:off x="457200" y="6172200"/>
            <a:ext cx="4343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ea typeface="ＭＳ Ｐゴシック" charset="-128"/>
                <a:cs typeface="ＭＳ Ｐゴシック" charset="-128"/>
              </a:rPr>
              <a:t>Douglas NJ Clin Chest Med 1985</a:t>
            </a:r>
          </a:p>
        </p:txBody>
      </p:sp>
      <p:sp>
        <p:nvSpPr>
          <p:cNvPr id="48133" name="Text Box 15"/>
          <p:cNvSpPr txBox="1">
            <a:spLocks noChangeArrowheads="1"/>
          </p:cNvSpPr>
          <p:nvPr/>
        </p:nvSpPr>
        <p:spPr bwMode="auto">
          <a:xfrm>
            <a:off x="4876800" y="1676400"/>
            <a:ext cx="40386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2400">
              <a:ea typeface="ＭＳ Ｐゴシック" charset="-128"/>
              <a:cs typeface="ＭＳ Ｐゴシック" charset="-128"/>
            </a:endParaRPr>
          </a:p>
        </p:txBody>
      </p:sp>
      <p:sp>
        <p:nvSpPr>
          <p:cNvPr id="15376" name="Text Box 16"/>
          <p:cNvSpPr txBox="1">
            <a:spLocks noChangeArrowheads="1"/>
          </p:cNvSpPr>
          <p:nvPr/>
        </p:nvSpPr>
        <p:spPr bwMode="auto">
          <a:xfrm>
            <a:off x="4495800" y="1600200"/>
            <a:ext cx="4038600" cy="1158875"/>
          </a:xfrm>
          <a:prstGeom prst="rect">
            <a:avLst/>
          </a:prstGeom>
          <a:noFill/>
          <a:ln w="9525">
            <a:noFill/>
            <a:miter lim="800000"/>
            <a:headEnd/>
            <a:tailEnd/>
          </a:ln>
        </p:spPr>
        <p:txBody>
          <a:bodyPr>
            <a:prstTxWarp prst="textNoShape">
              <a:avLst/>
            </a:prstTxWarp>
            <a:spAutoFit/>
          </a:bodyPr>
          <a:lstStyle/>
          <a:p>
            <a:pPr>
              <a:buFontTx/>
              <a:buChar char="•"/>
            </a:pPr>
            <a:r>
              <a:rPr lang="en-US" sz="2000">
                <a:ea typeface="ＭＳ Ｐゴシック" charset="-128"/>
                <a:cs typeface="ＭＳ Ｐゴシック" charset="-128"/>
              </a:rPr>
              <a:t>Ventilatory response to CO</a:t>
            </a:r>
            <a:r>
              <a:rPr lang="en-US" sz="2000" baseline="-25000">
                <a:ea typeface="ＭＳ Ｐゴシック" charset="-128"/>
                <a:cs typeface="ＭＳ Ｐゴシック" charset="-128"/>
              </a:rPr>
              <a:t>2</a:t>
            </a:r>
            <a:r>
              <a:rPr lang="en-US" sz="2000">
                <a:ea typeface="ＭＳ Ｐゴシック" charset="-128"/>
                <a:cs typeface="ＭＳ Ｐゴシック" charset="-128"/>
              </a:rPr>
              <a:t> is depressed during NREM sleep</a:t>
            </a:r>
          </a:p>
          <a:p>
            <a:pPr>
              <a:spcBef>
                <a:spcPct val="50000"/>
              </a:spcBef>
            </a:pPr>
            <a:endParaRPr lang="en-US" sz="2000" b="1">
              <a:ea typeface="ＭＳ Ｐゴシック" charset="-128"/>
              <a:cs typeface="ＭＳ Ｐゴシック" charset="-128"/>
            </a:endParaRPr>
          </a:p>
        </p:txBody>
      </p:sp>
      <p:sp>
        <p:nvSpPr>
          <p:cNvPr id="15377" name="Text Box 17"/>
          <p:cNvSpPr txBox="1">
            <a:spLocks noChangeArrowheads="1"/>
          </p:cNvSpPr>
          <p:nvPr/>
        </p:nvSpPr>
        <p:spPr bwMode="auto">
          <a:xfrm>
            <a:off x="4495800" y="2438400"/>
            <a:ext cx="3581400" cy="707886"/>
          </a:xfrm>
          <a:prstGeom prst="rect">
            <a:avLst/>
          </a:prstGeom>
          <a:noFill/>
          <a:ln w="9525">
            <a:noFill/>
            <a:miter lim="800000"/>
            <a:headEnd/>
            <a:tailEnd/>
          </a:ln>
        </p:spPr>
        <p:txBody>
          <a:bodyPr>
            <a:prstTxWarp prst="textNoShape">
              <a:avLst/>
            </a:prstTxWarp>
            <a:spAutoFit/>
          </a:bodyPr>
          <a:lstStyle/>
          <a:p>
            <a:pPr>
              <a:spcBef>
                <a:spcPct val="20000"/>
              </a:spcBef>
              <a:buFontTx/>
              <a:buChar char="•"/>
            </a:pPr>
            <a:r>
              <a:rPr lang="en-US" sz="2000" dirty="0">
                <a:ea typeface="ＭＳ Ｐゴシック" charset="-128"/>
                <a:cs typeface="ＭＳ Ｐゴシック" charset="-128"/>
              </a:rPr>
              <a:t>Slope of response line is depressed further in REM </a:t>
            </a:r>
            <a:r>
              <a:rPr lang="en-US" sz="2000" dirty="0" smtClean="0">
                <a:ea typeface="ＭＳ Ｐゴシック" charset="-128"/>
                <a:cs typeface="ＭＳ Ｐゴシック" charset="-128"/>
              </a:rPr>
              <a:t>sleep</a:t>
            </a:r>
            <a:endParaRPr lang="en-US" sz="2000" dirty="0">
              <a:ea typeface="ＭＳ Ｐゴシック" charset="-128"/>
              <a:cs typeface="ＭＳ Ｐゴシック" charset="-128"/>
            </a:endParaRPr>
          </a:p>
        </p:txBody>
      </p:sp>
      <p:sp>
        <p:nvSpPr>
          <p:cNvPr id="15378" name="Text Box 18"/>
          <p:cNvSpPr txBox="1">
            <a:spLocks noChangeArrowheads="1"/>
          </p:cNvSpPr>
          <p:nvPr/>
        </p:nvSpPr>
        <p:spPr bwMode="auto">
          <a:xfrm>
            <a:off x="4495800" y="3581400"/>
            <a:ext cx="4419600" cy="2092881"/>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000" dirty="0">
                <a:ea typeface="ＭＳ Ｐゴシック" charset="-128"/>
                <a:cs typeface="ＭＳ Ｐゴシック" charset="-128"/>
              </a:rPr>
              <a:t>Set point for response to CO</a:t>
            </a:r>
            <a:r>
              <a:rPr lang="en-US" sz="2000" baseline="-25000" dirty="0">
                <a:ea typeface="ＭＳ Ｐゴシック" charset="-128"/>
                <a:cs typeface="ＭＳ Ｐゴシック" charset="-128"/>
              </a:rPr>
              <a:t>2</a:t>
            </a:r>
            <a:r>
              <a:rPr lang="en-US" sz="2000" dirty="0">
                <a:ea typeface="ＭＳ Ｐゴシック" charset="-128"/>
                <a:cs typeface="ＭＳ Ｐゴシック" charset="-128"/>
              </a:rPr>
              <a:t> increases during NREM sleep and further in REM sleep</a:t>
            </a:r>
          </a:p>
          <a:p>
            <a:pPr marL="1143000" lvl="2" indent="-228600"/>
            <a:r>
              <a:rPr lang="en-US" sz="2000" dirty="0">
                <a:ea typeface="ＭＳ Ｐゴシック" charset="-128"/>
                <a:cs typeface="ＭＳ Ｐゴシック" charset="-128"/>
              </a:rPr>
              <a:t>-Requires a higher PaCO</a:t>
            </a:r>
            <a:r>
              <a:rPr lang="en-US" sz="2000" baseline="-25000" dirty="0">
                <a:ea typeface="ＭＳ Ｐゴシック" charset="-128"/>
                <a:cs typeface="ＭＳ Ｐゴシック" charset="-128"/>
              </a:rPr>
              <a:t>2</a:t>
            </a:r>
            <a:r>
              <a:rPr lang="en-US" sz="2000" dirty="0">
                <a:ea typeface="ＭＳ Ｐゴシック" charset="-128"/>
                <a:cs typeface="ＭＳ Ｐゴシック" charset="-128"/>
              </a:rPr>
              <a:t> to stimulate respiration</a:t>
            </a:r>
          </a:p>
          <a:p>
            <a:pPr>
              <a:spcBef>
                <a:spcPct val="50000"/>
              </a:spcBef>
            </a:pPr>
            <a:endParaRPr lang="en-US" sz="2000" dirty="0">
              <a:solidFill>
                <a:srgbClr val="FFC000"/>
              </a:solidFill>
              <a:ea typeface="ＭＳ Ｐゴシック" charset="-128"/>
              <a:cs typeface="ＭＳ Ｐゴシック" charset="-128"/>
            </a:endParaRPr>
          </a:p>
        </p:txBody>
      </p:sp>
      <p:sp>
        <p:nvSpPr>
          <p:cNvPr id="48137" name="Line 20"/>
          <p:cNvSpPr>
            <a:spLocks noChangeShapeType="1"/>
          </p:cNvSpPr>
          <p:nvPr/>
        </p:nvSpPr>
        <p:spPr bwMode="auto">
          <a:xfrm>
            <a:off x="990600" y="1981200"/>
            <a:ext cx="0" cy="25146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38" name="Line 21"/>
          <p:cNvSpPr>
            <a:spLocks noChangeShapeType="1"/>
          </p:cNvSpPr>
          <p:nvPr/>
        </p:nvSpPr>
        <p:spPr bwMode="auto">
          <a:xfrm>
            <a:off x="990600" y="4495800"/>
            <a:ext cx="2514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39" name="Line 22"/>
          <p:cNvSpPr>
            <a:spLocks noChangeShapeType="1"/>
          </p:cNvSpPr>
          <p:nvPr/>
        </p:nvSpPr>
        <p:spPr bwMode="auto">
          <a:xfrm flipV="1">
            <a:off x="1828800" y="2057400"/>
            <a:ext cx="1219200" cy="16002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40" name="Line 23"/>
          <p:cNvSpPr>
            <a:spLocks noChangeShapeType="1"/>
          </p:cNvSpPr>
          <p:nvPr/>
        </p:nvSpPr>
        <p:spPr bwMode="auto">
          <a:xfrm flipV="1">
            <a:off x="1981200" y="2819400"/>
            <a:ext cx="1066800" cy="8382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41" name="Line 24"/>
          <p:cNvSpPr>
            <a:spLocks noChangeShapeType="1"/>
          </p:cNvSpPr>
          <p:nvPr/>
        </p:nvSpPr>
        <p:spPr bwMode="auto">
          <a:xfrm flipV="1">
            <a:off x="2286000" y="3200400"/>
            <a:ext cx="838200" cy="4572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42" name="Line 25"/>
          <p:cNvSpPr>
            <a:spLocks noChangeShapeType="1"/>
          </p:cNvSpPr>
          <p:nvPr/>
        </p:nvSpPr>
        <p:spPr bwMode="auto">
          <a:xfrm flipV="1">
            <a:off x="2286000" y="3352800"/>
            <a:ext cx="838200" cy="3048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8143" name="Text Box 26"/>
          <p:cNvSpPr txBox="1">
            <a:spLocks noChangeArrowheads="1"/>
          </p:cNvSpPr>
          <p:nvPr/>
        </p:nvSpPr>
        <p:spPr bwMode="auto">
          <a:xfrm>
            <a:off x="838200" y="4572000"/>
            <a:ext cx="3200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30                40               50</a:t>
            </a:r>
          </a:p>
        </p:txBody>
      </p:sp>
      <p:sp>
        <p:nvSpPr>
          <p:cNvPr id="48144" name="Text Box 27"/>
          <p:cNvSpPr txBox="1">
            <a:spLocks noChangeArrowheads="1"/>
          </p:cNvSpPr>
          <p:nvPr/>
        </p:nvSpPr>
        <p:spPr bwMode="auto">
          <a:xfrm>
            <a:off x="533400" y="1828800"/>
            <a:ext cx="457200" cy="452437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20</a:t>
            </a:r>
          </a:p>
          <a:p>
            <a:pPr>
              <a:spcBef>
                <a:spcPct val="50000"/>
              </a:spcBef>
            </a:pPr>
            <a:endParaRPr lang="en-US" sz="2400">
              <a:ea typeface="ＭＳ Ｐゴシック" charset="-128"/>
              <a:cs typeface="ＭＳ Ｐゴシック" charset="-128"/>
            </a:endParaRPr>
          </a:p>
          <a:p>
            <a:pPr>
              <a:spcBef>
                <a:spcPct val="50000"/>
              </a:spcBef>
            </a:pPr>
            <a:endParaRPr lang="en-US" sz="2400">
              <a:ea typeface="ＭＳ Ｐゴシック" charset="-128"/>
              <a:cs typeface="ＭＳ Ｐゴシック" charset="-128"/>
            </a:endParaRPr>
          </a:p>
          <a:p>
            <a:pPr>
              <a:spcBef>
                <a:spcPct val="50000"/>
              </a:spcBef>
            </a:pPr>
            <a:r>
              <a:rPr lang="en-US" sz="2400" b="1">
                <a:ea typeface="ＭＳ Ｐゴシック" charset="-128"/>
                <a:cs typeface="ＭＳ Ｐゴシック" charset="-128"/>
              </a:rPr>
              <a:t>10</a:t>
            </a:r>
          </a:p>
          <a:p>
            <a:pPr>
              <a:spcBef>
                <a:spcPct val="50000"/>
              </a:spcBef>
            </a:pPr>
            <a:endParaRPr lang="en-US" sz="2400" b="1">
              <a:ea typeface="ＭＳ Ｐゴシック" charset="-128"/>
              <a:cs typeface="ＭＳ Ｐゴシック" charset="-128"/>
            </a:endParaRPr>
          </a:p>
          <a:p>
            <a:pPr>
              <a:spcBef>
                <a:spcPct val="50000"/>
              </a:spcBef>
            </a:pPr>
            <a:endParaRPr lang="en-US" sz="2400">
              <a:ea typeface="ＭＳ Ｐゴシック" charset="-128"/>
              <a:cs typeface="ＭＳ Ｐゴシック" charset="-128"/>
            </a:endParaRPr>
          </a:p>
          <a:p>
            <a:pPr>
              <a:spcBef>
                <a:spcPct val="50000"/>
              </a:spcBef>
            </a:pPr>
            <a:endParaRPr lang="en-US" sz="2400" b="1">
              <a:ea typeface="ＭＳ Ｐゴシック" charset="-128"/>
              <a:cs typeface="ＭＳ Ｐゴシック" charset="-128"/>
            </a:endParaRPr>
          </a:p>
        </p:txBody>
      </p:sp>
      <p:sp>
        <p:nvSpPr>
          <p:cNvPr id="48145" name="Line 29"/>
          <p:cNvSpPr>
            <a:spLocks noChangeShapeType="1"/>
          </p:cNvSpPr>
          <p:nvPr/>
        </p:nvSpPr>
        <p:spPr bwMode="auto">
          <a:xfrm>
            <a:off x="990600" y="44958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46" name="Line 30"/>
          <p:cNvSpPr>
            <a:spLocks noChangeShapeType="1"/>
          </p:cNvSpPr>
          <p:nvPr/>
        </p:nvSpPr>
        <p:spPr bwMode="auto">
          <a:xfrm>
            <a:off x="2286000" y="44958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47" name="Line 33"/>
          <p:cNvSpPr>
            <a:spLocks noChangeShapeType="1"/>
          </p:cNvSpPr>
          <p:nvPr/>
        </p:nvSpPr>
        <p:spPr bwMode="auto">
          <a:xfrm>
            <a:off x="3505200" y="4495800"/>
            <a:ext cx="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48" name="Line 34"/>
          <p:cNvSpPr>
            <a:spLocks noChangeShapeType="1"/>
          </p:cNvSpPr>
          <p:nvPr/>
        </p:nvSpPr>
        <p:spPr bwMode="auto">
          <a:xfrm>
            <a:off x="914400" y="19812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49" name="Line 35"/>
          <p:cNvSpPr>
            <a:spLocks noChangeShapeType="1"/>
          </p:cNvSpPr>
          <p:nvPr/>
        </p:nvSpPr>
        <p:spPr bwMode="auto">
          <a:xfrm>
            <a:off x="914400" y="32766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50" name="Line 36"/>
          <p:cNvSpPr>
            <a:spLocks noChangeShapeType="1"/>
          </p:cNvSpPr>
          <p:nvPr/>
        </p:nvSpPr>
        <p:spPr bwMode="auto">
          <a:xfrm>
            <a:off x="914400" y="44958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8151" name="Text Box 37"/>
          <p:cNvSpPr txBox="1">
            <a:spLocks noChangeArrowheads="1"/>
          </p:cNvSpPr>
          <p:nvPr/>
        </p:nvSpPr>
        <p:spPr bwMode="auto">
          <a:xfrm>
            <a:off x="609600" y="5334000"/>
            <a:ext cx="3429000" cy="46196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End-tidal PCO(mmHg)</a:t>
            </a:r>
          </a:p>
        </p:txBody>
      </p:sp>
      <p:sp>
        <p:nvSpPr>
          <p:cNvPr id="48152" name="Text Box 38"/>
          <p:cNvSpPr txBox="1">
            <a:spLocks noChangeArrowheads="1"/>
          </p:cNvSpPr>
          <p:nvPr/>
        </p:nvSpPr>
        <p:spPr bwMode="auto">
          <a:xfrm rot="-5400000">
            <a:off x="-921543" y="2826543"/>
            <a:ext cx="2667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ea typeface="ＭＳ Ｐゴシック" charset="-128"/>
                <a:cs typeface="ＭＳ Ｐゴシック" charset="-128"/>
              </a:rPr>
              <a:t>Ventilation (L/min)</a:t>
            </a:r>
          </a:p>
        </p:txBody>
      </p:sp>
      <p:sp>
        <p:nvSpPr>
          <p:cNvPr id="48153" name="Text Box 39"/>
          <p:cNvSpPr txBox="1">
            <a:spLocks noChangeArrowheads="1"/>
          </p:cNvSpPr>
          <p:nvPr/>
        </p:nvSpPr>
        <p:spPr bwMode="auto">
          <a:xfrm rot="21552561" flipH="1">
            <a:off x="3124200" y="1828800"/>
            <a:ext cx="2057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ea typeface="ＭＳ Ｐゴシック" charset="-128"/>
                <a:cs typeface="ＭＳ Ｐゴシック" charset="-128"/>
              </a:rPr>
              <a:t>Awake</a:t>
            </a:r>
          </a:p>
        </p:txBody>
      </p:sp>
      <p:sp>
        <p:nvSpPr>
          <p:cNvPr id="48154" name="Text Box 40"/>
          <p:cNvSpPr txBox="1">
            <a:spLocks noChangeArrowheads="1"/>
          </p:cNvSpPr>
          <p:nvPr/>
        </p:nvSpPr>
        <p:spPr bwMode="auto">
          <a:xfrm>
            <a:off x="3048000" y="2590800"/>
            <a:ext cx="1768475"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ea typeface="ＭＳ Ｐゴシック" charset="-128"/>
                <a:cs typeface="ＭＳ Ｐゴシック" charset="-128"/>
              </a:rPr>
              <a:t>Stage 3/4</a:t>
            </a:r>
          </a:p>
        </p:txBody>
      </p:sp>
      <p:sp>
        <p:nvSpPr>
          <p:cNvPr id="48155" name="Text Box 41"/>
          <p:cNvSpPr txBox="1">
            <a:spLocks noChangeArrowheads="1"/>
          </p:cNvSpPr>
          <p:nvPr/>
        </p:nvSpPr>
        <p:spPr bwMode="auto">
          <a:xfrm>
            <a:off x="3048000" y="2971800"/>
            <a:ext cx="990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ea typeface="ＭＳ Ｐゴシック" charset="-128"/>
                <a:cs typeface="ＭＳ Ｐゴシック" charset="-128"/>
              </a:rPr>
              <a:t>Stage 2</a:t>
            </a:r>
          </a:p>
        </p:txBody>
      </p:sp>
      <p:sp>
        <p:nvSpPr>
          <p:cNvPr id="48156" name="Text Box 42"/>
          <p:cNvSpPr txBox="1">
            <a:spLocks noChangeArrowheads="1"/>
          </p:cNvSpPr>
          <p:nvPr/>
        </p:nvSpPr>
        <p:spPr bwMode="auto">
          <a:xfrm>
            <a:off x="3048000" y="3276600"/>
            <a:ext cx="1447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ea typeface="ＭＳ Ｐゴシック" charset="-128"/>
                <a:cs typeface="ＭＳ Ｐゴシック" charset="-128"/>
              </a:rPr>
              <a:t>REM</a:t>
            </a:r>
          </a:p>
        </p:txBody>
      </p:sp>
      <p:sp>
        <p:nvSpPr>
          <p:cNvPr id="48157" name="Oval 44"/>
          <p:cNvSpPr>
            <a:spLocks noChangeArrowheads="1"/>
          </p:cNvSpPr>
          <p:nvPr/>
        </p:nvSpPr>
        <p:spPr bwMode="auto">
          <a:xfrm>
            <a:off x="1524000" y="3657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240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632970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additive="base">
                                        <p:cTn id="7" dur="500" fill="hold"/>
                                        <p:tgtEl>
                                          <p:spTgt spid="15376"/>
                                        </p:tgtEl>
                                        <p:attrNameLst>
                                          <p:attrName>ppt_x</p:attrName>
                                        </p:attrNameLst>
                                      </p:cBhvr>
                                      <p:tavLst>
                                        <p:tav tm="0">
                                          <p:val>
                                            <p:strVal val="1+#ppt_w/2"/>
                                          </p:val>
                                        </p:tav>
                                        <p:tav tm="100000">
                                          <p:val>
                                            <p:strVal val="#ppt_x"/>
                                          </p:val>
                                        </p:tav>
                                      </p:tavLst>
                                    </p:anim>
                                    <p:anim calcmode="lin" valueType="num">
                                      <p:cBhvr additive="base">
                                        <p:cTn id="8" dur="500" fill="hold"/>
                                        <p:tgtEl>
                                          <p:spTgt spid="153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77"/>
                                        </p:tgtEl>
                                        <p:attrNameLst>
                                          <p:attrName>style.visibility</p:attrName>
                                        </p:attrNameLst>
                                      </p:cBhvr>
                                      <p:to>
                                        <p:strVal val="visible"/>
                                      </p:to>
                                    </p:set>
                                    <p:anim calcmode="lin" valueType="num">
                                      <p:cBhvr additive="base">
                                        <p:cTn id="13" dur="500" fill="hold"/>
                                        <p:tgtEl>
                                          <p:spTgt spid="15377"/>
                                        </p:tgtEl>
                                        <p:attrNameLst>
                                          <p:attrName>ppt_x</p:attrName>
                                        </p:attrNameLst>
                                      </p:cBhvr>
                                      <p:tavLst>
                                        <p:tav tm="0">
                                          <p:val>
                                            <p:strVal val="1+#ppt_w/2"/>
                                          </p:val>
                                        </p:tav>
                                        <p:tav tm="100000">
                                          <p:val>
                                            <p:strVal val="#ppt_x"/>
                                          </p:val>
                                        </p:tav>
                                      </p:tavLst>
                                    </p:anim>
                                    <p:anim calcmode="lin" valueType="num">
                                      <p:cBhvr additive="base">
                                        <p:cTn id="14" dur="500" fill="hold"/>
                                        <p:tgtEl>
                                          <p:spTgt spid="153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78"/>
                                        </p:tgtEl>
                                        <p:attrNameLst>
                                          <p:attrName>style.visibility</p:attrName>
                                        </p:attrNameLst>
                                      </p:cBhvr>
                                      <p:to>
                                        <p:strVal val="visible"/>
                                      </p:to>
                                    </p:set>
                                    <p:anim calcmode="lin" valueType="num">
                                      <p:cBhvr additive="base">
                                        <p:cTn id="19" dur="500" fill="hold"/>
                                        <p:tgtEl>
                                          <p:spTgt spid="15378"/>
                                        </p:tgtEl>
                                        <p:attrNameLst>
                                          <p:attrName>ppt_x</p:attrName>
                                        </p:attrNameLst>
                                      </p:cBhvr>
                                      <p:tavLst>
                                        <p:tav tm="0">
                                          <p:val>
                                            <p:strVal val="1+#ppt_w/2"/>
                                          </p:val>
                                        </p:tav>
                                        <p:tav tm="100000">
                                          <p:val>
                                            <p:strVal val="#ppt_x"/>
                                          </p:val>
                                        </p:tav>
                                      </p:tavLst>
                                    </p:anim>
                                    <p:anim calcmode="lin" valueType="num">
                                      <p:cBhvr additive="base">
                                        <p:cTn id="20" dur="500" fill="hold"/>
                                        <p:tgtEl>
                                          <p:spTgt spid="153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6" grpId="0"/>
      <p:bldP spid="15377" grpId="0"/>
      <p:bldP spid="153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6587" y="115797"/>
            <a:ext cx="8229600" cy="793709"/>
          </a:xfrm>
        </p:spPr>
        <p:txBody>
          <a:bodyPr>
            <a:normAutofit fontScale="90000"/>
          </a:bodyPr>
          <a:lstStyle/>
          <a:p>
            <a:r>
              <a:rPr lang="en-US" sz="2800" b="0" dirty="0"/>
              <a:t>Overall Changes in Breathing </a:t>
            </a:r>
            <a:r>
              <a:rPr lang="en-US" sz="2800" b="0" dirty="0" smtClean="0"/>
              <a:t/>
            </a:r>
            <a:br>
              <a:rPr lang="en-US" sz="2800" b="0" dirty="0" smtClean="0"/>
            </a:br>
            <a:r>
              <a:rPr lang="en-US" sz="2800" b="0" dirty="0" smtClean="0"/>
              <a:t>During </a:t>
            </a:r>
            <a:r>
              <a:rPr lang="en-US" sz="2800" b="0" dirty="0"/>
              <a:t>Sleep</a:t>
            </a:r>
          </a:p>
        </p:txBody>
      </p:sp>
      <p:sp>
        <p:nvSpPr>
          <p:cNvPr id="51203" name="Rectangle 3"/>
          <p:cNvSpPr>
            <a:spLocks noGrp="1" noChangeArrowheads="1"/>
          </p:cNvSpPr>
          <p:nvPr>
            <p:ph type="body" idx="1"/>
          </p:nvPr>
        </p:nvSpPr>
        <p:spPr/>
        <p:txBody>
          <a:bodyPr/>
          <a:lstStyle/>
          <a:p>
            <a:pPr eaLnBrk="1" hangingPunct="1">
              <a:lnSpc>
                <a:spcPct val="80000"/>
              </a:lnSpc>
            </a:pPr>
            <a:r>
              <a:rPr lang="en-US" sz="2800" b="1" dirty="0"/>
              <a:t>Decrease in minute ventilation 0.5-1.5 L</a:t>
            </a:r>
          </a:p>
          <a:p>
            <a:pPr eaLnBrk="1" hangingPunct="1">
              <a:lnSpc>
                <a:spcPct val="80000"/>
              </a:lnSpc>
            </a:pPr>
            <a:r>
              <a:rPr lang="en-US" sz="2800" b="1" dirty="0"/>
              <a:t>Increase in airway resistance</a:t>
            </a:r>
          </a:p>
          <a:p>
            <a:pPr eaLnBrk="1" hangingPunct="1">
              <a:lnSpc>
                <a:spcPct val="80000"/>
              </a:lnSpc>
            </a:pPr>
            <a:r>
              <a:rPr lang="en-US" sz="2800" b="1" dirty="0"/>
              <a:t>Decrease in metabolic rate (CO</a:t>
            </a:r>
            <a:r>
              <a:rPr lang="en-US" sz="2800" b="1" baseline="-25000" dirty="0"/>
              <a:t>2</a:t>
            </a:r>
            <a:r>
              <a:rPr lang="en-US" sz="2800" b="1" dirty="0"/>
              <a:t>) production 10-15%</a:t>
            </a:r>
          </a:p>
          <a:p>
            <a:pPr eaLnBrk="1" hangingPunct="1">
              <a:lnSpc>
                <a:spcPct val="80000"/>
              </a:lnSpc>
            </a:pPr>
            <a:r>
              <a:rPr lang="en-US" sz="2800" b="1" dirty="0"/>
              <a:t>Decrease in </a:t>
            </a:r>
            <a:r>
              <a:rPr lang="en-US" sz="2800" b="1" dirty="0" err="1"/>
              <a:t>chemosensitivity</a:t>
            </a:r>
            <a:r>
              <a:rPr lang="en-US" sz="2800" b="1" dirty="0"/>
              <a:t> 20-50%</a:t>
            </a:r>
          </a:p>
          <a:p>
            <a:pPr eaLnBrk="1" hangingPunct="1">
              <a:lnSpc>
                <a:spcPct val="80000"/>
              </a:lnSpc>
            </a:pPr>
            <a:r>
              <a:rPr lang="en-US" sz="2800" b="1" dirty="0"/>
              <a:t>    PaO</a:t>
            </a:r>
            <a:r>
              <a:rPr lang="en-US" sz="2800" b="1" baseline="-25000" dirty="0"/>
              <a:t>2</a:t>
            </a:r>
            <a:r>
              <a:rPr lang="en-US" sz="2800" b="1" dirty="0"/>
              <a:t> 3-10 mmHg</a:t>
            </a:r>
          </a:p>
          <a:p>
            <a:pPr eaLnBrk="1" hangingPunct="1">
              <a:lnSpc>
                <a:spcPct val="80000"/>
              </a:lnSpc>
            </a:pPr>
            <a:r>
              <a:rPr lang="en-US" sz="2800" b="1" dirty="0"/>
              <a:t>    SaO</a:t>
            </a:r>
            <a:r>
              <a:rPr lang="en-US" sz="2800" b="1" baseline="-25000" dirty="0"/>
              <a:t>2</a:t>
            </a:r>
            <a:r>
              <a:rPr lang="en-US" sz="2800" b="1" dirty="0"/>
              <a:t> 2%</a:t>
            </a:r>
          </a:p>
          <a:p>
            <a:pPr eaLnBrk="1" hangingPunct="1">
              <a:lnSpc>
                <a:spcPct val="80000"/>
              </a:lnSpc>
            </a:pPr>
            <a:r>
              <a:rPr lang="en-US" sz="2800" b="1" dirty="0"/>
              <a:t>    PaCO</a:t>
            </a:r>
            <a:r>
              <a:rPr lang="en-US" sz="2800" b="1" baseline="-25000" dirty="0"/>
              <a:t>2</a:t>
            </a:r>
            <a:r>
              <a:rPr lang="en-US" sz="2800" b="1" dirty="0"/>
              <a:t> 2-8 mmHg</a:t>
            </a:r>
          </a:p>
          <a:p>
            <a:pPr eaLnBrk="1" hangingPunct="1">
              <a:spcBef>
                <a:spcPct val="50000"/>
              </a:spcBef>
              <a:buClrTx/>
              <a:buSzTx/>
              <a:buFontTx/>
              <a:buNone/>
            </a:pPr>
            <a:r>
              <a:rPr lang="en-US" sz="2000" b="1" dirty="0" err="1"/>
              <a:t>Mohsenin</a:t>
            </a:r>
            <a:r>
              <a:rPr lang="en-US" sz="2000" b="1" dirty="0"/>
              <a:t>, </a:t>
            </a:r>
            <a:r>
              <a:rPr lang="en-US" sz="2000" b="1" dirty="0" err="1"/>
              <a:t>Semin</a:t>
            </a:r>
            <a:r>
              <a:rPr lang="en-US" sz="2000" b="1" dirty="0"/>
              <a:t> </a:t>
            </a:r>
            <a:r>
              <a:rPr lang="en-US" sz="2000" b="1" dirty="0" err="1"/>
              <a:t>Resp</a:t>
            </a:r>
            <a:r>
              <a:rPr lang="en-US" sz="2000" b="1" dirty="0"/>
              <a:t> </a:t>
            </a:r>
            <a:r>
              <a:rPr lang="en-US" sz="2000" b="1" dirty="0" err="1"/>
              <a:t>Crit</a:t>
            </a:r>
            <a:r>
              <a:rPr lang="en-US" sz="2000" b="1" dirty="0"/>
              <a:t> Care Med 2005;26:109</a:t>
            </a:r>
          </a:p>
          <a:p>
            <a:pPr eaLnBrk="1" hangingPunct="1">
              <a:lnSpc>
                <a:spcPct val="80000"/>
              </a:lnSpc>
              <a:buFont typeface="Wingdings" charset="2"/>
              <a:buNone/>
            </a:pPr>
            <a:endParaRPr lang="en-US" sz="2400" b="1" dirty="0"/>
          </a:p>
        </p:txBody>
      </p:sp>
    </p:spTree>
    <p:extLst>
      <p:ext uri="{BB962C8B-B14F-4D97-AF65-F5344CB8AC3E}">
        <p14:creationId xmlns:p14="http://schemas.microsoft.com/office/powerpoint/2010/main" val="26794251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9287" y="0"/>
            <a:ext cx="8229600" cy="793709"/>
          </a:xfrm>
        </p:spPr>
        <p:txBody>
          <a:bodyPr>
            <a:normAutofit/>
          </a:bodyPr>
          <a:lstStyle/>
          <a:p>
            <a:r>
              <a:rPr lang="en-US" sz="3600" dirty="0" smtClean="0"/>
              <a:t>Overview</a:t>
            </a:r>
            <a:endParaRPr lang="en-US" sz="3600" dirty="0"/>
          </a:p>
        </p:txBody>
      </p:sp>
      <p:sp>
        <p:nvSpPr>
          <p:cNvPr id="46083" name="Rectangle 3"/>
          <p:cNvSpPr>
            <a:spLocks noGrp="1" noChangeArrowheads="1"/>
          </p:cNvSpPr>
          <p:nvPr>
            <p:ph type="body" idx="1"/>
          </p:nvPr>
        </p:nvSpPr>
        <p:spPr/>
        <p:txBody>
          <a:bodyPr/>
          <a:lstStyle/>
          <a:p>
            <a:pPr eaLnBrk="1" hangingPunct="1"/>
            <a:r>
              <a:rPr lang="en-US" sz="3600" b="1" dirty="0" smtClean="0"/>
              <a:t>Effects of sleep on breathing</a:t>
            </a:r>
          </a:p>
          <a:p>
            <a:pPr eaLnBrk="1" hangingPunct="1"/>
            <a:r>
              <a:rPr lang="en-US" sz="3600" b="1" dirty="0" smtClean="0">
                <a:solidFill>
                  <a:srgbClr val="FF0000"/>
                </a:solidFill>
              </a:rPr>
              <a:t>Sleep in COPD</a:t>
            </a:r>
          </a:p>
          <a:p>
            <a:pPr eaLnBrk="1" hangingPunct="1"/>
            <a:r>
              <a:rPr lang="en-US" sz="3600" b="1" dirty="0"/>
              <a:t>The Overlap </a:t>
            </a:r>
            <a:r>
              <a:rPr lang="en-US" sz="3600" b="1" dirty="0" smtClean="0"/>
              <a:t>Syndrome</a:t>
            </a:r>
          </a:p>
          <a:p>
            <a:pPr eaLnBrk="1" hangingPunct="1"/>
            <a:r>
              <a:rPr lang="en-US" sz="3600" b="1" dirty="0" smtClean="0"/>
              <a:t>Treatment of the Overlap Syndrome</a:t>
            </a:r>
          </a:p>
          <a:p>
            <a:pPr>
              <a:buNone/>
            </a:pPr>
            <a:endParaRPr lang="en-US" sz="2800" dirty="0"/>
          </a:p>
        </p:txBody>
      </p:sp>
    </p:spTree>
    <p:extLst>
      <p:ext uri="{BB962C8B-B14F-4D97-AF65-F5344CB8AC3E}">
        <p14:creationId xmlns:p14="http://schemas.microsoft.com/office/powerpoint/2010/main" val="29406332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7">
      <a:dk1>
        <a:srgbClr val="54585A"/>
      </a:dk1>
      <a:lt1>
        <a:sysClr val="window" lastClr="FFFFFF"/>
      </a:lt1>
      <a:dk2>
        <a:srgbClr val="1F497D"/>
      </a:dk2>
      <a:lt2>
        <a:srgbClr val="EEECE1"/>
      </a:lt2>
      <a:accent1>
        <a:srgbClr val="00A3E1"/>
      </a:accent1>
      <a:accent2>
        <a:srgbClr val="DDA46F"/>
      </a:accent2>
      <a:accent3>
        <a:srgbClr val="A4123F"/>
      </a:accent3>
      <a:accent4>
        <a:srgbClr val="5C82A5"/>
      </a:accent4>
      <a:accent5>
        <a:srgbClr val="EED484"/>
      </a:accent5>
      <a:accent6>
        <a:srgbClr val="F79646"/>
      </a:accent6>
      <a:hlink>
        <a:srgbClr val="007D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TotalTime>
  <Words>2318</Words>
  <Application>Microsoft Macintosh PowerPoint</Application>
  <PresentationFormat>On-screen Show (4:3)</PresentationFormat>
  <Paragraphs>322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OSA and COPD</vt:lpstr>
      <vt:lpstr>Conflict of Interest Disclosures for Speakers</vt:lpstr>
      <vt:lpstr>Overview</vt:lpstr>
      <vt:lpstr>States of Being</vt:lpstr>
      <vt:lpstr>REM vs. NonREM Sleep</vt:lpstr>
      <vt:lpstr>  Respiratory Response to Sa02 During  Normal Sleep   </vt:lpstr>
      <vt:lpstr>Respiratory Response to CO2 During Normal Sleep</vt:lpstr>
      <vt:lpstr>Overall Changes in Breathing  During Sleep</vt:lpstr>
      <vt:lpstr>Overview</vt:lpstr>
      <vt:lpstr>Effects of COPD on Sleep </vt:lpstr>
      <vt:lpstr>Effects of COPD on Sleep (McNicholas WT Sleep Breath 2013)</vt:lpstr>
      <vt:lpstr>Effects of Sleep on Patients with COPD</vt:lpstr>
      <vt:lpstr>COPD and Poor Sleep: A Two Way Street (Kent BD, Sleep Med 2014)</vt:lpstr>
      <vt:lpstr>Smoking, Nicotine, and Sleep (Zhang L Chest 2008; Phillips BA Arch Intern Med 1995)</vt:lpstr>
      <vt:lpstr>Overview</vt:lpstr>
      <vt:lpstr>OSA + COPD= Overlap Syndrome</vt:lpstr>
      <vt:lpstr>How is the Overlap Syndrome  Different than COPD or OSA?</vt:lpstr>
      <vt:lpstr>Overlap Patients at Greater Risk for A Fib  Than OSA or COPD (Ganga HV JACC 2013)</vt:lpstr>
      <vt:lpstr>Overview</vt:lpstr>
      <vt:lpstr>Potential Treatments for Sleep Disorders  in COPD</vt:lpstr>
      <vt:lpstr>Treatment of COPD and Sleep  Disturbance/Disorders</vt:lpstr>
      <vt:lpstr>Increasing Use of Medications Commonly-Used for Insomnia (MCUFI) Bertisch SM Sleep 2014 </vt:lpstr>
      <vt:lpstr>Insomnia and Illness Budhiraja Sleep 2011</vt:lpstr>
      <vt:lpstr>Odds Ratios (OR)  for Insomnia  (Phillips and Mannino, Sleep 2005)             </vt:lpstr>
      <vt:lpstr>Hypnotic Use and Correlates (Vozoris NT Sleep 2011, n=134,072)</vt:lpstr>
      <vt:lpstr>Hypnotics and Survival in Men  (Mallon, Sleep Med 2009)</vt:lpstr>
      <vt:lpstr>Hypnotics and Crash  (Gustavsen I, Sleep Medicine, 2008)</vt:lpstr>
      <vt:lpstr>Zolpidem and ED Visits Substance Abuse and Mental Health Services Administration,  Center for Behavioral Health Statistics and Quality. (May 1, 2013). </vt:lpstr>
      <vt:lpstr>Hypnotic Use and Cancer (Kripke D BMJ Open, 2012)</vt:lpstr>
      <vt:lpstr>Insomnia, Outcomes and Hypnotics</vt:lpstr>
      <vt:lpstr>CBT (NIH, 2005)</vt:lpstr>
      <vt:lpstr>PowerPoint Presentation</vt:lpstr>
      <vt:lpstr>Pulmonary Rehab Improves Sleep In COPD  (Soler X, COPD 2013)</vt:lpstr>
      <vt:lpstr>Nocturnal Oxygen</vt:lpstr>
      <vt:lpstr>PowerPoint Presentation</vt:lpstr>
      <vt:lpstr>Nocturnal Oxygen for COPD</vt:lpstr>
      <vt:lpstr>Nocturnal Oxygen for COPD</vt:lpstr>
      <vt:lpstr>Oxygen for OSA</vt:lpstr>
      <vt:lpstr>Nocturnal Oxygen for the  Overlap Syndrome</vt:lpstr>
      <vt:lpstr>CPAP for the Overlap Syndrome</vt:lpstr>
      <vt:lpstr>CPAP Reduces Death Rates Marin JM Am Rev Respir Crit Care Med 2010</vt:lpstr>
      <vt:lpstr>CPAP Reduces Exacerbation Rates  (Marin JM Am Rev Respir Crit Care Med 2010)</vt:lpstr>
      <vt:lpstr>PowerPoint Presentation</vt:lpstr>
      <vt:lpstr>CPAP for Overlap Syndrome</vt:lpstr>
      <vt:lpstr>Can CPAP Help Insomnia in OSA? (Bjorndottir E Sleep 2013, n=705)</vt:lpstr>
      <vt:lpstr>NIV for COPD</vt:lpstr>
      <vt:lpstr>PowerPoint Presentation</vt:lpstr>
      <vt:lpstr>RCTs are Rare and Small (Bhett SP Int J COPD 2013)</vt:lpstr>
      <vt:lpstr>Noninvasive Ventilation (NIV) is Equally  Effective for COPD and OHS (Carillo A Am J Respir Crit Care Med 2013, n=716)</vt:lpstr>
      <vt:lpstr>Results of a Meta-Analysis (Struik FM Respir Med 2014)</vt:lpstr>
      <vt:lpstr>Results of a Meta-Analysis (Struik FM Respir Med 2014)</vt:lpstr>
      <vt:lpstr>Bilevel PAP for OSA or Overlap</vt:lpstr>
      <vt:lpstr>Summary/Conclusions</vt:lpstr>
      <vt:lpstr>Call for Abstracts  and Case Reports</vt:lpstr>
      <vt:lpstr>PowerPoint Presentation</vt:lpstr>
    </vt:vector>
  </TitlesOfParts>
  <Company>ACCP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Egresits</dc:creator>
  <cp:lastModifiedBy>Barbara Phillips</cp:lastModifiedBy>
  <cp:revision>25</cp:revision>
  <dcterms:created xsi:type="dcterms:W3CDTF">2013-11-08T16:58:12Z</dcterms:created>
  <dcterms:modified xsi:type="dcterms:W3CDTF">2014-10-11T13:00:29Z</dcterms:modified>
</cp:coreProperties>
</file>