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3"/>
  </p:notesMasterIdLst>
  <p:sldIdLst>
    <p:sldId id="258" r:id="rId2"/>
    <p:sldId id="260" r:id="rId3"/>
    <p:sldId id="261" r:id="rId4"/>
    <p:sldId id="299" r:id="rId5"/>
    <p:sldId id="300" r:id="rId6"/>
    <p:sldId id="262" r:id="rId7"/>
    <p:sldId id="314" r:id="rId8"/>
    <p:sldId id="263" r:id="rId9"/>
    <p:sldId id="270" r:id="rId10"/>
    <p:sldId id="303" r:id="rId11"/>
    <p:sldId id="271" r:id="rId12"/>
    <p:sldId id="264" r:id="rId13"/>
    <p:sldId id="284" r:id="rId14"/>
    <p:sldId id="288" r:id="rId15"/>
    <p:sldId id="286" r:id="rId16"/>
    <p:sldId id="285" r:id="rId17"/>
    <p:sldId id="302" r:id="rId18"/>
    <p:sldId id="290" r:id="rId19"/>
    <p:sldId id="272" r:id="rId20"/>
    <p:sldId id="289" r:id="rId21"/>
    <p:sldId id="305" r:id="rId22"/>
    <p:sldId id="279" r:id="rId23"/>
    <p:sldId id="280" r:id="rId24"/>
    <p:sldId id="291" r:id="rId25"/>
    <p:sldId id="281" r:id="rId26"/>
    <p:sldId id="282" r:id="rId27"/>
    <p:sldId id="307" r:id="rId28"/>
    <p:sldId id="308" r:id="rId29"/>
    <p:sldId id="312" r:id="rId30"/>
    <p:sldId id="311" r:id="rId31"/>
    <p:sldId id="313" r:id="rId32"/>
    <p:sldId id="295" r:id="rId33"/>
    <p:sldId id="304" r:id="rId34"/>
    <p:sldId id="283" r:id="rId35"/>
    <p:sldId id="296" r:id="rId36"/>
    <p:sldId id="292" r:id="rId37"/>
    <p:sldId id="293" r:id="rId38"/>
    <p:sldId id="294" r:id="rId39"/>
    <p:sldId id="309" r:id="rId40"/>
    <p:sldId id="298" r:id="rId41"/>
    <p:sldId id="31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16" autoAdjust="0"/>
  </p:normalViewPr>
  <p:slideViewPr>
    <p:cSldViewPr snapToGrid="0">
      <p:cViewPr>
        <p:scale>
          <a:sx n="75" d="100"/>
          <a:sy n="75" d="100"/>
        </p:scale>
        <p:origin x="-540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6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3F27-BE7A-41A8-BEDF-E1CE27821411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2E85-6B3C-4E90-BF0D-2CD2084748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742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69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69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69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69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69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Corte axial, medición de la luz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9591-236D-45A7-A9CE-247C73D604F8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336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Corte axial, medición de la luz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9591-236D-45A7-A9CE-247C73D604F8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336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Imagen coronal. A distancia</a:t>
            </a:r>
            <a:r>
              <a:rPr lang="es-AR" baseline="0" dirty="0" smtClean="0"/>
              <a:t> a las cuerdas vocales,  B Tamaño de la </a:t>
            </a:r>
            <a:r>
              <a:rPr lang="es-AR" baseline="0" dirty="0" err="1" smtClean="0"/>
              <a:t>reseccion</a:t>
            </a:r>
            <a:r>
              <a:rPr lang="es-AR" baseline="0" dirty="0" smtClean="0"/>
              <a:t> planeada, C </a:t>
            </a:r>
            <a:r>
              <a:rPr lang="es-AR" baseline="0" dirty="0" err="1" smtClean="0"/>
              <a:t>diametro</a:t>
            </a:r>
            <a:r>
              <a:rPr lang="es-AR" baseline="0" dirty="0" smtClean="0"/>
              <a:t> de la estenosis traqueal, D </a:t>
            </a:r>
            <a:r>
              <a:rPr lang="es-AR" baseline="0" dirty="0" err="1" smtClean="0"/>
              <a:t>diametro</a:t>
            </a:r>
            <a:r>
              <a:rPr lang="es-AR" baseline="0" dirty="0" smtClean="0"/>
              <a:t> de la </a:t>
            </a:r>
            <a:r>
              <a:rPr lang="es-AR" baseline="0" dirty="0" err="1" smtClean="0"/>
              <a:t>traquea</a:t>
            </a:r>
            <a:r>
              <a:rPr lang="es-AR" baseline="0" dirty="0" smtClean="0"/>
              <a:t> normal.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9591-236D-45A7-A9CE-247C73D604F8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311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Reconstruccion</a:t>
            </a:r>
            <a:r>
              <a:rPr lang="es-AR" dirty="0" smtClean="0"/>
              <a:t> 3D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19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>
              <a:effectLst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36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9141620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4" y="762000"/>
            <a:ext cx="2925317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1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3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7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3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3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3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1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3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2" y="1023587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3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3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3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8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3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3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1"/>
            <a:ext cx="591151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758952"/>
            <a:ext cx="3443589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20" y="1123838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6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70" y="6356351"/>
            <a:ext cx="591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1"/>
            <a:ext cx="153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0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7305" y="797408"/>
            <a:ext cx="8928992" cy="1828090"/>
          </a:xfrm>
        </p:spPr>
        <p:txBody>
          <a:bodyPr>
            <a:normAutofit/>
          </a:bodyPr>
          <a:lstStyle/>
          <a:p>
            <a:pPr algn="ctr"/>
            <a:r>
              <a:rPr lang="es-AR" sz="4000" dirty="0"/>
              <a:t>Estenosis Traqueales, Indicaciones terapéuticas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" y="4940299"/>
            <a:ext cx="9116297" cy="1073503"/>
          </a:xfrm>
          <a:solidFill>
            <a:schemeClr val="tx2">
              <a:alpha val="49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Lamot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 Sebastián.</a:t>
            </a:r>
          </a:p>
          <a:p>
            <a:pPr algn="ctr"/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Neumonólogo</a:t>
            </a:r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Sanatorio Güemes – Sanatorio Trinidad Palermo </a:t>
            </a:r>
          </a:p>
          <a:p>
            <a:pPr algn="ctr"/>
            <a:endParaRPr lang="es-A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3088" t="55117" r="27063" b="10234"/>
          <a:stretch>
            <a:fillRect/>
          </a:stretch>
        </p:blipFill>
        <p:spPr bwMode="auto">
          <a:xfrm>
            <a:off x="4849103" y="6151426"/>
            <a:ext cx="4267195" cy="637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6788" t="4961" r="86912" b="8878"/>
          <a:stretch/>
        </p:blipFill>
        <p:spPr bwMode="auto">
          <a:xfrm rot="5400000">
            <a:off x="2270175" y="4186046"/>
            <a:ext cx="502711" cy="4572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3045491"/>
            <a:ext cx="2826327" cy="29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3106646"/>
            <a:ext cx="8928992" cy="1035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3600" dirty="0">
                <a:solidFill>
                  <a:srgbClr val="FFFF00"/>
                </a:solidFill>
              </a:rPr>
              <a:t> "Clínica , imágenes y estudios complementarios para poder definir tratamientos"</a:t>
            </a:r>
          </a:p>
        </p:txBody>
      </p:sp>
    </p:spTree>
    <p:extLst>
      <p:ext uri="{BB962C8B-B14F-4D97-AF65-F5344CB8AC3E}">
        <p14:creationId xmlns:p14="http://schemas.microsoft.com/office/powerpoint/2010/main" val="16211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Aproximación Diagnóstica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546754" y="1705771"/>
            <a:ext cx="3920846" cy="18116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rgbClr val="FF0000"/>
                </a:solidFill>
              </a:rPr>
              <a:t>Presentación Clínica</a:t>
            </a:r>
            <a:endParaRPr lang="es-AR" sz="3200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7675418" y="1690255"/>
            <a:ext cx="4060550" cy="17440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Estudios de Imágenes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574473" y="3891494"/>
            <a:ext cx="3865418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s-AR" sz="3200" dirty="0" smtClean="0">
              <a:solidFill>
                <a:srgbClr val="FF0000"/>
              </a:solidFill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lang="es-AR" sz="3200" dirty="0" err="1" smtClean="0">
                <a:solidFill>
                  <a:schemeClr val="tx2">
                    <a:lumMod val="10000"/>
                  </a:schemeClr>
                </a:solidFill>
              </a:rPr>
              <a:t>Espirometría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7675418" y="3904194"/>
            <a:ext cx="4060550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AR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Endoscopía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Presentación </a:t>
            </a:r>
            <a:r>
              <a:rPr lang="es-AR" dirty="0" smtClean="0"/>
              <a:t>Clínica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7321" y="1268569"/>
            <a:ext cx="8322170" cy="1237735"/>
          </a:xfrm>
          <a:ln>
            <a:solidFill>
              <a:schemeClr val="tx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Alrededor del 54% de los pacientes con estenosis traqueal se presentan inicialmente con dificultad respiratoria.</a:t>
            </a:r>
            <a:endParaRPr lang="es-AR" sz="2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159623" y="4373488"/>
            <a:ext cx="2475551" cy="139000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Disnea </a:t>
            </a:r>
          </a:p>
          <a:p>
            <a:pPr marL="0" indent="0" algn="ctr"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Tos</a:t>
            </a:r>
          </a:p>
          <a:p>
            <a:pPr marL="0" indent="0" algn="ctr"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Sibilancias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104910" y="4373488"/>
            <a:ext cx="2230582" cy="139000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§"/>
            </a:pPr>
            <a:endParaRPr lang="es-AR" b="1" u="sng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s-AR" b="1" u="sng" dirty="0" smtClean="0">
                <a:solidFill>
                  <a:srgbClr val="FF0000"/>
                </a:solidFill>
              </a:rPr>
              <a:t>Estridor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537321" y="2755694"/>
            <a:ext cx="8100498" cy="7560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Muchas veces estos cuadros son confundidos con crisis de ASMA o bronquitis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69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20" y="1063200"/>
            <a:ext cx="2947483" cy="4601183"/>
          </a:xfrm>
        </p:spPr>
        <p:txBody>
          <a:bodyPr/>
          <a:lstStyle/>
          <a:p>
            <a:r>
              <a:rPr lang="es-AR" dirty="0" smtClean="0"/>
              <a:t>Fundamento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1818" y="1277761"/>
            <a:ext cx="1310140" cy="73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Flujo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05351" y="1018934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Dif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Presión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9960" y="1840336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esistencia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119960" y="1644601"/>
            <a:ext cx="16662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>
          <a:xfrm>
            <a:off x="5384423" y="1385774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20" y="1063200"/>
            <a:ext cx="2947483" cy="4601183"/>
          </a:xfrm>
        </p:spPr>
        <p:txBody>
          <a:bodyPr/>
          <a:lstStyle/>
          <a:p>
            <a:r>
              <a:rPr lang="es-AR" dirty="0"/>
              <a:t>Fundamento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1818" y="1277761"/>
            <a:ext cx="1310140" cy="73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Flujo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05351" y="1018934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Dif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Presión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9960" y="1840336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esistencia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119960" y="1644601"/>
            <a:ext cx="16662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>
          <a:xfrm>
            <a:off x="5384423" y="1385774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567579" y="1644601"/>
            <a:ext cx="1660415" cy="1023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8 x l x n</a:t>
            </a:r>
          </a:p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Pi x r</a:t>
            </a:r>
            <a:r>
              <a:rPr lang="es-AR" sz="2600" baseline="30000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es-AR" sz="2600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8328599" y="2087956"/>
            <a:ext cx="18993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Marcador de contenido"/>
          <p:cNvSpPr txBox="1">
            <a:spLocks/>
          </p:cNvSpPr>
          <p:nvPr/>
        </p:nvSpPr>
        <p:spPr>
          <a:xfrm>
            <a:off x="7912509" y="1840336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20" y="1063200"/>
            <a:ext cx="2947483" cy="4601183"/>
          </a:xfrm>
        </p:spPr>
        <p:txBody>
          <a:bodyPr/>
          <a:lstStyle/>
          <a:p>
            <a:r>
              <a:rPr lang="es-AR" dirty="0"/>
              <a:t>Fundamento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1818" y="1277761"/>
            <a:ext cx="1310140" cy="73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Flujo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05351" y="1018934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Dif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Presión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9960" y="1840336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esistencia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119960" y="1644601"/>
            <a:ext cx="16662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>
          <a:xfrm>
            <a:off x="5384423" y="1385774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567579" y="1644601"/>
            <a:ext cx="1660415" cy="1023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8 x l x n</a:t>
            </a:r>
          </a:p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Pi x </a:t>
            </a:r>
            <a:r>
              <a:rPr lang="es-AR" sz="2600" dirty="0" smtClean="0">
                <a:solidFill>
                  <a:srgbClr val="FF0000"/>
                </a:solidFill>
              </a:rPr>
              <a:t>r</a:t>
            </a:r>
            <a:r>
              <a:rPr lang="es-AR" sz="2600" baseline="30000" dirty="0" smtClean="0">
                <a:solidFill>
                  <a:srgbClr val="FF0000"/>
                </a:solidFill>
              </a:rPr>
              <a:t>4</a:t>
            </a:r>
            <a:endParaRPr lang="es-AR" sz="26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8328599" y="2087956"/>
            <a:ext cx="18993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Marcador de contenido"/>
          <p:cNvSpPr txBox="1">
            <a:spLocks/>
          </p:cNvSpPr>
          <p:nvPr/>
        </p:nvSpPr>
        <p:spPr>
          <a:xfrm>
            <a:off x="7912509" y="1840336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92" y="2245278"/>
            <a:ext cx="212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38" y="1752613"/>
            <a:ext cx="414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20" y="1063200"/>
            <a:ext cx="2947483" cy="4601183"/>
          </a:xfrm>
        </p:spPr>
        <p:txBody>
          <a:bodyPr/>
          <a:lstStyle/>
          <a:p>
            <a:r>
              <a:rPr lang="es-AR" dirty="0"/>
              <a:t>Fundamento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1818" y="1277761"/>
            <a:ext cx="1310140" cy="73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Flujo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05351" y="1018934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Dif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Presión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9960" y="1840336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esistencia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119960" y="1644601"/>
            <a:ext cx="16662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>
          <a:xfrm>
            <a:off x="5384423" y="1385774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567579" y="1644601"/>
            <a:ext cx="1660415" cy="1023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8 x l x n</a:t>
            </a:r>
          </a:p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Pi x r</a:t>
            </a:r>
            <a:r>
              <a:rPr lang="es-AR" sz="2600" baseline="30000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es-AR" sz="2600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8328599" y="2087956"/>
            <a:ext cx="18993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Marcador de contenido"/>
          <p:cNvSpPr txBox="1">
            <a:spLocks/>
          </p:cNvSpPr>
          <p:nvPr/>
        </p:nvSpPr>
        <p:spPr>
          <a:xfrm>
            <a:off x="7912509" y="1840336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92" y="2245278"/>
            <a:ext cx="212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38" y="1752613"/>
            <a:ext cx="414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26" y="932286"/>
            <a:ext cx="414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20" y="1063200"/>
            <a:ext cx="2947483" cy="4601183"/>
          </a:xfrm>
        </p:spPr>
        <p:txBody>
          <a:bodyPr/>
          <a:lstStyle/>
          <a:p>
            <a:r>
              <a:rPr lang="es-AR" dirty="0"/>
              <a:t>Fundamento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1818" y="1277761"/>
            <a:ext cx="1310140" cy="73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Flujo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05351" y="1018934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Dif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Presión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9960" y="1840336"/>
            <a:ext cx="2213886" cy="733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R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esistencia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6119960" y="1644601"/>
            <a:ext cx="16662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>
          <a:xfrm>
            <a:off x="5384423" y="1385774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567579" y="1644601"/>
            <a:ext cx="1660415" cy="1023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8 x l x n</a:t>
            </a:r>
          </a:p>
          <a:p>
            <a:pPr marL="0" indent="0">
              <a:buNone/>
            </a:pPr>
            <a:r>
              <a:rPr lang="es-AR" sz="2600" dirty="0" smtClean="0">
                <a:solidFill>
                  <a:schemeClr val="tx2">
                    <a:lumMod val="10000"/>
                  </a:schemeClr>
                </a:solidFill>
              </a:rPr>
              <a:t>Pi x </a:t>
            </a:r>
            <a:r>
              <a:rPr lang="es-AR" sz="2600" dirty="0" smtClean="0">
                <a:solidFill>
                  <a:srgbClr val="FF0000"/>
                </a:solidFill>
              </a:rPr>
              <a:t>r</a:t>
            </a:r>
            <a:r>
              <a:rPr lang="es-AR" sz="2600" baseline="30000" dirty="0" smtClean="0">
                <a:solidFill>
                  <a:srgbClr val="FF0000"/>
                </a:solidFill>
              </a:rPr>
              <a:t>4</a:t>
            </a:r>
            <a:endParaRPr lang="es-AR" sz="26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8328599" y="2087956"/>
            <a:ext cx="1899395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Marcador de contenido"/>
          <p:cNvSpPr txBox="1">
            <a:spLocks/>
          </p:cNvSpPr>
          <p:nvPr/>
        </p:nvSpPr>
        <p:spPr>
          <a:xfrm>
            <a:off x="7912509" y="1840336"/>
            <a:ext cx="655070" cy="51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=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92" y="2245278"/>
            <a:ext cx="212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32" y="1617887"/>
            <a:ext cx="578344" cy="74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20690" y="1310108"/>
            <a:ext cx="414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26" y="932286"/>
            <a:ext cx="414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942404" y="3458023"/>
            <a:ext cx="3273653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Insuficiencia ventilatoria</a:t>
            </a:r>
            <a:endParaRPr lang="es-AR" sz="2400" dirty="0"/>
          </a:p>
        </p:txBody>
      </p:sp>
      <p:sp>
        <p:nvSpPr>
          <p:cNvPr id="16" name="15 Rectángulo"/>
          <p:cNvSpPr/>
          <p:nvPr/>
        </p:nvSpPr>
        <p:spPr>
          <a:xfrm>
            <a:off x="3687326" y="4705941"/>
            <a:ext cx="3823855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1 - Reducción significativa del radio de la 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tráquea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786255" y="4722242"/>
            <a:ext cx="3048000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2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-Necesidad de aumento del flujo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6224001" y="3991276"/>
            <a:ext cx="310006" cy="584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Flecha abajo"/>
          <p:cNvSpPr/>
          <p:nvPr/>
        </p:nvSpPr>
        <p:spPr>
          <a:xfrm>
            <a:off x="8568580" y="4029376"/>
            <a:ext cx="310006" cy="584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79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Aproximación Diagnóstica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546754" y="1705771"/>
            <a:ext cx="3920846" cy="18116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Presentación Clínica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7675418" y="1690255"/>
            <a:ext cx="4060550" cy="17440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Estudios de Imágenes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574473" y="3891494"/>
            <a:ext cx="3865418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s-AR" sz="3200" dirty="0" smtClean="0">
              <a:solidFill>
                <a:srgbClr val="FF0000"/>
              </a:solidFill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lang="es-AR" sz="3200" dirty="0" err="1" smtClean="0">
                <a:solidFill>
                  <a:srgbClr val="FF0000"/>
                </a:solidFill>
              </a:rPr>
              <a:t>Espirometría</a:t>
            </a:r>
            <a:endParaRPr lang="es-AR" sz="3200" dirty="0">
              <a:solidFill>
                <a:srgbClr val="FF0000"/>
              </a:solidFill>
            </a:endParaRP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7675418" y="3904194"/>
            <a:ext cx="4060550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AR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Endoscopía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Examen funcional respiratorio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8735"/>
              </p:ext>
            </p:extLst>
          </p:nvPr>
        </p:nvGraphicFramePr>
        <p:xfrm>
          <a:off x="3550091" y="835891"/>
          <a:ext cx="8160910" cy="282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987"/>
                <a:gridCol w="1130699"/>
                <a:gridCol w="1130699"/>
                <a:gridCol w="1130699"/>
                <a:gridCol w="1211463"/>
                <a:gridCol w="1018519"/>
                <a:gridCol w="1165844"/>
              </a:tblGrid>
              <a:tr h="631508">
                <a:tc>
                  <a:txBody>
                    <a:bodyPr/>
                    <a:lstStyle/>
                    <a:p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Pre BD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bg1"/>
                          </a:solidFill>
                        </a:rPr>
                        <a:t>PostBD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 cambio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51485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FVC (L)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5.38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96%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96%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0.2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451485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VEF1 (L)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4.24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3.86 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91%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92%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0.5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631508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Rel</a:t>
                      </a:r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VEF1/CVF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631508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PEF (L/min)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617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298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48%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259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42%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533342" y="3099402"/>
            <a:ext cx="8149728" cy="5581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400" dirty="0" err="1">
                <a:solidFill>
                  <a:srgbClr val="FF0000"/>
                </a:solidFill>
              </a:rPr>
              <a:t>Espirometría</a:t>
            </a:r>
            <a:r>
              <a:rPr lang="es-AR" sz="2400" dirty="0">
                <a:solidFill>
                  <a:srgbClr val="FF0000"/>
                </a:solidFill>
              </a:rPr>
              <a:t> dentro de limites de normalidad</a:t>
            </a:r>
          </a:p>
        </p:txBody>
      </p:sp>
    </p:spTree>
    <p:extLst>
      <p:ext uri="{BB962C8B-B14F-4D97-AF65-F5344CB8AC3E}">
        <p14:creationId xmlns:p14="http://schemas.microsoft.com/office/powerpoint/2010/main" val="31964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Examen funcional respiratorio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190472"/>
              </p:ext>
            </p:extLst>
          </p:nvPr>
        </p:nvGraphicFramePr>
        <p:xfrm>
          <a:off x="3550091" y="835891"/>
          <a:ext cx="8160910" cy="282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987"/>
                <a:gridCol w="1130699"/>
                <a:gridCol w="1130699"/>
                <a:gridCol w="1130699"/>
                <a:gridCol w="1211463"/>
                <a:gridCol w="1018519"/>
                <a:gridCol w="1165844"/>
              </a:tblGrid>
              <a:tr h="631508">
                <a:tc>
                  <a:txBody>
                    <a:bodyPr/>
                    <a:lstStyle/>
                    <a:p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Pre BD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bg1"/>
                          </a:solidFill>
                        </a:rPr>
                        <a:t>PostBD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 cambio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51485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FVC (L)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5.38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96%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96%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0.2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451485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VEF1 (L)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4.24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3.86 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91%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92%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0.5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631508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Rel</a:t>
                      </a:r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VEF1/CVF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631508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PEF (L/min)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617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298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48%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259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42%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</a:t>
                      </a:r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533342" y="3099402"/>
            <a:ext cx="8149728" cy="5581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400" dirty="0" err="1">
                <a:solidFill>
                  <a:srgbClr val="FF0000"/>
                </a:solidFill>
              </a:rPr>
              <a:t>Espirometría</a:t>
            </a:r>
            <a:r>
              <a:rPr lang="es-AR" sz="2400" dirty="0">
                <a:solidFill>
                  <a:srgbClr val="FF0000"/>
                </a:solidFill>
              </a:rPr>
              <a:t> dentro de limites de normalidad</a:t>
            </a:r>
          </a:p>
        </p:txBody>
      </p:sp>
      <p:pic>
        <p:nvPicPr>
          <p:cNvPr id="6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20" y="3643745"/>
            <a:ext cx="3950865" cy="2466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95" y="3657600"/>
            <a:ext cx="4236775" cy="2452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76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Estenosis traqueales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41559" y="2429672"/>
            <a:ext cx="7315200" cy="2031492"/>
          </a:xfr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Estrechamiento parcial o completo de la tráquea puede deberse a múltiples causas tumorales y no tumorales. 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Examen funcional respiratorio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357538"/>
              </p:ext>
            </p:extLst>
          </p:nvPr>
        </p:nvGraphicFramePr>
        <p:xfrm>
          <a:off x="3550091" y="835891"/>
          <a:ext cx="8160910" cy="282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987"/>
                <a:gridCol w="1130699"/>
                <a:gridCol w="1130699"/>
                <a:gridCol w="1130699"/>
                <a:gridCol w="1211463"/>
                <a:gridCol w="1018519"/>
                <a:gridCol w="1165844"/>
              </a:tblGrid>
              <a:tr h="631508">
                <a:tc>
                  <a:txBody>
                    <a:bodyPr/>
                    <a:lstStyle/>
                    <a:p>
                      <a:endParaRPr lang="es-AR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Pre BD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bg1"/>
                          </a:solidFill>
                        </a:rPr>
                        <a:t>PostBD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bg1"/>
                          </a:solidFill>
                        </a:rPr>
                        <a:t>% cambio</a:t>
                      </a:r>
                      <a:endParaRPr lang="es-A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</a:tr>
              <a:tr h="451485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FVC (L)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5.38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96%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96%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0.2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451485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VEF1 (L)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4.24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3.86 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91%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3.88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92%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0.5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631508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Rel</a:t>
                      </a:r>
                      <a:r>
                        <a:rPr lang="es-AR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VEF1/CVF</a:t>
                      </a:r>
                      <a:endParaRPr lang="es-AR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0.79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1.4</a:t>
                      </a:r>
                      <a:endParaRPr lang="es-AR" sz="1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121920" marR="121920"/>
                </a:tc>
              </a:tr>
              <a:tr h="631508"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solidFill>
                            <a:srgbClr val="FF0000"/>
                          </a:solidFill>
                        </a:rPr>
                        <a:t>PEF (L/min)</a:t>
                      </a:r>
                      <a:endParaRPr lang="es-A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rgbClr val="FF0000"/>
                          </a:solidFill>
                        </a:rPr>
                        <a:t>617</a:t>
                      </a:r>
                      <a:endParaRPr lang="es-A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rgbClr val="FF0000"/>
                          </a:solidFill>
                        </a:rPr>
                        <a:t>298</a:t>
                      </a:r>
                      <a:endParaRPr lang="es-A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es-A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rgbClr val="FF0000"/>
                          </a:solidFill>
                        </a:rPr>
                        <a:t>259</a:t>
                      </a:r>
                      <a:endParaRPr lang="es-A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s-A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s-A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6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20" y="3643745"/>
            <a:ext cx="3950865" cy="2466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95" y="3657600"/>
            <a:ext cx="4236775" cy="2452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7 Elipse"/>
          <p:cNvSpPr/>
          <p:nvPr/>
        </p:nvSpPr>
        <p:spPr>
          <a:xfrm>
            <a:off x="4138820" y="4185084"/>
            <a:ext cx="1440160" cy="360040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4441678" y="4939088"/>
            <a:ext cx="1440160" cy="360040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 rot="6083305">
            <a:off x="7879266" y="4853692"/>
            <a:ext cx="1447644" cy="550708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 redondeado"/>
          <p:cNvSpPr/>
          <p:nvPr/>
        </p:nvSpPr>
        <p:spPr>
          <a:xfrm>
            <a:off x="6759290" y="3487764"/>
            <a:ext cx="1606610" cy="6544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VEF1/ PEF &gt;8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858900" y="6057293"/>
            <a:ext cx="3800780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Menos de 10mm de luz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Aproximación Diagnóstica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546754" y="1705771"/>
            <a:ext cx="3920846" cy="18116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Presentación Clínica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7675418" y="1690255"/>
            <a:ext cx="4060550" cy="17440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solidFill>
                  <a:srgbClr val="FF0000"/>
                </a:solidFill>
              </a:rPr>
              <a:t>Estudios de Imágenes</a:t>
            </a:r>
            <a:endParaRPr lang="es-AR" sz="3200" dirty="0">
              <a:solidFill>
                <a:srgbClr val="FF0000"/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574473" y="3891494"/>
            <a:ext cx="3865418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s-AR" sz="3200" dirty="0" smtClean="0">
              <a:solidFill>
                <a:srgbClr val="FF0000"/>
              </a:solidFill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lang="es-AR" sz="3200" dirty="0" err="1" smtClean="0">
                <a:solidFill>
                  <a:schemeClr val="tx2">
                    <a:lumMod val="10000"/>
                  </a:schemeClr>
                </a:solidFill>
              </a:rPr>
              <a:t>Espirometría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7675418" y="3904194"/>
            <a:ext cx="4060550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AR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Endoscopía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Imágenes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1668" y="1482437"/>
            <a:ext cx="7315200" cy="457200"/>
          </a:xfr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Tomografía lineal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021668" y="2313708"/>
            <a:ext cx="7315200" cy="4710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Tomografía axial computada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021668" y="3200407"/>
            <a:ext cx="7315200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Tomografía con reconstrucción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tridimencional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21668" y="4089508"/>
            <a:ext cx="7315200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Tomografía 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dinámica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21668" y="4934595"/>
            <a:ext cx="7315200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Broncoscopía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virtual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 axial computada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430465"/>
            <a:ext cx="4572428" cy="341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3592177" y="900545"/>
            <a:ext cx="7315200" cy="4710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Tomografía axial computada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22791" y="1664694"/>
            <a:ext cx="3547177" cy="25321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800" b="1" dirty="0" smtClean="0">
                <a:solidFill>
                  <a:schemeClr val="tx2">
                    <a:lumMod val="10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del grado de estenosis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Método sencillo, no invasivo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Alta disponibilidad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222790" y="4138247"/>
            <a:ext cx="3547177" cy="25321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800" b="1"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Menor definición de la extensión 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Mayor dificultad para medir distancias </a:t>
            </a:r>
          </a:p>
        </p:txBody>
      </p:sp>
    </p:spTree>
    <p:extLst>
      <p:ext uri="{BB962C8B-B14F-4D97-AF65-F5344CB8AC3E}">
        <p14:creationId xmlns:p14="http://schemas.microsoft.com/office/powerpoint/2010/main" val="29514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 axial computada</a:t>
            </a:r>
            <a:endParaRPr lang="es-A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5840" r="20313" b="1230"/>
          <a:stretch/>
        </p:blipFill>
        <p:spPr bwMode="auto">
          <a:xfrm>
            <a:off x="3018976" y="1487715"/>
            <a:ext cx="4455886" cy="38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lh6.ggpht.com/-3qdYAug2qo4/U-orirDxe5I/AAAAAAAAA8I/y4GaUSSZMrw/s1600/20140812_1118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r="12258"/>
          <a:stretch/>
        </p:blipFill>
        <p:spPr bwMode="auto">
          <a:xfrm>
            <a:off x="7413295" y="1487714"/>
            <a:ext cx="4778706" cy="3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4045527" y="2216727"/>
            <a:ext cx="886692" cy="60102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8427027" y="2068615"/>
            <a:ext cx="886692" cy="60102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TAC con reconstrucción </a:t>
            </a:r>
            <a:r>
              <a:rPr lang="es-AR" dirty="0" err="1" smtClean="0"/>
              <a:t>tridimencional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86" y="2204866"/>
            <a:ext cx="4943772" cy="3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8502191" y="1304226"/>
            <a:ext cx="3283409" cy="25321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800" b="1" dirty="0" smtClean="0">
                <a:solidFill>
                  <a:schemeClr val="tx2">
                    <a:lumMod val="10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del grado de estenosis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del la extensión de la estenosis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 distancia de lesión a la glotis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502191" y="3899894"/>
            <a:ext cx="3283409" cy="25321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800" b="1"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Método sencillo, no invasivo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Regular disponibilidad </a:t>
            </a:r>
          </a:p>
          <a:p>
            <a:pPr marL="0" indent="0">
              <a:buNone/>
            </a:pP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37467" y="781293"/>
            <a:ext cx="6134927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Tomografía con reconstrucción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tridimencional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TAC con </a:t>
            </a:r>
            <a:r>
              <a:rPr lang="es-AR" dirty="0" smtClean="0"/>
              <a:t>reconstrucción </a:t>
            </a:r>
            <a:r>
              <a:rPr lang="es-AR" dirty="0" err="1" smtClean="0"/>
              <a:t>tridimencional</a:t>
            </a:r>
            <a:endParaRPr lang="es-A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927100"/>
            <a:ext cx="6467516" cy="478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 dinámica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1468" y="902208"/>
            <a:ext cx="4055532" cy="5120640"/>
          </a:xfrm>
          <a:solidFill>
            <a:schemeClr val="bg2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12 % de los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pacientes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enfermedades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respiratorias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presentan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traqueomalasia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colapso</a:t>
            </a:r>
            <a:r>
              <a:rPr lang="en-US" dirty="0">
                <a:solidFill>
                  <a:srgbClr val="FF0000"/>
                </a:solidFill>
              </a:rPr>
              <a:t> de pars </a:t>
            </a:r>
            <a:r>
              <a:rPr lang="en-US" dirty="0" err="1">
                <a:solidFill>
                  <a:srgbClr val="FF0000"/>
                </a:solidFill>
              </a:rPr>
              <a:t>membranosa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TBM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reducción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relación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cartilago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tej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balndo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5:1 a 2:1</a:t>
            </a: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Colapso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pars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membranosa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atrofia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pérdida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fibras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mioelasticas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00" y="1041400"/>
            <a:ext cx="5408688" cy="4914901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6584800" y="2324100"/>
            <a:ext cx="2229000" cy="977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6584800" y="3403600"/>
            <a:ext cx="2229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00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</a:t>
            </a:r>
            <a:br>
              <a:rPr lang="es-AR" dirty="0" smtClean="0"/>
            </a:br>
            <a:r>
              <a:rPr lang="es-AR" dirty="0" smtClean="0"/>
              <a:t>dinámica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377842"/>
            <a:ext cx="7315200" cy="40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</a:t>
            </a:r>
            <a:br>
              <a:rPr lang="es-AR" dirty="0" smtClean="0"/>
            </a:br>
            <a:r>
              <a:rPr lang="es-AR" dirty="0" smtClean="0"/>
              <a:t>dinámica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6944" b="14262"/>
          <a:stretch/>
        </p:blipFill>
        <p:spPr>
          <a:xfrm>
            <a:off x="4572000" y="584201"/>
            <a:ext cx="5964032" cy="5499100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522881" y="3994039"/>
            <a:ext cx="991679" cy="85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4.908</a:t>
            </a:r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78" y="1037210"/>
            <a:ext cx="3026850" cy="469965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Estenosis </a:t>
            </a:r>
            <a:r>
              <a:rPr lang="es-AR" dirty="0" smtClean="0"/>
              <a:t>traqueales</a:t>
            </a:r>
            <a:br>
              <a:rPr lang="es-AR" dirty="0" smtClean="0"/>
            </a:br>
            <a:r>
              <a:rPr lang="es-AR" dirty="0" smtClean="0"/>
              <a:t>benignas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2" y="52632"/>
            <a:ext cx="4560345" cy="6754706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741790" y="2178467"/>
            <a:ext cx="4023353" cy="209288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Estenosis </a:t>
            </a:r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postintubación</a:t>
            </a:r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Traqueobronqueomalasia</a:t>
            </a:r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</a:t>
            </a:r>
            <a:br>
              <a:rPr lang="es-AR" dirty="0" smtClean="0"/>
            </a:br>
            <a:r>
              <a:rPr lang="es-AR" dirty="0" smtClean="0"/>
              <a:t>dinámica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6944" b="10477"/>
          <a:stretch/>
        </p:blipFill>
        <p:spPr>
          <a:xfrm>
            <a:off x="4584700" y="514896"/>
            <a:ext cx="6070600" cy="5970045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522881" y="3994039"/>
            <a:ext cx="991679" cy="85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4.585</a:t>
            </a:r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Tomografía</a:t>
            </a:r>
            <a:br>
              <a:rPr lang="es-AR" dirty="0" smtClean="0"/>
            </a:br>
            <a:r>
              <a:rPr lang="es-AR" dirty="0" smtClean="0"/>
              <a:t>dinámica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7440" b="8246"/>
          <a:stretch/>
        </p:blipFill>
        <p:spPr>
          <a:xfrm>
            <a:off x="4940300" y="609600"/>
            <a:ext cx="5430632" cy="5469095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522881" y="3841639"/>
            <a:ext cx="991679" cy="85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1.890</a:t>
            </a:r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2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Broncoscopía</a:t>
            </a:r>
            <a:r>
              <a:rPr lang="es-AR" dirty="0" smtClean="0"/>
              <a:t> virtual</a:t>
            </a:r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1624" r="1612" b="2881"/>
          <a:stretch/>
        </p:blipFill>
        <p:spPr bwMode="auto">
          <a:xfrm>
            <a:off x="3574039" y="1002060"/>
            <a:ext cx="331123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76" y="920750"/>
            <a:ext cx="33813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50168" y="349895"/>
            <a:ext cx="7315200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Broncoscopía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virtual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601867" y="4273550"/>
            <a:ext cx="4615033" cy="22220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800" b="1" dirty="0" smtClean="0">
                <a:solidFill>
                  <a:schemeClr val="tx2">
                    <a:lumMod val="10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del grado y forma de estenosis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del la extensión de la estenosis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Buena definición de distancia de lesión a la glotis </a:t>
            </a:r>
          </a:p>
          <a:p>
            <a:pPr marL="0" indent="0">
              <a:buNone/>
            </a:pPr>
            <a:r>
              <a:rPr lang="es-AR" sz="2400" dirty="0" err="1" smtClean="0">
                <a:solidFill>
                  <a:srgbClr val="FF0000"/>
                </a:solidFill>
              </a:rPr>
              <a:t>Util</a:t>
            </a:r>
            <a:r>
              <a:rPr lang="es-AR" sz="2400" dirty="0" smtClean="0">
                <a:solidFill>
                  <a:srgbClr val="FF0000"/>
                </a:solidFill>
              </a:rPr>
              <a:t> para lesiones criticas que no pueden ser evaluadas distalmente con el broncoscopio</a:t>
            </a:r>
          </a:p>
          <a:p>
            <a:pPr marL="0" indent="0">
              <a:buNone/>
            </a:pP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489490" y="4260850"/>
            <a:ext cx="3283409" cy="21966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800" b="1"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Regular disponibilidad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Sin posibilidad de diagnostico histológico </a:t>
            </a:r>
          </a:p>
          <a:p>
            <a:pPr marL="0" indent="0">
              <a:buNone/>
            </a:pP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Aproximación Diagnóstica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546754" y="1705771"/>
            <a:ext cx="3920846" cy="18116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Presentación Clínica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7675418" y="1690255"/>
            <a:ext cx="4060550" cy="17440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Estudios de Imágenes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574473" y="3891494"/>
            <a:ext cx="3865418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s-AR" sz="3200" dirty="0" smtClean="0">
              <a:solidFill>
                <a:srgbClr val="FF0000"/>
              </a:solidFill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lang="es-AR" sz="3200" dirty="0" err="1" smtClean="0">
                <a:solidFill>
                  <a:schemeClr val="tx2">
                    <a:lumMod val="10000"/>
                  </a:schemeClr>
                </a:solidFill>
              </a:rPr>
              <a:t>Espirometría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7675418" y="3904194"/>
            <a:ext cx="4060550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AR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rgbClr val="FF0000"/>
                </a:solidFill>
              </a:rPr>
              <a:t>Endoscopía</a:t>
            </a:r>
            <a:endParaRPr lang="es-A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23839"/>
            <a:ext cx="3416300" cy="2762362"/>
          </a:xfrm>
        </p:spPr>
        <p:txBody>
          <a:bodyPr>
            <a:normAutofit/>
          </a:bodyPr>
          <a:lstStyle/>
          <a:p>
            <a:r>
              <a:rPr lang="es-AR" sz="3400" dirty="0" err="1" smtClean="0"/>
              <a:t>Fibrobroncoscopía</a:t>
            </a:r>
            <a:endParaRPr lang="es-AR" sz="3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962"/>
            <a:ext cx="3429000" cy="33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899400" y="2362200"/>
            <a:ext cx="3437468" cy="3241548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000" b="1" dirty="0" smtClean="0">
                <a:solidFill>
                  <a:schemeClr val="tx2">
                    <a:lumMod val="10000"/>
                  </a:schemeClr>
                </a:solidFill>
              </a:rPr>
              <a:t>D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Procedimiento invasivo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Requiere de un operador entrenado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Posibilidad de complicaciones</a:t>
            </a:r>
          </a:p>
          <a:p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Sangrado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Edema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Insuficiencia respiratoria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49700" y="2374900"/>
            <a:ext cx="3437468" cy="3241548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3000" b="1" dirty="0" smtClean="0">
                <a:solidFill>
                  <a:schemeClr val="tx2">
                    <a:lumMod val="10000"/>
                  </a:schemeClr>
                </a:solidFill>
              </a:rPr>
              <a:t>V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Visualización directa de la lesión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Forma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Consistencia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Indemnidad de las paredes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Evaluación de componente dinámico</a:t>
            </a:r>
          </a:p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Biopsia diagnostica?</a:t>
            </a:r>
          </a:p>
        </p:txBody>
      </p:sp>
    </p:spTree>
    <p:extLst>
      <p:ext uri="{BB962C8B-B14F-4D97-AF65-F5344CB8AC3E}">
        <p14:creationId xmlns:p14="http://schemas.microsoft.com/office/powerpoint/2010/main" val="15060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538380"/>
            <a:ext cx="7315200" cy="1409514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987673"/>
            <a:ext cx="4766408" cy="377825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411536"/>
            <a:ext cx="4124325" cy="752475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El análisis se realizó entre los hallazgos quirúrgicos en comparación con los resultados de </a:t>
            </a:r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Fibrobroncoscopía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TC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(37 </a:t>
            </a:r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ptes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G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rado de estenosis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Longitud de estenosis</a:t>
            </a:r>
          </a:p>
        </p:txBody>
      </p:sp>
    </p:spTree>
    <p:extLst>
      <p:ext uri="{BB962C8B-B14F-4D97-AF65-F5344CB8AC3E}">
        <p14:creationId xmlns:p14="http://schemas.microsoft.com/office/powerpoint/2010/main" val="15539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171576"/>
            <a:ext cx="7950200" cy="38798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12" y="1206499"/>
            <a:ext cx="7923288" cy="34925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27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Clasificación de estenosis</a:t>
            </a:r>
            <a:endParaRPr lang="es-AR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644063" y="3512374"/>
            <a:ext cx="3607637" cy="247430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Estenosis Compleja:</a:t>
            </a:r>
          </a:p>
          <a:p>
            <a:pPr>
              <a:buFont typeface="Wingdings"/>
              <a:buChar char="Ø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Longitud &gt;10mm</a:t>
            </a:r>
          </a:p>
          <a:p>
            <a:pPr>
              <a:buFont typeface="Wingdings"/>
              <a:buChar char="Ø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Tortuosidad</a:t>
            </a:r>
          </a:p>
          <a:p>
            <a:pPr>
              <a:buFont typeface="Wingdings"/>
              <a:buChar char="Ø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Daño del cartílago asociado con malasia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4"/>
          <a:stretch/>
        </p:blipFill>
        <p:spPr bwMode="auto">
          <a:xfrm>
            <a:off x="7595351" y="1377950"/>
            <a:ext cx="4034673" cy="4268850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762084" y="6223000"/>
            <a:ext cx="4572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377950"/>
            <a:ext cx="3105150" cy="1666875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95351" y="5826780"/>
            <a:ext cx="403467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1400" b="1" dirty="0" err="1">
                <a:solidFill>
                  <a:schemeClr val="tx2">
                    <a:lumMod val="10000"/>
                  </a:schemeClr>
                </a:solidFill>
              </a:rPr>
              <a:t>Freitag</a:t>
            </a:r>
            <a:r>
              <a:rPr lang="es-AR" sz="1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1400" b="1" dirty="0" smtClean="0">
                <a:solidFill>
                  <a:schemeClr val="tx2">
                    <a:lumMod val="10000"/>
                  </a:schemeClr>
                </a:solidFill>
              </a:rPr>
              <a:t>L</a:t>
            </a:r>
            <a:r>
              <a:rPr lang="es-AR" sz="1400" dirty="0" smtClean="0">
                <a:solidFill>
                  <a:schemeClr val="tx2">
                    <a:lumMod val="10000"/>
                  </a:schemeClr>
                </a:solidFill>
              </a:rPr>
              <a:t>. A </a:t>
            </a:r>
            <a:r>
              <a:rPr lang="es-AR" sz="1400" dirty="0" err="1">
                <a:solidFill>
                  <a:schemeClr val="tx2">
                    <a:lumMod val="10000"/>
                  </a:schemeClr>
                </a:solidFill>
              </a:rPr>
              <a:t>proposed</a:t>
            </a:r>
            <a:r>
              <a:rPr lang="es-AR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1400" dirty="0" err="1" smtClean="0">
                <a:solidFill>
                  <a:schemeClr val="tx2">
                    <a:lumMod val="10000"/>
                  </a:schemeClr>
                </a:solidFill>
              </a:rPr>
              <a:t>classifcation</a:t>
            </a:r>
            <a:r>
              <a:rPr lang="es-AR" sz="1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1400" dirty="0" err="1" smtClean="0">
                <a:solidFill>
                  <a:schemeClr val="tx2">
                    <a:lumMod val="10000"/>
                  </a:schemeClr>
                </a:solidFill>
              </a:rPr>
              <a:t>system</a:t>
            </a:r>
            <a:r>
              <a:rPr lang="es-AR" sz="1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1400" dirty="0">
                <a:solidFill>
                  <a:schemeClr val="tx2">
                    <a:lumMod val="10000"/>
                  </a:schemeClr>
                </a:solidFill>
              </a:rPr>
              <a:t>of central </a:t>
            </a:r>
            <a:r>
              <a:rPr lang="es-AR" sz="1400" dirty="0" err="1">
                <a:solidFill>
                  <a:schemeClr val="tx2">
                    <a:lumMod val="10000"/>
                  </a:schemeClr>
                </a:solidFill>
              </a:rPr>
              <a:t>airway</a:t>
            </a:r>
            <a:r>
              <a:rPr lang="es-AR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1400" dirty="0" err="1">
                <a:solidFill>
                  <a:schemeClr val="tx2">
                    <a:lumMod val="10000"/>
                  </a:schemeClr>
                </a:solidFill>
              </a:rPr>
              <a:t>stenosis</a:t>
            </a:r>
            <a:r>
              <a:rPr lang="es-AR" sz="14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s-AR" sz="1400" b="1" dirty="0" err="1">
                <a:solidFill>
                  <a:schemeClr val="tx2">
                    <a:lumMod val="10000"/>
                  </a:schemeClr>
                </a:solidFill>
              </a:rPr>
              <a:t>Eur</a:t>
            </a:r>
            <a:r>
              <a:rPr lang="es-AR" sz="1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1400" b="1" dirty="0" err="1">
                <a:solidFill>
                  <a:schemeClr val="tx2">
                    <a:lumMod val="10000"/>
                  </a:schemeClr>
                </a:solidFill>
              </a:rPr>
              <a:t>Respir</a:t>
            </a:r>
            <a:r>
              <a:rPr lang="es-AR" sz="1400" b="1" dirty="0">
                <a:solidFill>
                  <a:schemeClr val="tx2">
                    <a:lumMod val="10000"/>
                  </a:schemeClr>
                </a:solidFill>
              </a:rPr>
              <a:t> J. 2007;30:7–12.5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32963" y="1403350"/>
            <a:ext cx="864437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87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78" y="1169043"/>
            <a:ext cx="3220813" cy="469965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Estenosis </a:t>
            </a:r>
            <a:r>
              <a:rPr lang="es-AR" dirty="0" smtClean="0"/>
              <a:t>traqueales</a:t>
            </a:r>
            <a:br>
              <a:rPr lang="es-AR" dirty="0" smtClean="0"/>
            </a:br>
            <a:r>
              <a:rPr lang="es-AR" dirty="0" smtClean="0"/>
              <a:t>Malignas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730225" y="1558330"/>
            <a:ext cx="30393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Tumores primarios de tráquea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112647" y="2718832"/>
            <a:ext cx="910827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Epitelio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023474" y="2718832"/>
            <a:ext cx="328006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Carcinoma de células escamosas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7" y="3457496"/>
            <a:ext cx="3590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73" y="3454128"/>
            <a:ext cx="2888228" cy="279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2257425"/>
            <a:ext cx="7070130" cy="4165600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46113"/>
            <a:ext cx="81629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2" y="1924050"/>
            <a:ext cx="3638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Conclusión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algn="just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broncoscopía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sigue siendo el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gold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standard de evaluación en las estenosis traqueales.</a:t>
            </a:r>
          </a:p>
          <a:p>
            <a:pPr algn="just"/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Existen numerosos métodos por imágenes que deben ser adaptados al paciente, según la sospecha clínica</a:t>
            </a:r>
          </a:p>
          <a:p>
            <a:pPr algn="just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El algoritmo diagnóstico se afecta en base a la forma de presentación clínica </a:t>
            </a:r>
          </a:p>
          <a:p>
            <a:pPr algn="just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Siempre que se va a abordar la vía aérea con un procedimiento endoscópico diagnostico se deben considerar las posibilidades de complicaciones y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preveer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que se puede requerir una intervención terapéutica.</a:t>
            </a:r>
          </a:p>
          <a:p>
            <a:pPr algn="just"/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El enfoque diagnostico no puede desentenderse del abordaje terapéutico y debe ser abarcado en forma </a:t>
            </a:r>
            <a:r>
              <a:rPr lang="es-AR" b="1" dirty="0" smtClean="0">
                <a:solidFill>
                  <a:schemeClr val="tx2">
                    <a:lumMod val="10000"/>
                  </a:schemeClr>
                </a:solidFill>
              </a:rPr>
              <a:t>interdisciplinaria (</a:t>
            </a:r>
            <a:r>
              <a:rPr lang="es-AR" b="1" dirty="0" err="1" smtClean="0">
                <a:solidFill>
                  <a:schemeClr val="tx2">
                    <a:lumMod val="10000"/>
                  </a:schemeClr>
                </a:solidFill>
              </a:rPr>
              <a:t>neumonólogo</a:t>
            </a:r>
            <a:r>
              <a:rPr lang="es-AR" b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s-AR" b="1" dirty="0" err="1" smtClean="0">
                <a:solidFill>
                  <a:schemeClr val="tx2">
                    <a:lumMod val="10000"/>
                  </a:schemeClr>
                </a:solidFill>
              </a:rPr>
              <a:t>endoscopista</a:t>
            </a:r>
            <a:r>
              <a:rPr lang="es-AR" b="1" dirty="0" smtClean="0">
                <a:solidFill>
                  <a:schemeClr val="tx2">
                    <a:lumMod val="10000"/>
                  </a:schemeClr>
                </a:solidFill>
              </a:rPr>
              <a:t>, cirujano de tórax, anestesista, medico de imágenes)</a:t>
            </a:r>
            <a:endParaRPr lang="es-AR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78" y="1169043"/>
            <a:ext cx="3220813" cy="469965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Estenosis </a:t>
            </a:r>
            <a:r>
              <a:rPr lang="es-AR" dirty="0" smtClean="0"/>
              <a:t>traqueales</a:t>
            </a:r>
            <a:br>
              <a:rPr lang="es-AR" dirty="0" smtClean="0"/>
            </a:br>
            <a:r>
              <a:rPr lang="es-AR" dirty="0" smtClean="0"/>
              <a:t>Malignas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730225" y="1558330"/>
            <a:ext cx="30393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Tumores primarios de tráquea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112647" y="2718832"/>
            <a:ext cx="910827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Epitelio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4112647" y="3510002"/>
            <a:ext cx="199605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Glándulas salivares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21" y="1571426"/>
            <a:ext cx="3064817" cy="26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60" y="4225726"/>
            <a:ext cx="6096000" cy="24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108706" y="3507938"/>
            <a:ext cx="253601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adenoide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quístico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5023474" y="2718832"/>
            <a:ext cx="328006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Carcinoma de células escamosas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43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78" y="1169043"/>
            <a:ext cx="3220813" cy="469965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Estenosis </a:t>
            </a:r>
            <a:r>
              <a:rPr lang="es-AR" dirty="0" smtClean="0"/>
              <a:t>traqueales</a:t>
            </a:r>
            <a:br>
              <a:rPr lang="es-AR" dirty="0" smtClean="0"/>
            </a:br>
            <a:r>
              <a:rPr lang="es-AR" dirty="0" smtClean="0"/>
              <a:t>Malignas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730225" y="1558330"/>
            <a:ext cx="30393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Tumores primarios de tráquea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112647" y="2718832"/>
            <a:ext cx="910827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Epitelio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4112647" y="3510002"/>
            <a:ext cx="199605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Glándulas salivares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4112647" y="4248666"/>
            <a:ext cx="298831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Estructuras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mesenquimáticas</a:t>
            </a:r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807525" y="1558330"/>
            <a:ext cx="23148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Tumores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metastasicos</a:t>
            </a:r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471201" y="2718832"/>
            <a:ext cx="1872372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de pulmón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471201" y="3500040"/>
            <a:ext cx="133696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renal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471201" y="4248666"/>
            <a:ext cx="1378647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colon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23474" y="2718832"/>
            <a:ext cx="328006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Carcinoma de células escamosas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6108706" y="3507938"/>
            <a:ext cx="253601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adenoide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quístico</a:t>
            </a:r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7100966" y="4251404"/>
            <a:ext cx="619080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LNH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73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78" y="1169043"/>
            <a:ext cx="3220813" cy="4699650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Estenosis </a:t>
            </a:r>
            <a:r>
              <a:rPr lang="es-AR" dirty="0" smtClean="0"/>
              <a:t>traqueales</a:t>
            </a:r>
            <a:br>
              <a:rPr lang="es-AR" dirty="0" smtClean="0"/>
            </a:br>
            <a:r>
              <a:rPr lang="es-AR" dirty="0" smtClean="0"/>
              <a:t>Malignas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730225" y="1558330"/>
            <a:ext cx="30393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Tumores primarios de tráquea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112647" y="2718832"/>
            <a:ext cx="910827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Epitelio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4112647" y="3510002"/>
            <a:ext cx="199605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Glándulas salivares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4112647" y="4248666"/>
            <a:ext cx="298831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Estructuras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mesenquimáticas</a:t>
            </a:r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807525" y="1558330"/>
            <a:ext cx="23148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Tumores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metastasicos</a:t>
            </a:r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471201" y="2718832"/>
            <a:ext cx="1872372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de pulmón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471201" y="3500040"/>
            <a:ext cx="1336969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renal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471201" y="4248666"/>
            <a:ext cx="1378647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colon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23474" y="2718832"/>
            <a:ext cx="328006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Carcinoma de células escamosas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6108706" y="3507938"/>
            <a:ext cx="2536015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Tumor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adenoide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quístico</a:t>
            </a:r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7100966" y="4251404"/>
            <a:ext cx="619080" cy="3693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LNH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01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Epidemiología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400" u="sng" dirty="0" smtClean="0">
                <a:solidFill>
                  <a:schemeClr val="tx2">
                    <a:lumMod val="10000"/>
                  </a:schemeClr>
                </a:solidFill>
              </a:rPr>
              <a:t>Incidencia en </a:t>
            </a:r>
            <a:r>
              <a:rPr lang="es-AR" sz="2400" u="sng" dirty="0">
                <a:solidFill>
                  <a:schemeClr val="tx2">
                    <a:lumMod val="10000"/>
                  </a:schemeClr>
                </a:solidFill>
              </a:rPr>
              <a:t>aumento </a:t>
            </a:r>
            <a:endParaRPr lang="es-AR" sz="2400" u="sng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      Aumento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de la incidencia de Cáncer de 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pulmón.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      Aumento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significativo de lesiones benignas, principalmente por el 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mayor uso de ventilación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mecánica. </a:t>
            </a:r>
          </a:p>
          <a:p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generación de </a:t>
            </a:r>
            <a:r>
              <a:rPr lang="es-AR" sz="2400" u="sng" dirty="0">
                <a:solidFill>
                  <a:schemeClr val="tx2">
                    <a:lumMod val="10000"/>
                  </a:schemeClr>
                </a:solidFill>
              </a:rPr>
              <a:t>síntomas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 puede darse recién con disminución </a:t>
            </a:r>
            <a:r>
              <a:rPr lang="es-AR" sz="2400" u="sng" dirty="0">
                <a:solidFill>
                  <a:schemeClr val="tx2">
                    <a:lumMod val="10000"/>
                  </a:schemeClr>
                </a:solidFill>
              </a:rPr>
              <a:t>critica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 de vía aérea.</a:t>
            </a: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7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Aproximación Diagnóstica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546754" y="1705771"/>
            <a:ext cx="3920846" cy="18116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Presentación Clínica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7675418" y="1690255"/>
            <a:ext cx="4060550" cy="17440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Estudios de Imágenes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574473" y="3891494"/>
            <a:ext cx="3865418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s-AR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Font typeface="Brush Script MT" pitchFamily="66" charset="0"/>
              <a:buNone/>
            </a:pPr>
            <a:r>
              <a:rPr lang="es-AR" sz="3200" dirty="0" err="1" smtClean="0">
                <a:solidFill>
                  <a:schemeClr val="tx2">
                    <a:lumMod val="10000"/>
                  </a:schemeClr>
                </a:solidFill>
              </a:rPr>
              <a:t>Espirometría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7675418" y="3904194"/>
            <a:ext cx="4060550" cy="18626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AR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3200" dirty="0" smtClean="0">
                <a:solidFill>
                  <a:schemeClr val="tx2">
                    <a:lumMod val="10000"/>
                  </a:schemeClr>
                </a:solidFill>
              </a:rPr>
              <a:t>Endoscopía</a:t>
            </a:r>
            <a:endParaRPr lang="es-AR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build="p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arco">
  <a:themeElements>
    <a:clrScheme name="Personalizado 1">
      <a:dk1>
        <a:srgbClr val="FFFFFF"/>
      </a:dk1>
      <a:lt1>
        <a:sysClr val="window" lastClr="FFFFFF"/>
      </a:lt1>
      <a:dk2>
        <a:srgbClr val="FFFFFF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961</Words>
  <Application>Microsoft Office PowerPoint</Application>
  <PresentationFormat>Personalizado</PresentationFormat>
  <Paragraphs>335</Paragraphs>
  <Slides>41</Slides>
  <Notes>10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Marco</vt:lpstr>
      <vt:lpstr>Estenosis Traqueales, Indicaciones terapéuticas</vt:lpstr>
      <vt:lpstr>Estenosis traqueales</vt:lpstr>
      <vt:lpstr>Estenosis traqueales benignas</vt:lpstr>
      <vt:lpstr>Estenosis traqueales Malignas</vt:lpstr>
      <vt:lpstr>Estenosis traqueales Malignas</vt:lpstr>
      <vt:lpstr>Estenosis traqueales Malignas</vt:lpstr>
      <vt:lpstr>Estenosis traqueales Malignas</vt:lpstr>
      <vt:lpstr>Epidemiología</vt:lpstr>
      <vt:lpstr>Aproximación Diagnóstica</vt:lpstr>
      <vt:lpstr>Aproximación Diagnóstica</vt:lpstr>
      <vt:lpstr>Presentación Clínica</vt:lpstr>
      <vt:lpstr>Fundamento</vt:lpstr>
      <vt:lpstr>Fundamento</vt:lpstr>
      <vt:lpstr>Fundamento</vt:lpstr>
      <vt:lpstr>Fundamento</vt:lpstr>
      <vt:lpstr>Fundamento</vt:lpstr>
      <vt:lpstr>Aproximación Diagnóstica</vt:lpstr>
      <vt:lpstr>Examen funcional respiratorio</vt:lpstr>
      <vt:lpstr>Examen funcional respiratorio</vt:lpstr>
      <vt:lpstr>Examen funcional respiratorio</vt:lpstr>
      <vt:lpstr>Aproximación Diagnóstica</vt:lpstr>
      <vt:lpstr>Imágenes</vt:lpstr>
      <vt:lpstr>Tomografía axial computada</vt:lpstr>
      <vt:lpstr>Tomografía axial computada</vt:lpstr>
      <vt:lpstr>TAC con reconstrucción tridimencional</vt:lpstr>
      <vt:lpstr>TAC con reconstrucción tridimencional</vt:lpstr>
      <vt:lpstr>Tomografía dinámica</vt:lpstr>
      <vt:lpstr>Tomografía dinámica</vt:lpstr>
      <vt:lpstr>Tomografía dinámica</vt:lpstr>
      <vt:lpstr>Tomografía dinámica</vt:lpstr>
      <vt:lpstr>Tomografía dinámica</vt:lpstr>
      <vt:lpstr>Broncoscopía virtual</vt:lpstr>
      <vt:lpstr>Aproximación Diagnóstica</vt:lpstr>
      <vt:lpstr>Fibrobroncoscopía</vt:lpstr>
      <vt:lpstr>Presentación de PowerPoint</vt:lpstr>
      <vt:lpstr>Presentación de PowerPoint</vt:lpstr>
      <vt:lpstr>Presentación de PowerPoint</vt:lpstr>
      <vt:lpstr>Presentación de PowerPoint</vt:lpstr>
      <vt:lpstr>Clasificación de estenosis</vt:lpstr>
      <vt:lpstr>Presentación de PowerPoint</vt:lpstr>
      <vt:lpstr>Conclusión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ATENEO MULTICÉNTRICO DE NEUMONOLOGÍA</dc:title>
  <dc:creator>Jaime</dc:creator>
  <cp:lastModifiedBy>Windows User</cp:lastModifiedBy>
  <cp:revision>86</cp:revision>
  <dcterms:created xsi:type="dcterms:W3CDTF">2014-09-16T13:23:10Z</dcterms:created>
  <dcterms:modified xsi:type="dcterms:W3CDTF">2014-10-11T16:16:08Z</dcterms:modified>
</cp:coreProperties>
</file>