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7" r:id="rId4"/>
    <p:sldId id="259" r:id="rId5"/>
    <p:sldId id="260" r:id="rId6"/>
    <p:sldId id="258" r:id="rId7"/>
    <p:sldId id="261" r:id="rId8"/>
    <p:sldId id="266" r:id="rId9"/>
    <p:sldId id="262" r:id="rId10"/>
    <p:sldId id="263" r:id="rId11"/>
    <p:sldId id="264" r:id="rId12"/>
    <p:sldId id="265" r:id="rId13"/>
    <p:sldId id="267" r:id="rId14"/>
    <p:sldId id="269" r:id="rId15"/>
    <p:sldId id="268" r:id="rId16"/>
    <p:sldId id="270" r:id="rId17"/>
    <p:sldId id="284" r:id="rId18"/>
    <p:sldId id="271" r:id="rId19"/>
    <p:sldId id="272" r:id="rId20"/>
    <p:sldId id="273" r:id="rId21"/>
    <p:sldId id="274" r:id="rId22"/>
    <p:sldId id="275" r:id="rId23"/>
    <p:sldId id="277" r:id="rId24"/>
    <p:sldId id="276" r:id="rId25"/>
    <p:sldId id="278" r:id="rId26"/>
    <p:sldId id="279" r:id="rId27"/>
    <p:sldId id="280" r:id="rId28"/>
    <p:sldId id="282" r:id="rId29"/>
    <p:sldId id="285" r:id="rId30"/>
    <p:sldId id="281" r:id="rId31"/>
    <p:sldId id="283" r:id="rId3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00CC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C354-4CE3-44D5-8593-8FFC1D0B3ABA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5E8B-7A30-47F1-85A7-D294F892930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C354-4CE3-44D5-8593-8FFC1D0B3ABA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5E8B-7A30-47F1-85A7-D294F892930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C354-4CE3-44D5-8593-8FFC1D0B3ABA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5E8B-7A30-47F1-85A7-D294F892930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C354-4CE3-44D5-8593-8FFC1D0B3ABA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5E8B-7A30-47F1-85A7-D294F892930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C354-4CE3-44D5-8593-8FFC1D0B3ABA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5E8B-7A30-47F1-85A7-D294F892930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C354-4CE3-44D5-8593-8FFC1D0B3ABA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5E8B-7A30-47F1-85A7-D294F892930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C354-4CE3-44D5-8593-8FFC1D0B3ABA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5E8B-7A30-47F1-85A7-D294F892930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C354-4CE3-44D5-8593-8FFC1D0B3ABA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5E8B-7A30-47F1-85A7-D294F892930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C354-4CE3-44D5-8593-8FFC1D0B3ABA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5E8B-7A30-47F1-85A7-D294F892930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C354-4CE3-44D5-8593-8FFC1D0B3ABA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5E8B-7A30-47F1-85A7-D294F892930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C354-4CE3-44D5-8593-8FFC1D0B3ABA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5E8B-7A30-47F1-85A7-D294F892930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6C354-4CE3-44D5-8593-8FFC1D0B3ABA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65E8B-7A30-47F1-85A7-D294F892930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227869" y="2276872"/>
            <a:ext cx="4584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4000" b="1" dirty="0" smtClean="0">
                <a:solidFill>
                  <a:srgbClr val="FFFF00"/>
                </a:solidFill>
              </a:rPr>
              <a:t>Cigarrillo electrónico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314798" y="5589240"/>
            <a:ext cx="33666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 smtClean="0">
                <a:solidFill>
                  <a:srgbClr val="FFFF00"/>
                </a:solidFill>
              </a:rPr>
              <a:t>Dr. Juan </a:t>
            </a:r>
            <a:r>
              <a:rPr lang="es-AR" sz="2800" b="1" dirty="0" err="1">
                <a:solidFill>
                  <a:srgbClr val="FFFF00"/>
                </a:solidFill>
              </a:rPr>
              <a:t>S</a:t>
            </a:r>
            <a:r>
              <a:rPr lang="es-AR" sz="2800" b="1" dirty="0" err="1" smtClean="0">
                <a:solidFill>
                  <a:srgbClr val="FFFF00"/>
                </a:solidFill>
              </a:rPr>
              <a:t>chottlender</a:t>
            </a:r>
            <a:endParaRPr lang="es-AR" sz="2800" b="1" dirty="0" smtClean="0">
              <a:solidFill>
                <a:srgbClr val="FFFF00"/>
              </a:solidFill>
            </a:endParaRPr>
          </a:p>
          <a:p>
            <a:r>
              <a:rPr lang="es-AR" sz="2800" b="1" dirty="0" smtClean="0">
                <a:solidFill>
                  <a:srgbClr val="FFFF00"/>
                </a:solidFill>
              </a:rPr>
              <a:t>Hospital </a:t>
            </a:r>
            <a:r>
              <a:rPr lang="es-AR" sz="2800" b="1" dirty="0">
                <a:solidFill>
                  <a:srgbClr val="FFFF00"/>
                </a:solidFill>
              </a:rPr>
              <a:t>M</a:t>
            </a:r>
            <a:r>
              <a:rPr lang="es-AR" sz="2800" b="1" dirty="0" smtClean="0">
                <a:solidFill>
                  <a:srgbClr val="FFFF00"/>
                </a:solidFill>
              </a:rPr>
              <a:t>aría Ferrer</a:t>
            </a:r>
            <a:endParaRPr lang="es-AR" sz="2800" b="1" dirty="0">
              <a:solidFill>
                <a:srgbClr val="FFFF00"/>
              </a:solidFill>
            </a:endParaRPr>
          </a:p>
        </p:txBody>
      </p:sp>
      <p:pic>
        <p:nvPicPr>
          <p:cNvPr id="7" name="6 Imagen" descr="logo_disertantes.jpg"/>
          <p:cNvPicPr>
            <a:picLocks noChangeAspect="1"/>
          </p:cNvPicPr>
          <p:nvPr/>
        </p:nvPicPr>
        <p:blipFill>
          <a:blip r:embed="rId2" cstate="print"/>
          <a:srcRect l="4302" r="5995" b="16460"/>
          <a:stretch>
            <a:fillRect/>
          </a:stretch>
        </p:blipFill>
        <p:spPr>
          <a:xfrm>
            <a:off x="7173971" y="0"/>
            <a:ext cx="1970029" cy="1944216"/>
          </a:xfrm>
          <a:prstGeom prst="rect">
            <a:avLst/>
          </a:prstGeom>
        </p:spPr>
      </p:pic>
      <p:pic>
        <p:nvPicPr>
          <p:cNvPr id="8" name="7 Imagen" descr="hospi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4869160"/>
            <a:ext cx="2302016" cy="1727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692696"/>
            <a:ext cx="2880320" cy="18002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 smtClean="0">
                <a:solidFill>
                  <a:schemeClr val="bg1"/>
                </a:solidFill>
              </a:rPr>
              <a:t>Uso de nicotina en productos de bajo riesgo</a:t>
            </a:r>
            <a:endParaRPr lang="es-AR" sz="2800" b="1" dirty="0">
              <a:solidFill>
                <a:schemeClr val="bg1"/>
              </a:solidFill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3635896" y="692696"/>
            <a:ext cx="4536504" cy="1800200"/>
            <a:chOff x="3635896" y="692696"/>
            <a:chExt cx="4536504" cy="1800200"/>
          </a:xfrm>
        </p:grpSpPr>
        <p:sp>
          <p:nvSpPr>
            <p:cNvPr id="5" name="4 Rectángulo"/>
            <p:cNvSpPr/>
            <p:nvPr/>
          </p:nvSpPr>
          <p:spPr>
            <a:xfrm>
              <a:off x="5292080" y="692696"/>
              <a:ext cx="2880320" cy="1800200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2800" b="1" dirty="0" smtClean="0">
                  <a:solidFill>
                    <a:schemeClr val="bg1"/>
                  </a:solidFill>
                </a:rPr>
                <a:t>Beneficios para la Salud Pública</a:t>
              </a:r>
              <a:endParaRPr lang="es-AR" sz="2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7" name="6 Conector recto de flecha"/>
            <p:cNvCxnSpPr>
              <a:stCxn id="2" idx="3"/>
              <a:endCxn id="5" idx="1"/>
            </p:cNvCxnSpPr>
            <p:nvPr/>
          </p:nvCxnSpPr>
          <p:spPr>
            <a:xfrm>
              <a:off x="3635896" y="1592796"/>
              <a:ext cx="1656184" cy="0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10 Grupo"/>
          <p:cNvGrpSpPr/>
          <p:nvPr/>
        </p:nvGrpSpPr>
        <p:grpSpPr>
          <a:xfrm>
            <a:off x="2555776" y="2564904"/>
            <a:ext cx="4104456" cy="3816424"/>
            <a:chOff x="2555776" y="2564904"/>
            <a:chExt cx="4104456" cy="3816424"/>
          </a:xfrm>
        </p:grpSpPr>
        <p:sp>
          <p:nvSpPr>
            <p:cNvPr id="4" name="3 Elipse"/>
            <p:cNvSpPr/>
            <p:nvPr/>
          </p:nvSpPr>
          <p:spPr>
            <a:xfrm>
              <a:off x="2555776" y="3429000"/>
              <a:ext cx="3816424" cy="2952328"/>
            </a:xfrm>
            <a:prstGeom prst="ellipse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3200" b="1" dirty="0" smtClean="0">
                  <a:solidFill>
                    <a:schemeClr val="bg1"/>
                  </a:solidFill>
                </a:rPr>
                <a:t>Disminuye el número de muertes causadas por el cigarrillo</a:t>
              </a:r>
              <a:endParaRPr lang="es-AR" sz="3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7 Conector recto de flecha"/>
            <p:cNvCxnSpPr/>
            <p:nvPr/>
          </p:nvCxnSpPr>
          <p:spPr>
            <a:xfrm flipH="1">
              <a:off x="4499992" y="2564904"/>
              <a:ext cx="2160240" cy="792088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916832"/>
            <a:ext cx="2592288" cy="2880320"/>
          </a:xfrm>
          <a:prstGeom prst="rect">
            <a:avLst/>
          </a:prstGeom>
          <a:solidFill>
            <a:srgbClr val="0066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 smtClean="0"/>
              <a:t>Estrategias para reducción del peligro del tabaco</a:t>
            </a:r>
            <a:endParaRPr lang="es-AR" sz="2800" b="1" dirty="0"/>
          </a:p>
        </p:txBody>
      </p:sp>
      <p:grpSp>
        <p:nvGrpSpPr>
          <p:cNvPr id="9" name="8 Grupo"/>
          <p:cNvGrpSpPr/>
          <p:nvPr/>
        </p:nvGrpSpPr>
        <p:grpSpPr>
          <a:xfrm>
            <a:off x="3131840" y="980728"/>
            <a:ext cx="5184576" cy="1800200"/>
            <a:chOff x="3131840" y="980728"/>
            <a:chExt cx="5184576" cy="1800200"/>
          </a:xfrm>
        </p:grpSpPr>
        <p:sp>
          <p:nvSpPr>
            <p:cNvPr id="3" name="2 Rectángulo"/>
            <p:cNvSpPr/>
            <p:nvPr/>
          </p:nvSpPr>
          <p:spPr>
            <a:xfrm>
              <a:off x="4572000" y="980728"/>
              <a:ext cx="3744416" cy="1728192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2400" b="1" dirty="0" smtClean="0"/>
                <a:t>Intervenciones  que no  contengan tabaco que estimulen la disminución del consumo</a:t>
              </a:r>
              <a:endParaRPr lang="es-AR" sz="2400" b="1" dirty="0"/>
            </a:p>
          </p:txBody>
        </p:sp>
        <p:cxnSp>
          <p:nvCxnSpPr>
            <p:cNvPr id="6" name="5 Conector recto de flecha"/>
            <p:cNvCxnSpPr>
              <a:endCxn id="3" idx="1"/>
            </p:cNvCxnSpPr>
            <p:nvPr/>
          </p:nvCxnSpPr>
          <p:spPr>
            <a:xfrm flipV="1">
              <a:off x="3131840" y="1844824"/>
              <a:ext cx="1440160" cy="936104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9 Grupo"/>
          <p:cNvGrpSpPr/>
          <p:nvPr/>
        </p:nvGrpSpPr>
        <p:grpSpPr>
          <a:xfrm>
            <a:off x="3131840" y="3933056"/>
            <a:ext cx="5184576" cy="1944216"/>
            <a:chOff x="3131840" y="3933056"/>
            <a:chExt cx="5184576" cy="1944216"/>
          </a:xfrm>
        </p:grpSpPr>
        <p:sp>
          <p:nvSpPr>
            <p:cNvPr id="4" name="3 Rectángulo"/>
            <p:cNvSpPr/>
            <p:nvPr/>
          </p:nvSpPr>
          <p:spPr>
            <a:xfrm>
              <a:off x="4572000" y="4149080"/>
              <a:ext cx="3744416" cy="1728192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2400" b="1" dirty="0" smtClean="0"/>
                <a:t>Productos alternativos al tabaco</a:t>
              </a:r>
              <a:endParaRPr lang="es-AR" sz="2400" b="1" dirty="0"/>
            </a:p>
          </p:txBody>
        </p:sp>
        <p:cxnSp>
          <p:nvCxnSpPr>
            <p:cNvPr id="7" name="6 Conector recto de flecha"/>
            <p:cNvCxnSpPr>
              <a:endCxn id="4" idx="1"/>
            </p:cNvCxnSpPr>
            <p:nvPr/>
          </p:nvCxnSpPr>
          <p:spPr>
            <a:xfrm>
              <a:off x="3131840" y="3933056"/>
              <a:ext cx="1440160" cy="1080120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87624" y="1196752"/>
            <a:ext cx="6768752" cy="4032448"/>
          </a:xfrm>
          <a:prstGeom prst="rect">
            <a:avLst/>
          </a:prstGeom>
          <a:solidFill>
            <a:srgbClr val="003300">
              <a:alpha val="58000"/>
            </a:srgb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solidFill>
                  <a:schemeClr val="bg1"/>
                </a:solidFill>
              </a:rPr>
              <a:t>No ofrecer a los fumadores información sobre fuentes alternativas seguras de nicotina podría disuadirlos de intentar el abandono  y  continuar obteniéndola del modo más peligroso</a:t>
            </a:r>
          </a:p>
          <a:p>
            <a:pPr algn="ctr"/>
            <a:endParaRPr lang="es-AR" sz="3200" b="1" dirty="0" smtClean="0">
              <a:solidFill>
                <a:srgbClr val="FFFF00"/>
              </a:solidFill>
            </a:endParaRPr>
          </a:p>
          <a:p>
            <a:pPr algn="ctr"/>
            <a:r>
              <a:rPr lang="es-AR" sz="4400" b="1" dirty="0" smtClean="0">
                <a:solidFill>
                  <a:srgbClr val="FFFF00"/>
                </a:solidFill>
              </a:rPr>
              <a:t>FUMANDO</a:t>
            </a:r>
            <a:endParaRPr lang="es-AR" sz="4400" b="1" dirty="0">
              <a:solidFill>
                <a:srgbClr val="FFFF00"/>
              </a:solidFill>
            </a:endParaRPr>
          </a:p>
        </p:txBody>
      </p:sp>
      <p:pic>
        <p:nvPicPr>
          <p:cNvPr id="3" name="2 Imagen" descr="0511-1002-2820-1433_Cartoon_of_a_Nervous_Man_Smoking_Alot_clipart_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4289109"/>
            <a:ext cx="2016224" cy="2441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lipse"/>
          <p:cNvSpPr/>
          <p:nvPr/>
        </p:nvSpPr>
        <p:spPr>
          <a:xfrm>
            <a:off x="395536" y="260648"/>
            <a:ext cx="8136904" cy="1224136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400" b="1" dirty="0" smtClean="0">
                <a:solidFill>
                  <a:srgbClr val="FFFF00"/>
                </a:solidFill>
              </a:rPr>
              <a:t>Cigarrillo electrónico</a:t>
            </a:r>
            <a:endParaRPr lang="es-AR" sz="4400" b="1" dirty="0">
              <a:solidFill>
                <a:srgbClr val="FFFF00"/>
              </a:solidFill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1907704" y="1484784"/>
            <a:ext cx="5400600" cy="2232248"/>
            <a:chOff x="1835696" y="1988840"/>
            <a:chExt cx="5400600" cy="2232248"/>
          </a:xfrm>
        </p:grpSpPr>
        <p:sp>
          <p:nvSpPr>
            <p:cNvPr id="4" name="3 Rectángulo"/>
            <p:cNvSpPr/>
            <p:nvPr/>
          </p:nvSpPr>
          <p:spPr>
            <a:xfrm>
              <a:off x="1835696" y="2492896"/>
              <a:ext cx="5400600" cy="1728192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3200" b="1" dirty="0" smtClean="0">
                  <a:solidFill>
                    <a:schemeClr val="bg1"/>
                  </a:solidFill>
                </a:rPr>
                <a:t>WHO </a:t>
              </a:r>
            </a:p>
            <a:p>
              <a:pPr algn="ctr"/>
              <a:r>
                <a:rPr lang="es-AR" sz="3200" b="1" dirty="0" smtClean="0">
                  <a:solidFill>
                    <a:schemeClr val="bg1"/>
                  </a:solidFill>
                </a:rPr>
                <a:t>Dispositivo electrónico de liberación de nicotina</a:t>
              </a:r>
              <a:endParaRPr lang="es-AR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4 Flecha abajo"/>
            <p:cNvSpPr/>
            <p:nvPr/>
          </p:nvSpPr>
          <p:spPr>
            <a:xfrm>
              <a:off x="4139952" y="1988840"/>
              <a:ext cx="720080" cy="432048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7" name="6 Imagen" descr="SLIM 3x_verdreht Kop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4149080"/>
            <a:ext cx="4464496" cy="2048416"/>
          </a:xfrm>
          <a:prstGeom prst="rect">
            <a:avLst/>
          </a:prstGeom>
        </p:spPr>
      </p:pic>
      <p:pic>
        <p:nvPicPr>
          <p:cNvPr id="9" name="8 Imagen" descr="Newest_Ego_E-cigarette_Electronic_cigarettes_e_cig_starter_kits.jpg"/>
          <p:cNvPicPr>
            <a:picLocks noChangeAspect="1"/>
          </p:cNvPicPr>
          <p:nvPr/>
        </p:nvPicPr>
        <p:blipFill>
          <a:blip r:embed="rId3" cstate="print"/>
          <a:srcRect b="28580"/>
          <a:stretch>
            <a:fillRect/>
          </a:stretch>
        </p:blipFill>
        <p:spPr>
          <a:xfrm>
            <a:off x="630810" y="3861048"/>
            <a:ext cx="3428006" cy="2448272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4535488" y="6211669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FDA: Brief in Opposition to Motion for Preliminary Injunction;</a:t>
            </a:r>
            <a:r>
              <a:rPr lang="es-AR" dirty="0" smtClean="0">
                <a:solidFill>
                  <a:schemeClr val="bg1"/>
                </a:solidFill>
              </a:rPr>
              <a:t>2009. </a:t>
            </a:r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123728" y="260648"/>
            <a:ext cx="5256584" cy="864096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 smtClean="0"/>
          </a:p>
          <a:p>
            <a:pPr algn="ctr"/>
            <a:r>
              <a:rPr lang="es-AR" sz="3200" b="1" dirty="0" smtClean="0"/>
              <a:t>Cigarrillo electrónico:</a:t>
            </a:r>
          </a:p>
          <a:p>
            <a:pPr algn="ctr"/>
            <a:r>
              <a:rPr lang="es-AR" sz="3200" b="1" dirty="0" smtClean="0"/>
              <a:t>Atractivo para el fumador</a:t>
            </a:r>
          </a:p>
          <a:p>
            <a:pPr algn="ctr"/>
            <a:endParaRPr lang="es-AR" dirty="0"/>
          </a:p>
        </p:txBody>
      </p:sp>
      <p:grpSp>
        <p:nvGrpSpPr>
          <p:cNvPr id="11" name="10 Grupo"/>
          <p:cNvGrpSpPr/>
          <p:nvPr/>
        </p:nvGrpSpPr>
        <p:grpSpPr>
          <a:xfrm>
            <a:off x="2627784" y="3140968"/>
            <a:ext cx="6192688" cy="1552482"/>
            <a:chOff x="2627784" y="3284984"/>
            <a:chExt cx="6192688" cy="1552482"/>
          </a:xfrm>
        </p:grpSpPr>
        <p:sp>
          <p:nvSpPr>
            <p:cNvPr id="5" name="4 Rectángulo"/>
            <p:cNvSpPr/>
            <p:nvPr/>
          </p:nvSpPr>
          <p:spPr>
            <a:xfrm>
              <a:off x="5364088" y="3573016"/>
              <a:ext cx="3456384" cy="936104"/>
            </a:xfrm>
            <a:prstGeom prst="rect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2800" dirty="0" smtClean="0"/>
                <a:t>Movimiento repetitivo mano-boca</a:t>
              </a:r>
              <a:endParaRPr lang="es-AR" sz="2800" dirty="0"/>
            </a:p>
          </p:txBody>
        </p:sp>
        <p:pic>
          <p:nvPicPr>
            <p:cNvPr id="7" name="6 Imagen" descr="_65814103_6581410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7784" y="3284984"/>
              <a:ext cx="2759968" cy="1552482"/>
            </a:xfrm>
            <a:prstGeom prst="rect">
              <a:avLst/>
            </a:prstGeom>
          </p:spPr>
        </p:pic>
      </p:grpSp>
      <p:grpSp>
        <p:nvGrpSpPr>
          <p:cNvPr id="10" name="9 Grupo"/>
          <p:cNvGrpSpPr/>
          <p:nvPr/>
        </p:nvGrpSpPr>
        <p:grpSpPr>
          <a:xfrm>
            <a:off x="323528" y="1268760"/>
            <a:ext cx="5940152" cy="1667623"/>
            <a:chOff x="323528" y="1268760"/>
            <a:chExt cx="5940152" cy="1667623"/>
          </a:xfrm>
        </p:grpSpPr>
        <p:sp>
          <p:nvSpPr>
            <p:cNvPr id="4" name="3 Rectángulo"/>
            <p:cNvSpPr/>
            <p:nvPr/>
          </p:nvSpPr>
          <p:spPr>
            <a:xfrm>
              <a:off x="323528" y="1628800"/>
              <a:ext cx="3024336" cy="936104"/>
            </a:xfrm>
            <a:prstGeom prst="rect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2800" dirty="0" smtClean="0"/>
                <a:t>Apariencia similar</a:t>
              </a:r>
              <a:endParaRPr lang="es-AR" sz="2800" dirty="0"/>
            </a:p>
          </p:txBody>
        </p:sp>
        <p:pic>
          <p:nvPicPr>
            <p:cNvPr id="8" name="7 Imagen" descr="how-Electronic-cigarettes-work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7864" y="1268760"/>
              <a:ext cx="2915816" cy="1667623"/>
            </a:xfrm>
            <a:prstGeom prst="rect">
              <a:avLst/>
            </a:prstGeom>
          </p:spPr>
        </p:pic>
      </p:grpSp>
      <p:grpSp>
        <p:nvGrpSpPr>
          <p:cNvPr id="12" name="11 Grupo"/>
          <p:cNvGrpSpPr/>
          <p:nvPr/>
        </p:nvGrpSpPr>
        <p:grpSpPr>
          <a:xfrm>
            <a:off x="395536" y="4866586"/>
            <a:ext cx="6048673" cy="1699995"/>
            <a:chOff x="395536" y="4866586"/>
            <a:chExt cx="6048673" cy="1699995"/>
          </a:xfrm>
        </p:grpSpPr>
        <p:sp>
          <p:nvSpPr>
            <p:cNvPr id="6" name="5 Rectángulo"/>
            <p:cNvSpPr/>
            <p:nvPr/>
          </p:nvSpPr>
          <p:spPr>
            <a:xfrm>
              <a:off x="395536" y="5301208"/>
              <a:ext cx="3024336" cy="936104"/>
            </a:xfrm>
            <a:prstGeom prst="rect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2800" dirty="0" smtClean="0"/>
                <a:t>Vapor similar al humo</a:t>
              </a:r>
              <a:endParaRPr lang="es-AR" sz="2800" dirty="0"/>
            </a:p>
          </p:txBody>
        </p:sp>
        <p:pic>
          <p:nvPicPr>
            <p:cNvPr id="9" name="8 Imagen" descr="e-cigarett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19873" y="4866586"/>
              <a:ext cx="3024336" cy="169999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55576" y="4005064"/>
            <a:ext cx="7848872" cy="2304256"/>
          </a:xfrm>
          <a:prstGeom prst="rect">
            <a:avLst/>
          </a:prstGeom>
          <a:solidFill>
            <a:srgbClr val="006600">
              <a:alpha val="57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solidFill>
                  <a:srgbClr val="FFFF00"/>
                </a:solidFill>
              </a:rPr>
              <a:t>Anatomía del cigarrillo electrónico:</a:t>
            </a:r>
          </a:p>
          <a:p>
            <a:pPr algn="ctr"/>
            <a:r>
              <a:rPr lang="es-AR" sz="3200" b="1" dirty="0" smtClean="0">
                <a:solidFill>
                  <a:schemeClr val="bg1"/>
                </a:solidFill>
              </a:rPr>
              <a:t>Batería de litio, componentes electrónicos, atomizador, cartucho (agua, </a:t>
            </a:r>
            <a:r>
              <a:rPr lang="es-AR" sz="3200" b="1" dirty="0" err="1" smtClean="0">
                <a:solidFill>
                  <a:schemeClr val="bg1"/>
                </a:solidFill>
              </a:rPr>
              <a:t>propilenglicol</a:t>
            </a:r>
            <a:r>
              <a:rPr lang="es-AR" sz="3200" b="1" dirty="0" smtClean="0">
                <a:solidFill>
                  <a:schemeClr val="bg1"/>
                </a:solidFill>
              </a:rPr>
              <a:t>, glicerina, saborizante, nicotina)</a:t>
            </a:r>
            <a:endParaRPr lang="es-AR" sz="3200" b="1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776864" cy="316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951312" y="6488668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i="1" dirty="0" err="1" smtClean="0">
                <a:solidFill>
                  <a:schemeClr val="bg1"/>
                </a:solidFill>
              </a:rPr>
              <a:t>Caponnetto</a:t>
            </a:r>
            <a:r>
              <a:rPr lang="es-AR" i="1" dirty="0" smtClean="0">
                <a:solidFill>
                  <a:schemeClr val="bg1"/>
                </a:solidFill>
              </a:rPr>
              <a:t>- </a:t>
            </a:r>
            <a:r>
              <a:rPr lang="es-AR" i="1" dirty="0" err="1" smtClean="0">
                <a:solidFill>
                  <a:schemeClr val="bg1"/>
                </a:solidFill>
              </a:rPr>
              <a:t>Int</a:t>
            </a:r>
            <a:r>
              <a:rPr lang="es-AR" i="1" dirty="0" smtClean="0">
                <a:solidFill>
                  <a:schemeClr val="bg1"/>
                </a:solidFill>
              </a:rPr>
              <a:t>. J. </a:t>
            </a:r>
            <a:r>
              <a:rPr lang="es-AR" i="1" dirty="0" err="1" smtClean="0">
                <a:solidFill>
                  <a:schemeClr val="bg1"/>
                </a:solidFill>
              </a:rPr>
              <a:t>Environ</a:t>
            </a:r>
            <a:r>
              <a:rPr lang="es-AR" i="1" dirty="0" smtClean="0">
                <a:solidFill>
                  <a:schemeClr val="bg1"/>
                </a:solidFill>
              </a:rPr>
              <a:t>. Res. </a:t>
            </a:r>
            <a:r>
              <a:rPr lang="es-AR" i="1" dirty="0" err="1" smtClean="0">
                <a:solidFill>
                  <a:schemeClr val="bg1"/>
                </a:solidFill>
              </a:rPr>
              <a:t>Public</a:t>
            </a:r>
            <a:r>
              <a:rPr lang="es-AR" i="1" dirty="0" smtClean="0">
                <a:solidFill>
                  <a:schemeClr val="bg1"/>
                </a:solidFill>
              </a:rPr>
              <a:t> </a:t>
            </a:r>
            <a:r>
              <a:rPr lang="es-AR" i="1" dirty="0" err="1" smtClean="0">
                <a:solidFill>
                  <a:schemeClr val="bg1"/>
                </a:solidFill>
              </a:rPr>
              <a:t>Health</a:t>
            </a:r>
            <a:r>
              <a:rPr lang="es-AR" i="1" dirty="0" smtClean="0">
                <a:solidFill>
                  <a:schemeClr val="bg1"/>
                </a:solidFill>
              </a:rPr>
              <a:t> </a:t>
            </a:r>
            <a:r>
              <a:rPr lang="es-AR" b="1" i="1" dirty="0" smtClean="0">
                <a:solidFill>
                  <a:schemeClr val="bg1"/>
                </a:solidFill>
              </a:rPr>
              <a:t>2013, 10, 446-461</a:t>
            </a:r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764704"/>
            <a:ext cx="7128792" cy="1224136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 smtClean="0">
                <a:solidFill>
                  <a:schemeClr val="bg1"/>
                </a:solidFill>
              </a:rPr>
              <a:t>La disponibilidad y uso de E </a:t>
            </a:r>
            <a:r>
              <a:rPr lang="es-AR" sz="2800" b="1" dirty="0" err="1" smtClean="0">
                <a:solidFill>
                  <a:schemeClr val="bg1"/>
                </a:solidFill>
              </a:rPr>
              <a:t>cig</a:t>
            </a:r>
            <a:r>
              <a:rPr lang="es-AR" sz="2800" b="1" dirty="0" smtClean="0">
                <a:solidFill>
                  <a:schemeClr val="bg1"/>
                </a:solidFill>
              </a:rPr>
              <a:t> aumentó exponencialmente en los últimos años</a:t>
            </a:r>
            <a:endParaRPr lang="es-AR" sz="2800" b="1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71600" y="2492896"/>
            <a:ext cx="7344816" cy="3888432"/>
          </a:xfrm>
          <a:prstGeom prst="rect">
            <a:avLst/>
          </a:prstGeom>
          <a:solidFill>
            <a:srgbClr val="006600">
              <a:alpha val="59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solidFill>
                  <a:srgbClr val="FFFF00"/>
                </a:solidFill>
              </a:rPr>
              <a:t>Por qué es popular?</a:t>
            </a:r>
          </a:p>
          <a:p>
            <a:pPr algn="ctr"/>
            <a:endParaRPr lang="es-AR" dirty="0"/>
          </a:p>
          <a:p>
            <a:pPr algn="ctr"/>
            <a:r>
              <a:rPr lang="es-AR" sz="3200" b="1" dirty="0" smtClean="0"/>
              <a:t>Se parece al cigarrillo</a:t>
            </a:r>
          </a:p>
          <a:p>
            <a:pPr algn="ctr"/>
            <a:r>
              <a:rPr lang="es-AR" sz="3200" b="1" dirty="0" smtClean="0"/>
              <a:t>Se puede usar en lugares libres de humo</a:t>
            </a:r>
          </a:p>
          <a:p>
            <a:pPr algn="ctr"/>
            <a:r>
              <a:rPr lang="es-AR" sz="3200" b="1" dirty="0" smtClean="0"/>
              <a:t>Precio competitivo</a:t>
            </a:r>
          </a:p>
          <a:p>
            <a:pPr algn="ctr"/>
            <a:r>
              <a:rPr lang="es-AR" sz="3200" b="1" dirty="0" smtClean="0"/>
              <a:t>Reducción del riesgo</a:t>
            </a:r>
            <a:endParaRPr lang="es-A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ra\Pictures\EUR2013\Barcelona\DSCN3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824815" cy="5643398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124625" y="476672"/>
            <a:ext cx="7079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FFF00"/>
                </a:solidFill>
              </a:rPr>
              <a:t>Tienda de cigarrillos electrónicos en Barcelona</a:t>
            </a:r>
            <a:endParaRPr lang="es-AR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332656"/>
            <a:ext cx="6984776" cy="648072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solidFill>
                  <a:srgbClr val="FFFF00"/>
                </a:solidFill>
              </a:rPr>
              <a:t>Cigarrillo electrónico : Toxicología</a:t>
            </a:r>
            <a:endParaRPr lang="es-AR" sz="3200" b="1" dirty="0">
              <a:solidFill>
                <a:srgbClr val="FFFF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7544" y="1124744"/>
            <a:ext cx="2664296" cy="547260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bg1"/>
                </a:solidFill>
              </a:rPr>
              <a:t>Son mucho más seguros que el fumar cigarrillos y la toxicidad es comparable a los otros productos de reemplazo nicotínico</a:t>
            </a:r>
          </a:p>
          <a:p>
            <a:pPr algn="ctr"/>
            <a:endParaRPr lang="es-AR" sz="2400" b="1" dirty="0">
              <a:solidFill>
                <a:schemeClr val="bg1"/>
              </a:solidFill>
            </a:endParaRPr>
          </a:p>
          <a:p>
            <a:pPr algn="ctr"/>
            <a:r>
              <a:rPr lang="es-AR" sz="2400" b="1" dirty="0" smtClean="0">
                <a:solidFill>
                  <a:schemeClr val="bg1"/>
                </a:solidFill>
              </a:rPr>
              <a:t>Se han vendido cientos de miles </a:t>
            </a:r>
            <a:r>
              <a:rPr lang="es-AR" sz="2400" b="1" dirty="0" err="1" smtClean="0">
                <a:solidFill>
                  <a:schemeClr val="bg1"/>
                </a:solidFill>
              </a:rPr>
              <a:t>cig</a:t>
            </a:r>
            <a:r>
              <a:rPr lang="es-AR" sz="2400" b="1" dirty="0" smtClean="0">
                <a:solidFill>
                  <a:schemeClr val="bg1"/>
                </a:solidFill>
              </a:rPr>
              <a:t>. electrónicos y no se ha demostrado toxicidad</a:t>
            </a:r>
            <a:endParaRPr lang="es-AR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772816"/>
            <a:ext cx="5553595" cy="449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419872" y="6237312"/>
            <a:ext cx="5724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 err="1" smtClean="0">
                <a:solidFill>
                  <a:schemeClr val="bg1"/>
                </a:solidFill>
              </a:rPr>
              <a:t>Polosa</a:t>
            </a:r>
            <a:r>
              <a:rPr lang="es-AR" dirty="0" smtClean="0">
                <a:solidFill>
                  <a:schemeClr val="bg1"/>
                </a:solidFill>
              </a:rPr>
              <a:t> et al. </a:t>
            </a:r>
            <a:r>
              <a:rPr lang="es-AR" dirty="0" err="1" smtClean="0">
                <a:solidFill>
                  <a:schemeClr val="bg1"/>
                </a:solidFill>
              </a:rPr>
              <a:t>Harm</a:t>
            </a:r>
            <a:r>
              <a:rPr lang="es-AR" dirty="0" smtClean="0">
                <a:solidFill>
                  <a:schemeClr val="bg1"/>
                </a:solidFill>
              </a:rPr>
              <a:t> </a:t>
            </a:r>
            <a:r>
              <a:rPr lang="es-AR" dirty="0" err="1" smtClean="0">
                <a:solidFill>
                  <a:schemeClr val="bg1"/>
                </a:solidFill>
              </a:rPr>
              <a:t>Reduction</a:t>
            </a:r>
            <a:r>
              <a:rPr lang="es-AR" dirty="0" smtClean="0">
                <a:solidFill>
                  <a:schemeClr val="bg1"/>
                </a:solidFill>
              </a:rPr>
              <a:t> </a:t>
            </a:r>
            <a:r>
              <a:rPr lang="es-AR" dirty="0" err="1" smtClean="0">
                <a:solidFill>
                  <a:schemeClr val="bg1"/>
                </a:solidFill>
              </a:rPr>
              <a:t>Journal</a:t>
            </a:r>
            <a:r>
              <a:rPr lang="es-AR" dirty="0" smtClean="0">
                <a:solidFill>
                  <a:schemeClr val="bg1"/>
                </a:solidFill>
              </a:rPr>
              <a:t> 2013, 10:19</a:t>
            </a:r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980728"/>
            <a:ext cx="3024336" cy="4968552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 smtClean="0"/>
              <a:t>Los fumadores continúan fumando porque son adictos a la nicotina y porque cuando se les da la opción de continuar fumando o abandonar muchos no quieren dejarla</a:t>
            </a:r>
            <a:r>
              <a:rPr lang="es-AR" dirty="0" smtClean="0"/>
              <a:t>.</a:t>
            </a:r>
            <a:endParaRPr lang="es-AR" dirty="0"/>
          </a:p>
        </p:txBody>
      </p:sp>
      <p:grpSp>
        <p:nvGrpSpPr>
          <p:cNvPr id="5" name="4 Grupo"/>
          <p:cNvGrpSpPr/>
          <p:nvPr/>
        </p:nvGrpSpPr>
        <p:grpSpPr>
          <a:xfrm>
            <a:off x="3779912" y="548680"/>
            <a:ext cx="5040560" cy="5976664"/>
            <a:chOff x="3779912" y="548680"/>
            <a:chExt cx="5040560" cy="5976664"/>
          </a:xfrm>
        </p:grpSpPr>
        <p:sp>
          <p:nvSpPr>
            <p:cNvPr id="3" name="2 Rectángulo"/>
            <p:cNvSpPr/>
            <p:nvPr/>
          </p:nvSpPr>
          <p:spPr>
            <a:xfrm>
              <a:off x="5004048" y="548680"/>
              <a:ext cx="3816424" cy="5976664"/>
            </a:xfrm>
            <a:prstGeom prst="rect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2400" b="1" dirty="0" smtClean="0"/>
                <a:t>E </a:t>
              </a:r>
              <a:r>
                <a:rPr lang="es-AR" sz="2400" b="1" dirty="0" err="1" smtClean="0"/>
                <a:t>cig</a:t>
              </a:r>
              <a:r>
                <a:rPr lang="es-AR" sz="2400" b="1" dirty="0" smtClean="0"/>
                <a:t>:</a:t>
              </a:r>
            </a:p>
            <a:p>
              <a:pPr algn="ctr"/>
              <a:endParaRPr lang="es-AR" sz="2400" b="1" dirty="0"/>
            </a:p>
            <a:p>
              <a:pPr algn="ctr"/>
              <a:r>
                <a:rPr lang="es-AR" sz="2400" b="1" dirty="0" smtClean="0"/>
                <a:t>Herramienta adicional de reducción de riesgo en:</a:t>
              </a:r>
            </a:p>
            <a:p>
              <a:pPr algn="ctr"/>
              <a:endParaRPr lang="es-AR" sz="2400" b="1" dirty="0"/>
            </a:p>
            <a:p>
              <a:pPr>
                <a:buClr>
                  <a:srgbClr val="FF0000"/>
                </a:buClr>
                <a:buFont typeface="Wingdings" pitchFamily="2" charset="2"/>
                <a:buChar char="§"/>
              </a:pPr>
              <a:r>
                <a:rPr lang="es-AR" sz="2400" b="1" dirty="0" smtClean="0"/>
                <a:t>Aquellos fumadores en quienes los programas actuales de cesación tuvieron poco éxito.</a:t>
              </a:r>
            </a:p>
            <a:p>
              <a:pPr>
                <a:buClr>
                  <a:srgbClr val="FF0000"/>
                </a:buClr>
                <a:buFont typeface="Wingdings" pitchFamily="2" charset="2"/>
                <a:buChar char="§"/>
              </a:pPr>
              <a:endParaRPr lang="es-AR" sz="2400" b="1" dirty="0"/>
            </a:p>
            <a:p>
              <a:pPr>
                <a:buClr>
                  <a:srgbClr val="FF0000"/>
                </a:buClr>
                <a:buFont typeface="Wingdings" pitchFamily="2" charset="2"/>
                <a:buChar char="§"/>
              </a:pPr>
              <a:r>
                <a:rPr lang="es-AR" sz="2400" b="1" dirty="0" smtClean="0"/>
                <a:t>Aquellos que no quieren abandonar  y desean recibir nicotina en una forma más benigna</a:t>
              </a:r>
              <a:endParaRPr lang="es-AR" sz="2400" b="1" dirty="0"/>
            </a:p>
          </p:txBody>
        </p:sp>
        <p:sp>
          <p:nvSpPr>
            <p:cNvPr id="4" name="3 Flecha derecha"/>
            <p:cNvSpPr/>
            <p:nvPr/>
          </p:nvSpPr>
          <p:spPr>
            <a:xfrm>
              <a:off x="3779912" y="3212976"/>
              <a:ext cx="1152128" cy="57606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2132856"/>
            <a:ext cx="6696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 smtClean="0">
                <a:solidFill>
                  <a:srgbClr val="FFFF00"/>
                </a:solidFill>
              </a:rPr>
              <a:t>1976: </a:t>
            </a:r>
            <a:r>
              <a:rPr lang="es-AR" sz="3200" b="1" dirty="0" err="1" smtClean="0">
                <a:solidFill>
                  <a:srgbClr val="FFFF00"/>
                </a:solidFill>
              </a:rPr>
              <a:t>Pr.</a:t>
            </a:r>
            <a:r>
              <a:rPr lang="es-AR" sz="3200" b="1" dirty="0" smtClean="0">
                <a:solidFill>
                  <a:srgbClr val="FFFF00"/>
                </a:solidFill>
              </a:rPr>
              <a:t> Michel Russell</a:t>
            </a:r>
          </a:p>
          <a:p>
            <a:pPr algn="ctr"/>
            <a:endParaRPr lang="es-AR" sz="3200" b="1" dirty="0" smtClean="0">
              <a:solidFill>
                <a:srgbClr val="FFFF00"/>
              </a:solidFill>
            </a:endParaRPr>
          </a:p>
          <a:p>
            <a:pPr algn="ctr"/>
            <a:r>
              <a:rPr lang="es-AR" sz="3200" b="1" dirty="0" smtClean="0">
                <a:solidFill>
                  <a:srgbClr val="FFFF00"/>
                </a:solidFill>
              </a:rPr>
              <a:t>“</a:t>
            </a:r>
            <a:r>
              <a:rPr lang="es-AR" sz="3200" b="1" dirty="0" err="1" smtClean="0">
                <a:solidFill>
                  <a:srgbClr val="FFFF00"/>
                </a:solidFill>
              </a:rPr>
              <a:t>People</a:t>
            </a:r>
            <a:r>
              <a:rPr lang="es-AR" sz="3200" b="1" dirty="0" smtClean="0">
                <a:solidFill>
                  <a:srgbClr val="FFFF00"/>
                </a:solidFill>
              </a:rPr>
              <a:t> </a:t>
            </a:r>
            <a:r>
              <a:rPr lang="es-AR" sz="3200" b="1" dirty="0" err="1" smtClean="0">
                <a:solidFill>
                  <a:srgbClr val="FFFF00"/>
                </a:solidFill>
              </a:rPr>
              <a:t>smoke</a:t>
            </a:r>
            <a:r>
              <a:rPr lang="es-AR" sz="3200" b="1" dirty="0" smtClean="0">
                <a:solidFill>
                  <a:srgbClr val="FFFF00"/>
                </a:solidFill>
              </a:rPr>
              <a:t> </a:t>
            </a:r>
            <a:r>
              <a:rPr lang="es-AR" sz="3200" b="1" dirty="0" err="1" smtClean="0">
                <a:solidFill>
                  <a:srgbClr val="FFFF00"/>
                </a:solidFill>
              </a:rPr>
              <a:t>for</a:t>
            </a:r>
            <a:r>
              <a:rPr lang="es-AR" sz="3200" b="1" dirty="0" smtClean="0">
                <a:solidFill>
                  <a:srgbClr val="FFFF00"/>
                </a:solidFill>
              </a:rPr>
              <a:t> </a:t>
            </a:r>
            <a:r>
              <a:rPr lang="es-AR" sz="3200" b="1" dirty="0" err="1" smtClean="0">
                <a:solidFill>
                  <a:srgbClr val="FFFF00"/>
                </a:solidFill>
              </a:rPr>
              <a:t>nicotine</a:t>
            </a:r>
            <a:r>
              <a:rPr lang="es-AR" sz="3200" b="1" dirty="0" smtClean="0">
                <a:solidFill>
                  <a:srgbClr val="FFFF00"/>
                </a:solidFill>
              </a:rPr>
              <a:t> </a:t>
            </a:r>
            <a:r>
              <a:rPr lang="es-AR" sz="3200" b="1" dirty="0" err="1" smtClean="0">
                <a:solidFill>
                  <a:srgbClr val="FFFF00"/>
                </a:solidFill>
              </a:rPr>
              <a:t>but</a:t>
            </a:r>
            <a:r>
              <a:rPr lang="es-AR" sz="3200" b="1" dirty="0" smtClean="0">
                <a:solidFill>
                  <a:srgbClr val="FFFF00"/>
                </a:solidFill>
              </a:rPr>
              <a:t> </a:t>
            </a:r>
            <a:r>
              <a:rPr lang="es-AR" sz="3200" b="1" dirty="0" err="1" smtClean="0">
                <a:solidFill>
                  <a:srgbClr val="FFFF00"/>
                </a:solidFill>
              </a:rPr>
              <a:t>they</a:t>
            </a:r>
            <a:r>
              <a:rPr lang="es-AR" sz="3200" b="1" dirty="0" smtClean="0">
                <a:solidFill>
                  <a:srgbClr val="FFFF00"/>
                </a:solidFill>
              </a:rPr>
              <a:t> die </a:t>
            </a:r>
            <a:r>
              <a:rPr lang="es-AR" sz="3200" b="1" dirty="0" err="1" smtClean="0">
                <a:solidFill>
                  <a:srgbClr val="FFFF00"/>
                </a:solidFill>
              </a:rPr>
              <a:t>from</a:t>
            </a:r>
            <a:r>
              <a:rPr lang="es-AR" sz="3200" b="1" dirty="0" smtClean="0">
                <a:solidFill>
                  <a:srgbClr val="FFFF00"/>
                </a:solidFill>
              </a:rPr>
              <a:t> </a:t>
            </a:r>
            <a:r>
              <a:rPr lang="es-AR" sz="3200" b="1" dirty="0" err="1" smtClean="0">
                <a:solidFill>
                  <a:srgbClr val="FFFF00"/>
                </a:solidFill>
              </a:rPr>
              <a:t>the</a:t>
            </a:r>
            <a:r>
              <a:rPr lang="es-AR" sz="3200" b="1" dirty="0" smtClean="0">
                <a:solidFill>
                  <a:srgbClr val="FFFF00"/>
                </a:solidFill>
              </a:rPr>
              <a:t> </a:t>
            </a:r>
            <a:r>
              <a:rPr lang="es-AR" sz="3200" b="1" dirty="0" err="1" smtClean="0">
                <a:solidFill>
                  <a:srgbClr val="FFFF00"/>
                </a:solidFill>
              </a:rPr>
              <a:t>tar</a:t>
            </a:r>
            <a:r>
              <a:rPr lang="es-AR" sz="3200" b="1" dirty="0" smtClean="0">
                <a:solidFill>
                  <a:srgbClr val="FFFF00"/>
                </a:solidFill>
              </a:rPr>
              <a:t>”</a:t>
            </a:r>
            <a:endParaRPr lang="es-AR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14199"/>
          <a:stretch>
            <a:fillRect/>
          </a:stretch>
        </p:blipFill>
        <p:spPr bwMode="auto">
          <a:xfrm>
            <a:off x="4572000" y="1268760"/>
            <a:ext cx="43908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539552" y="260648"/>
            <a:ext cx="7992888" cy="648072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solidFill>
                  <a:srgbClr val="FFFF00"/>
                </a:solidFill>
              </a:rPr>
              <a:t>E </a:t>
            </a:r>
            <a:r>
              <a:rPr lang="es-AR" sz="3200" b="1" dirty="0" err="1" smtClean="0">
                <a:solidFill>
                  <a:srgbClr val="FFFF00"/>
                </a:solidFill>
              </a:rPr>
              <a:t>cig</a:t>
            </a:r>
            <a:r>
              <a:rPr lang="es-AR" sz="3200" b="1" dirty="0" smtClean="0">
                <a:solidFill>
                  <a:srgbClr val="FFFF00"/>
                </a:solidFill>
              </a:rPr>
              <a:t>: evidencias bibliográficas</a:t>
            </a:r>
            <a:endParaRPr lang="es-AR" sz="3200" b="1" dirty="0">
              <a:solidFill>
                <a:srgbClr val="FFFF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052736"/>
            <a:ext cx="4248472" cy="3960440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bg1"/>
                </a:solidFill>
              </a:rPr>
              <a:t>40 adultos fumadores activos:</a:t>
            </a:r>
          </a:p>
          <a:p>
            <a:r>
              <a:rPr lang="es-AR" sz="2400" b="1" dirty="0" smtClean="0">
                <a:solidFill>
                  <a:schemeClr val="bg1"/>
                </a:solidFill>
              </a:rPr>
              <a:t>E </a:t>
            </a:r>
            <a:r>
              <a:rPr lang="es-AR" sz="2400" b="1" dirty="0" err="1" smtClean="0">
                <a:solidFill>
                  <a:schemeClr val="bg1"/>
                </a:solidFill>
              </a:rPr>
              <a:t>cig</a:t>
            </a:r>
            <a:r>
              <a:rPr lang="es-AR" sz="2400" b="1" dirty="0" smtClean="0">
                <a:solidFill>
                  <a:schemeClr val="bg1"/>
                </a:solidFill>
              </a:rPr>
              <a:t> 16 mg nicotina</a:t>
            </a:r>
          </a:p>
          <a:p>
            <a:r>
              <a:rPr lang="es-AR" sz="2400" b="1" dirty="0" err="1" smtClean="0">
                <a:solidFill>
                  <a:schemeClr val="bg1"/>
                </a:solidFill>
              </a:rPr>
              <a:t>Ecig</a:t>
            </a:r>
            <a:r>
              <a:rPr lang="es-AR" sz="2400" b="1" dirty="0" smtClean="0">
                <a:solidFill>
                  <a:schemeClr val="bg1"/>
                </a:solidFill>
              </a:rPr>
              <a:t> 0 mg nicotina</a:t>
            </a:r>
          </a:p>
          <a:p>
            <a:r>
              <a:rPr lang="es-AR" sz="2400" b="1" dirty="0" smtClean="0">
                <a:solidFill>
                  <a:schemeClr val="bg1"/>
                </a:solidFill>
              </a:rPr>
              <a:t>Inhalador de nicotina</a:t>
            </a:r>
          </a:p>
          <a:p>
            <a:r>
              <a:rPr lang="es-AR" sz="2400" b="1" dirty="0" smtClean="0">
                <a:solidFill>
                  <a:schemeClr val="bg1"/>
                </a:solidFill>
              </a:rPr>
              <a:t>Cigarrillo habitual</a:t>
            </a:r>
          </a:p>
          <a:p>
            <a:endParaRPr lang="es-AR" sz="2400" b="1" dirty="0">
              <a:solidFill>
                <a:schemeClr val="bg1"/>
              </a:solidFill>
            </a:endParaRPr>
          </a:p>
          <a:p>
            <a:r>
              <a:rPr lang="es-AR" sz="2400" b="1" dirty="0" smtClean="0">
                <a:solidFill>
                  <a:schemeClr val="bg1"/>
                </a:solidFill>
              </a:rPr>
              <a:t>Abstinencia durante la noche previa.</a:t>
            </a:r>
          </a:p>
          <a:p>
            <a:r>
              <a:rPr lang="es-AR" sz="2400" b="1" dirty="0" smtClean="0">
                <a:solidFill>
                  <a:schemeClr val="bg1"/>
                </a:solidFill>
              </a:rPr>
              <a:t>Se administró el producto y se midió el deseo de fumar por escala visual</a:t>
            </a:r>
            <a:endParaRPr lang="es-AR" sz="2400" b="1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5157192"/>
            <a:ext cx="8568952" cy="1152128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/>
              <a:t>El E </a:t>
            </a:r>
            <a:r>
              <a:rPr lang="es-AR" sz="2400" b="1" dirty="0" err="1" smtClean="0"/>
              <a:t>cig</a:t>
            </a:r>
            <a:r>
              <a:rPr lang="es-AR" sz="2400" b="1" dirty="0" smtClean="0"/>
              <a:t> con 16 mg de nicotina redujo el deseo de fumar. Tuvo un perfil </a:t>
            </a:r>
            <a:r>
              <a:rPr lang="es-AR" sz="2400" b="1" dirty="0" err="1" smtClean="0"/>
              <a:t>farmacocinético</a:t>
            </a:r>
            <a:r>
              <a:rPr lang="es-AR" sz="2400" b="1" dirty="0" smtClean="0"/>
              <a:t> más parecido al inhalador que al cigarrillo, pero  con menos efectos adversos (irritación de boca y garganta)</a:t>
            </a:r>
            <a:endParaRPr lang="es-AR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5292080" y="6237312"/>
            <a:ext cx="3506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Bullen. </a:t>
            </a:r>
            <a:r>
              <a:rPr lang="es-AR" dirty="0" err="1" smtClean="0">
                <a:solidFill>
                  <a:schemeClr val="bg1"/>
                </a:solidFill>
              </a:rPr>
              <a:t>Tobacco</a:t>
            </a:r>
            <a:r>
              <a:rPr lang="es-AR" dirty="0" smtClean="0">
                <a:solidFill>
                  <a:schemeClr val="bg1"/>
                </a:solidFill>
              </a:rPr>
              <a:t> Control 2010;18:98</a:t>
            </a:r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260648"/>
            <a:ext cx="7992888" cy="648072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solidFill>
                  <a:srgbClr val="FFFF00"/>
                </a:solidFill>
              </a:rPr>
              <a:t>E </a:t>
            </a:r>
            <a:r>
              <a:rPr lang="es-AR" sz="3200" b="1" dirty="0" err="1" smtClean="0">
                <a:solidFill>
                  <a:srgbClr val="FFFF00"/>
                </a:solidFill>
              </a:rPr>
              <a:t>cig</a:t>
            </a:r>
            <a:r>
              <a:rPr lang="es-AR" sz="3200" b="1" dirty="0" smtClean="0">
                <a:solidFill>
                  <a:srgbClr val="FFFF00"/>
                </a:solidFill>
              </a:rPr>
              <a:t>: evidencias bibliográficas</a:t>
            </a:r>
            <a:endParaRPr lang="es-AR" sz="3200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772816"/>
            <a:ext cx="463731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467544" y="1196752"/>
            <a:ext cx="3456384" cy="4608512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/>
              <a:t>Luego de la administración de puf de E </a:t>
            </a:r>
            <a:r>
              <a:rPr lang="es-AR" sz="2400" b="1" dirty="0" err="1" smtClean="0"/>
              <a:t>cig</a:t>
            </a:r>
            <a:r>
              <a:rPr lang="es-AR" sz="2400" b="1" dirty="0" smtClean="0"/>
              <a:t> aumentaron los  niveles de nicotina plasmática, aumentó levemente la frecuencia cardíaca y se redujo la ansiedad. Estos cambios se mantuvieron con la administración ad libitum</a:t>
            </a:r>
            <a:endParaRPr lang="es-AR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851920" y="6237312"/>
            <a:ext cx="499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 smtClean="0">
                <a:solidFill>
                  <a:schemeClr val="bg1"/>
                </a:solidFill>
              </a:rPr>
              <a:t>Vansickel</a:t>
            </a:r>
            <a:r>
              <a:rPr lang="es-AR" dirty="0" smtClean="0">
                <a:solidFill>
                  <a:schemeClr val="bg1"/>
                </a:solidFill>
              </a:rPr>
              <a:t>. </a:t>
            </a:r>
            <a:r>
              <a:rPr lang="es-AR" dirty="0" err="1" smtClean="0">
                <a:solidFill>
                  <a:schemeClr val="bg1"/>
                </a:solidFill>
              </a:rPr>
              <a:t>Nicotine</a:t>
            </a:r>
            <a:r>
              <a:rPr lang="es-AR" dirty="0" smtClean="0">
                <a:solidFill>
                  <a:schemeClr val="bg1"/>
                </a:solidFill>
              </a:rPr>
              <a:t> &amp; </a:t>
            </a:r>
            <a:r>
              <a:rPr lang="es-AR" dirty="0" err="1" smtClean="0">
                <a:solidFill>
                  <a:schemeClr val="bg1"/>
                </a:solidFill>
              </a:rPr>
              <a:t>Tobacco</a:t>
            </a:r>
            <a:r>
              <a:rPr lang="es-AR" dirty="0" smtClean="0">
                <a:solidFill>
                  <a:schemeClr val="bg1"/>
                </a:solidFill>
              </a:rPr>
              <a:t> </a:t>
            </a:r>
            <a:r>
              <a:rPr lang="es-AR" dirty="0" err="1" smtClean="0">
                <a:solidFill>
                  <a:schemeClr val="bg1"/>
                </a:solidFill>
              </a:rPr>
              <a:t>Research</a:t>
            </a:r>
            <a:r>
              <a:rPr lang="es-AR" dirty="0" smtClean="0">
                <a:solidFill>
                  <a:schemeClr val="bg1"/>
                </a:solidFill>
              </a:rPr>
              <a:t>; 15 (1): 267</a:t>
            </a:r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3598" y="1772816"/>
            <a:ext cx="346464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539552" y="260648"/>
            <a:ext cx="7992888" cy="648072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solidFill>
                  <a:srgbClr val="FFFF00"/>
                </a:solidFill>
              </a:rPr>
              <a:t>E </a:t>
            </a:r>
            <a:r>
              <a:rPr lang="es-AR" sz="3200" b="1" dirty="0" err="1" smtClean="0">
                <a:solidFill>
                  <a:srgbClr val="FFFF00"/>
                </a:solidFill>
              </a:rPr>
              <a:t>cig</a:t>
            </a:r>
            <a:r>
              <a:rPr lang="es-AR" sz="3200" b="1" dirty="0" smtClean="0">
                <a:solidFill>
                  <a:srgbClr val="FFFF00"/>
                </a:solidFill>
              </a:rPr>
              <a:t>: evidencias bibliográficas</a:t>
            </a:r>
            <a:endParaRPr lang="es-AR" sz="3200" b="1" dirty="0">
              <a:solidFill>
                <a:srgbClr val="FFFF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3528" y="1124744"/>
            <a:ext cx="4896544" cy="5328592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/>
              <a:t>40 fumadores sin deseo de dejar de fumar</a:t>
            </a:r>
          </a:p>
          <a:p>
            <a:pPr algn="ctr"/>
            <a:r>
              <a:rPr lang="es-AR" sz="2400" b="1" dirty="0" smtClean="0"/>
              <a:t>Se les indicó E </a:t>
            </a:r>
            <a:r>
              <a:rPr lang="es-AR" sz="2400" b="1" dirty="0" err="1" smtClean="0"/>
              <a:t>cig</a:t>
            </a:r>
            <a:r>
              <a:rPr lang="es-AR" sz="2400" b="1" dirty="0" smtClean="0"/>
              <a:t> con el objeto de reducción del consumo de cigarrillos o conseguir abstinencia</a:t>
            </a:r>
          </a:p>
          <a:p>
            <a:pPr algn="ctr"/>
            <a:endParaRPr lang="es-AR" sz="2400" b="1" dirty="0"/>
          </a:p>
          <a:p>
            <a:r>
              <a:rPr lang="es-AR" sz="2400" b="1" dirty="0" smtClean="0">
                <a:solidFill>
                  <a:srgbClr val="FFFF00"/>
                </a:solidFill>
              </a:rPr>
              <a:t>32%: </a:t>
            </a:r>
            <a:r>
              <a:rPr lang="es-AR" sz="2400" b="1" dirty="0" smtClean="0"/>
              <a:t>50% de reducción del número de cigarrillos a las 24 semanas</a:t>
            </a:r>
          </a:p>
          <a:p>
            <a:endParaRPr lang="es-AR" sz="2400" b="1" dirty="0"/>
          </a:p>
          <a:p>
            <a:r>
              <a:rPr lang="es-AR" sz="2400" b="1" dirty="0" smtClean="0">
                <a:solidFill>
                  <a:srgbClr val="FFFF00"/>
                </a:solidFill>
              </a:rPr>
              <a:t>22%: </a:t>
            </a:r>
            <a:r>
              <a:rPr lang="es-AR" sz="2400" b="1" dirty="0" smtClean="0"/>
              <a:t>abstinencia sostenida a las 24 semanas</a:t>
            </a:r>
          </a:p>
          <a:p>
            <a:endParaRPr lang="es-AR" sz="2400" b="1" dirty="0"/>
          </a:p>
          <a:p>
            <a:r>
              <a:rPr lang="es-AR" sz="2400" b="1" dirty="0" smtClean="0">
                <a:solidFill>
                  <a:srgbClr val="FFFF00"/>
                </a:solidFill>
              </a:rPr>
              <a:t>55%: </a:t>
            </a:r>
            <a:r>
              <a:rPr lang="es-AR" sz="2400" b="1" dirty="0" smtClean="0"/>
              <a:t>abstinencia + reducción sostenida</a:t>
            </a:r>
            <a:endParaRPr lang="es-AR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315516" y="6488668"/>
            <a:ext cx="382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Polosa.BMC </a:t>
            </a:r>
            <a:r>
              <a:rPr lang="es-AR" dirty="0" err="1" smtClean="0">
                <a:solidFill>
                  <a:schemeClr val="bg1"/>
                </a:solidFill>
              </a:rPr>
              <a:t>Public</a:t>
            </a:r>
            <a:r>
              <a:rPr lang="es-AR" dirty="0" smtClean="0">
                <a:solidFill>
                  <a:schemeClr val="bg1"/>
                </a:solidFill>
              </a:rPr>
              <a:t> Health.2011;11:786</a:t>
            </a:r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844824"/>
            <a:ext cx="51339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539552" y="260648"/>
            <a:ext cx="7992888" cy="648072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solidFill>
                  <a:srgbClr val="FFFF00"/>
                </a:solidFill>
              </a:rPr>
              <a:t>E </a:t>
            </a:r>
            <a:r>
              <a:rPr lang="es-AR" sz="3200" b="1" dirty="0" err="1" smtClean="0">
                <a:solidFill>
                  <a:srgbClr val="FFFF00"/>
                </a:solidFill>
              </a:rPr>
              <a:t>cig</a:t>
            </a:r>
            <a:r>
              <a:rPr lang="es-AR" sz="3200" b="1" dirty="0" smtClean="0">
                <a:solidFill>
                  <a:srgbClr val="FFFF00"/>
                </a:solidFill>
              </a:rPr>
              <a:t>: evidencias bibliográficas</a:t>
            </a:r>
            <a:endParaRPr lang="es-AR" sz="3200" b="1" dirty="0">
              <a:solidFill>
                <a:srgbClr val="FFFF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7544" y="1124744"/>
            <a:ext cx="2952328" cy="5328592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/>
              <a:t>300 fumadores activos que NO INTENTABAN DEJAR DE FUMAR</a:t>
            </a:r>
          </a:p>
          <a:p>
            <a:pPr algn="ctr"/>
            <a:endParaRPr lang="es-AR" sz="2400" b="1" dirty="0"/>
          </a:p>
          <a:p>
            <a:pPr algn="ctr"/>
            <a:r>
              <a:rPr lang="es-AR" sz="2400" b="1" dirty="0" smtClean="0"/>
              <a:t>Grupos:</a:t>
            </a:r>
          </a:p>
          <a:p>
            <a:r>
              <a:rPr lang="es-AR" sz="2400" b="1" dirty="0" smtClean="0"/>
              <a:t>A: 100 : cartuchos de 7,2 mg por12 meses</a:t>
            </a:r>
          </a:p>
          <a:p>
            <a:r>
              <a:rPr lang="es-AR" sz="2400" b="1" dirty="0" smtClean="0"/>
              <a:t>B: 100: cartuchos de 7,2 mg por 6 meses y de 5,4 mg por 6 meses</a:t>
            </a:r>
          </a:p>
          <a:p>
            <a:r>
              <a:rPr lang="es-AR" sz="2400" b="1" dirty="0" smtClean="0"/>
              <a:t>C: 100: cartuchos sin nicotina</a:t>
            </a:r>
            <a:endParaRPr lang="es-AR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522816" y="6488668"/>
            <a:ext cx="3621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 smtClean="0">
                <a:solidFill>
                  <a:schemeClr val="bg1"/>
                </a:solidFill>
              </a:rPr>
              <a:t>Caponnetto</a:t>
            </a:r>
            <a:r>
              <a:rPr lang="es-AR" dirty="0" smtClean="0">
                <a:solidFill>
                  <a:schemeClr val="bg1"/>
                </a:solidFill>
              </a:rPr>
              <a:t>. </a:t>
            </a:r>
            <a:r>
              <a:rPr lang="es-AR" dirty="0" err="1" smtClean="0">
                <a:solidFill>
                  <a:schemeClr val="bg1"/>
                </a:solidFill>
              </a:rPr>
              <a:t>PloS</a:t>
            </a:r>
            <a:r>
              <a:rPr lang="es-AR" dirty="0" smtClean="0">
                <a:solidFill>
                  <a:schemeClr val="bg1"/>
                </a:solidFill>
              </a:rPr>
              <a:t> ONE . 8(6): e66317</a:t>
            </a:r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060848"/>
            <a:ext cx="50387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539552" y="260648"/>
            <a:ext cx="7992888" cy="648072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solidFill>
                  <a:srgbClr val="FFFF00"/>
                </a:solidFill>
              </a:rPr>
              <a:t>E </a:t>
            </a:r>
            <a:r>
              <a:rPr lang="es-AR" sz="3200" b="1" dirty="0" err="1" smtClean="0">
                <a:solidFill>
                  <a:srgbClr val="FFFF00"/>
                </a:solidFill>
              </a:rPr>
              <a:t>cig</a:t>
            </a:r>
            <a:r>
              <a:rPr lang="es-AR" sz="3200" b="1" dirty="0" smtClean="0">
                <a:solidFill>
                  <a:srgbClr val="FFFF00"/>
                </a:solidFill>
              </a:rPr>
              <a:t>: evidencias bibliográficas</a:t>
            </a:r>
            <a:endParaRPr lang="es-AR" sz="3200" b="1" dirty="0">
              <a:solidFill>
                <a:srgbClr val="FFFF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1412776"/>
            <a:ext cx="3024336" cy="4824536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/>
              <a:t>Reducción de tabaquismo en los tres grupos</a:t>
            </a:r>
          </a:p>
          <a:p>
            <a:pPr algn="ctr"/>
            <a:endParaRPr lang="es-AR" sz="2400" b="1" dirty="0"/>
          </a:p>
          <a:p>
            <a:pPr algn="ctr"/>
            <a:r>
              <a:rPr lang="es-AR" sz="2400" b="1" dirty="0" smtClean="0"/>
              <a:t>Reducción: 22,3% a las 12 semanas y 10,3% a las 52 semanas</a:t>
            </a:r>
          </a:p>
          <a:p>
            <a:pPr algn="ctr"/>
            <a:endParaRPr lang="es-AR" sz="2400" b="1" dirty="0"/>
          </a:p>
          <a:p>
            <a:pPr algn="ctr"/>
            <a:r>
              <a:rPr lang="es-AR" sz="2400" b="1" dirty="0" smtClean="0"/>
              <a:t>Abstinencia: 10,7% a 12 semanas y 8,7%  a las 52 semanas.</a:t>
            </a:r>
            <a:endParaRPr lang="es-AR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522816" y="6488668"/>
            <a:ext cx="3621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 smtClean="0">
                <a:solidFill>
                  <a:schemeClr val="bg1"/>
                </a:solidFill>
              </a:rPr>
              <a:t>Caponnetto</a:t>
            </a:r>
            <a:r>
              <a:rPr lang="es-AR" dirty="0" smtClean="0">
                <a:solidFill>
                  <a:schemeClr val="bg1"/>
                </a:solidFill>
              </a:rPr>
              <a:t>. </a:t>
            </a:r>
            <a:r>
              <a:rPr lang="es-AR" dirty="0" err="1" smtClean="0">
                <a:solidFill>
                  <a:schemeClr val="bg1"/>
                </a:solidFill>
              </a:rPr>
              <a:t>PloS</a:t>
            </a:r>
            <a:r>
              <a:rPr lang="es-AR" dirty="0" smtClean="0">
                <a:solidFill>
                  <a:schemeClr val="bg1"/>
                </a:solidFill>
              </a:rPr>
              <a:t> ONE . 8(6): e66317</a:t>
            </a:r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5512" r="7018"/>
          <a:stretch>
            <a:fillRect/>
          </a:stretch>
        </p:blipFill>
        <p:spPr bwMode="auto">
          <a:xfrm>
            <a:off x="3828709" y="1628800"/>
            <a:ext cx="522293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539552" y="260648"/>
            <a:ext cx="7992888" cy="648072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solidFill>
                  <a:srgbClr val="FFFF00"/>
                </a:solidFill>
              </a:rPr>
              <a:t>E </a:t>
            </a:r>
            <a:r>
              <a:rPr lang="es-AR" sz="3200" b="1" dirty="0" err="1" smtClean="0">
                <a:solidFill>
                  <a:srgbClr val="FFFF00"/>
                </a:solidFill>
              </a:rPr>
              <a:t>cig</a:t>
            </a:r>
            <a:r>
              <a:rPr lang="es-AR" sz="3200" b="1" dirty="0" smtClean="0">
                <a:solidFill>
                  <a:srgbClr val="FFFF00"/>
                </a:solidFill>
              </a:rPr>
              <a:t>: evidencias bibliográficas</a:t>
            </a:r>
            <a:endParaRPr lang="es-AR" sz="3200" b="1" dirty="0">
              <a:solidFill>
                <a:srgbClr val="FFFF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124744"/>
            <a:ext cx="3384376" cy="5400600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rgbClr val="FFFF00"/>
                </a:solidFill>
              </a:rPr>
              <a:t>Esquizofrénicos fumadores:</a:t>
            </a:r>
            <a:endParaRPr lang="es-AR" sz="2400" b="1" dirty="0">
              <a:solidFill>
                <a:srgbClr val="FFFF00"/>
              </a:solidFill>
            </a:endParaRPr>
          </a:p>
          <a:p>
            <a:pPr algn="ctr"/>
            <a:r>
              <a:rPr lang="es-AR" sz="2400" b="1" dirty="0" smtClean="0"/>
              <a:t>14 pacientes</a:t>
            </a:r>
          </a:p>
          <a:p>
            <a:pPr algn="ctr"/>
            <a:r>
              <a:rPr lang="es-AR" sz="2400" b="1" dirty="0" smtClean="0"/>
              <a:t>Seguimiento por 12 meses</a:t>
            </a:r>
          </a:p>
          <a:p>
            <a:pPr algn="ctr"/>
            <a:r>
              <a:rPr lang="es-AR" sz="2400" b="1" dirty="0" smtClean="0"/>
              <a:t>Se  les entregó un kit de </a:t>
            </a:r>
            <a:r>
              <a:rPr lang="es-AR" sz="2400" b="1" dirty="0" err="1" smtClean="0"/>
              <a:t>ecig</a:t>
            </a:r>
            <a:r>
              <a:rPr lang="es-AR" sz="2400" b="1" dirty="0" smtClean="0"/>
              <a:t> con cartuchos de 7,5 mg de nicotina</a:t>
            </a:r>
            <a:endParaRPr lang="es-AR" sz="2400" b="1" dirty="0"/>
          </a:p>
          <a:p>
            <a:r>
              <a:rPr lang="es-AR" sz="2400" b="1" dirty="0" smtClean="0">
                <a:solidFill>
                  <a:srgbClr val="FFFF00"/>
                </a:solidFill>
              </a:rPr>
              <a:t>50% (7/14): </a:t>
            </a:r>
            <a:r>
              <a:rPr lang="es-AR" sz="2400" b="1" dirty="0" smtClean="0"/>
              <a:t>reducción del 50% del número de cigarrillos/día</a:t>
            </a:r>
          </a:p>
          <a:p>
            <a:r>
              <a:rPr lang="es-AR" sz="2400" b="1" dirty="0" smtClean="0">
                <a:solidFill>
                  <a:srgbClr val="FFFF00"/>
                </a:solidFill>
              </a:rPr>
              <a:t>14% (2/14): </a:t>
            </a:r>
            <a:r>
              <a:rPr lang="es-AR" sz="2400" b="1" dirty="0"/>
              <a:t>a</a:t>
            </a:r>
            <a:r>
              <a:rPr lang="es-AR" sz="2400" b="1" dirty="0" smtClean="0"/>
              <a:t>bandonaron</a:t>
            </a:r>
          </a:p>
          <a:p>
            <a:r>
              <a:rPr lang="es-AR" sz="2400" b="1" dirty="0" smtClean="0">
                <a:solidFill>
                  <a:srgbClr val="FFFF00"/>
                </a:solidFill>
              </a:rPr>
              <a:t>64% (9/14): </a:t>
            </a:r>
            <a:r>
              <a:rPr lang="es-AR" sz="2400" b="1" dirty="0" smtClean="0"/>
              <a:t>reducción + abandono</a:t>
            </a:r>
            <a:endParaRPr lang="es-AR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937831" y="6237312"/>
            <a:ext cx="5206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 smtClean="0">
                <a:solidFill>
                  <a:schemeClr val="bg1"/>
                </a:solidFill>
              </a:rPr>
              <a:t>Caponnetto</a:t>
            </a:r>
            <a:r>
              <a:rPr lang="es-AR" dirty="0" smtClean="0">
                <a:solidFill>
                  <a:schemeClr val="bg1"/>
                </a:solidFill>
              </a:rPr>
              <a:t>. </a:t>
            </a:r>
            <a:r>
              <a:rPr lang="es-AR" dirty="0" err="1" smtClean="0">
                <a:solidFill>
                  <a:schemeClr val="bg1"/>
                </a:solidFill>
              </a:rPr>
              <a:t>Int</a:t>
            </a:r>
            <a:r>
              <a:rPr lang="es-AR" dirty="0" smtClean="0">
                <a:solidFill>
                  <a:schemeClr val="bg1"/>
                </a:solidFill>
              </a:rPr>
              <a:t> J </a:t>
            </a:r>
            <a:r>
              <a:rPr lang="es-AR" dirty="0" err="1" smtClean="0">
                <a:solidFill>
                  <a:schemeClr val="bg1"/>
                </a:solidFill>
              </a:rPr>
              <a:t>Envir</a:t>
            </a:r>
            <a:r>
              <a:rPr lang="es-AR" dirty="0" smtClean="0">
                <a:solidFill>
                  <a:schemeClr val="bg1"/>
                </a:solidFill>
              </a:rPr>
              <a:t> Res </a:t>
            </a:r>
            <a:r>
              <a:rPr lang="es-AR" dirty="0" err="1" smtClean="0">
                <a:solidFill>
                  <a:schemeClr val="bg1"/>
                </a:solidFill>
              </a:rPr>
              <a:t>Public</a:t>
            </a:r>
            <a:r>
              <a:rPr lang="es-AR" dirty="0" smtClean="0">
                <a:solidFill>
                  <a:schemeClr val="bg1"/>
                </a:solidFill>
              </a:rPr>
              <a:t> </a:t>
            </a:r>
            <a:r>
              <a:rPr lang="es-AR" dirty="0" err="1" smtClean="0">
                <a:solidFill>
                  <a:schemeClr val="bg1"/>
                </a:solidFill>
              </a:rPr>
              <a:t>Health</a:t>
            </a:r>
            <a:r>
              <a:rPr lang="es-AR" dirty="0" smtClean="0">
                <a:solidFill>
                  <a:schemeClr val="bg1"/>
                </a:solidFill>
              </a:rPr>
              <a:t> 2013;10:446</a:t>
            </a:r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260648"/>
            <a:ext cx="7992888" cy="648072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solidFill>
                  <a:srgbClr val="FFFF00"/>
                </a:solidFill>
              </a:rPr>
              <a:t>E </a:t>
            </a:r>
            <a:r>
              <a:rPr lang="es-AR" sz="3200" b="1" dirty="0" err="1" smtClean="0">
                <a:solidFill>
                  <a:srgbClr val="FFFF00"/>
                </a:solidFill>
              </a:rPr>
              <a:t>cig</a:t>
            </a:r>
            <a:r>
              <a:rPr lang="es-AR" sz="3200" b="1" dirty="0" smtClean="0">
                <a:solidFill>
                  <a:srgbClr val="FFFF00"/>
                </a:solidFill>
              </a:rPr>
              <a:t>: evidencias bibliográficas</a:t>
            </a:r>
            <a:endParaRPr lang="es-AR" sz="3200" b="1" dirty="0">
              <a:solidFill>
                <a:srgbClr val="FFFF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9552" y="1124744"/>
            <a:ext cx="8064896" cy="432048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dirty="0" smtClean="0"/>
              <a:t>Encuesta a 81 usuarios de e </a:t>
            </a:r>
            <a:r>
              <a:rPr lang="es-AR" sz="2400" dirty="0" err="1" smtClean="0"/>
              <a:t>cig</a:t>
            </a:r>
            <a:endParaRPr lang="es-AR" sz="2400" dirty="0"/>
          </a:p>
        </p:txBody>
      </p:sp>
      <p:sp>
        <p:nvSpPr>
          <p:cNvPr id="4" name="3 Rectángulo"/>
          <p:cNvSpPr/>
          <p:nvPr/>
        </p:nvSpPr>
        <p:spPr>
          <a:xfrm>
            <a:off x="611560" y="1844824"/>
            <a:ext cx="7920880" cy="1296144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bg1"/>
                </a:solidFill>
              </a:rPr>
              <a:t>Razones para usarlo:</a:t>
            </a:r>
          </a:p>
          <a:p>
            <a:pPr algn="ctr"/>
            <a:r>
              <a:rPr lang="es-AR" sz="2000" b="1" dirty="0" smtClean="0">
                <a:solidFill>
                  <a:schemeClr val="bg1"/>
                </a:solidFill>
              </a:rPr>
              <a:t>Para dejar de fumar (53), es más saludable (49),  para no molestar a otra gente con el humo (20), para utilizarlo en lugares donde no se puede fumar(21), es menos caro (26)</a:t>
            </a:r>
            <a:endParaRPr lang="es-AR" sz="2000" b="1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3284984"/>
            <a:ext cx="7920880" cy="1224136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bg1"/>
                </a:solidFill>
              </a:rPr>
              <a:t>Efectos beneficiosos comentados:</a:t>
            </a:r>
          </a:p>
          <a:p>
            <a:pPr algn="ctr"/>
            <a:r>
              <a:rPr lang="es-AR" sz="2000" b="1" dirty="0" smtClean="0">
                <a:solidFill>
                  <a:schemeClr val="bg1"/>
                </a:solidFill>
              </a:rPr>
              <a:t>Fue útil para dejar de fumar (20), menos tos (23), mejor respiración (31), mejor forma física (17)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11560" y="4653136"/>
            <a:ext cx="7920880" cy="1224136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bg1"/>
                </a:solidFill>
              </a:rPr>
              <a:t>Efectos positivos comentados:</a:t>
            </a:r>
          </a:p>
          <a:p>
            <a:pPr algn="ctr"/>
            <a:r>
              <a:rPr lang="es-AR" sz="2000" b="1" dirty="0" smtClean="0">
                <a:solidFill>
                  <a:schemeClr val="bg1"/>
                </a:solidFill>
              </a:rPr>
              <a:t>Disfrutaban los sabores y sensación de inhalación (38), efectos beneficiosos para la salud (26), placer de inhalar (16),</a:t>
            </a:r>
          </a:p>
          <a:p>
            <a:pPr algn="ctr"/>
            <a:r>
              <a:rPr lang="es-AR" sz="2000" b="1" dirty="0" smtClean="0">
                <a:solidFill>
                  <a:schemeClr val="bg1"/>
                </a:solidFill>
              </a:rPr>
              <a:t>Facilita el abandono del tabaco (15) </a:t>
            </a:r>
            <a:endParaRPr lang="es-AR" sz="20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220072" y="6165304"/>
            <a:ext cx="369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 smtClean="0">
                <a:solidFill>
                  <a:schemeClr val="bg1"/>
                </a:solidFill>
              </a:rPr>
              <a:t>Etter</a:t>
            </a:r>
            <a:r>
              <a:rPr lang="es-AR" dirty="0" smtClean="0">
                <a:solidFill>
                  <a:schemeClr val="bg1"/>
                </a:solidFill>
              </a:rPr>
              <a:t>. BMC </a:t>
            </a:r>
            <a:r>
              <a:rPr lang="es-AR" dirty="0" err="1" smtClean="0">
                <a:solidFill>
                  <a:schemeClr val="bg1"/>
                </a:solidFill>
              </a:rPr>
              <a:t>Public</a:t>
            </a:r>
            <a:r>
              <a:rPr lang="es-AR" dirty="0" smtClean="0">
                <a:solidFill>
                  <a:schemeClr val="bg1"/>
                </a:solidFill>
              </a:rPr>
              <a:t> </a:t>
            </a:r>
            <a:r>
              <a:rPr lang="es-AR" dirty="0" err="1" smtClean="0">
                <a:solidFill>
                  <a:schemeClr val="bg1"/>
                </a:solidFill>
              </a:rPr>
              <a:t>Health</a:t>
            </a:r>
            <a:r>
              <a:rPr lang="es-AR" dirty="0" smtClean="0">
                <a:solidFill>
                  <a:schemeClr val="bg1"/>
                </a:solidFill>
              </a:rPr>
              <a:t> 2010;10:231</a:t>
            </a:r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ora\Pictures\trabajo\tabaco\Newest_Ego_E-cigarette_Electronic_cigarettes_e_cig_starter_kits.jpg"/>
          <p:cNvPicPr>
            <a:picLocks noChangeAspect="1" noChangeArrowheads="1"/>
          </p:cNvPicPr>
          <p:nvPr/>
        </p:nvPicPr>
        <p:blipFill>
          <a:blip r:embed="rId2" cstate="print"/>
          <a:srcRect b="28580"/>
          <a:stretch>
            <a:fillRect/>
          </a:stretch>
        </p:blipFill>
        <p:spPr bwMode="auto">
          <a:xfrm>
            <a:off x="971600" y="332656"/>
            <a:ext cx="3168352" cy="2262827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755576" y="2852936"/>
            <a:ext cx="3456384" cy="345638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 smtClean="0">
                <a:solidFill>
                  <a:schemeClr val="bg1"/>
                </a:solidFill>
              </a:rPr>
              <a:t>E </a:t>
            </a:r>
            <a:r>
              <a:rPr lang="es-AR" sz="2800" b="1" dirty="0" err="1" smtClean="0">
                <a:solidFill>
                  <a:schemeClr val="bg1"/>
                </a:solidFill>
              </a:rPr>
              <a:t>cig</a:t>
            </a:r>
            <a:r>
              <a:rPr lang="es-AR" sz="2800" b="1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s-AR" sz="2800" b="1" dirty="0" smtClean="0">
                <a:solidFill>
                  <a:schemeClr val="bg1"/>
                </a:solidFill>
              </a:rPr>
              <a:t>Libera vapor de nicotina sin los productos tóxicos de la combustión que son los responsables de los efectos dañinos</a:t>
            </a:r>
            <a:endParaRPr lang="es-AR" sz="2800" b="1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716016" y="1196752"/>
            <a:ext cx="3456384" cy="511256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 smtClean="0">
                <a:solidFill>
                  <a:schemeClr val="bg1"/>
                </a:solidFill>
              </a:rPr>
              <a:t>Si un número de fumadores suficiente transfiere su dependencia de nicotina a un método menos riesgoso de liberación de nicotina </a:t>
            </a:r>
            <a:r>
              <a:rPr lang="es-AR" sz="2800" b="1" dirty="0" smtClean="0">
                <a:solidFill>
                  <a:srgbClr val="FFFF00"/>
                </a:solidFill>
              </a:rPr>
              <a:t>se podrían salvar millones de vida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vapor-vs-smo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8009335" cy="525658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036152" y="404664"/>
            <a:ext cx="7173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3200" b="1" dirty="0" smtClean="0">
                <a:solidFill>
                  <a:srgbClr val="FFFF00"/>
                </a:solidFill>
              </a:rPr>
              <a:t>Qué preferimos para nuestros pacientes?</a:t>
            </a:r>
            <a:endParaRPr lang="es-AR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79712" y="0"/>
            <a:ext cx="533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Tratamiento farmacológico</a:t>
            </a:r>
            <a:endParaRPr lang="es-AR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49647" y="5733256"/>
            <a:ext cx="8594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solidFill>
                  <a:schemeClr val="bg1"/>
                </a:solidFill>
              </a:rPr>
              <a:t>La tasa de abstinencia es mayor con el uso de tratamientos combinados y con  seguimiento frecuente por el equipo multidisciplinario</a:t>
            </a:r>
            <a:endParaRPr lang="es-AR" sz="20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6488668"/>
            <a:ext cx="4846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 smtClean="0">
                <a:solidFill>
                  <a:schemeClr val="bg1"/>
                </a:solidFill>
              </a:rPr>
              <a:t>Guia</a:t>
            </a:r>
            <a:r>
              <a:rPr lang="es-AR" dirty="0" smtClean="0">
                <a:solidFill>
                  <a:schemeClr val="bg1"/>
                </a:solidFill>
              </a:rPr>
              <a:t> de tratamiento de tabaquismo – SEPAR 2010</a:t>
            </a:r>
            <a:endParaRPr lang="es-AR" dirty="0">
              <a:solidFill>
                <a:schemeClr val="bg1"/>
              </a:solidFill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1691680" y="476672"/>
            <a:ext cx="5744294" cy="5112568"/>
            <a:chOff x="1691680" y="476672"/>
            <a:chExt cx="5744294" cy="5112568"/>
          </a:xfrm>
        </p:grpSpPr>
        <p:grpSp>
          <p:nvGrpSpPr>
            <p:cNvPr id="3" name="4 Grupo"/>
            <p:cNvGrpSpPr/>
            <p:nvPr/>
          </p:nvGrpSpPr>
          <p:grpSpPr>
            <a:xfrm>
              <a:off x="1691680" y="476672"/>
              <a:ext cx="5744294" cy="5112568"/>
              <a:chOff x="1691680" y="836712"/>
              <a:chExt cx="5744294" cy="511256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b="1940"/>
              <a:stretch>
                <a:fillRect/>
              </a:stretch>
            </p:blipFill>
            <p:spPr bwMode="auto">
              <a:xfrm>
                <a:off x="1691680" y="1268760"/>
                <a:ext cx="5744294" cy="4680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3 CuadroTexto"/>
              <p:cNvSpPr txBox="1"/>
              <p:nvPr/>
            </p:nvSpPr>
            <p:spPr>
              <a:xfrm>
                <a:off x="2267744" y="836712"/>
                <a:ext cx="44845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A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Tasa de abstinencia a los 6 meses </a:t>
                </a:r>
                <a:endParaRPr lang="es-A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" name="7 Rectángulo"/>
            <p:cNvSpPr/>
            <p:nvPr/>
          </p:nvSpPr>
          <p:spPr>
            <a:xfrm>
              <a:off x="6084168" y="980728"/>
              <a:ext cx="1296144" cy="46085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971600" y="548681"/>
            <a:ext cx="6840759" cy="5632311"/>
            <a:chOff x="971600" y="548681"/>
            <a:chExt cx="6840759" cy="5632311"/>
          </a:xfrm>
        </p:grpSpPr>
        <p:sp>
          <p:nvSpPr>
            <p:cNvPr id="3" name="2 Rectángulo"/>
            <p:cNvSpPr/>
            <p:nvPr/>
          </p:nvSpPr>
          <p:spPr>
            <a:xfrm>
              <a:off x="1259632" y="620688"/>
              <a:ext cx="6336704" cy="5184576"/>
            </a:xfrm>
            <a:prstGeom prst="rect">
              <a:avLst/>
            </a:prstGeom>
            <a:solidFill>
              <a:srgbClr val="006600">
                <a:alpha val="49000"/>
              </a:srgbClr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" name="1 CuadroTexto"/>
            <p:cNvSpPr txBox="1"/>
            <p:nvPr/>
          </p:nvSpPr>
          <p:spPr>
            <a:xfrm>
              <a:off x="971600" y="548681"/>
              <a:ext cx="6840759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FF00"/>
                  </a:solidFill>
                </a:rPr>
                <a:t>Fumar tabaco</a:t>
              </a:r>
            </a:p>
            <a:p>
              <a:pPr algn="ctr"/>
              <a:endParaRPr lang="es-AR" sz="3200" b="1" dirty="0">
                <a:solidFill>
                  <a:srgbClr val="FFFF00"/>
                </a:solidFill>
              </a:endParaRPr>
            </a:p>
            <a:p>
              <a:pPr algn="ctr"/>
              <a:r>
                <a:rPr lang="es-AR" sz="3200" b="1" dirty="0" smtClean="0">
                  <a:solidFill>
                    <a:srgbClr val="FFFF00"/>
                  </a:solidFill>
                </a:rPr>
                <a:t>Pandemia</a:t>
              </a:r>
            </a:p>
            <a:p>
              <a:pPr algn="ctr"/>
              <a:endParaRPr lang="es-AR" sz="3200" b="1" dirty="0">
                <a:solidFill>
                  <a:srgbClr val="FFFF00"/>
                </a:solidFill>
              </a:endParaRPr>
            </a:p>
            <a:p>
              <a:pPr algn="ctr"/>
              <a:r>
                <a:rPr lang="es-AR" sz="3200" b="1" dirty="0" smtClean="0">
                  <a:solidFill>
                    <a:srgbClr val="FFFF00"/>
                  </a:solidFill>
                </a:rPr>
                <a:t>1,2 billones de personas</a:t>
              </a:r>
            </a:p>
            <a:p>
              <a:pPr algn="ctr"/>
              <a:endParaRPr lang="es-AR" sz="3200" b="1" dirty="0">
                <a:solidFill>
                  <a:srgbClr val="FFFF00"/>
                </a:solidFill>
              </a:endParaRPr>
            </a:p>
            <a:p>
              <a:pPr algn="ctr"/>
              <a:r>
                <a:rPr lang="es-AR" sz="3200" b="1" dirty="0" smtClean="0">
                  <a:solidFill>
                    <a:srgbClr val="FFFF00"/>
                  </a:solidFill>
                </a:rPr>
                <a:t>6.000.000 mueren anualmente</a:t>
              </a:r>
            </a:p>
            <a:p>
              <a:pPr algn="ctr"/>
              <a:endParaRPr lang="es-AR" sz="3200" b="1" dirty="0">
                <a:solidFill>
                  <a:srgbClr val="FFFF00"/>
                </a:solidFill>
              </a:endParaRPr>
            </a:p>
            <a:p>
              <a:pPr algn="ctr"/>
              <a:r>
                <a:rPr lang="es-AR" sz="3200" b="1" dirty="0" smtClean="0">
                  <a:solidFill>
                    <a:srgbClr val="FFFF00"/>
                  </a:solidFill>
                </a:rPr>
                <a:t>Causa más importante de muerte prematura  que puede ser evitada </a:t>
              </a:r>
            </a:p>
            <a:p>
              <a:pPr algn="ctr"/>
              <a:endParaRPr lang="es-AR" sz="32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>
            <a:off x="3347864" y="6211669"/>
            <a:ext cx="5796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 err="1" smtClean="0">
                <a:solidFill>
                  <a:schemeClr val="bg1"/>
                </a:solidFill>
              </a:rPr>
              <a:t>Polosa</a:t>
            </a:r>
            <a:r>
              <a:rPr lang="es-AR" dirty="0" smtClean="0">
                <a:solidFill>
                  <a:schemeClr val="bg1"/>
                </a:solidFill>
              </a:rPr>
              <a:t> et al. </a:t>
            </a:r>
            <a:r>
              <a:rPr lang="es-AR" dirty="0" err="1" smtClean="0">
                <a:solidFill>
                  <a:schemeClr val="bg1"/>
                </a:solidFill>
              </a:rPr>
              <a:t>Harm</a:t>
            </a:r>
            <a:r>
              <a:rPr lang="es-AR" dirty="0" smtClean="0">
                <a:solidFill>
                  <a:schemeClr val="bg1"/>
                </a:solidFill>
              </a:rPr>
              <a:t> </a:t>
            </a:r>
            <a:r>
              <a:rPr lang="es-AR" dirty="0" err="1" smtClean="0">
                <a:solidFill>
                  <a:schemeClr val="bg1"/>
                </a:solidFill>
              </a:rPr>
              <a:t>Reduction</a:t>
            </a:r>
            <a:r>
              <a:rPr lang="es-AR" dirty="0" smtClean="0">
                <a:solidFill>
                  <a:schemeClr val="bg1"/>
                </a:solidFill>
              </a:rPr>
              <a:t> </a:t>
            </a:r>
            <a:r>
              <a:rPr lang="es-AR" dirty="0" err="1" smtClean="0">
                <a:solidFill>
                  <a:schemeClr val="bg1"/>
                </a:solidFill>
              </a:rPr>
              <a:t>Journal</a:t>
            </a:r>
            <a:r>
              <a:rPr lang="es-AR" dirty="0" smtClean="0">
                <a:solidFill>
                  <a:schemeClr val="bg1"/>
                </a:solidFill>
              </a:rPr>
              <a:t> 2013, 10:19</a:t>
            </a:r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2123728" y="404664"/>
            <a:ext cx="4896544" cy="1080120"/>
            <a:chOff x="2123728" y="404664"/>
            <a:chExt cx="4896544" cy="1080120"/>
          </a:xfrm>
        </p:grpSpPr>
        <p:sp>
          <p:nvSpPr>
            <p:cNvPr id="4" name="3 Rectángulo"/>
            <p:cNvSpPr/>
            <p:nvPr/>
          </p:nvSpPr>
          <p:spPr>
            <a:xfrm>
              <a:off x="2123728" y="404664"/>
              <a:ext cx="4896544" cy="1080120"/>
            </a:xfrm>
            <a:prstGeom prst="rect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" name="1 CuadroTexto"/>
            <p:cNvSpPr txBox="1"/>
            <p:nvPr/>
          </p:nvSpPr>
          <p:spPr>
            <a:xfrm>
              <a:off x="2555776" y="548680"/>
              <a:ext cx="41443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3600" b="1" dirty="0" smtClean="0">
                  <a:solidFill>
                    <a:srgbClr val="FFFF00"/>
                  </a:solidFill>
                </a:rPr>
                <a:t>Cigarrillo electrónico</a:t>
              </a:r>
              <a:endParaRPr lang="es-AR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2 Rectángulo"/>
          <p:cNvSpPr/>
          <p:nvPr/>
        </p:nvSpPr>
        <p:spPr>
          <a:xfrm>
            <a:off x="3203848" y="2852936"/>
            <a:ext cx="2232248" cy="144016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600" b="1" dirty="0" smtClean="0"/>
              <a:t>Si</a:t>
            </a:r>
            <a:endParaRPr lang="es-A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apital Federal-20130717-01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32656"/>
            <a:ext cx="7524328" cy="5643246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339752" y="5934670"/>
            <a:ext cx="4803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Muchas gracias!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971600" y="548681"/>
            <a:ext cx="6840759" cy="5256583"/>
            <a:chOff x="971600" y="548681"/>
            <a:chExt cx="6840759" cy="5256583"/>
          </a:xfrm>
        </p:grpSpPr>
        <p:sp>
          <p:nvSpPr>
            <p:cNvPr id="3" name="2 Rectángulo"/>
            <p:cNvSpPr/>
            <p:nvPr/>
          </p:nvSpPr>
          <p:spPr>
            <a:xfrm>
              <a:off x="1259632" y="620688"/>
              <a:ext cx="6336704" cy="5184576"/>
            </a:xfrm>
            <a:prstGeom prst="rect">
              <a:avLst/>
            </a:prstGeom>
            <a:solidFill>
              <a:srgbClr val="006600">
                <a:alpha val="49000"/>
              </a:srgbClr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3200" b="1" dirty="0" smtClean="0">
                  <a:solidFill>
                    <a:srgbClr val="FFFF00"/>
                  </a:solidFill>
                </a:rPr>
                <a:t>Es una adicción difícil de vencer</a:t>
              </a:r>
            </a:p>
            <a:p>
              <a:pPr algn="ctr"/>
              <a:r>
                <a:rPr lang="es-AR" sz="3200" b="1" dirty="0" smtClean="0">
                  <a:solidFill>
                    <a:srgbClr val="FFFF00"/>
                  </a:solidFill>
                </a:rPr>
                <a:t>a pesar de los deseos intensos del fumador de abandono</a:t>
              </a:r>
            </a:p>
            <a:p>
              <a:pPr algn="ctr"/>
              <a:endParaRPr lang="es-AR" sz="3200" b="1" dirty="0">
                <a:solidFill>
                  <a:srgbClr val="FFFF00"/>
                </a:solidFill>
              </a:endParaRPr>
            </a:p>
            <a:p>
              <a:pPr algn="ctr"/>
              <a:endParaRPr lang="es-AR" sz="3200" b="1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es-AR" sz="3200" b="1" dirty="0" smtClean="0"/>
                <a:t>Muchos tabaquistas que intentan dejar de fumar tienen recaídas dentro del 1er. mes de  abstinencia y </a:t>
              </a:r>
              <a:r>
                <a:rPr lang="es-AR" sz="3200" b="1" dirty="0"/>
                <a:t>m</a:t>
              </a:r>
              <a:r>
                <a:rPr lang="es-AR" sz="3200" b="1" dirty="0" smtClean="0"/>
                <a:t>uy pocos consiguen la abstinencia prolongada </a:t>
              </a:r>
              <a:endParaRPr lang="es-AR" sz="3200" b="1" dirty="0"/>
            </a:p>
          </p:txBody>
        </p:sp>
        <p:sp>
          <p:nvSpPr>
            <p:cNvPr id="2" name="1 CuadroTexto"/>
            <p:cNvSpPr txBox="1"/>
            <p:nvPr/>
          </p:nvSpPr>
          <p:spPr>
            <a:xfrm>
              <a:off x="971600" y="548681"/>
              <a:ext cx="68407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AR" sz="3200" b="1" dirty="0" smtClean="0">
                <a:solidFill>
                  <a:srgbClr val="FFFF00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>
            <a:off x="3275856" y="5949280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 err="1" smtClean="0">
                <a:solidFill>
                  <a:schemeClr val="bg1"/>
                </a:solidFill>
              </a:rPr>
              <a:t>Polosa</a:t>
            </a:r>
            <a:r>
              <a:rPr lang="es-AR" dirty="0" smtClean="0">
                <a:solidFill>
                  <a:schemeClr val="bg1"/>
                </a:solidFill>
              </a:rPr>
              <a:t> et al. </a:t>
            </a:r>
            <a:r>
              <a:rPr lang="es-AR" dirty="0" err="1" smtClean="0">
                <a:solidFill>
                  <a:schemeClr val="bg1"/>
                </a:solidFill>
              </a:rPr>
              <a:t>Harm</a:t>
            </a:r>
            <a:r>
              <a:rPr lang="es-AR" dirty="0" smtClean="0">
                <a:solidFill>
                  <a:schemeClr val="bg1"/>
                </a:solidFill>
              </a:rPr>
              <a:t> </a:t>
            </a:r>
            <a:r>
              <a:rPr lang="es-AR" dirty="0" err="1" smtClean="0">
                <a:solidFill>
                  <a:schemeClr val="bg1"/>
                </a:solidFill>
              </a:rPr>
              <a:t>Reduction</a:t>
            </a:r>
            <a:r>
              <a:rPr lang="es-AR" dirty="0" smtClean="0">
                <a:solidFill>
                  <a:schemeClr val="bg1"/>
                </a:solidFill>
              </a:rPr>
              <a:t> </a:t>
            </a:r>
            <a:r>
              <a:rPr lang="es-AR" dirty="0" err="1" smtClean="0">
                <a:solidFill>
                  <a:schemeClr val="bg1"/>
                </a:solidFill>
              </a:rPr>
              <a:t>Journal</a:t>
            </a:r>
            <a:r>
              <a:rPr lang="es-AR" dirty="0" smtClean="0">
                <a:solidFill>
                  <a:schemeClr val="bg1"/>
                </a:solidFill>
              </a:rPr>
              <a:t> 2013, 10:19</a:t>
            </a:r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parches-de-nicot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0" y="4953000"/>
            <a:ext cx="2857500" cy="1905000"/>
          </a:xfrm>
          <a:prstGeom prst="rect">
            <a:avLst/>
          </a:prstGeom>
        </p:spPr>
      </p:pic>
      <p:pic>
        <p:nvPicPr>
          <p:cNvPr id="7" name="6 Imagen" descr="nrt_inh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18000"/>
            <a:ext cx="1752600" cy="2540000"/>
          </a:xfrm>
          <a:prstGeom prst="rect">
            <a:avLst/>
          </a:prstGeom>
        </p:spPr>
      </p:pic>
      <p:pic>
        <p:nvPicPr>
          <p:cNvPr id="5" name="4 Imagen" descr="chicles-de-nicoti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346229" cy="1556792"/>
          </a:xfrm>
          <a:prstGeom prst="rect">
            <a:avLst/>
          </a:prstGeom>
        </p:spPr>
      </p:pic>
      <p:pic>
        <p:nvPicPr>
          <p:cNvPr id="6" name="5 Imagen" descr="imagen pastilla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9925" y="0"/>
            <a:ext cx="2124075" cy="1666875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>
            <a:off x="611560" y="764704"/>
            <a:ext cx="7704856" cy="4968552"/>
            <a:chOff x="971600" y="548681"/>
            <a:chExt cx="6840759" cy="5256583"/>
          </a:xfrm>
        </p:grpSpPr>
        <p:sp>
          <p:nvSpPr>
            <p:cNvPr id="3" name="2 Rectángulo"/>
            <p:cNvSpPr/>
            <p:nvPr/>
          </p:nvSpPr>
          <p:spPr>
            <a:xfrm>
              <a:off x="1259632" y="620688"/>
              <a:ext cx="6336704" cy="5184576"/>
            </a:xfrm>
            <a:prstGeom prst="rect">
              <a:avLst/>
            </a:prstGeom>
            <a:solidFill>
              <a:srgbClr val="006600">
                <a:alpha val="49000"/>
              </a:srgbClr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3200" b="1" dirty="0" smtClean="0">
                  <a:solidFill>
                    <a:srgbClr val="FFFF00"/>
                  </a:solidFill>
                </a:rPr>
                <a:t>Los medios con que contamos actualmente (fármacos y soporte conductual) tienen un éxito limitado en la cesación: muchos fumadores continúan fumando sin alternativas seguras aceptables </a:t>
              </a:r>
              <a:endParaRPr lang="es-AR" sz="3200" b="1" dirty="0">
                <a:solidFill>
                  <a:srgbClr val="FFFF00"/>
                </a:solidFill>
              </a:endParaRPr>
            </a:p>
            <a:p>
              <a:endParaRPr lang="es-AR" sz="3200" b="1" dirty="0" smtClean="0">
                <a:solidFill>
                  <a:srgbClr val="FFFF00"/>
                </a:solidFill>
              </a:endParaRPr>
            </a:p>
          </p:txBody>
        </p:sp>
        <p:sp>
          <p:nvSpPr>
            <p:cNvPr id="2" name="1 CuadroTexto"/>
            <p:cNvSpPr txBox="1"/>
            <p:nvPr/>
          </p:nvSpPr>
          <p:spPr>
            <a:xfrm>
              <a:off x="971600" y="548681"/>
              <a:ext cx="68407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AR" sz="3200" b="1" dirty="0" smtClean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1043608" y="260648"/>
            <a:ext cx="6984776" cy="2448272"/>
            <a:chOff x="971600" y="908720"/>
            <a:chExt cx="6984776" cy="2448272"/>
          </a:xfrm>
        </p:grpSpPr>
        <p:sp>
          <p:nvSpPr>
            <p:cNvPr id="6" name="5 Rectángulo"/>
            <p:cNvSpPr/>
            <p:nvPr/>
          </p:nvSpPr>
          <p:spPr>
            <a:xfrm>
              <a:off x="971600" y="908720"/>
              <a:ext cx="6984776" cy="2448272"/>
            </a:xfrm>
            <a:prstGeom prst="rect">
              <a:avLst/>
            </a:prstGeom>
            <a:solidFill>
              <a:srgbClr val="003300">
                <a:alpha val="74000"/>
              </a:srgbClr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" name="1 Rectángulo"/>
            <p:cNvSpPr/>
            <p:nvPr/>
          </p:nvSpPr>
          <p:spPr>
            <a:xfrm>
              <a:off x="1259632" y="1196752"/>
              <a:ext cx="2736304" cy="1872208"/>
            </a:xfrm>
            <a:prstGeom prst="rect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2400" b="1" dirty="0" smtClean="0">
                  <a:solidFill>
                    <a:schemeClr val="bg1"/>
                  </a:solidFill>
                </a:rPr>
                <a:t>Adicción</a:t>
              </a:r>
            </a:p>
            <a:p>
              <a:pPr algn="ctr"/>
              <a:r>
                <a:rPr lang="es-AR" sz="2400" b="1" dirty="0" smtClean="0">
                  <a:solidFill>
                    <a:schemeClr val="bg1"/>
                  </a:solidFill>
                </a:rPr>
                <a:t>+ </a:t>
              </a:r>
            </a:p>
            <a:p>
              <a:pPr algn="ctr"/>
              <a:r>
                <a:rPr lang="es-AR" sz="2400" b="1" dirty="0" smtClean="0">
                  <a:solidFill>
                    <a:schemeClr val="bg1"/>
                  </a:solidFill>
                </a:rPr>
                <a:t>Modificación del comportamiento</a:t>
              </a:r>
              <a:endParaRPr lang="es-A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Rectángulo"/>
            <p:cNvSpPr/>
            <p:nvPr/>
          </p:nvSpPr>
          <p:spPr>
            <a:xfrm>
              <a:off x="4932040" y="1196752"/>
              <a:ext cx="2736304" cy="1872208"/>
            </a:xfrm>
            <a:prstGeom prst="rect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2400" b="1" dirty="0" smtClean="0">
                  <a:solidFill>
                    <a:schemeClr val="bg1"/>
                  </a:solidFill>
                </a:rPr>
                <a:t>Cambio de estructura y función cerebral</a:t>
              </a:r>
              <a:endParaRPr lang="es-A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4 Flecha derecha"/>
            <p:cNvSpPr/>
            <p:nvPr/>
          </p:nvSpPr>
          <p:spPr>
            <a:xfrm>
              <a:off x="4139952" y="1916832"/>
              <a:ext cx="720080" cy="576064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2771800" y="2852936"/>
            <a:ext cx="3744416" cy="3717032"/>
            <a:chOff x="2771800" y="2852936"/>
            <a:chExt cx="3744416" cy="3717032"/>
          </a:xfrm>
        </p:grpSpPr>
        <p:sp>
          <p:nvSpPr>
            <p:cNvPr id="10" name="9 Flecha abajo"/>
            <p:cNvSpPr/>
            <p:nvPr/>
          </p:nvSpPr>
          <p:spPr>
            <a:xfrm>
              <a:off x="4283968" y="2852936"/>
              <a:ext cx="648072" cy="792088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" name="11 Elipse"/>
            <p:cNvSpPr/>
            <p:nvPr/>
          </p:nvSpPr>
          <p:spPr>
            <a:xfrm>
              <a:off x="2771800" y="3717032"/>
              <a:ext cx="3744416" cy="2852936"/>
            </a:xfrm>
            <a:prstGeom prst="ellipse">
              <a:avLst/>
            </a:prstGeom>
            <a:solidFill>
              <a:srgbClr val="0033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</a:rPr>
                <a:t>Disminuye la posibilidad de conseguir abstinencia sostenida</a:t>
              </a:r>
              <a:endParaRPr lang="es-AR" sz="2800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2555776" y="1052736"/>
            <a:ext cx="6350256" cy="5024437"/>
            <a:chOff x="2411760" y="1052736"/>
            <a:chExt cx="6494272" cy="5024437"/>
          </a:xfrm>
        </p:grpSpPr>
        <p:pic>
          <p:nvPicPr>
            <p:cNvPr id="4" name="3 Imagen" descr="Nourriture_tabac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11760" y="1052736"/>
              <a:ext cx="6494272" cy="5024437"/>
            </a:xfrm>
            <a:prstGeom prst="rect">
              <a:avLst/>
            </a:prstGeom>
          </p:spPr>
        </p:pic>
        <p:sp>
          <p:nvSpPr>
            <p:cNvPr id="5" name="4 Elipse"/>
            <p:cNvSpPr/>
            <p:nvPr/>
          </p:nvSpPr>
          <p:spPr>
            <a:xfrm>
              <a:off x="3707904" y="2636912"/>
              <a:ext cx="1224136" cy="57606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251520" y="1628800"/>
            <a:ext cx="23042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rgbClr val="FFFF00"/>
                </a:solidFill>
              </a:rPr>
              <a:t>NICOTINA</a:t>
            </a:r>
          </a:p>
          <a:p>
            <a:pPr algn="ctr"/>
            <a:endParaRPr lang="es-AR" sz="2400" b="1" dirty="0">
              <a:solidFill>
                <a:srgbClr val="FFFF00"/>
              </a:solidFill>
            </a:endParaRPr>
          </a:p>
          <a:p>
            <a:pPr algn="ctr"/>
            <a:r>
              <a:rPr lang="es-AR" sz="2400" b="1" dirty="0" smtClean="0">
                <a:solidFill>
                  <a:schemeClr val="bg1"/>
                </a:solidFill>
              </a:rPr>
              <a:t>Adictiva</a:t>
            </a:r>
          </a:p>
          <a:p>
            <a:pPr algn="ctr"/>
            <a:endParaRPr lang="es-AR" sz="2400" b="1" dirty="0">
              <a:solidFill>
                <a:schemeClr val="bg1"/>
              </a:solidFill>
            </a:endParaRPr>
          </a:p>
          <a:p>
            <a:pPr algn="ctr"/>
            <a:r>
              <a:rPr lang="es-AR" sz="2400" b="1" dirty="0" smtClean="0">
                <a:solidFill>
                  <a:schemeClr val="bg1"/>
                </a:solidFill>
              </a:rPr>
              <a:t>Menor riesgo para la salud que el humo que se inhala conjuntamente </a:t>
            </a:r>
            <a:endParaRPr lang="es-AR" sz="24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208482" y="6488668"/>
            <a:ext cx="4935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Fageström</a:t>
            </a:r>
            <a:r>
              <a:rPr lang="en-US" dirty="0" smtClean="0">
                <a:solidFill>
                  <a:schemeClr val="bg1"/>
                </a:solidFill>
              </a:rPr>
              <a:t>. Addictive Behaviors 39 (2014) 507–511</a:t>
            </a:r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Hexágono"/>
          <p:cNvSpPr/>
          <p:nvPr/>
        </p:nvSpPr>
        <p:spPr>
          <a:xfrm>
            <a:off x="3203848" y="2060848"/>
            <a:ext cx="2736304" cy="1800200"/>
          </a:xfrm>
          <a:prstGeom prst="hexagon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/>
              <a:t>NICOTINA</a:t>
            </a:r>
            <a:endParaRPr lang="es-AR" sz="3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395536" y="764704"/>
            <a:ext cx="3024336" cy="1728192"/>
            <a:chOff x="395536" y="764704"/>
            <a:chExt cx="3024336" cy="1728192"/>
          </a:xfrm>
        </p:grpSpPr>
        <p:sp>
          <p:nvSpPr>
            <p:cNvPr id="3" name="2 Rectángulo"/>
            <p:cNvSpPr/>
            <p:nvPr/>
          </p:nvSpPr>
          <p:spPr>
            <a:xfrm>
              <a:off x="395536" y="764704"/>
              <a:ext cx="2376264" cy="1368152"/>
            </a:xfrm>
            <a:prstGeom prst="rect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2400" b="1" dirty="0" smtClean="0">
                  <a:solidFill>
                    <a:schemeClr val="bg1"/>
                  </a:solidFill>
                </a:rPr>
                <a:t>Pocos o ningún riesgo cardiovascular</a:t>
              </a:r>
              <a:endParaRPr lang="es-AR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7 Conector recto de flecha"/>
            <p:cNvCxnSpPr/>
            <p:nvPr/>
          </p:nvCxnSpPr>
          <p:spPr>
            <a:xfrm flipH="1" flipV="1">
              <a:off x="2771800" y="2132856"/>
              <a:ext cx="648072" cy="360040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16 Grupo"/>
          <p:cNvGrpSpPr/>
          <p:nvPr/>
        </p:nvGrpSpPr>
        <p:grpSpPr>
          <a:xfrm>
            <a:off x="395536" y="3429000"/>
            <a:ext cx="3024336" cy="3096344"/>
            <a:chOff x="395536" y="3429000"/>
            <a:chExt cx="3024336" cy="3096344"/>
          </a:xfrm>
        </p:grpSpPr>
        <p:sp>
          <p:nvSpPr>
            <p:cNvPr id="5" name="4 Rectángulo"/>
            <p:cNvSpPr/>
            <p:nvPr/>
          </p:nvSpPr>
          <p:spPr>
            <a:xfrm>
              <a:off x="395536" y="3645024"/>
              <a:ext cx="2376264" cy="2880320"/>
            </a:xfrm>
            <a:prstGeom prst="rect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2400" b="1" dirty="0" smtClean="0">
                  <a:solidFill>
                    <a:schemeClr val="bg1"/>
                  </a:solidFill>
                </a:rPr>
                <a:t>Puede ser beneficiosa en el tratamiento de  colitis ulcerosa, Parkinson, depresión , desórdenes de la atención</a:t>
              </a:r>
              <a:endParaRPr lang="es-AR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8 Conector recto de flecha"/>
            <p:cNvCxnSpPr/>
            <p:nvPr/>
          </p:nvCxnSpPr>
          <p:spPr>
            <a:xfrm flipH="1">
              <a:off x="2771800" y="3429000"/>
              <a:ext cx="648072" cy="216024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15 Grupo"/>
          <p:cNvGrpSpPr/>
          <p:nvPr/>
        </p:nvGrpSpPr>
        <p:grpSpPr>
          <a:xfrm>
            <a:off x="5724128" y="548680"/>
            <a:ext cx="3024336" cy="2016224"/>
            <a:chOff x="5724128" y="548680"/>
            <a:chExt cx="3024336" cy="2016224"/>
          </a:xfrm>
        </p:grpSpPr>
        <p:sp>
          <p:nvSpPr>
            <p:cNvPr id="4" name="3 Rectángulo"/>
            <p:cNvSpPr/>
            <p:nvPr/>
          </p:nvSpPr>
          <p:spPr>
            <a:xfrm>
              <a:off x="6372200" y="548680"/>
              <a:ext cx="2376264" cy="1368152"/>
            </a:xfrm>
            <a:prstGeom prst="rect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2400" b="1" dirty="0" smtClean="0">
                  <a:solidFill>
                    <a:schemeClr val="bg1"/>
                  </a:solidFill>
                </a:rPr>
                <a:t>No es carcinogénica</a:t>
              </a:r>
              <a:endParaRPr lang="es-AR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1" name="10 Conector recto de flecha"/>
            <p:cNvCxnSpPr/>
            <p:nvPr/>
          </p:nvCxnSpPr>
          <p:spPr>
            <a:xfrm flipV="1">
              <a:off x="5724128" y="1988840"/>
              <a:ext cx="648072" cy="576064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>
            <a:off x="5724128" y="3429000"/>
            <a:ext cx="2952328" cy="3168352"/>
            <a:chOff x="5724128" y="3429000"/>
            <a:chExt cx="2952328" cy="3168352"/>
          </a:xfrm>
        </p:grpSpPr>
        <p:sp>
          <p:nvSpPr>
            <p:cNvPr id="6" name="5 Rectángulo"/>
            <p:cNvSpPr/>
            <p:nvPr/>
          </p:nvSpPr>
          <p:spPr>
            <a:xfrm>
              <a:off x="6300192" y="3717032"/>
              <a:ext cx="2376264" cy="2880320"/>
            </a:xfrm>
            <a:prstGeom prst="rect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2400" b="1" dirty="0" smtClean="0">
                  <a:solidFill>
                    <a:schemeClr val="bg1"/>
                  </a:solidFill>
                </a:rPr>
                <a:t>Se tolera durante meses o años sin evidencia de efectos adversos serios</a:t>
              </a:r>
              <a:endParaRPr lang="es-AR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12 Conector recto de flecha"/>
            <p:cNvCxnSpPr/>
            <p:nvPr/>
          </p:nvCxnSpPr>
          <p:spPr>
            <a:xfrm>
              <a:off x="5724128" y="3429000"/>
              <a:ext cx="648072" cy="432048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18 Rectángulo"/>
          <p:cNvSpPr/>
          <p:nvPr/>
        </p:nvSpPr>
        <p:spPr>
          <a:xfrm>
            <a:off x="3599384" y="6488668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 err="1" smtClean="0">
                <a:solidFill>
                  <a:schemeClr val="bg1"/>
                </a:solidFill>
              </a:rPr>
              <a:t>Polosa</a:t>
            </a:r>
            <a:r>
              <a:rPr lang="es-AR" dirty="0" smtClean="0">
                <a:solidFill>
                  <a:schemeClr val="bg1"/>
                </a:solidFill>
              </a:rPr>
              <a:t> et al. </a:t>
            </a:r>
            <a:r>
              <a:rPr lang="es-AR" dirty="0" err="1" smtClean="0">
                <a:solidFill>
                  <a:schemeClr val="bg1"/>
                </a:solidFill>
              </a:rPr>
              <a:t>Harm</a:t>
            </a:r>
            <a:r>
              <a:rPr lang="es-AR" dirty="0" smtClean="0">
                <a:solidFill>
                  <a:schemeClr val="bg1"/>
                </a:solidFill>
              </a:rPr>
              <a:t> </a:t>
            </a:r>
            <a:r>
              <a:rPr lang="es-AR" dirty="0" err="1" smtClean="0">
                <a:solidFill>
                  <a:schemeClr val="bg1"/>
                </a:solidFill>
              </a:rPr>
              <a:t>Reduction</a:t>
            </a:r>
            <a:r>
              <a:rPr lang="es-AR" dirty="0" smtClean="0">
                <a:solidFill>
                  <a:schemeClr val="bg1"/>
                </a:solidFill>
              </a:rPr>
              <a:t> </a:t>
            </a:r>
            <a:r>
              <a:rPr lang="es-AR" dirty="0" err="1" smtClean="0">
                <a:solidFill>
                  <a:schemeClr val="bg1"/>
                </a:solidFill>
              </a:rPr>
              <a:t>Journal</a:t>
            </a:r>
            <a:r>
              <a:rPr lang="es-AR" dirty="0" smtClean="0">
                <a:solidFill>
                  <a:schemeClr val="bg1"/>
                </a:solidFill>
              </a:rPr>
              <a:t> 2013, 10:19</a:t>
            </a:r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539552" y="2492896"/>
            <a:ext cx="2825563" cy="2016224"/>
            <a:chOff x="539552" y="2492896"/>
            <a:chExt cx="2825563" cy="2016224"/>
          </a:xfrm>
        </p:grpSpPr>
        <p:sp>
          <p:nvSpPr>
            <p:cNvPr id="3" name="2 Elipse"/>
            <p:cNvSpPr/>
            <p:nvPr/>
          </p:nvSpPr>
          <p:spPr>
            <a:xfrm>
              <a:off x="539552" y="2492896"/>
              <a:ext cx="2808312" cy="2016224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" name="1 CuadroTexto"/>
            <p:cNvSpPr txBox="1"/>
            <p:nvPr/>
          </p:nvSpPr>
          <p:spPr>
            <a:xfrm>
              <a:off x="683568" y="2996952"/>
              <a:ext cx="26815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chemeClr val="bg1"/>
                  </a:solidFill>
                </a:rPr>
                <a:t>Alternativas para el fumador</a:t>
              </a:r>
              <a:endParaRPr lang="es-AR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>
            <a:off x="4860032" y="5085184"/>
            <a:ext cx="3816424" cy="1224136"/>
          </a:xfrm>
          <a:prstGeom prst="rect">
            <a:avLst/>
          </a:prstGeom>
          <a:solidFill>
            <a:srgbClr val="00CC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/>
              <a:t>Dejar completamente el tabaquismo</a:t>
            </a:r>
            <a:endParaRPr lang="es-AR" sz="2400" b="1" dirty="0"/>
          </a:p>
        </p:txBody>
      </p:sp>
      <p:sp>
        <p:nvSpPr>
          <p:cNvPr id="6" name="5 Rectángulo"/>
          <p:cNvSpPr/>
          <p:nvPr/>
        </p:nvSpPr>
        <p:spPr>
          <a:xfrm>
            <a:off x="4932040" y="764704"/>
            <a:ext cx="3816424" cy="122413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/>
              <a:t>Seguir fumando</a:t>
            </a:r>
            <a:endParaRPr lang="es-AR" sz="2400" b="1" dirty="0"/>
          </a:p>
        </p:txBody>
      </p:sp>
      <p:sp>
        <p:nvSpPr>
          <p:cNvPr id="7" name="6 Rectángulo"/>
          <p:cNvSpPr/>
          <p:nvPr/>
        </p:nvSpPr>
        <p:spPr>
          <a:xfrm>
            <a:off x="4932040" y="2996952"/>
            <a:ext cx="3816424" cy="1224136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/>
              <a:t>Recibir nicotina en productos de bajo riesgo</a:t>
            </a:r>
            <a:endParaRPr lang="es-AR" sz="2400" b="1" dirty="0"/>
          </a:p>
        </p:txBody>
      </p:sp>
      <p:cxnSp>
        <p:nvCxnSpPr>
          <p:cNvPr id="9" name="8 Conector recto de flecha"/>
          <p:cNvCxnSpPr>
            <a:stCxn id="3" idx="7"/>
            <a:endCxn id="6" idx="1"/>
          </p:cNvCxnSpPr>
          <p:nvPr/>
        </p:nvCxnSpPr>
        <p:spPr>
          <a:xfrm flipV="1">
            <a:off x="2936596" y="1376772"/>
            <a:ext cx="1995444" cy="1411393"/>
          </a:xfrm>
          <a:prstGeom prst="straightConnector1">
            <a:avLst/>
          </a:prstGeom>
          <a:ln w="762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>
            <a:endCxn id="7" idx="1"/>
          </p:cNvCxnSpPr>
          <p:nvPr/>
        </p:nvCxnSpPr>
        <p:spPr>
          <a:xfrm>
            <a:off x="3347864" y="3573016"/>
            <a:ext cx="1584176" cy="36004"/>
          </a:xfrm>
          <a:prstGeom prst="straightConnector1">
            <a:avLst/>
          </a:prstGeom>
          <a:ln w="762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2843808" y="4336338"/>
            <a:ext cx="2088232" cy="1468926"/>
          </a:xfrm>
          <a:prstGeom prst="straightConnector1">
            <a:avLst/>
          </a:prstGeom>
          <a:ln w="762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3599384" y="6488668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 err="1" smtClean="0">
                <a:solidFill>
                  <a:schemeClr val="bg1"/>
                </a:solidFill>
              </a:rPr>
              <a:t>Polosa</a:t>
            </a:r>
            <a:r>
              <a:rPr lang="es-AR" dirty="0" smtClean="0">
                <a:solidFill>
                  <a:schemeClr val="bg1"/>
                </a:solidFill>
              </a:rPr>
              <a:t> et al. </a:t>
            </a:r>
            <a:r>
              <a:rPr lang="es-AR" dirty="0" err="1" smtClean="0">
                <a:solidFill>
                  <a:schemeClr val="bg1"/>
                </a:solidFill>
              </a:rPr>
              <a:t>Harm</a:t>
            </a:r>
            <a:r>
              <a:rPr lang="es-AR" dirty="0" smtClean="0">
                <a:solidFill>
                  <a:schemeClr val="bg1"/>
                </a:solidFill>
              </a:rPr>
              <a:t> </a:t>
            </a:r>
            <a:r>
              <a:rPr lang="es-AR" dirty="0" err="1" smtClean="0">
                <a:solidFill>
                  <a:schemeClr val="bg1"/>
                </a:solidFill>
              </a:rPr>
              <a:t>Reduction</a:t>
            </a:r>
            <a:r>
              <a:rPr lang="es-AR" dirty="0" smtClean="0">
                <a:solidFill>
                  <a:schemeClr val="bg1"/>
                </a:solidFill>
              </a:rPr>
              <a:t> </a:t>
            </a:r>
            <a:r>
              <a:rPr lang="es-AR" dirty="0" err="1" smtClean="0">
                <a:solidFill>
                  <a:schemeClr val="bg1"/>
                </a:solidFill>
              </a:rPr>
              <a:t>Journal</a:t>
            </a:r>
            <a:r>
              <a:rPr lang="es-AR" dirty="0" smtClean="0">
                <a:solidFill>
                  <a:schemeClr val="bg1"/>
                </a:solidFill>
              </a:rPr>
              <a:t> 2013, 10:19</a:t>
            </a:r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1155</Words>
  <Application>Microsoft Office PowerPoint</Application>
  <PresentationFormat>Presentación en pantalla (4:3)</PresentationFormat>
  <Paragraphs>157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Dora</dc:creator>
  <cp:lastModifiedBy>Dora</cp:lastModifiedBy>
  <cp:revision>63</cp:revision>
  <dcterms:created xsi:type="dcterms:W3CDTF">2014-09-20T23:28:15Z</dcterms:created>
  <dcterms:modified xsi:type="dcterms:W3CDTF">2014-10-10T15:20:38Z</dcterms:modified>
</cp:coreProperties>
</file>