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70" r:id="rId6"/>
    <p:sldId id="294" r:id="rId7"/>
    <p:sldId id="297" r:id="rId8"/>
    <p:sldId id="261" r:id="rId9"/>
    <p:sldId id="262" r:id="rId10"/>
    <p:sldId id="263" r:id="rId11"/>
    <p:sldId id="291" r:id="rId12"/>
    <p:sldId id="286" r:id="rId13"/>
    <p:sldId id="267" r:id="rId14"/>
    <p:sldId id="277" r:id="rId15"/>
    <p:sldId id="271" r:id="rId16"/>
    <p:sldId id="273" r:id="rId17"/>
    <p:sldId id="274" r:id="rId18"/>
    <p:sldId id="275" r:id="rId19"/>
    <p:sldId id="279" r:id="rId20"/>
    <p:sldId id="280" r:id="rId21"/>
    <p:sldId id="281" r:id="rId22"/>
    <p:sldId id="276" r:id="rId23"/>
    <p:sldId id="296" r:id="rId24"/>
    <p:sldId id="295" r:id="rId25"/>
    <p:sldId id="293" r:id="rId26"/>
    <p:sldId id="282" r:id="rId27"/>
    <p:sldId id="283" r:id="rId28"/>
    <p:sldId id="289" r:id="rId29"/>
    <p:sldId id="298" r:id="rId30"/>
    <p:sldId id="284" r:id="rId3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0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Libro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48"/>
    </mc:Choice>
    <mc:Fallback>
      <c:style val="4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4615534169339978E-2"/>
          <c:y val="4.5184196158916931E-2"/>
          <c:w val="0.93223631768251192"/>
          <c:h val="0.81678705725168532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Hoja2!$A$1:$B$1</c:f>
              <c:strCache>
                <c:ptCount val="2"/>
                <c:pt idx="0">
                  <c:v>appropriate</c:v>
                </c:pt>
                <c:pt idx="1">
                  <c:v>inappropriate</c:v>
                </c:pt>
              </c:strCache>
            </c:strRef>
          </c:cat>
          <c:val>
            <c:numRef>
              <c:f>Hoja2!$A$2:$B$2</c:f>
              <c:numCache>
                <c:formatCode>Estándar</c:formatCode>
                <c:ptCount val="2"/>
                <c:pt idx="0">
                  <c:v>0.37000000000000038</c:v>
                </c:pt>
                <c:pt idx="1">
                  <c:v>0.70000000000000062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203456"/>
        <c:axId val="52703232"/>
      </c:barChart>
      <c:catAx>
        <c:axId val="492034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10" baseline="0"/>
            </a:pPr>
            <a:endParaRPr lang="es-ES"/>
          </a:p>
        </c:txPr>
        <c:crossAx val="52703232"/>
        <c:crosses val="autoZero"/>
        <c:auto val="1"/>
        <c:lblAlgn val="ctr"/>
        <c:lblOffset val="100"/>
        <c:noMultiLvlLbl val="0"/>
      </c:catAx>
      <c:valAx>
        <c:axId val="52703232"/>
        <c:scaling>
          <c:orientation val="minMax"/>
        </c:scaling>
        <c:delete val="0"/>
        <c:axPos val="l"/>
        <c:majorGridlines/>
        <c:numFmt formatCode="Estándar" sourceLinked="1"/>
        <c:majorTickMark val="out"/>
        <c:minorTickMark val="none"/>
        <c:tickLblPos val="nextTo"/>
        <c:crossAx val="4920345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0.42535</cdr:x>
      <cdr:y>0.22098</cdr:y>
    </cdr:from>
    <cdr:to>
      <cdr:x>0.94792</cdr:x>
      <cdr:y>0.33146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500462" y="1000132"/>
          <a:ext cx="4300510" cy="500066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B443C7-DF59-4088-A0C5-E083174A32CF}" type="datetimeFigureOut">
              <a:rPr lang="es-ES" smtClean="0"/>
              <a:t>11/10/2014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A25F45-6B08-4CD9-8819-60593BF0F7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9815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25F45-6B08-4CD9-8819-60593BF0F7B8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0195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C888C7C-E16B-458D-B7F0-CD9E603F7BAD}" type="slidenum">
              <a:rPr lang="es-ES" altLang="es-ES"/>
              <a:pPr/>
              <a:t>11</a:t>
            </a:fld>
            <a:endParaRPr lang="es-ES" altLang="es-ES"/>
          </a:p>
        </p:txBody>
      </p:sp>
      <p:sp>
        <p:nvSpPr>
          <p:cNvPr id="931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31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C03E2B5-065C-4D9A-B68F-67F0A26F407A}" type="slidenum">
              <a:rPr lang="es-ES" altLang="es-ES"/>
              <a:pPr/>
              <a:t>12</a:t>
            </a:fld>
            <a:endParaRPr lang="es-ES" altLang="es-ES"/>
          </a:p>
        </p:txBody>
      </p:sp>
      <p:sp>
        <p:nvSpPr>
          <p:cNvPr id="972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72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147E-4A25-424D-9264-29CFF2A0FA10}" type="datetimeFigureOut">
              <a:rPr lang="es-ES" smtClean="0"/>
              <a:t>11/10/2014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7F8C6-AA39-4169-BC26-EDA9212B2C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0869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147E-4A25-424D-9264-29CFF2A0FA10}" type="datetimeFigureOut">
              <a:rPr lang="es-ES" smtClean="0"/>
              <a:t>11/10/2014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7F8C6-AA39-4169-BC26-EDA9212B2C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1839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147E-4A25-424D-9264-29CFF2A0FA10}" type="datetimeFigureOut">
              <a:rPr lang="es-ES" smtClean="0"/>
              <a:t>11/10/2014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7F8C6-AA39-4169-BC26-EDA9212B2C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021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147E-4A25-424D-9264-29CFF2A0FA10}" type="datetimeFigureOut">
              <a:rPr lang="es-ES" smtClean="0"/>
              <a:t>11/10/2014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7F8C6-AA39-4169-BC26-EDA9212B2C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1286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147E-4A25-424D-9264-29CFF2A0FA10}" type="datetimeFigureOut">
              <a:rPr lang="es-ES" smtClean="0"/>
              <a:t>11/10/2014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7F8C6-AA39-4169-BC26-EDA9212B2C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6801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147E-4A25-424D-9264-29CFF2A0FA10}" type="datetimeFigureOut">
              <a:rPr lang="es-ES" smtClean="0"/>
              <a:t>11/10/2014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7F8C6-AA39-4169-BC26-EDA9212B2C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7705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147E-4A25-424D-9264-29CFF2A0FA10}" type="datetimeFigureOut">
              <a:rPr lang="es-ES" smtClean="0"/>
              <a:t>11/10/2014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7F8C6-AA39-4169-BC26-EDA9212B2C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6166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147E-4A25-424D-9264-29CFF2A0FA10}" type="datetimeFigureOut">
              <a:rPr lang="es-ES" smtClean="0"/>
              <a:t>11/10/2014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7F8C6-AA39-4169-BC26-EDA9212B2C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6088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147E-4A25-424D-9264-29CFF2A0FA10}" type="datetimeFigureOut">
              <a:rPr lang="es-ES" smtClean="0"/>
              <a:t>11/10/2014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7F8C6-AA39-4169-BC26-EDA9212B2C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3824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147E-4A25-424D-9264-29CFF2A0FA10}" type="datetimeFigureOut">
              <a:rPr lang="es-ES" smtClean="0"/>
              <a:t>11/10/2014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7F8C6-AA39-4169-BC26-EDA9212B2C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6468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147E-4A25-424D-9264-29CFF2A0FA10}" type="datetimeFigureOut">
              <a:rPr lang="es-ES" smtClean="0"/>
              <a:t>11/10/2014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7F8C6-AA39-4169-BC26-EDA9212B2C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391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2147E-4A25-424D-9264-29CFF2A0FA10}" type="datetimeFigureOut">
              <a:rPr lang="es-ES" smtClean="0"/>
              <a:t>11/10/2014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7F8C6-AA39-4169-BC26-EDA9212B2C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06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vihda.org.ar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1115616" y="4852987"/>
            <a:ext cx="6400800" cy="1752600"/>
          </a:xfrm>
        </p:spPr>
        <p:txBody>
          <a:bodyPr>
            <a:noAutofit/>
          </a:bodyPr>
          <a:lstStyle/>
          <a:p>
            <a:r>
              <a:rPr lang="es-A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Fernando Ríos</a:t>
            </a:r>
          </a:p>
          <a:p>
            <a:r>
              <a:rPr lang="es-AR" sz="3600" dirty="0" smtClean="0"/>
              <a:t>Hospital Nacional A Posadas</a:t>
            </a:r>
          </a:p>
          <a:p>
            <a:r>
              <a:rPr lang="es-AR" sz="3600" dirty="0" smtClean="0"/>
              <a:t>Sanatorio Las Lomas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003424"/>
            <a:ext cx="3065463" cy="284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88840"/>
            <a:ext cx="351155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88840"/>
            <a:ext cx="2716213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899592" y="116632"/>
            <a:ext cx="7493161" cy="1728192"/>
          </a:xfrm>
          <a:prstGeom prst="rect">
            <a:avLst/>
          </a:prstGeom>
          <a:solidFill>
            <a:schemeClr val="bg1">
              <a:lumMod val="85000"/>
              <a:alpha val="49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dirty="0"/>
              <a:t>"Nueva definición epidemiológica de neumonía asociada al </a:t>
            </a:r>
            <a:r>
              <a:rPr lang="es-ES" sz="4000" dirty="0" smtClean="0"/>
              <a:t>respirador“ (Visión Argentina)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522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1" name="Group 1"/>
          <p:cNvGrpSpPr>
            <a:grpSpLocks/>
          </p:cNvGrpSpPr>
          <p:nvPr/>
        </p:nvGrpSpPr>
        <p:grpSpPr bwMode="auto">
          <a:xfrm>
            <a:off x="407988" y="847923"/>
            <a:ext cx="8740775" cy="2005013"/>
            <a:chOff x="257" y="426"/>
            <a:chExt cx="5506" cy="1263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" y="426"/>
              <a:ext cx="5506" cy="1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243" name="Text Box 3"/>
            <p:cNvSpPr txBox="1">
              <a:spLocks noChangeArrowheads="1"/>
            </p:cNvSpPr>
            <p:nvPr/>
          </p:nvSpPr>
          <p:spPr bwMode="auto">
            <a:xfrm>
              <a:off x="257" y="426"/>
              <a:ext cx="5506" cy="1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6660232" y="889198"/>
            <a:ext cx="2246312" cy="1963738"/>
          </a:xfrm>
          <a:prstGeom prst="rightArrow">
            <a:avLst>
              <a:gd name="adj1" fmla="val 70000"/>
              <a:gd name="adj2" fmla="val 49998"/>
            </a:avLst>
          </a:prstGeom>
          <a:solidFill>
            <a:srgbClr val="D0D8E8">
              <a:alpha val="89999"/>
            </a:srgbClr>
          </a:solidFill>
          <a:ln w="25560" cap="sq">
            <a:solidFill>
              <a:srgbClr val="D0D8E8">
                <a:alpha val="89999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grpSp>
        <p:nvGrpSpPr>
          <p:cNvPr id="10245" name="Group 5"/>
          <p:cNvGrpSpPr>
            <a:grpSpLocks/>
          </p:cNvGrpSpPr>
          <p:nvPr/>
        </p:nvGrpSpPr>
        <p:grpSpPr bwMode="auto">
          <a:xfrm>
            <a:off x="6156176" y="1319163"/>
            <a:ext cx="1101725" cy="1101725"/>
            <a:chOff x="3985" y="720"/>
            <a:chExt cx="694" cy="694"/>
          </a:xfrm>
        </p:grpSpPr>
        <p:sp>
          <p:nvSpPr>
            <p:cNvPr id="10246" name="Oval 6"/>
            <p:cNvSpPr>
              <a:spLocks noChangeArrowheads="1"/>
            </p:cNvSpPr>
            <p:nvPr/>
          </p:nvSpPr>
          <p:spPr bwMode="auto">
            <a:xfrm>
              <a:off x="3985" y="720"/>
              <a:ext cx="694" cy="694"/>
            </a:xfrm>
            <a:prstGeom prst="ellipse">
              <a:avLst/>
            </a:prstGeom>
            <a:solidFill>
              <a:srgbClr val="4F81BD"/>
            </a:solidFill>
            <a:ln w="2556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247" name="Rectangle 7"/>
            <p:cNvSpPr>
              <a:spLocks noChangeArrowheads="1"/>
            </p:cNvSpPr>
            <p:nvPr/>
          </p:nvSpPr>
          <p:spPr bwMode="auto">
            <a:xfrm>
              <a:off x="4030" y="822"/>
              <a:ext cx="629" cy="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600" tIns="12600" rIns="12600" bIns="1260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itchFamily="32" charset="0"/>
                  <a:ea typeface="Microsoft YaHei" charset="-122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itchFamily="32" charset="0"/>
                  <a:ea typeface="Microsoft YaHei" charset="-122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itchFamily="32" charset="0"/>
                  <a:ea typeface="Microsoft YaHei" charset="-122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itchFamily="32" charset="0"/>
                  <a:ea typeface="Microsoft YaHei" charset="-122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itchFamily="32" charset="0"/>
                  <a:ea typeface="Microsoft YaHei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itchFamily="32" charset="0"/>
                  <a:ea typeface="Microsoft YaHei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itchFamily="32" charset="0"/>
                  <a:ea typeface="Microsoft YaHei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itchFamily="32" charset="0"/>
                  <a:ea typeface="Microsoft YaHei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itchFamily="32" charset="0"/>
                  <a:ea typeface="Microsoft YaHei" charset="-122"/>
                </a:defRPr>
              </a:lvl9pPr>
            </a:lstStyle>
            <a:p>
              <a:pPr algn="ctr">
                <a:lnSpc>
                  <a:spcPct val="90000"/>
                </a:lnSpc>
                <a:spcAft>
                  <a:spcPts val="875"/>
                </a:spcAft>
                <a:buClrTx/>
                <a:buFontTx/>
                <a:buNone/>
              </a:pPr>
              <a:r>
                <a:rPr lang="es-AR" altLang="es-ES" sz="2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NAV</a:t>
              </a:r>
            </a:p>
            <a:p>
              <a:pPr algn="ctr">
                <a:lnSpc>
                  <a:spcPct val="90000"/>
                </a:lnSpc>
                <a:spcAft>
                  <a:spcPts val="875"/>
                </a:spcAft>
                <a:buClrTx/>
                <a:buFontTx/>
                <a:buNone/>
              </a:pPr>
              <a:r>
                <a:rPr lang="es-AR" altLang="es-ES" sz="2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probable</a:t>
              </a:r>
            </a:p>
          </p:txBody>
        </p:sp>
      </p:grpSp>
      <p:graphicFrame>
        <p:nvGraphicFramePr>
          <p:cNvPr id="10248" name="Group 8"/>
          <p:cNvGraphicFramePr>
            <a:graphicFrameLocks noGrp="1"/>
          </p:cNvGraphicFramePr>
          <p:nvPr/>
        </p:nvGraphicFramePr>
        <p:xfrm>
          <a:off x="214313" y="2857500"/>
          <a:ext cx="8716962" cy="3585339"/>
        </p:xfrm>
        <a:graphic>
          <a:graphicData uri="http://schemas.openxmlformats.org/drawingml/2006/table">
            <a:tbl>
              <a:tblPr/>
              <a:tblGrid>
                <a:gridCol w="2051050"/>
                <a:gridCol w="1976437"/>
                <a:gridCol w="2511425"/>
                <a:gridCol w="2178050"/>
              </a:tblGrid>
              <a:tr h="101282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AR" alt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Nuevo deterioro  Respiratorio</a:t>
                      </a:r>
                    </a:p>
                  </a:txBody>
                  <a:tcPr marL="90000" marR="90000" marT="46800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AR" alt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VAC + Evidencia de Infección</a:t>
                      </a:r>
                    </a:p>
                  </a:txBody>
                  <a:tcPr marL="90000" marR="90000" marT="46800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AR" alt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iVAC + Posible Infección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AR" alt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Respiratoria</a:t>
                      </a:r>
                    </a:p>
                  </a:txBody>
                  <a:tcPr marL="90000" marR="90000" marT="46800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AR" alt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iVAC + Probable Infección Respiratoria</a:t>
                      </a:r>
                    </a:p>
                  </a:txBody>
                  <a:tcPr marL="90000" marR="90000" marT="46800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77311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s-AR" alt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90000" marR="90000" marT="46800" marB="468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AR" alt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anormalidad</a:t>
                      </a:r>
                    </a:p>
                  </a:txBody>
                  <a:tcPr marL="90000" marR="90000" marT="46800" marB="468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s-AR" alt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90000" marR="90000" marT="46800" marB="468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AR" alt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Liq pleural.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AR" alt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serologias</a:t>
                      </a:r>
                    </a:p>
                  </a:txBody>
                  <a:tcPr marL="90000" marR="90000" marT="46800" marB="468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77311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AR" alt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Necesidad de ↑ PEEP o FIO2</a:t>
                      </a:r>
                    </a:p>
                  </a:txBody>
                  <a:tcPr marL="90000" marR="90000" marT="46800" marB="468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AR" alt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Temperatura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AR" alt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 Rto de Blancos</a:t>
                      </a:r>
                    </a:p>
                  </a:txBody>
                  <a:tcPr marL="90000" marR="90000" marT="46800" marB="468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AR" alt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Aspirado/ BAL</a:t>
                      </a:r>
                    </a:p>
                  </a:txBody>
                  <a:tcPr marL="90000" marR="90000" marT="46800" marB="468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AR" alt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Aspirado/ BAL</a:t>
                      </a:r>
                    </a:p>
                  </a:txBody>
                  <a:tcPr marL="90000" marR="90000" marT="46800" marB="468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101282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AR" alt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2 días de estabilidad o de descenso</a:t>
                      </a:r>
                    </a:p>
                  </a:txBody>
                  <a:tcPr marL="90000" marR="90000" marT="46800" marB="468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AR" alt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&gt; De 4 días de TTO ATB</a:t>
                      </a:r>
                    </a:p>
                  </a:txBody>
                  <a:tcPr marL="90000" marR="90000" marT="46800" marB="468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AR" alt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Cultivo patológico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AR" alt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semicuantitativo</a:t>
                      </a:r>
                    </a:p>
                  </a:txBody>
                  <a:tcPr marL="90000" marR="90000" marT="46800" marB="468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AR" alt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Cultivo patológico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AR" alt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cuantitativo</a:t>
                      </a:r>
                    </a:p>
                  </a:txBody>
                  <a:tcPr marL="90000" marR="90000" marT="46800" marB="468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</a:tbl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407988" y="44624"/>
            <a:ext cx="2939876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2000" b="1" dirty="0" smtClean="0">
                <a:solidFill>
                  <a:schemeClr val="bg1"/>
                </a:solidFill>
              </a:rPr>
              <a:t>Comparador</a:t>
            </a:r>
          </a:p>
          <a:p>
            <a:pPr algn="ctr"/>
            <a:r>
              <a:rPr lang="es-AR" sz="2000" b="1" dirty="0" smtClean="0">
                <a:solidFill>
                  <a:schemeClr val="bg1"/>
                </a:solidFill>
              </a:rPr>
              <a:t> interinstitucional 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3" name="2 Abrir llave"/>
          <p:cNvSpPr/>
          <p:nvPr/>
        </p:nvSpPr>
        <p:spPr>
          <a:xfrm rot="16200000">
            <a:off x="1669075" y="-280359"/>
            <a:ext cx="417701" cy="2939876"/>
          </a:xfrm>
          <a:prstGeom prst="leftBrac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4686238" y="0"/>
            <a:ext cx="3270138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2000" b="1" dirty="0" smtClean="0">
                <a:solidFill>
                  <a:schemeClr val="bg1"/>
                </a:solidFill>
              </a:rPr>
              <a:t>Comparador</a:t>
            </a:r>
          </a:p>
          <a:p>
            <a:pPr algn="ctr"/>
            <a:r>
              <a:rPr lang="es-AR" sz="2000" b="1" dirty="0" smtClean="0">
                <a:solidFill>
                  <a:schemeClr val="bg1"/>
                </a:solidFill>
              </a:rPr>
              <a:t> </a:t>
            </a:r>
            <a:r>
              <a:rPr lang="es-AR" sz="2000" b="1" dirty="0" err="1" smtClean="0">
                <a:solidFill>
                  <a:schemeClr val="bg1"/>
                </a:solidFill>
              </a:rPr>
              <a:t>intra</a:t>
            </a:r>
            <a:r>
              <a:rPr lang="es-AR" sz="2000" b="1" dirty="0" smtClean="0">
                <a:solidFill>
                  <a:schemeClr val="bg1"/>
                </a:solidFill>
              </a:rPr>
              <a:t>-institucional</a:t>
            </a:r>
          </a:p>
          <a:p>
            <a:pPr algn="ctr"/>
            <a:r>
              <a:rPr lang="es-AR" sz="2000" b="1" dirty="0" smtClean="0">
                <a:solidFill>
                  <a:schemeClr val="bg1"/>
                </a:solidFill>
              </a:rPr>
              <a:t> 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13" name="12 Abrir llave"/>
          <p:cNvSpPr/>
          <p:nvPr/>
        </p:nvSpPr>
        <p:spPr>
          <a:xfrm rot="16200000">
            <a:off x="6165927" y="-464029"/>
            <a:ext cx="310761" cy="3270140"/>
          </a:xfrm>
          <a:prstGeom prst="leftBrac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94366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6224224"/>
              </p:ext>
            </p:extLst>
          </p:nvPr>
        </p:nvGraphicFramePr>
        <p:xfrm>
          <a:off x="755576" y="1412776"/>
          <a:ext cx="7223774" cy="472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r:id="rId4" imgW="5689800" imgH="3251520" progId="">
                  <p:embed/>
                </p:oleObj>
              </mc:Choice>
              <mc:Fallback>
                <p:oleObj r:id="rId4" imgW="5689800" imgH="32515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412776"/>
                        <a:ext cx="7223774" cy="47275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555776" y="5857875"/>
            <a:ext cx="6078892" cy="77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es-ES" altLang="es-ES" sz="4400" dirty="0"/>
              <a:t> </a:t>
            </a:r>
            <a:r>
              <a:rPr lang="es-ES" altLang="es-ES" b="1" dirty="0">
                <a:solidFill>
                  <a:schemeClr val="tx1"/>
                </a:solidFill>
              </a:rPr>
              <a:t>Luna </a:t>
            </a:r>
            <a:r>
              <a:rPr lang="es-ES" altLang="es-ES" b="1" dirty="0" smtClean="0">
                <a:solidFill>
                  <a:schemeClr val="tx1"/>
                </a:solidFill>
              </a:rPr>
              <a:t>- </a:t>
            </a:r>
            <a:r>
              <a:rPr lang="es-ES" altLang="es-ES" b="1" i="1" dirty="0" err="1">
                <a:solidFill>
                  <a:schemeClr val="tx1"/>
                </a:solidFill>
              </a:rPr>
              <a:t>Crit</a:t>
            </a:r>
            <a:r>
              <a:rPr lang="es-ES" altLang="es-ES" b="1" i="1" dirty="0">
                <a:solidFill>
                  <a:schemeClr val="tx1"/>
                </a:solidFill>
              </a:rPr>
              <a:t> </a:t>
            </a:r>
            <a:r>
              <a:rPr lang="es-ES" altLang="es-ES" b="1" i="1" dirty="0" err="1">
                <a:solidFill>
                  <a:schemeClr val="tx1"/>
                </a:solidFill>
              </a:rPr>
              <a:t>Care</a:t>
            </a:r>
            <a:r>
              <a:rPr lang="es-ES" altLang="es-ES" b="1" i="1" dirty="0">
                <a:solidFill>
                  <a:schemeClr val="tx1"/>
                </a:solidFill>
              </a:rPr>
              <a:t> </a:t>
            </a:r>
            <a:r>
              <a:rPr lang="es-ES" altLang="es-ES" b="1" i="1" dirty="0" err="1">
                <a:solidFill>
                  <a:schemeClr val="tx1"/>
                </a:solidFill>
              </a:rPr>
              <a:t>Med</a:t>
            </a:r>
            <a:r>
              <a:rPr lang="es-ES" altLang="es-ES" b="1" dirty="0">
                <a:solidFill>
                  <a:schemeClr val="tx1"/>
                </a:solidFill>
              </a:rPr>
              <a:t> </a:t>
            </a:r>
            <a:r>
              <a:rPr lang="es-ES" altLang="es-ES" b="1" dirty="0" smtClean="0">
                <a:solidFill>
                  <a:schemeClr val="tx1"/>
                </a:solidFill>
              </a:rPr>
              <a:t>-2003</a:t>
            </a:r>
            <a:r>
              <a:rPr lang="es-ES" altLang="es-ES" b="1" dirty="0">
                <a:solidFill>
                  <a:schemeClr val="tx1"/>
                </a:solidFill>
              </a:rPr>
              <a:t>; 31(3): 676-82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1331640" y="404664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600" dirty="0" smtClean="0"/>
              <a:t>Evolución del CPIS en NAV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166455286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8604466"/>
              </p:ext>
            </p:extLst>
          </p:nvPr>
        </p:nvGraphicFramePr>
        <p:xfrm>
          <a:off x="1043608" y="1056827"/>
          <a:ext cx="7302817" cy="5180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r:id="rId4" imgW="7315560" imgH="2276280" progId="">
                  <p:embed/>
                </p:oleObj>
              </mc:Choice>
              <mc:Fallback>
                <p:oleObj r:id="rId4" imgW="7315560" imgH="22762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1056827"/>
                        <a:ext cx="7302817" cy="5180485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4690530" y="6309320"/>
            <a:ext cx="4129942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US" dirty="0" err="1">
                <a:solidFill>
                  <a:schemeClr val="tx1"/>
                </a:solidFill>
              </a:rPr>
              <a:t>Crit</a:t>
            </a:r>
            <a:r>
              <a:rPr lang="en-US" dirty="0">
                <a:solidFill>
                  <a:schemeClr val="tx1"/>
                </a:solidFill>
              </a:rPr>
              <a:t> Care Med</a:t>
            </a:r>
            <a:r>
              <a:rPr lang="en-US" u="sng" dirty="0">
                <a:solidFill>
                  <a:schemeClr val="tx1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en-US" dirty="0" smtClean="0">
                <a:solidFill>
                  <a:schemeClr val="tx1"/>
                </a:solidFill>
              </a:rPr>
              <a:t>2003;31(3</a:t>
            </a:r>
            <a:r>
              <a:rPr lang="en-US" dirty="0">
                <a:solidFill>
                  <a:schemeClr val="tx1"/>
                </a:solidFill>
              </a:rPr>
              <a:t>):676-82.</a:t>
            </a:r>
            <a:endParaRPr lang="es-ES" altLang="es-ES" b="1" dirty="0">
              <a:solidFill>
                <a:schemeClr val="tx1"/>
              </a:solidFill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es-AR" dirty="0" smtClean="0"/>
              <a:t>Evolución del PAFI en NAV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6644737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9533" y="428625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700" dirty="0" smtClean="0"/>
              <a:t>Ventilator-associated pneumonia due to susceptible only to </a:t>
            </a:r>
            <a:r>
              <a:rPr lang="en-US" sz="2700" dirty="0" err="1" smtClean="0"/>
              <a:t>colistin</a:t>
            </a:r>
            <a:r>
              <a:rPr lang="en-US" sz="2700" dirty="0" smtClean="0"/>
              <a:t> microorganisms</a:t>
            </a:r>
            <a:r>
              <a:rPr lang="en-US" sz="3100" dirty="0" smtClean="0"/>
              <a:t>. </a:t>
            </a:r>
            <a:r>
              <a:rPr lang="es-AR" sz="3100" dirty="0" smtClean="0"/>
              <a:t> </a:t>
            </a:r>
            <a:r>
              <a:rPr lang="es-AR" sz="3200" dirty="0" smtClean="0"/>
              <a:t/>
            </a:r>
            <a:br>
              <a:rPr lang="es-AR" sz="3200" dirty="0" smtClean="0"/>
            </a:br>
            <a:endParaRPr lang="es-AR" sz="1300" dirty="0"/>
          </a:p>
        </p:txBody>
      </p:sp>
      <p:sp>
        <p:nvSpPr>
          <p:cNvPr id="40963" name="4 Rectángulo"/>
          <p:cNvSpPr>
            <a:spLocks noChangeArrowheads="1"/>
          </p:cNvSpPr>
          <p:nvPr/>
        </p:nvSpPr>
        <p:spPr bwMode="auto">
          <a:xfrm>
            <a:off x="3786188" y="6286500"/>
            <a:ext cx="245419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s-ES" sz="1600" dirty="0"/>
              <a:t>Rios </a:t>
            </a:r>
            <a:r>
              <a:rPr lang="en-US" altLang="es-ES" sz="1600" dirty="0" smtClean="0"/>
              <a:t>F, </a:t>
            </a:r>
            <a:r>
              <a:rPr lang="en-US" altLang="es-ES" sz="1600" dirty="0" err="1" smtClean="0"/>
              <a:t>Eur</a:t>
            </a:r>
            <a:r>
              <a:rPr lang="en-US" altLang="es-ES" sz="1600" dirty="0" smtClean="0"/>
              <a:t> </a:t>
            </a:r>
            <a:r>
              <a:rPr lang="en-US" altLang="es-ES" sz="1600" dirty="0" err="1" smtClean="0"/>
              <a:t>Resp</a:t>
            </a:r>
            <a:r>
              <a:rPr lang="en-US" altLang="es-ES" sz="1600" dirty="0" smtClean="0"/>
              <a:t> j , </a:t>
            </a:r>
            <a:r>
              <a:rPr lang="en-US" altLang="es-ES" sz="1600" dirty="0"/>
              <a:t>2007</a:t>
            </a:r>
          </a:p>
        </p:txBody>
      </p:sp>
      <p:graphicFrame>
        <p:nvGraphicFramePr>
          <p:cNvPr id="11" name="1 Gráfico"/>
          <p:cNvGraphicFramePr>
            <a:graphicFrameLocks noGrp="1"/>
          </p:cNvGraphicFramePr>
          <p:nvPr>
            <p:ph idx="1"/>
          </p:nvPr>
        </p:nvGraphicFramePr>
        <p:xfrm>
          <a:off x="428596" y="164305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11 Rectángulo"/>
          <p:cNvSpPr/>
          <p:nvPr/>
        </p:nvSpPr>
        <p:spPr>
          <a:xfrm>
            <a:off x="3429000" y="2571750"/>
            <a:ext cx="1643063" cy="642938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3430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1340768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s-AR" sz="5300" b="1" dirty="0"/>
              <a:t>PREVALENCIA DE EVENTOS ASOCIADOS A VENTILACION MECANICA</a:t>
            </a:r>
            <a:r>
              <a:rPr lang="es-AR" b="1" dirty="0" smtClean="0"/>
              <a:t>.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55576" y="3454152"/>
            <a:ext cx="7776864" cy="1415008"/>
          </a:xfrm>
        </p:spPr>
        <p:txBody>
          <a:bodyPr>
            <a:noAutofit/>
          </a:bodyPr>
          <a:lstStyle/>
          <a:p>
            <a:pPr algn="l"/>
            <a:r>
              <a:rPr lang="es-AR" sz="2000" b="1" dirty="0" smtClean="0">
                <a:solidFill>
                  <a:schemeClr val="tx1"/>
                </a:solidFill>
              </a:rPr>
              <a:t>Ríos Fernando</a:t>
            </a:r>
            <a:r>
              <a:rPr lang="es-AR" sz="2000" b="1" baseline="30000" dirty="0" smtClean="0">
                <a:solidFill>
                  <a:schemeClr val="tx1"/>
                </a:solidFill>
              </a:rPr>
              <a:t>1</a:t>
            </a:r>
            <a:r>
              <a:rPr lang="es-AR" sz="2000" b="1" dirty="0" smtClean="0">
                <a:solidFill>
                  <a:schemeClr val="tx1"/>
                </a:solidFill>
              </a:rPr>
              <a:t>, Victoria Rodriguez</a:t>
            </a:r>
            <a:r>
              <a:rPr lang="es-AR" sz="2000" b="1" baseline="30000" dirty="0" smtClean="0">
                <a:solidFill>
                  <a:schemeClr val="tx1"/>
                </a:solidFill>
              </a:rPr>
              <a:t>1</a:t>
            </a:r>
            <a:r>
              <a:rPr lang="es-AR" sz="2000" b="1" dirty="0" smtClean="0">
                <a:solidFill>
                  <a:schemeClr val="tx1"/>
                </a:solidFill>
              </a:rPr>
              <a:t>, Gustavo Plotnikow</a:t>
            </a:r>
            <a:r>
              <a:rPr lang="es-AR" sz="2000" b="1" baseline="30000" dirty="0" smtClean="0">
                <a:solidFill>
                  <a:schemeClr val="tx1"/>
                </a:solidFill>
              </a:rPr>
              <a:t>2</a:t>
            </a:r>
            <a:r>
              <a:rPr lang="es-AR" sz="2000" b="1" dirty="0" smtClean="0">
                <a:solidFill>
                  <a:schemeClr val="tx1"/>
                </a:solidFill>
              </a:rPr>
              <a:t>, Romina Pratto</a:t>
            </a:r>
            <a:r>
              <a:rPr lang="es-AR" sz="2000" b="1" baseline="30000" dirty="0" smtClean="0">
                <a:solidFill>
                  <a:schemeClr val="tx1"/>
                </a:solidFill>
              </a:rPr>
              <a:t>2</a:t>
            </a:r>
            <a:r>
              <a:rPr lang="es-AR" sz="2000" b="1" dirty="0" smtClean="0">
                <a:solidFill>
                  <a:schemeClr val="tx1"/>
                </a:solidFill>
              </a:rPr>
              <a:t>, Nieves Irastorza</a:t>
            </a:r>
            <a:r>
              <a:rPr lang="es-AR" sz="2000" b="1" baseline="30000" dirty="0" smtClean="0">
                <a:solidFill>
                  <a:schemeClr val="tx1"/>
                </a:solidFill>
              </a:rPr>
              <a:t>2</a:t>
            </a:r>
            <a:r>
              <a:rPr lang="es-AR" sz="2000" b="1" dirty="0" smtClean="0">
                <a:solidFill>
                  <a:schemeClr val="tx1"/>
                </a:solidFill>
              </a:rPr>
              <a:t>, Dante Intile</a:t>
            </a:r>
            <a:r>
              <a:rPr lang="es-AR" sz="2000" b="1" baseline="30000" dirty="0" smtClean="0">
                <a:solidFill>
                  <a:schemeClr val="tx1"/>
                </a:solidFill>
              </a:rPr>
              <a:t>2</a:t>
            </a:r>
            <a:r>
              <a:rPr lang="es-AR" sz="2000" b="1" dirty="0" smtClean="0">
                <a:solidFill>
                  <a:schemeClr val="tx1"/>
                </a:solidFill>
              </a:rPr>
              <a:t>, Santiago Ilutovich</a:t>
            </a:r>
            <a:r>
              <a:rPr lang="es-AR" sz="2000" b="1" baseline="30000" dirty="0" smtClean="0">
                <a:solidFill>
                  <a:schemeClr val="tx1"/>
                </a:solidFill>
              </a:rPr>
              <a:t>3</a:t>
            </a:r>
            <a:r>
              <a:rPr lang="es-AR" sz="2000" b="1" dirty="0" smtClean="0">
                <a:solidFill>
                  <a:schemeClr val="tx1"/>
                </a:solidFill>
              </a:rPr>
              <a:t>, Norberto Tiribelli</a:t>
            </a:r>
            <a:r>
              <a:rPr lang="es-AR" sz="2000" b="1" baseline="30000" dirty="0" smtClean="0">
                <a:solidFill>
                  <a:schemeClr val="tx1"/>
                </a:solidFill>
              </a:rPr>
              <a:t>3</a:t>
            </a:r>
            <a:r>
              <a:rPr lang="es-AR" sz="2000" b="1" dirty="0" smtClean="0">
                <a:solidFill>
                  <a:schemeClr val="tx1"/>
                </a:solidFill>
              </a:rPr>
              <a:t>, </a:t>
            </a:r>
            <a:r>
              <a:rPr lang="es-AR" sz="2000" b="1" dirty="0" err="1" smtClean="0">
                <a:solidFill>
                  <a:schemeClr val="tx1"/>
                </a:solidFill>
              </a:rPr>
              <a:t>Heinznel</a:t>
            </a:r>
            <a:r>
              <a:rPr lang="es-AR" sz="2000" b="1" dirty="0" smtClean="0">
                <a:solidFill>
                  <a:schemeClr val="tx1"/>
                </a:solidFill>
              </a:rPr>
              <a:t> Negrete Perez</a:t>
            </a:r>
            <a:r>
              <a:rPr lang="es-AR" sz="2000" b="1" baseline="30000" dirty="0" smtClean="0">
                <a:solidFill>
                  <a:schemeClr val="tx1"/>
                </a:solidFill>
              </a:rPr>
              <a:t>1</a:t>
            </a:r>
            <a:r>
              <a:rPr lang="es-AR" sz="2000" b="1" dirty="0" smtClean="0">
                <a:solidFill>
                  <a:schemeClr val="tx1"/>
                </a:solidFill>
              </a:rPr>
              <a:t>, Liliana Aguilar</a:t>
            </a:r>
            <a:r>
              <a:rPr lang="es-AR" sz="2000" b="1" baseline="30000" dirty="0" smtClean="0">
                <a:solidFill>
                  <a:schemeClr val="tx1"/>
                </a:solidFill>
              </a:rPr>
              <a:t>1</a:t>
            </a:r>
            <a:r>
              <a:rPr lang="es-AR" sz="2000" b="1" dirty="0" smtClean="0">
                <a:solidFill>
                  <a:schemeClr val="tx1"/>
                </a:solidFill>
              </a:rPr>
              <a:t>, Diego Noval</a:t>
            </a:r>
            <a:r>
              <a:rPr lang="es-AR" sz="2000" b="1" baseline="30000" dirty="0" smtClean="0">
                <a:solidFill>
                  <a:schemeClr val="tx1"/>
                </a:solidFill>
              </a:rPr>
              <a:t>3</a:t>
            </a:r>
            <a:r>
              <a:rPr lang="es-AR" sz="2000" b="1" dirty="0" smtClean="0">
                <a:solidFill>
                  <a:schemeClr val="tx1"/>
                </a:solidFill>
              </a:rPr>
              <a:t>, Alejandro Risso-Vazquez</a:t>
            </a:r>
            <a:r>
              <a:rPr lang="es-AR" sz="2000" b="1" baseline="30000" dirty="0" smtClean="0">
                <a:solidFill>
                  <a:schemeClr val="tx1"/>
                </a:solidFill>
              </a:rPr>
              <a:t>4</a:t>
            </a:r>
            <a:r>
              <a:rPr lang="es-AR" sz="2000" b="1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93692" y="5229200"/>
            <a:ext cx="8424936" cy="1323439"/>
          </a:xfrm>
          <a:prstGeom prst="rect">
            <a:avLst/>
          </a:prstGeom>
          <a:solidFill>
            <a:schemeClr val="bg1">
              <a:lumMod val="50000"/>
              <a:alpha val="31000"/>
            </a:schemeClr>
          </a:solidFill>
        </p:spPr>
        <p:txBody>
          <a:bodyPr wrap="square" rtlCol="0">
            <a:spAutoFit/>
          </a:bodyPr>
          <a:lstStyle/>
          <a:p>
            <a:r>
              <a:rPr lang="es-AR" sz="2000" b="1" dirty="0"/>
              <a:t>1-Hospital Nacional </a:t>
            </a:r>
            <a:r>
              <a:rPr lang="es-AR" sz="2000" b="1" dirty="0" err="1" smtClean="0"/>
              <a:t>Prof</a:t>
            </a:r>
            <a:r>
              <a:rPr lang="es-AR" sz="2000" b="1" dirty="0" smtClean="0"/>
              <a:t> </a:t>
            </a:r>
            <a:r>
              <a:rPr lang="es-AR" sz="2000" b="1" dirty="0"/>
              <a:t>A </a:t>
            </a:r>
            <a:r>
              <a:rPr lang="es-AR" sz="2000" b="1" dirty="0" smtClean="0"/>
              <a:t>Posadas    	2- </a:t>
            </a:r>
            <a:r>
              <a:rPr lang="es-AR" sz="2000" b="1" dirty="0"/>
              <a:t>Sanatorio Anchorena</a:t>
            </a:r>
          </a:p>
          <a:p>
            <a:r>
              <a:rPr lang="es-AR" sz="2000" b="1" dirty="0" smtClean="0"/>
              <a:t> </a:t>
            </a:r>
            <a:endParaRPr lang="es-AR" sz="2000" b="1" dirty="0"/>
          </a:p>
          <a:p>
            <a:r>
              <a:rPr lang="es-AR" sz="2000" b="1" dirty="0" smtClean="0"/>
              <a:t>3- </a:t>
            </a:r>
            <a:r>
              <a:rPr lang="es-AR" sz="2000" b="1" dirty="0"/>
              <a:t>Sanatorio de la Trinidad </a:t>
            </a:r>
            <a:r>
              <a:rPr lang="es-AR" sz="2000" b="1" dirty="0" smtClean="0"/>
              <a:t>Mitre  		4- </a:t>
            </a:r>
            <a:r>
              <a:rPr lang="es-AR" sz="2000" b="1" dirty="0"/>
              <a:t>Sanatorio Otamendi-</a:t>
            </a:r>
            <a:r>
              <a:rPr lang="es-AR" sz="2000" b="1" dirty="0" err="1"/>
              <a:t>Miroli</a:t>
            </a:r>
            <a:endParaRPr lang="es-ES" sz="2000" b="1" dirty="0"/>
          </a:p>
          <a:p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20528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Métodos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s-ES" dirty="0"/>
              <a:t>Estudio retrospectivo, </a:t>
            </a:r>
            <a:r>
              <a:rPr lang="es-ES" dirty="0" smtClean="0"/>
              <a:t>multicéntrico, </a:t>
            </a:r>
            <a:endParaRPr lang="es-AR" dirty="0"/>
          </a:p>
          <a:p>
            <a:r>
              <a:rPr lang="es-ES" dirty="0" smtClean="0"/>
              <a:t>Se </a:t>
            </a:r>
            <a:r>
              <a:rPr lang="es-ES" dirty="0"/>
              <a:t>incluyeron </a:t>
            </a:r>
            <a:r>
              <a:rPr lang="es-ES" dirty="0" smtClean="0"/>
              <a:t>los pacientes </a:t>
            </a:r>
            <a:r>
              <a:rPr lang="es-ES" dirty="0"/>
              <a:t>con VM ≥72 </a:t>
            </a:r>
            <a:r>
              <a:rPr lang="es-ES" dirty="0" err="1" smtClean="0"/>
              <a:t>hs</a:t>
            </a:r>
            <a:r>
              <a:rPr lang="es-ES" dirty="0" smtClean="0"/>
              <a:t> y registro </a:t>
            </a:r>
            <a:r>
              <a:rPr lang="es-ES" dirty="0"/>
              <a:t>diario completo de PEEP y </a:t>
            </a:r>
            <a:r>
              <a:rPr lang="es-ES" dirty="0" smtClean="0"/>
              <a:t>FiO2.</a:t>
            </a:r>
          </a:p>
          <a:p>
            <a:r>
              <a:rPr lang="es-ES" dirty="0" smtClean="0"/>
              <a:t> </a:t>
            </a:r>
            <a:r>
              <a:rPr lang="es-ES" dirty="0"/>
              <a:t>una vez identificado un EAV, se registró la causa del mismo. </a:t>
            </a:r>
            <a:endParaRPr lang="es-ES" dirty="0" smtClean="0"/>
          </a:p>
          <a:p>
            <a:endParaRPr lang="es-ES" dirty="0" smtClean="0"/>
          </a:p>
          <a:p>
            <a:pPr marL="0" indent="0">
              <a:buNone/>
            </a:pPr>
            <a:r>
              <a:rPr lang="es-ES" b="1" dirty="0" smtClean="0"/>
              <a:t>		Objetivo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 a- Determinar </a:t>
            </a:r>
            <a:r>
              <a:rPr lang="es-ES" dirty="0"/>
              <a:t>la prevalencia e identificar la causas de EAV </a:t>
            </a:r>
            <a:r>
              <a:rPr lang="es-ES" dirty="0" smtClean="0"/>
              <a:t>en </a:t>
            </a:r>
            <a:r>
              <a:rPr lang="es-ES" dirty="0"/>
              <a:t>nuestro medio, 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b- Evaluar </a:t>
            </a:r>
            <a:r>
              <a:rPr lang="es-ES" dirty="0"/>
              <a:t>su asociación con el diagnóstico clínico, estadía en </a:t>
            </a:r>
            <a:r>
              <a:rPr lang="es-ES" dirty="0" smtClean="0"/>
              <a:t>UCI, </a:t>
            </a:r>
            <a:r>
              <a:rPr lang="es-ES" dirty="0"/>
              <a:t>tiempo de ventilación mecánica y la </a:t>
            </a:r>
            <a:r>
              <a:rPr lang="es-ES" dirty="0" smtClean="0"/>
              <a:t>mortalidad.</a:t>
            </a:r>
            <a:endParaRPr lang="es-AR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453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8160902"/>
              </p:ext>
            </p:extLst>
          </p:nvPr>
        </p:nvGraphicFramePr>
        <p:xfrm>
          <a:off x="457200" y="993300"/>
          <a:ext cx="8228971" cy="5558315"/>
        </p:xfrm>
        <a:graphic>
          <a:graphicData uri="http://schemas.openxmlformats.org/drawingml/2006/table">
            <a:tbl>
              <a:tblPr/>
              <a:tblGrid>
                <a:gridCol w="2386608"/>
                <a:gridCol w="1656184"/>
                <a:gridCol w="1512168"/>
                <a:gridCol w="1656184"/>
                <a:gridCol w="1017827"/>
              </a:tblGrid>
              <a:tr h="864093"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</a:pPr>
                      <a:r>
                        <a:rPr lang="es-AR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Variable</a:t>
                      </a:r>
                      <a:endParaRPr lang="es-AR" sz="18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429" marR="67429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AR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Global</a:t>
                      </a:r>
                      <a:endParaRPr lang="es-AR" sz="18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429" marR="67429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AR" sz="20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No-EAV</a:t>
                      </a:r>
                      <a:endParaRPr lang="es-AR" sz="18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AR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(n 423 )</a:t>
                      </a:r>
                      <a:endParaRPr lang="es-AR" sz="18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429" marR="67429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AR" sz="20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Si-EAV</a:t>
                      </a:r>
                      <a:endParaRPr lang="es-AR" sz="18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AR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(n 51)</a:t>
                      </a:r>
                      <a:endParaRPr lang="es-AR" sz="18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429" marR="67429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AR" sz="2800" b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</a:t>
                      </a:r>
                      <a:endParaRPr lang="es-AR" sz="24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429" marR="67429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</a:tr>
              <a:tr h="667877"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</a:pPr>
                      <a:r>
                        <a:rPr lang="es-AR" sz="1800" b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Edad (años)</a:t>
                      </a:r>
                      <a:endParaRPr lang="es-AR" sz="24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429" marR="67429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AR" sz="18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 ± 18</a:t>
                      </a:r>
                      <a:endParaRPr lang="es-AR" sz="2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429" marR="67429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AR" sz="18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 ± 18</a:t>
                      </a:r>
                      <a:endParaRPr lang="es-AR" sz="2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429" marR="67429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AR" sz="18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 ± 16</a:t>
                      </a:r>
                      <a:endParaRPr lang="es-AR" sz="24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429" marR="67429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AR" sz="18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0,596</a:t>
                      </a:r>
                      <a:endParaRPr lang="es-AR" sz="24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429" marR="67429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7877"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</a:pPr>
                      <a:r>
                        <a:rPr lang="es-AR" sz="1800" b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Género Masc. n (%)</a:t>
                      </a:r>
                      <a:endParaRPr lang="es-AR" sz="24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429" marR="67429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AR" sz="18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266 (56,1%)</a:t>
                      </a:r>
                      <a:endParaRPr lang="es-AR" sz="2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429" marR="67429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AR" sz="18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239 (56,2%)</a:t>
                      </a:r>
                      <a:endParaRPr lang="es-AR" sz="2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429" marR="67429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AR" sz="18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 (52,9%)</a:t>
                      </a:r>
                      <a:endParaRPr lang="es-AR" sz="24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429" marR="67429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AR" sz="18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0,656</a:t>
                      </a:r>
                      <a:endParaRPr lang="es-AR" sz="24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429" marR="67429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667877"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</a:pPr>
                      <a:r>
                        <a:rPr lang="es-AR" sz="1800" b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Apache II</a:t>
                      </a:r>
                      <a:endParaRPr lang="es-AR" sz="24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429" marR="67429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AR" sz="18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21±9</a:t>
                      </a:r>
                      <a:endParaRPr lang="es-AR" sz="24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429" marR="67429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AR" sz="18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19±7</a:t>
                      </a:r>
                      <a:endParaRPr lang="es-AR" sz="2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429" marR="67429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AR" sz="18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22±9</a:t>
                      </a:r>
                      <a:endParaRPr lang="es-AR" sz="24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429" marR="67429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AR" sz="18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0,145</a:t>
                      </a:r>
                      <a:endParaRPr lang="es-AR" sz="24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429" marR="67429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7877"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</a:pPr>
                      <a:r>
                        <a:rPr lang="es-AR" sz="1800" b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Días de VM</a:t>
                      </a:r>
                      <a:endParaRPr lang="es-AR" sz="24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429" marR="67429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AR" sz="18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(5-16)</a:t>
                      </a:r>
                      <a:endParaRPr lang="es-AR" sz="24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429" marR="67429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AR" sz="18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(4-13)</a:t>
                      </a:r>
                      <a:endParaRPr lang="es-AR" sz="2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429" marR="67429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AR" sz="18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 (12-26)</a:t>
                      </a:r>
                      <a:endParaRPr lang="es-AR" sz="24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429" marR="67429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AR" sz="18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&lt;0,001</a:t>
                      </a:r>
                      <a:endParaRPr lang="es-AR" sz="24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429" marR="67429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667877"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</a:pPr>
                      <a:r>
                        <a:rPr lang="es-AR" sz="1800" b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Estadía UCI</a:t>
                      </a:r>
                      <a:endParaRPr lang="es-AR" sz="24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429" marR="67429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AR" sz="18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 (9-25)</a:t>
                      </a:r>
                      <a:endParaRPr lang="es-AR" sz="24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429" marR="67429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AR" sz="18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 (9-24)</a:t>
                      </a:r>
                      <a:endParaRPr lang="es-AR" sz="24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429" marR="67429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AR" sz="18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 (17-28)</a:t>
                      </a:r>
                      <a:endParaRPr lang="es-AR" sz="2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429" marR="67429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AR" sz="18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&lt;0,001</a:t>
                      </a:r>
                      <a:endParaRPr lang="es-AR" sz="24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429" marR="67429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7877"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</a:pPr>
                      <a:r>
                        <a:rPr lang="es-AR" sz="1800" b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Mortalidad UCI n (%)</a:t>
                      </a:r>
                      <a:endParaRPr lang="es-AR" sz="24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429" marR="67429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AR" sz="18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109 (23%)</a:t>
                      </a:r>
                      <a:endParaRPr lang="es-AR" sz="24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429" marR="67429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AR" sz="18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 (23%)</a:t>
                      </a:r>
                      <a:endParaRPr lang="es-AR" sz="24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429" marR="67429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AR" sz="18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 (23%)</a:t>
                      </a:r>
                      <a:endParaRPr lang="es-AR" sz="2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429" marR="67429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AR" sz="18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0,998</a:t>
                      </a:r>
                      <a:endParaRPr lang="es-AR" sz="2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429" marR="67429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686960"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</a:pPr>
                      <a:r>
                        <a:rPr lang="es-AR" sz="1800" b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Traqueostomía n (%)</a:t>
                      </a:r>
                      <a:endParaRPr lang="es-AR" sz="24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429" marR="67429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AR" sz="18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112 (34%</a:t>
                      </a:r>
                      <a:endParaRPr lang="es-AR" sz="24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429" marR="67429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AR" sz="18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 (22%)</a:t>
                      </a:r>
                      <a:endParaRPr lang="es-AR" sz="24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429" marR="67429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AR" sz="18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 (38%)</a:t>
                      </a:r>
                      <a:endParaRPr lang="es-AR" sz="24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429" marR="67429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AR" sz="18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0,021</a:t>
                      </a:r>
                      <a:endParaRPr lang="es-AR" sz="2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429" marR="67429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90600"/>
          </a:xfrm>
        </p:spPr>
        <p:txBody>
          <a:bodyPr/>
          <a:lstStyle/>
          <a:p>
            <a:r>
              <a:rPr lang="es-AR" dirty="0" smtClean="0"/>
              <a:t>Resultados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9824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9024890"/>
              </p:ext>
            </p:extLst>
          </p:nvPr>
        </p:nvGraphicFramePr>
        <p:xfrm>
          <a:off x="457200" y="993300"/>
          <a:ext cx="8228971" cy="5558315"/>
        </p:xfrm>
        <a:graphic>
          <a:graphicData uri="http://schemas.openxmlformats.org/drawingml/2006/table">
            <a:tbl>
              <a:tblPr/>
              <a:tblGrid>
                <a:gridCol w="2386608"/>
                <a:gridCol w="1656184"/>
                <a:gridCol w="1512168"/>
                <a:gridCol w="1656184"/>
                <a:gridCol w="1017827"/>
              </a:tblGrid>
              <a:tr h="864093"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</a:pPr>
                      <a:r>
                        <a:rPr lang="es-AR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Variable</a:t>
                      </a:r>
                      <a:endParaRPr lang="es-AR" sz="18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7429" marR="67429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AR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Global</a:t>
                      </a:r>
                      <a:endParaRPr lang="es-AR" sz="18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7429" marR="67429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AR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No-CAV</a:t>
                      </a:r>
                      <a:endParaRPr lang="es-AR" sz="18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AR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(n 423 )</a:t>
                      </a:r>
                      <a:endParaRPr lang="es-AR" sz="18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7429" marR="67429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AR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Si-CAV</a:t>
                      </a:r>
                      <a:endParaRPr lang="es-AR" sz="18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AR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(n 51)</a:t>
                      </a:r>
                      <a:endParaRPr lang="es-AR" sz="18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7429" marR="67429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AR" sz="2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</a:t>
                      </a:r>
                      <a:endParaRPr lang="es-AR" sz="2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7429" marR="67429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</a:tr>
              <a:tr h="667877"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</a:pPr>
                      <a:r>
                        <a:rPr lang="es-AR" sz="1800" b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Edad (años)</a:t>
                      </a:r>
                      <a:endParaRPr lang="es-AR" sz="24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7429" marR="67429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AR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60 ± 18</a:t>
                      </a:r>
                      <a:endParaRPr lang="es-AR" sz="2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7429" marR="67429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AR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60 ± 18</a:t>
                      </a:r>
                      <a:endParaRPr lang="es-AR" sz="2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7429" marR="67429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AR" sz="18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61 ± 16</a:t>
                      </a:r>
                      <a:endParaRPr lang="es-AR" sz="24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7429" marR="67429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AR" sz="18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0,596</a:t>
                      </a:r>
                      <a:endParaRPr lang="es-AR" sz="24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7429" marR="67429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7877"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</a:pPr>
                      <a:r>
                        <a:rPr lang="es-AR" sz="1800" b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Género Masc. n (%)</a:t>
                      </a:r>
                      <a:endParaRPr lang="es-AR" sz="24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7429" marR="67429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AR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266 (56,1%)</a:t>
                      </a:r>
                      <a:endParaRPr lang="es-AR" sz="2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7429" marR="67429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AR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239 (56,2%)</a:t>
                      </a:r>
                      <a:endParaRPr lang="es-AR" sz="2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7429" marR="67429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AR" sz="18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27 (52,9%)</a:t>
                      </a:r>
                      <a:endParaRPr lang="es-AR" sz="24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7429" marR="67429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AR" sz="18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0,656</a:t>
                      </a:r>
                      <a:endParaRPr lang="es-AR" sz="24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7429" marR="67429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667877"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</a:pPr>
                      <a:r>
                        <a:rPr lang="es-AR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Apache II</a:t>
                      </a:r>
                      <a:endParaRPr lang="es-AR" sz="2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7429" marR="67429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AR" sz="18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21±9</a:t>
                      </a:r>
                      <a:endParaRPr lang="es-AR" sz="24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7429" marR="67429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AR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19±7</a:t>
                      </a:r>
                      <a:endParaRPr lang="es-AR" sz="2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7429" marR="67429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AR" sz="18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22±9</a:t>
                      </a:r>
                      <a:endParaRPr lang="es-AR" sz="24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7429" marR="67429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AR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0,145</a:t>
                      </a:r>
                      <a:endParaRPr lang="es-AR" sz="2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7429" marR="67429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7877"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</a:pPr>
                      <a:r>
                        <a:rPr lang="es-AR" sz="18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Días de VM</a:t>
                      </a:r>
                      <a:endParaRPr lang="es-AR" sz="24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7429" marR="67429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AR" sz="18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(5-16)</a:t>
                      </a:r>
                      <a:endParaRPr lang="es-AR" sz="24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429" marR="67429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AR" sz="18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(4-13)</a:t>
                      </a:r>
                      <a:endParaRPr lang="es-AR" sz="2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429" marR="67429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AR" sz="18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 (12-26)</a:t>
                      </a:r>
                      <a:endParaRPr lang="es-AR" sz="24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429" marR="67429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AR" sz="18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&lt;0,001</a:t>
                      </a:r>
                      <a:endParaRPr lang="es-AR" sz="2400" b="1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67429" marR="67429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667877"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</a:pPr>
                      <a:r>
                        <a:rPr lang="es-AR" sz="18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Estadía UCI</a:t>
                      </a:r>
                      <a:endParaRPr lang="es-AR" sz="24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7429" marR="67429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AR" sz="18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 (9-25)</a:t>
                      </a:r>
                      <a:endParaRPr lang="es-AR" sz="24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429" marR="67429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AR" sz="18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 (9-24)</a:t>
                      </a:r>
                      <a:endParaRPr lang="es-AR" sz="24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429" marR="67429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AR" sz="18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 (17-28)</a:t>
                      </a:r>
                      <a:endParaRPr lang="es-AR" sz="2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429" marR="67429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AR" sz="18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&lt;0,001</a:t>
                      </a:r>
                      <a:endParaRPr lang="es-AR" sz="2400" b="1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67429" marR="67429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7877"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</a:pPr>
                      <a:r>
                        <a:rPr lang="es-AR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Mortalidad UCI n (%)</a:t>
                      </a:r>
                      <a:endParaRPr lang="es-AR" sz="2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7429" marR="67429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AR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109 (23%)</a:t>
                      </a:r>
                      <a:endParaRPr lang="es-AR" sz="2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7429" marR="67429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AR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97 (23%)</a:t>
                      </a:r>
                      <a:endParaRPr lang="es-AR" sz="2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7429" marR="67429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AR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 (23%)</a:t>
                      </a:r>
                      <a:endParaRPr lang="es-AR" sz="2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7429" marR="67429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AR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0,998</a:t>
                      </a:r>
                      <a:endParaRPr lang="es-AR" sz="2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7429" marR="67429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686960"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</a:pPr>
                      <a:r>
                        <a:rPr lang="es-AR" sz="18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Traqueostomía</a:t>
                      </a:r>
                      <a:r>
                        <a:rPr lang="es-AR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n (%)</a:t>
                      </a:r>
                      <a:endParaRPr lang="es-AR" sz="2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7429" marR="67429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AR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112 (34%</a:t>
                      </a:r>
                      <a:endParaRPr lang="es-AR" sz="2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7429" marR="67429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AR" sz="18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93 (22%)</a:t>
                      </a:r>
                      <a:endParaRPr lang="es-AR" sz="24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7429" marR="67429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AR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19 (38%)</a:t>
                      </a:r>
                      <a:endParaRPr lang="es-AR" sz="2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7429" marR="67429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s-AR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0,021</a:t>
                      </a:r>
                      <a:endParaRPr lang="es-AR" sz="2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7429" marR="67429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90600"/>
          </a:xfrm>
        </p:spPr>
        <p:txBody>
          <a:bodyPr/>
          <a:lstStyle/>
          <a:p>
            <a:r>
              <a:rPr lang="es-AR" dirty="0" smtClean="0"/>
              <a:t>Resultados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750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4" y="1196753"/>
            <a:ext cx="5237066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00808"/>
            <a:ext cx="540060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11560" y="223480"/>
            <a:ext cx="7704856" cy="1477328"/>
          </a:xfrm>
          <a:prstGeom prst="rect">
            <a:avLst/>
          </a:prstGeom>
          <a:solidFill>
            <a:schemeClr val="bg1">
              <a:lumMod val="75000"/>
              <a:alpha val="98000"/>
            </a:schemeClr>
          </a:solidFill>
        </p:spPr>
        <p:txBody>
          <a:bodyPr wrap="square" rtlCol="0">
            <a:spAutoFit/>
          </a:bodyPr>
          <a:lstStyle/>
          <a:p>
            <a:pPr algn="ctr" fontAlgn="ctr"/>
            <a:r>
              <a:rPr lang="es-A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Días de </a:t>
            </a:r>
            <a:r>
              <a:rPr lang="es-A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VM  </a:t>
            </a:r>
            <a:r>
              <a:rPr lang="es-A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</a:t>
            </a:r>
            <a:r>
              <a:rPr lang="es-A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(4-13</a:t>
            </a:r>
            <a:r>
              <a:rPr lang="es-A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vs 17 </a:t>
            </a:r>
            <a:r>
              <a:rPr lang="es-A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(12-26</a:t>
            </a:r>
            <a:r>
              <a:rPr lang="es-A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 </a:t>
            </a:r>
            <a:r>
              <a:rPr lang="es-A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&lt;0,001</a:t>
            </a:r>
          </a:p>
          <a:p>
            <a:pPr algn="ctr" fontAlgn="ctr"/>
            <a:endParaRPr lang="es-E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ctr"/>
            <a:r>
              <a:rPr lang="es-A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Estadía </a:t>
            </a:r>
            <a:r>
              <a:rPr lang="es-A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UCI  </a:t>
            </a:r>
            <a:r>
              <a:rPr lang="es-A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</a:t>
            </a:r>
            <a:r>
              <a:rPr lang="es-A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(9-24</a:t>
            </a:r>
            <a:r>
              <a:rPr lang="es-A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vs 22 </a:t>
            </a:r>
            <a:r>
              <a:rPr lang="es-A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(17-28</a:t>
            </a:r>
            <a:r>
              <a:rPr lang="es-A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 </a:t>
            </a:r>
            <a:r>
              <a:rPr lang="es-A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r>
              <a:rPr lang="es-A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0,001</a:t>
            </a:r>
            <a:endParaRPr lang="es-E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16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Causas de CAV</a:t>
            </a:r>
            <a:endParaRPr lang="es-E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00199"/>
            <a:ext cx="7344816" cy="5529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038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50" y="764704"/>
            <a:ext cx="5930900" cy="554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99592" y="404664"/>
            <a:ext cx="7016824" cy="2448272"/>
          </a:xfrm>
          <a:solidFill>
            <a:schemeClr val="bg1">
              <a:lumMod val="85000"/>
              <a:alpha val="75000"/>
            </a:schemeClr>
          </a:solidFill>
        </p:spPr>
        <p:txBody>
          <a:bodyPr anchor="ctr">
            <a:noAutofit/>
          </a:bodyPr>
          <a:lstStyle/>
          <a:p>
            <a:r>
              <a:rPr lang="es-AR" altLang="es-E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Inflamación del parénquima pulmonar causada por agentes infecciosos que no estaban presentes al momento de la IOT</a:t>
            </a:r>
          </a:p>
          <a:p>
            <a:r>
              <a:rPr lang="es-AR" altLang="es-E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(al menos 48 </a:t>
            </a:r>
            <a:r>
              <a:rPr lang="es-AR" altLang="es-E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hs</a:t>
            </a:r>
            <a:r>
              <a:rPr lang="es-AR" altLang="es-E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post intubación)</a:t>
            </a:r>
          </a:p>
        </p:txBody>
      </p:sp>
    </p:spTree>
    <p:extLst>
      <p:ext uri="{BB962C8B-B14F-4D97-AF65-F5344CB8AC3E}">
        <p14:creationId xmlns:p14="http://schemas.microsoft.com/office/powerpoint/2010/main" val="223796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Distribución de CAV</a:t>
            </a:r>
            <a:endParaRPr lang="es-ES" dirty="0"/>
          </a:p>
        </p:txBody>
      </p:sp>
      <p:graphicFrame>
        <p:nvGraphicFramePr>
          <p:cNvPr id="10" name="9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3981040"/>
              </p:ext>
            </p:extLst>
          </p:nvPr>
        </p:nvGraphicFramePr>
        <p:xfrm>
          <a:off x="457200" y="1600200"/>
          <a:ext cx="8229599" cy="3989041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907382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S" sz="28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Tabla </a:t>
                      </a:r>
                      <a:r>
                        <a:rPr lang="es-ES" sz="280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Contingencia </a:t>
                      </a:r>
                      <a:r>
                        <a:rPr lang="es-ES" sz="28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Porcentajes x Hospital</a:t>
                      </a:r>
                      <a:endParaRPr lang="es-ES" sz="2800" b="1" i="0" u="none" strike="noStrike" dirty="0">
                        <a:solidFill>
                          <a:srgbClr val="C00000"/>
                        </a:solidFill>
                        <a:effectLst/>
                        <a:latin typeface="Arial Bold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96002">
                <a:tc rowSpan="2" gridSpan="2">
                  <a:txBody>
                    <a:bodyPr/>
                    <a:lstStyle/>
                    <a:p>
                      <a:pPr algn="l" fontAlgn="b"/>
                      <a:r>
                        <a:rPr lang="es-ES" sz="2400" u="none" strike="noStrike" dirty="0">
                          <a:effectLst/>
                        </a:rPr>
                        <a:t> 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effectLst/>
                        </a:rPr>
                        <a:t>Hospital</a:t>
                      </a:r>
                      <a:endParaRPr lang="es-ES" sz="2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S" sz="2400" u="none" strike="noStrike" dirty="0">
                          <a:effectLst/>
                        </a:rPr>
                        <a:t>Total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893"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u="none" strike="noStrike" dirty="0">
                          <a:effectLst/>
                        </a:rPr>
                        <a:t>1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u="none" strike="noStrike" dirty="0">
                          <a:effectLst/>
                        </a:rPr>
                        <a:t>2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u="none" strike="noStrike" dirty="0">
                          <a:effectLst/>
                        </a:rPr>
                        <a:t>3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u="none" strike="noStrike" dirty="0">
                          <a:effectLst/>
                        </a:rPr>
                        <a:t>4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907382">
                <a:tc rowSpan="2">
                  <a:txBody>
                    <a:bodyPr/>
                    <a:lstStyle/>
                    <a:p>
                      <a:pPr algn="l" fontAlgn="t"/>
                      <a:r>
                        <a:rPr lang="es-ES" sz="3200" b="1" u="none" strike="noStrike" dirty="0">
                          <a:effectLst/>
                        </a:rPr>
                        <a:t>C</a:t>
                      </a:r>
                      <a:r>
                        <a:rPr lang="es-ES" sz="3200" b="1" u="none" strike="noStrike" dirty="0" smtClean="0">
                          <a:effectLst/>
                        </a:rPr>
                        <a:t>AV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2400" u="none" strike="noStrike" dirty="0">
                          <a:effectLst/>
                        </a:rPr>
                        <a:t>No</a:t>
                      </a:r>
                      <a:endParaRPr lang="es-E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u="none" strike="noStrike" dirty="0">
                          <a:effectLst/>
                        </a:rPr>
                        <a:t>94,7%</a:t>
                      </a:r>
                      <a:r>
                        <a:rPr lang="es-ES" sz="2400" u="none" strike="noStrike" baseline="-25000" dirty="0">
                          <a:effectLst/>
                        </a:rPr>
                        <a:t>a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u="none" strike="noStrike" dirty="0">
                          <a:effectLst/>
                        </a:rPr>
                        <a:t>86,1%</a:t>
                      </a:r>
                      <a:r>
                        <a:rPr lang="es-ES" sz="2400" u="none" strike="noStrike" baseline="-25000" dirty="0">
                          <a:effectLst/>
                        </a:rPr>
                        <a:t>b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86,5%</a:t>
                      </a:r>
                      <a:r>
                        <a:rPr lang="es-ES" sz="2400" u="none" strike="noStrike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u="none" strike="noStrike" dirty="0">
                          <a:effectLst/>
                        </a:rPr>
                        <a:t>85,2%</a:t>
                      </a:r>
                      <a:r>
                        <a:rPr lang="es-ES" sz="2400" u="none" strike="noStrike" baseline="-25000" dirty="0">
                          <a:effectLst/>
                        </a:rPr>
                        <a:t>b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u="none" strike="noStrike" dirty="0">
                          <a:effectLst/>
                        </a:rPr>
                        <a:t>89,2%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0738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2400" u="none" strike="noStrike" dirty="0">
                          <a:effectLst/>
                        </a:rPr>
                        <a:t>Si</a:t>
                      </a:r>
                      <a:endParaRPr lang="es-E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u="none" strike="noStrike">
                          <a:effectLst/>
                        </a:rPr>
                        <a:t>5,3%</a:t>
                      </a:r>
                      <a:r>
                        <a:rPr lang="es-ES" sz="2400" u="none" strike="noStrike" baseline="-25000">
                          <a:effectLst/>
                        </a:rPr>
                        <a:t>a</a:t>
                      </a:r>
                      <a:endParaRPr lang="es-ES" sz="2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u="none" strike="noStrike" dirty="0">
                          <a:effectLst/>
                        </a:rPr>
                        <a:t>13,9%</a:t>
                      </a:r>
                      <a:r>
                        <a:rPr lang="es-ES" sz="2400" u="none" strike="noStrike" baseline="-25000" dirty="0">
                          <a:effectLst/>
                        </a:rPr>
                        <a:t>b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u="none" strike="noStrike" dirty="0">
                          <a:effectLst/>
                        </a:rPr>
                        <a:t>13,5%</a:t>
                      </a:r>
                      <a:r>
                        <a:rPr lang="es-ES" sz="2400" u="none" strike="noStrike" baseline="-25000" dirty="0">
                          <a:effectLst/>
                        </a:rPr>
                        <a:t>b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u="none" strike="noStrike" dirty="0">
                          <a:effectLst/>
                        </a:rPr>
                        <a:t>14,8%</a:t>
                      </a:r>
                      <a:r>
                        <a:rPr lang="es-ES" sz="2400" u="none" strike="noStrike" baseline="-25000" dirty="0">
                          <a:effectLst/>
                        </a:rPr>
                        <a:t>b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u="none" strike="noStrike" dirty="0">
                          <a:effectLst/>
                        </a:rPr>
                        <a:t>10,8%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575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Distribución de CAV</a:t>
            </a:r>
            <a:endParaRPr lang="es-ES" dirty="0"/>
          </a:p>
        </p:txBody>
      </p:sp>
      <p:graphicFrame>
        <p:nvGraphicFramePr>
          <p:cNvPr id="10" name="9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8824958"/>
              </p:ext>
            </p:extLst>
          </p:nvPr>
        </p:nvGraphicFramePr>
        <p:xfrm>
          <a:off x="457200" y="1600200"/>
          <a:ext cx="8229599" cy="3989041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907382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S" sz="28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Tabla </a:t>
                      </a:r>
                      <a:r>
                        <a:rPr lang="es-ES" sz="280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Contingencia </a:t>
                      </a:r>
                      <a:r>
                        <a:rPr lang="es-ES" sz="28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Porcentajes x Hospital</a:t>
                      </a:r>
                      <a:endParaRPr lang="es-ES" sz="2800" b="1" i="0" u="none" strike="noStrike" dirty="0">
                        <a:solidFill>
                          <a:srgbClr val="C00000"/>
                        </a:solidFill>
                        <a:effectLst/>
                        <a:latin typeface="Arial Bold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96002">
                <a:tc rowSpan="2" gridSpan="2">
                  <a:txBody>
                    <a:bodyPr/>
                    <a:lstStyle/>
                    <a:p>
                      <a:pPr algn="l" fontAlgn="b"/>
                      <a:r>
                        <a:rPr lang="es-ES" sz="2400" u="none" strike="noStrike" dirty="0">
                          <a:effectLst/>
                        </a:rPr>
                        <a:t> 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effectLst/>
                        </a:rPr>
                        <a:t>Hospital</a:t>
                      </a:r>
                      <a:endParaRPr lang="es-ES" sz="2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S" sz="2400" u="none" strike="noStrike" dirty="0">
                          <a:effectLst/>
                        </a:rPr>
                        <a:t>Total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893"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u="none" strike="noStrike" dirty="0">
                          <a:effectLst/>
                        </a:rPr>
                        <a:t>1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u="none" strike="noStrike" dirty="0">
                          <a:effectLst/>
                        </a:rPr>
                        <a:t>2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u="none" strike="noStrike" dirty="0">
                          <a:effectLst/>
                        </a:rPr>
                        <a:t>3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u="none" strike="noStrike" dirty="0">
                          <a:effectLst/>
                        </a:rPr>
                        <a:t>4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907382">
                <a:tc rowSpan="2">
                  <a:txBody>
                    <a:bodyPr/>
                    <a:lstStyle/>
                    <a:p>
                      <a:pPr algn="l" fontAlgn="t"/>
                      <a:r>
                        <a:rPr lang="es-ES" sz="3200" b="1" u="none" strike="noStrike" dirty="0">
                          <a:effectLst/>
                        </a:rPr>
                        <a:t>C</a:t>
                      </a:r>
                      <a:r>
                        <a:rPr lang="es-ES" sz="3200" b="1" u="none" strike="noStrike" dirty="0" smtClean="0">
                          <a:effectLst/>
                        </a:rPr>
                        <a:t>AV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2400" u="none" strike="noStrike" dirty="0">
                          <a:effectLst/>
                        </a:rPr>
                        <a:t>No</a:t>
                      </a:r>
                      <a:endParaRPr lang="es-E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u="none" strike="noStrike" dirty="0">
                          <a:effectLst/>
                        </a:rPr>
                        <a:t>94,7%</a:t>
                      </a:r>
                      <a:r>
                        <a:rPr lang="es-ES" sz="2400" u="none" strike="noStrike" baseline="-25000" dirty="0">
                          <a:effectLst/>
                        </a:rPr>
                        <a:t>a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u="none" strike="noStrike" dirty="0">
                          <a:effectLst/>
                        </a:rPr>
                        <a:t>86,1%</a:t>
                      </a:r>
                      <a:r>
                        <a:rPr lang="es-ES" sz="2400" u="none" strike="noStrike" baseline="-25000" dirty="0">
                          <a:effectLst/>
                        </a:rPr>
                        <a:t>b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86,5%b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u="none" strike="noStrike" dirty="0">
                          <a:effectLst/>
                        </a:rPr>
                        <a:t>85,2%</a:t>
                      </a:r>
                      <a:r>
                        <a:rPr lang="es-ES" sz="2400" u="none" strike="noStrike" baseline="-25000" dirty="0">
                          <a:effectLst/>
                        </a:rPr>
                        <a:t>b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u="none" strike="noStrike" dirty="0">
                          <a:effectLst/>
                        </a:rPr>
                        <a:t>89,2%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90738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2400" u="none" strike="noStrike" dirty="0">
                          <a:effectLst/>
                        </a:rPr>
                        <a:t>Si</a:t>
                      </a:r>
                      <a:endParaRPr lang="es-E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u="none" strike="noStrike" dirty="0">
                          <a:effectLst/>
                        </a:rPr>
                        <a:t>5,3%</a:t>
                      </a:r>
                      <a:r>
                        <a:rPr lang="es-ES" sz="2400" u="none" strike="noStrike" baseline="-25000" dirty="0">
                          <a:effectLst/>
                        </a:rPr>
                        <a:t>a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u="none" strike="noStrike" dirty="0">
                          <a:effectLst/>
                        </a:rPr>
                        <a:t>13,9%</a:t>
                      </a:r>
                      <a:r>
                        <a:rPr lang="es-ES" sz="2400" u="none" strike="noStrike" baseline="-25000" dirty="0">
                          <a:effectLst/>
                        </a:rPr>
                        <a:t>b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u="none" strike="noStrike" dirty="0">
                          <a:effectLst/>
                        </a:rPr>
                        <a:t>13,5%</a:t>
                      </a:r>
                      <a:r>
                        <a:rPr lang="es-ES" sz="2400" u="none" strike="noStrike" baseline="-25000" dirty="0">
                          <a:effectLst/>
                        </a:rPr>
                        <a:t>b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u="none" strike="noStrike" dirty="0">
                          <a:effectLst/>
                        </a:rPr>
                        <a:t>14,8%</a:t>
                      </a:r>
                      <a:r>
                        <a:rPr lang="es-ES" sz="2400" u="none" strike="noStrike" baseline="-25000" dirty="0">
                          <a:effectLst/>
                        </a:rPr>
                        <a:t>b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u="none" strike="noStrike" dirty="0">
                          <a:effectLst/>
                        </a:rPr>
                        <a:t>10,8%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2051720" y="5805264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a- Diferencia significativa respecto la </a:t>
            </a:r>
            <a:r>
              <a:rPr lang="es-AR" dirty="0" smtClean="0"/>
              <a:t>distribución </a:t>
            </a:r>
            <a:r>
              <a:rPr lang="es-AR" dirty="0"/>
              <a:t>de los otros centros ( P 0,032)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3029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990600"/>
          </a:xfrm>
        </p:spPr>
        <p:txBody>
          <a:bodyPr/>
          <a:lstStyle/>
          <a:p>
            <a:r>
              <a:rPr lang="es-AR" dirty="0" smtClean="0"/>
              <a:t>Incidencia EAV</a:t>
            </a:r>
            <a:endParaRPr lang="es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11558"/>
            <a:ext cx="8064896" cy="543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403648" y="3852337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600" b="1" dirty="0" smtClean="0"/>
              <a:t>Mediana (días)</a:t>
            </a:r>
            <a:endParaRPr lang="es-ES" sz="1600" b="1" dirty="0"/>
          </a:p>
          <a:p>
            <a:pPr algn="ctr"/>
            <a:r>
              <a:rPr lang="es-AR" sz="1600" b="1" dirty="0" smtClean="0"/>
              <a:t> 8 (IC 95% 7,2-8,7)</a:t>
            </a:r>
            <a:endParaRPr lang="es-ES" sz="1600" b="1" dirty="0"/>
          </a:p>
        </p:txBody>
      </p:sp>
      <p:sp>
        <p:nvSpPr>
          <p:cNvPr id="5" name="4 Elipse"/>
          <p:cNvSpPr/>
          <p:nvPr/>
        </p:nvSpPr>
        <p:spPr>
          <a:xfrm>
            <a:off x="3779912" y="5517232"/>
            <a:ext cx="3888432" cy="7920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Flecha abajo"/>
          <p:cNvSpPr/>
          <p:nvPr/>
        </p:nvSpPr>
        <p:spPr>
          <a:xfrm rot="2238633">
            <a:off x="5621454" y="3661249"/>
            <a:ext cx="266275" cy="975663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119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Caso Particular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AR" dirty="0" smtClean="0"/>
              <a:t>Paciente 84 años</a:t>
            </a:r>
          </a:p>
          <a:p>
            <a:r>
              <a:rPr lang="es-AR" dirty="0" smtClean="0"/>
              <a:t>Antecedentes de Estenosis Aortica No tratada, HVI, Insuficiencia mitral, </a:t>
            </a:r>
            <a:r>
              <a:rPr lang="es-AR" dirty="0" err="1" smtClean="0"/>
              <a:t>Angor</a:t>
            </a:r>
            <a:r>
              <a:rPr lang="es-AR" dirty="0" smtClean="0"/>
              <a:t>, </a:t>
            </a:r>
            <a:r>
              <a:rPr lang="es-AR" dirty="0" err="1" smtClean="0"/>
              <a:t>Insuf</a:t>
            </a:r>
            <a:r>
              <a:rPr lang="es-AR" dirty="0" smtClean="0"/>
              <a:t> Cardiaca</a:t>
            </a:r>
          </a:p>
          <a:p>
            <a:r>
              <a:rPr lang="es-AR" dirty="0" smtClean="0"/>
              <a:t>Ingresa por Síndrome Febril (ITU), Insuficiencia Respiratoria con requerimiento de VM.</a:t>
            </a:r>
          </a:p>
          <a:p>
            <a:r>
              <a:rPr lang="es-AR" dirty="0" smtClean="0"/>
              <a:t>7 Día VM, secreciones purulentas: </a:t>
            </a:r>
            <a:r>
              <a:rPr lang="es-AR" dirty="0" err="1" smtClean="0"/>
              <a:t>Pseudomonas</a:t>
            </a:r>
            <a:r>
              <a:rPr lang="es-AR" dirty="0" smtClean="0"/>
              <a:t> </a:t>
            </a:r>
            <a:r>
              <a:rPr lang="es-AR" dirty="0" smtClean="0"/>
              <a:t>A 10</a:t>
            </a:r>
            <a:r>
              <a:rPr lang="es-AR" baseline="30000" dirty="0" smtClean="0"/>
              <a:t>6 </a:t>
            </a:r>
            <a:r>
              <a:rPr lang="es-AR" dirty="0" err="1" smtClean="0"/>
              <a:t>u</a:t>
            </a:r>
            <a:r>
              <a:rPr lang="es-AR" dirty="0" err="1" smtClean="0"/>
              <a:t>fc</a:t>
            </a:r>
            <a:r>
              <a:rPr lang="es-AR" dirty="0" smtClean="0"/>
              <a:t>, </a:t>
            </a:r>
            <a:r>
              <a:rPr lang="es-AR" dirty="0" smtClean="0"/>
              <a:t>Fiebre, </a:t>
            </a:r>
            <a:r>
              <a:rPr lang="es-AR" dirty="0"/>
              <a:t>&lt;</a:t>
            </a:r>
            <a:r>
              <a:rPr lang="es-AR" dirty="0" smtClean="0"/>
              <a:t> PAFI </a:t>
            </a:r>
            <a:r>
              <a:rPr lang="es-AR" dirty="0" smtClean="0"/>
              <a:t>(220-180) </a:t>
            </a:r>
            <a:endParaRPr lang="es-AR" baseline="30000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7018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711" y="0"/>
            <a:ext cx="97338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300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6696744" cy="587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Mostrando jaki1.bm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07" y="764704"/>
            <a:ext cx="6704745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7" descr="Mostrando jaki2.bm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07" y="692697"/>
            <a:ext cx="7007707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07" y="694371"/>
            <a:ext cx="7199672" cy="583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257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Conclusiones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sz="2800" dirty="0" smtClean="0"/>
              <a:t>Los </a:t>
            </a:r>
            <a:r>
              <a:rPr lang="es-ES" sz="2800" dirty="0"/>
              <a:t>C</a:t>
            </a:r>
            <a:r>
              <a:rPr lang="es-ES" sz="2800" dirty="0" smtClean="0"/>
              <a:t>AV </a:t>
            </a:r>
            <a:r>
              <a:rPr lang="es-ES" sz="2800" dirty="0"/>
              <a:t>se </a:t>
            </a:r>
            <a:r>
              <a:rPr lang="es-ES" sz="2800" dirty="0" smtClean="0"/>
              <a:t>asocian </a:t>
            </a:r>
            <a:r>
              <a:rPr lang="es-ES" sz="2800" dirty="0"/>
              <a:t>a un incremento significativo de la estancia UCI y en los días de ventilación </a:t>
            </a:r>
            <a:r>
              <a:rPr lang="es-ES" sz="2800" dirty="0" smtClean="0"/>
              <a:t>mecánica,  mortalidad?</a:t>
            </a:r>
          </a:p>
          <a:p>
            <a:endParaRPr lang="es-ES" sz="2800" dirty="0" smtClean="0"/>
          </a:p>
          <a:p>
            <a:r>
              <a:rPr lang="es-ES" sz="2800" dirty="0" smtClean="0"/>
              <a:t>La </a:t>
            </a:r>
            <a:r>
              <a:rPr lang="es-ES" sz="2800" dirty="0"/>
              <a:t>prevalencia </a:t>
            </a:r>
            <a:r>
              <a:rPr lang="es-ES" sz="2800" dirty="0" smtClean="0"/>
              <a:t>de CAV en nuestro medio fue</a:t>
            </a:r>
          </a:p>
          <a:p>
            <a:pPr marL="0" indent="0">
              <a:buNone/>
            </a:pPr>
            <a:r>
              <a:rPr lang="es-ES" sz="2800" dirty="0"/>
              <a:t>	</a:t>
            </a:r>
            <a:r>
              <a:rPr lang="es-ES" sz="2800" dirty="0" smtClean="0"/>
              <a:t>	 8,1 /</a:t>
            </a:r>
            <a:r>
              <a:rPr lang="es-ES" sz="2800" dirty="0"/>
              <a:t>1000 </a:t>
            </a:r>
            <a:r>
              <a:rPr lang="es-ES" sz="2800" dirty="0" smtClean="0"/>
              <a:t>días de VM </a:t>
            </a:r>
          </a:p>
          <a:p>
            <a:pPr marL="0" indent="0">
              <a:buNone/>
            </a:pPr>
            <a:endParaRPr lang="es-ES" sz="2800" dirty="0" smtClean="0"/>
          </a:p>
          <a:p>
            <a:r>
              <a:rPr lang="es-ES" sz="2800" dirty="0" smtClean="0"/>
              <a:t> La prevalencia de NAV nuestro medio</a:t>
            </a:r>
            <a:r>
              <a:rPr lang="es-AR" sz="2800" dirty="0" smtClean="0"/>
              <a:t> fue </a:t>
            </a:r>
          </a:p>
          <a:p>
            <a:pPr marL="0" indent="0">
              <a:buNone/>
            </a:pPr>
            <a:r>
              <a:rPr lang="es-AR" sz="2800" dirty="0"/>
              <a:t>	</a:t>
            </a:r>
            <a:r>
              <a:rPr lang="es-AR" sz="2800" dirty="0" smtClean="0"/>
              <a:t>	</a:t>
            </a:r>
            <a:r>
              <a:rPr lang="es-ES" sz="2800" dirty="0" smtClean="0"/>
              <a:t>2,7/1000 días de VM</a:t>
            </a:r>
          </a:p>
          <a:p>
            <a:pPr marL="0" indent="0">
              <a:buNone/>
            </a:pPr>
            <a:r>
              <a:rPr lang="es-ES" sz="2800" dirty="0"/>
              <a:t>	</a:t>
            </a:r>
            <a:r>
              <a:rPr lang="es-ES" sz="2800" dirty="0" smtClean="0"/>
              <a:t>	(</a:t>
            </a:r>
            <a:r>
              <a:rPr lang="es-ES" sz="2800" dirty="0"/>
              <a:t>22/1000 días de </a:t>
            </a:r>
            <a:r>
              <a:rPr lang="es-ES" sz="2800" dirty="0" smtClean="0"/>
              <a:t>VM)</a:t>
            </a:r>
            <a:endParaRPr lang="es-AR" sz="2800" dirty="0"/>
          </a:p>
          <a:p>
            <a:endParaRPr lang="es-ES" sz="2800" dirty="0"/>
          </a:p>
        </p:txBody>
      </p:sp>
      <p:cxnSp>
        <p:nvCxnSpPr>
          <p:cNvPr id="5" name="4 Conector recto"/>
          <p:cNvCxnSpPr/>
          <p:nvPr/>
        </p:nvCxnSpPr>
        <p:spPr>
          <a:xfrm>
            <a:off x="2267744" y="5805264"/>
            <a:ext cx="324036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88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Conclusiones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48768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AR" sz="3900" b="1" dirty="0" smtClean="0">
                <a:solidFill>
                  <a:schemeClr val="tx2">
                    <a:lumMod val="75000"/>
                  </a:schemeClr>
                </a:solidFill>
              </a:rPr>
              <a:t>Aplicando </a:t>
            </a:r>
            <a:r>
              <a:rPr lang="es-AR" sz="3900" b="1" dirty="0">
                <a:solidFill>
                  <a:schemeClr val="tx2">
                    <a:lumMod val="75000"/>
                  </a:schemeClr>
                </a:solidFill>
              </a:rPr>
              <a:t>los criterios del </a:t>
            </a:r>
            <a:r>
              <a:rPr lang="es-AR" sz="3900" b="1" dirty="0" smtClean="0">
                <a:solidFill>
                  <a:schemeClr val="tx2">
                    <a:lumMod val="75000"/>
                  </a:schemeClr>
                </a:solidFill>
              </a:rPr>
              <a:t>CDC</a:t>
            </a:r>
          </a:p>
          <a:p>
            <a:pPr marL="0" indent="0" algn="ctr">
              <a:buNone/>
            </a:pPr>
            <a:endParaRPr lang="es-AR" sz="39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s-ES" sz="2800" dirty="0" smtClean="0"/>
              <a:t>La </a:t>
            </a:r>
            <a:r>
              <a:rPr lang="es-ES" sz="2800" dirty="0" smtClean="0"/>
              <a:t>causa más frecuente de CAV fue la NAV </a:t>
            </a:r>
            <a:r>
              <a:rPr lang="es-ES" sz="2800" dirty="0" smtClean="0"/>
              <a:t>seguida </a:t>
            </a:r>
            <a:r>
              <a:rPr lang="es-ES" sz="2800" dirty="0" smtClean="0"/>
              <a:t>de la sobrecarga hídrica/ICC.</a:t>
            </a:r>
          </a:p>
          <a:p>
            <a:endParaRPr lang="es-ES" sz="2800" dirty="0" smtClean="0"/>
          </a:p>
          <a:p>
            <a:r>
              <a:rPr lang="es-ES" sz="2800" dirty="0" smtClean="0"/>
              <a:t> La prevalencia de NAV, con la nueva definición es muy inferior a los reportados clínicamente. </a:t>
            </a:r>
          </a:p>
          <a:p>
            <a:endParaRPr lang="es-AR" sz="2800" dirty="0"/>
          </a:p>
          <a:p>
            <a:r>
              <a:rPr lang="es-AR" sz="2800" dirty="0" smtClean="0"/>
              <a:t>Significado (?): Registramos </a:t>
            </a:r>
            <a:r>
              <a:rPr lang="es-AR" sz="2800" dirty="0" smtClean="0"/>
              <a:t>eventos adversos y estos incluyen a algunas </a:t>
            </a:r>
            <a:r>
              <a:rPr lang="es-AR" sz="2800" dirty="0" smtClean="0"/>
              <a:t>neumonías</a:t>
            </a:r>
            <a:endParaRPr lang="es-ES" sz="2800" dirty="0" smtClean="0"/>
          </a:p>
          <a:p>
            <a:endParaRPr lang="es-AR" sz="2800" dirty="0"/>
          </a:p>
          <a:p>
            <a:pPr marL="0" indent="0">
              <a:buNone/>
            </a:pPr>
            <a:r>
              <a:rPr lang="es-AR" sz="2800" dirty="0" smtClean="0"/>
              <a:t> </a:t>
            </a:r>
          </a:p>
          <a:p>
            <a:endParaRPr lang="es-ES" sz="2800" dirty="0" smtClean="0"/>
          </a:p>
          <a:p>
            <a:endParaRPr lang="es-ES" sz="2800" dirty="0" smtClean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2793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Conclusiones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340768"/>
            <a:ext cx="8507288" cy="4876800"/>
          </a:xfrm>
        </p:spPr>
        <p:txBody>
          <a:bodyPr>
            <a:normAutofit/>
          </a:bodyPr>
          <a:lstStyle/>
          <a:p>
            <a:r>
              <a:rPr lang="es-ES" dirty="0" smtClean="0"/>
              <a:t> </a:t>
            </a:r>
            <a:r>
              <a:rPr lang="es-ES" sz="2800" dirty="0" smtClean="0"/>
              <a:t>La necesidad de elevar  PEEP/FIO2 en forma sostenida es una forma de detectar EA con una Sensibilidad y </a:t>
            </a:r>
            <a:r>
              <a:rPr lang="es-ES" sz="2800" dirty="0" err="1" smtClean="0"/>
              <a:t>Especifidad</a:t>
            </a:r>
            <a:r>
              <a:rPr lang="es-ES" sz="2800" dirty="0" smtClean="0"/>
              <a:t> por determinar para NAV.</a:t>
            </a:r>
          </a:p>
          <a:p>
            <a:endParaRPr lang="es-ES" sz="2800" dirty="0" smtClean="0"/>
          </a:p>
          <a:p>
            <a:r>
              <a:rPr lang="es-AR" sz="2800" dirty="0" smtClean="0"/>
              <a:t>El protocolo de manejo de PEEP/FiO2 influye en la sensibilidad para detectar eventos.</a:t>
            </a:r>
          </a:p>
          <a:p>
            <a:endParaRPr lang="es-AR" sz="2800" dirty="0" smtClean="0"/>
          </a:p>
          <a:p>
            <a:r>
              <a:rPr lang="es-AR" sz="2800" dirty="0" smtClean="0"/>
              <a:t>Se requiere de registro electrónicos!.</a:t>
            </a:r>
          </a:p>
          <a:p>
            <a:r>
              <a:rPr lang="es-AR" sz="2800" dirty="0" smtClean="0"/>
              <a:t>Utilizar PAFI probablemente mejore la sensibilidad  y Especificidad del método</a:t>
            </a:r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0770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s-AR" dirty="0" smtClean="0"/>
              <a:t>Ultimo teorema de Fermat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59832" y="1196752"/>
            <a:ext cx="6084168" cy="5256584"/>
          </a:xfrm>
        </p:spPr>
        <p:txBody>
          <a:bodyPr>
            <a:normAutofit fontScale="77500" lnSpcReduction="20000"/>
          </a:bodyPr>
          <a:lstStyle/>
          <a:p>
            <a:r>
              <a:rPr lang="es-ES" dirty="0"/>
              <a:t> Pierre de </a:t>
            </a:r>
            <a:r>
              <a:rPr lang="es-ES" dirty="0" smtClean="0"/>
              <a:t>Fermat (1601) dejo una </a:t>
            </a:r>
            <a:r>
              <a:rPr lang="es-ES" dirty="0"/>
              <a:t>nota </a:t>
            </a:r>
            <a:r>
              <a:rPr lang="es-ES" dirty="0" smtClean="0"/>
              <a:t>en </a:t>
            </a:r>
            <a:r>
              <a:rPr lang="es-ES" dirty="0"/>
              <a:t>el margen de </a:t>
            </a:r>
            <a:r>
              <a:rPr lang="es-ES" dirty="0" smtClean="0"/>
              <a:t>“</a:t>
            </a:r>
            <a:r>
              <a:rPr lang="es-ES" dirty="0" err="1" smtClean="0"/>
              <a:t>Arithmetica</a:t>
            </a:r>
            <a:r>
              <a:rPr lang="es-ES" dirty="0" smtClean="0"/>
              <a:t> de </a:t>
            </a:r>
            <a:r>
              <a:rPr lang="es-ES" dirty="0" err="1" smtClean="0"/>
              <a:t>Diofanto</a:t>
            </a:r>
            <a:r>
              <a:rPr lang="es-ES" dirty="0" smtClean="0"/>
              <a:t>”.</a:t>
            </a:r>
          </a:p>
          <a:p>
            <a:pPr marL="0" indent="0">
              <a:buNone/>
            </a:pPr>
            <a:r>
              <a:rPr lang="es-ES" dirty="0" smtClean="0"/>
              <a:t> </a:t>
            </a:r>
            <a:r>
              <a:rPr lang="es-ES" dirty="0"/>
              <a:t>En uno de estos márgenes enunció el teorema y escribió </a:t>
            </a:r>
            <a:endParaRPr lang="es-ES" dirty="0" smtClean="0"/>
          </a:p>
          <a:p>
            <a:pPr marL="0" indent="0">
              <a:buNone/>
            </a:pPr>
            <a:r>
              <a:rPr lang="es-ES" b="1" dirty="0" err="1" smtClean="0"/>
              <a:t>Cuius</a:t>
            </a:r>
            <a:r>
              <a:rPr lang="es-ES" b="1" dirty="0" smtClean="0"/>
              <a:t> </a:t>
            </a:r>
            <a:r>
              <a:rPr lang="es-ES" b="1" dirty="0" err="1"/>
              <a:t>rei</a:t>
            </a:r>
            <a:r>
              <a:rPr lang="es-ES" b="1" dirty="0"/>
              <a:t> </a:t>
            </a:r>
            <a:r>
              <a:rPr lang="es-ES" b="1" dirty="0" err="1"/>
              <a:t>demonstrationem</a:t>
            </a:r>
            <a:r>
              <a:rPr lang="es-ES" b="1" dirty="0"/>
              <a:t> </a:t>
            </a:r>
            <a:r>
              <a:rPr lang="es-ES" b="1" dirty="0" err="1"/>
              <a:t>mirabilem</a:t>
            </a:r>
            <a:r>
              <a:rPr lang="es-ES" b="1" dirty="0"/>
              <a:t> sane </a:t>
            </a:r>
            <a:r>
              <a:rPr lang="es-ES" b="1" dirty="0" err="1"/>
              <a:t>detexi</a:t>
            </a:r>
            <a:r>
              <a:rPr lang="es-ES" b="1" dirty="0"/>
              <a:t>. </a:t>
            </a:r>
            <a:r>
              <a:rPr lang="es-ES" b="1" dirty="0" err="1"/>
              <a:t>Hanc</a:t>
            </a:r>
            <a:r>
              <a:rPr lang="es-ES" b="1" dirty="0"/>
              <a:t> </a:t>
            </a:r>
            <a:r>
              <a:rPr lang="es-ES" b="1" dirty="0" err="1"/>
              <a:t>marginis</a:t>
            </a:r>
            <a:r>
              <a:rPr lang="es-ES" b="1" dirty="0"/>
              <a:t> </a:t>
            </a:r>
            <a:r>
              <a:rPr lang="es-ES" b="1" dirty="0" err="1"/>
              <a:t>exiguitas</a:t>
            </a:r>
            <a:r>
              <a:rPr lang="es-ES" b="1" dirty="0"/>
              <a:t> non </a:t>
            </a:r>
            <a:r>
              <a:rPr lang="es-ES" b="1" dirty="0" err="1" smtClean="0"/>
              <a:t>caperet</a:t>
            </a:r>
            <a:r>
              <a:rPr lang="es-ES" dirty="0"/>
              <a:t>.</a:t>
            </a:r>
            <a:r>
              <a:rPr lang="es-ES" dirty="0" smtClean="0"/>
              <a:t> </a:t>
            </a:r>
          </a:p>
          <a:p>
            <a:pPr marL="0" indent="0">
              <a:buNone/>
            </a:pPr>
            <a:r>
              <a:rPr lang="es-ES" dirty="0"/>
              <a:t>(</a:t>
            </a:r>
            <a:r>
              <a:rPr lang="es-ES" dirty="0" smtClean="0"/>
              <a:t>Poseo </a:t>
            </a:r>
            <a:r>
              <a:rPr lang="es-ES" dirty="0"/>
              <a:t>una demostración en verdad maravillosa para este hecho, pero este margen es demasiado estrecho para contenerla</a:t>
            </a:r>
            <a:r>
              <a:rPr lang="es-ES" dirty="0" smtClean="0"/>
              <a:t>).</a:t>
            </a:r>
          </a:p>
          <a:p>
            <a:pPr marL="0" indent="0">
              <a:buNone/>
            </a:pPr>
            <a:r>
              <a:rPr lang="es-ES" dirty="0" smtClean="0"/>
              <a:t>	</a:t>
            </a:r>
            <a:r>
              <a:rPr lang="es-ES" sz="4100" dirty="0" err="1" smtClean="0"/>
              <a:t>xn</a:t>
            </a:r>
            <a:r>
              <a:rPr lang="es-ES" sz="4100" dirty="0" smtClean="0"/>
              <a:t> </a:t>
            </a:r>
            <a:r>
              <a:rPr lang="es-ES" sz="4100" dirty="0"/>
              <a:t>+ </a:t>
            </a:r>
            <a:r>
              <a:rPr lang="es-ES" sz="4100" dirty="0" err="1"/>
              <a:t>yn</a:t>
            </a:r>
            <a:r>
              <a:rPr lang="es-ES" sz="4100" dirty="0"/>
              <a:t> = </a:t>
            </a:r>
            <a:r>
              <a:rPr lang="es-ES" sz="4100" dirty="0" err="1"/>
              <a:t>zn</a:t>
            </a:r>
            <a:r>
              <a:rPr lang="es-ES" sz="4100" dirty="0"/>
              <a:t> </a:t>
            </a:r>
            <a:endParaRPr lang="es-ES" sz="4100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no </a:t>
            </a:r>
            <a:r>
              <a:rPr lang="es-ES" dirty="0"/>
              <a:t>tenía soluciones en números enteros salvo en el caso en que n sea igual a 2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5" y="1196752"/>
            <a:ext cx="2911599" cy="515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26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6525"/>
            <a:ext cx="8806185" cy="658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80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547664" y="2564904"/>
            <a:ext cx="5976664" cy="1446550"/>
          </a:xfrm>
          <a:prstGeom prst="rect">
            <a:avLst/>
          </a:prstGeom>
          <a:solidFill>
            <a:schemeClr val="accent1">
              <a:alpha val="6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8800" dirty="0" smtClean="0">
                <a:solidFill>
                  <a:srgbClr val="FF0000"/>
                </a:solidFill>
                <a:latin typeface="AR BERKLEY" panose="02000000000000000000" pitchFamily="2" charset="0"/>
              </a:rPr>
              <a:t>Gracias!!!</a:t>
            </a:r>
            <a:endParaRPr lang="es-ES" sz="8800" dirty="0">
              <a:solidFill>
                <a:srgbClr val="FF0000"/>
              </a:solidFill>
              <a:latin typeface="AR BERKLE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62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Definir NAV: es importante?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s-A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Individual:</a:t>
            </a:r>
            <a:r>
              <a:rPr lang="es-AR" dirty="0" smtClean="0"/>
              <a:t> para tratar y reducir la </a:t>
            </a:r>
            <a:r>
              <a:rPr lang="es-AR" dirty="0" err="1" smtClean="0"/>
              <a:t>morbi</a:t>
            </a:r>
            <a:r>
              <a:rPr lang="es-AR" dirty="0" smtClean="0"/>
              <a:t>-mortalidad.</a:t>
            </a:r>
          </a:p>
          <a:p>
            <a:endParaRPr lang="es-AR" dirty="0"/>
          </a:p>
          <a:p>
            <a:r>
              <a:rPr lang="es-A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Colectivo</a:t>
            </a:r>
          </a:p>
          <a:p>
            <a:pPr marL="0" indent="0">
              <a:buNone/>
            </a:pPr>
            <a:r>
              <a:rPr lang="es-AR" dirty="0"/>
              <a:t> </a:t>
            </a:r>
            <a:r>
              <a:rPr lang="es-AR" dirty="0" smtClean="0"/>
              <a:t>          - Registros para evaluar cambios incidencia.</a:t>
            </a:r>
          </a:p>
          <a:p>
            <a:pPr marL="0" indent="0">
              <a:buNone/>
            </a:pPr>
            <a:r>
              <a:rPr lang="es-AR" dirty="0"/>
              <a:t>	</a:t>
            </a:r>
            <a:r>
              <a:rPr lang="es-AR" dirty="0" smtClean="0"/>
              <a:t>- Comparar con otros centros</a:t>
            </a:r>
          </a:p>
          <a:p>
            <a:pPr marL="0" indent="0">
              <a:buNone/>
            </a:pPr>
            <a:r>
              <a:rPr lang="es-AR" dirty="0"/>
              <a:t>	</a:t>
            </a:r>
            <a:r>
              <a:rPr lang="es-AR" dirty="0" smtClean="0"/>
              <a:t>- Establecer Metas</a:t>
            </a:r>
          </a:p>
          <a:p>
            <a:pPr marL="0" indent="0">
              <a:buNone/>
            </a:pPr>
            <a:r>
              <a:rPr lang="es-AR" dirty="0"/>
              <a:t>	</a:t>
            </a:r>
            <a:r>
              <a:rPr lang="es-AR" dirty="0" smtClean="0"/>
              <a:t>- Establecer pautas de TTO</a:t>
            </a:r>
          </a:p>
          <a:p>
            <a:pPr marL="0" indent="0">
              <a:buNone/>
            </a:pPr>
            <a:r>
              <a:rPr lang="es-AR" dirty="0"/>
              <a:t>	</a:t>
            </a:r>
            <a:r>
              <a:rPr lang="es-AR" dirty="0" smtClean="0"/>
              <a:t>- </a:t>
            </a:r>
            <a:r>
              <a:rPr lang="es-AR" dirty="0"/>
              <a:t>E</a:t>
            </a:r>
            <a:r>
              <a:rPr lang="es-AR" dirty="0" smtClean="0"/>
              <a:t>valuar efectividad de medidas de 			prevención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3474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es-AR" altLang="es-ES" sz="4400"/>
              <a:t>Cual es la incidencia?</a:t>
            </a: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algn="ctr">
              <a:lnSpc>
                <a:spcPct val="80000"/>
              </a:lnSpc>
              <a:spcBef>
                <a:spcPts val="750"/>
              </a:spcBef>
              <a:buClrTx/>
              <a:buFontTx/>
              <a:buNone/>
            </a:pPr>
            <a:r>
              <a:rPr lang="es-AR" altLang="es-ES" sz="3000" b="1" dirty="0"/>
              <a:t>Media; 1.9–2.9 casos por 1000 días VM</a:t>
            </a:r>
          </a:p>
          <a:p>
            <a:pPr algn="ctr">
              <a:lnSpc>
                <a:spcPct val="80000"/>
              </a:lnSpc>
              <a:spcBef>
                <a:spcPts val="550"/>
              </a:spcBef>
              <a:buClrTx/>
              <a:buFontTx/>
              <a:buNone/>
            </a:pPr>
            <a:r>
              <a:rPr lang="es-AR" altLang="es-ES" sz="2200" dirty="0" err="1" smtClean="0"/>
              <a:t>National</a:t>
            </a:r>
            <a:r>
              <a:rPr lang="es-AR" altLang="es-ES" sz="2200" dirty="0" smtClean="0"/>
              <a:t> </a:t>
            </a:r>
            <a:r>
              <a:rPr lang="es-AR" altLang="es-ES" sz="2200" dirty="0" err="1"/>
              <a:t>Health</a:t>
            </a:r>
            <a:r>
              <a:rPr lang="es-AR" altLang="es-ES" sz="2200" dirty="0"/>
              <a:t> </a:t>
            </a:r>
            <a:r>
              <a:rPr lang="es-AR" altLang="es-ES" sz="2200" dirty="0" err="1"/>
              <a:t>care</a:t>
            </a:r>
            <a:r>
              <a:rPr lang="es-AR" altLang="es-ES" sz="2200" dirty="0"/>
              <a:t> Safety </a:t>
            </a:r>
            <a:r>
              <a:rPr lang="es-AR" altLang="es-ES" sz="2200" dirty="0" smtClean="0"/>
              <a:t>Network.(EEUU)</a:t>
            </a:r>
            <a:endParaRPr lang="es-AR" altLang="es-ES" sz="2200" dirty="0"/>
          </a:p>
          <a:p>
            <a:pPr>
              <a:lnSpc>
                <a:spcPct val="80000"/>
              </a:lnSpc>
              <a:spcBef>
                <a:spcPts val="750"/>
              </a:spcBef>
              <a:buClrTx/>
              <a:buFontTx/>
              <a:buNone/>
            </a:pPr>
            <a:endParaRPr lang="es-AR" altLang="es-ES" sz="3000" dirty="0"/>
          </a:p>
          <a:p>
            <a:pPr algn="ctr">
              <a:lnSpc>
                <a:spcPct val="80000"/>
              </a:lnSpc>
              <a:spcBef>
                <a:spcPts val="750"/>
              </a:spcBef>
              <a:buClrTx/>
              <a:buFontTx/>
              <a:buNone/>
            </a:pPr>
            <a:r>
              <a:rPr lang="es-AR" altLang="es-ES" sz="3000" b="1" dirty="0"/>
              <a:t>Media; 8.0 casos por 1000 días VM</a:t>
            </a:r>
          </a:p>
          <a:p>
            <a:pPr algn="ctr">
              <a:lnSpc>
                <a:spcPct val="80000"/>
              </a:lnSpc>
              <a:spcBef>
                <a:spcPts val="550"/>
              </a:spcBef>
            </a:pPr>
            <a:r>
              <a:rPr lang="es-AR" altLang="es-ES" sz="2200" dirty="0"/>
              <a:t>Sistema nacional de vigilancia </a:t>
            </a:r>
            <a:r>
              <a:rPr lang="es-AR" altLang="es-ES" sz="2200" dirty="0" err="1" smtClean="0"/>
              <a:t>Aleman</a:t>
            </a:r>
            <a:endParaRPr lang="es-AR" altLang="es-ES" sz="2200" dirty="0"/>
          </a:p>
          <a:p>
            <a:pPr algn="ctr">
              <a:lnSpc>
                <a:spcPct val="80000"/>
              </a:lnSpc>
              <a:spcBef>
                <a:spcPts val="550"/>
              </a:spcBef>
              <a:buClrTx/>
              <a:buFontTx/>
              <a:buNone/>
            </a:pPr>
            <a:r>
              <a:rPr lang="es-AR" altLang="es-ES" sz="2200" dirty="0" smtClean="0"/>
              <a:t>(</a:t>
            </a:r>
            <a:r>
              <a:rPr lang="es-AR" altLang="es-ES" sz="2200" dirty="0"/>
              <a:t>KISS</a:t>
            </a:r>
            <a:r>
              <a:rPr lang="es-AR" altLang="es-ES" sz="2200" dirty="0" smtClean="0"/>
              <a:t>).</a:t>
            </a:r>
            <a:endParaRPr lang="es-AR" altLang="es-ES" sz="2200" dirty="0"/>
          </a:p>
          <a:p>
            <a:pPr>
              <a:lnSpc>
                <a:spcPct val="80000"/>
              </a:lnSpc>
              <a:spcBef>
                <a:spcPts val="550"/>
              </a:spcBef>
              <a:buClrTx/>
              <a:buFontTx/>
              <a:buNone/>
            </a:pPr>
            <a:endParaRPr lang="es-AR" altLang="es-ES" sz="2200" dirty="0"/>
          </a:p>
          <a:p>
            <a:pPr algn="ctr">
              <a:lnSpc>
                <a:spcPct val="80000"/>
              </a:lnSpc>
              <a:spcBef>
                <a:spcPts val="750"/>
              </a:spcBef>
              <a:buClrTx/>
              <a:buFontTx/>
              <a:buNone/>
            </a:pPr>
            <a:r>
              <a:rPr lang="es-AR" altLang="es-ES" sz="3000" b="1" dirty="0"/>
              <a:t>Mediana 16.4 casos por 1000 días VM</a:t>
            </a:r>
          </a:p>
          <a:p>
            <a:pPr algn="ctr">
              <a:lnSpc>
                <a:spcPct val="80000"/>
              </a:lnSpc>
              <a:spcBef>
                <a:spcPts val="550"/>
              </a:spcBef>
              <a:buClrTx/>
              <a:buFontTx/>
              <a:buNone/>
            </a:pPr>
            <a:r>
              <a:rPr lang="es-AR" altLang="es-ES" sz="2200" dirty="0" smtClean="0"/>
              <a:t>Sistema nacional de vigilancia Francesa</a:t>
            </a:r>
            <a:endParaRPr lang="es-AR" altLang="es-ES" sz="2200" dirty="0"/>
          </a:p>
        </p:txBody>
      </p:sp>
    </p:spTree>
    <p:extLst>
      <p:ext uri="{BB962C8B-B14F-4D97-AF65-F5344CB8AC3E}">
        <p14:creationId xmlns:p14="http://schemas.microsoft.com/office/powerpoint/2010/main" val="27573233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s-AR" dirty="0" smtClean="0"/>
              <a:t>Y en Argentina?</a:t>
            </a:r>
            <a:endParaRPr lang="es-E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580621" cy="582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8"/>
            <a:ext cx="73914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851920" y="602128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hlinkClick r:id="rId4"/>
              </a:rPr>
              <a:t>www.vihda.org.ar</a:t>
            </a:r>
            <a:r>
              <a:rPr lang="es-AR" dirty="0" smtClean="0"/>
              <a:t>; Reporte 2013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7494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1643063" y="2033588"/>
            <a:ext cx="4884737" cy="4465637"/>
            <a:chOff x="1035" y="1281"/>
            <a:chExt cx="3077" cy="2813"/>
          </a:xfrm>
        </p:grpSpPr>
        <p:pic>
          <p:nvPicPr>
            <p:cNvPr id="2355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5" y="1281"/>
              <a:ext cx="3077" cy="2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3556" name="Text Box 4"/>
            <p:cNvSpPr txBox="1">
              <a:spLocks noChangeArrowheads="1"/>
            </p:cNvSpPr>
            <p:nvPr/>
          </p:nvSpPr>
          <p:spPr bwMode="auto">
            <a:xfrm>
              <a:off x="1035" y="1281"/>
              <a:ext cx="3077" cy="2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0"/>
            <a:ext cx="8467725" cy="198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714750" y="6429375"/>
            <a:ext cx="49291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es-AR" altLang="es-ES"/>
              <a:t>Clinical Infectious Diseases. 2010;511115–1122</a:t>
            </a:r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2500313"/>
            <a:ext cx="8337550" cy="264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916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5400" b="1" dirty="0" smtClean="0"/>
              <a:t>CAV</a:t>
            </a:r>
            <a:endParaRPr lang="es-ES" sz="5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AR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s-AR" dirty="0" smtClean="0"/>
              <a:t>ondición </a:t>
            </a:r>
            <a:r>
              <a:rPr lang="es-AR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AR" dirty="0" smtClean="0"/>
              <a:t>sociada a la </a:t>
            </a:r>
            <a:r>
              <a:rPr lang="es-A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s-AR" dirty="0"/>
              <a:t>entilación</a:t>
            </a:r>
            <a:r>
              <a:rPr lang="es-AR" dirty="0" smtClean="0"/>
              <a:t> mecánica</a:t>
            </a:r>
          </a:p>
          <a:p>
            <a:r>
              <a:rPr lang="es-AR" dirty="0" smtClean="0"/>
              <a:t>Es un Evento Adverso</a:t>
            </a:r>
          </a:p>
          <a:p>
            <a:r>
              <a:rPr lang="es-AR" b="1" u="sng" dirty="0" smtClean="0"/>
              <a:t>Definición</a:t>
            </a:r>
            <a:r>
              <a:rPr lang="es-AR" dirty="0" smtClean="0"/>
              <a:t>: Incremento sostenido en el soporte ventilatorio, luego de 2 días de estabilidad o descenso del nivel de soporte.</a:t>
            </a:r>
          </a:p>
          <a:p>
            <a:pPr marL="0" indent="0">
              <a:buNone/>
            </a:pPr>
            <a:r>
              <a:rPr lang="es-AR" b="1" dirty="0" smtClean="0"/>
              <a:t>1)- </a:t>
            </a:r>
            <a:r>
              <a:rPr lang="es-AR" b="1" u="sng" dirty="0" smtClean="0"/>
              <a:t>Criterios:</a:t>
            </a:r>
            <a:r>
              <a:rPr lang="es-AR" dirty="0" smtClean="0"/>
              <a:t> &gt; 2 días de estabilidad o descenso de PEEP y/o FiO2</a:t>
            </a:r>
          </a:p>
          <a:p>
            <a:pPr marL="0" indent="0">
              <a:buNone/>
            </a:pPr>
            <a:r>
              <a:rPr lang="es-AR" b="1" dirty="0" smtClean="0"/>
              <a:t>2)-</a:t>
            </a:r>
            <a:r>
              <a:rPr lang="es-AR" b="1" u="sng" dirty="0" smtClean="0"/>
              <a:t>Seguido:</a:t>
            </a:r>
            <a:r>
              <a:rPr lang="es-AR" dirty="0" smtClean="0"/>
              <a:t> Necesidad de incrementar PEEP </a:t>
            </a:r>
            <a:r>
              <a:rPr lang="pt-BR" dirty="0" smtClean="0"/>
              <a:t>≥3 </a:t>
            </a:r>
            <a:r>
              <a:rPr lang="pt-BR" dirty="0"/>
              <a:t>cmH</a:t>
            </a:r>
            <a:r>
              <a:rPr lang="pt-BR" baseline="-25000" dirty="0"/>
              <a:t>2</a:t>
            </a:r>
            <a:r>
              <a:rPr lang="pt-BR" dirty="0"/>
              <a:t>O </a:t>
            </a:r>
            <a:r>
              <a:rPr lang="pt-BR" dirty="0" smtClean="0"/>
              <a:t>o ≥20 </a:t>
            </a:r>
            <a:r>
              <a:rPr lang="pt-BR" dirty="0" err="1" smtClean="0"/>
              <a:t>puntos</a:t>
            </a:r>
            <a:r>
              <a:rPr lang="pt-BR" dirty="0" smtClean="0"/>
              <a:t> </a:t>
            </a:r>
            <a:r>
              <a:rPr lang="pt-BR" dirty="0" err="1" smtClean="0"/>
              <a:t>la</a:t>
            </a:r>
            <a:r>
              <a:rPr lang="pt-BR" dirty="0" smtClean="0"/>
              <a:t> FiO2 por al menos 2 </a:t>
            </a:r>
            <a:r>
              <a:rPr lang="pt-BR" dirty="0" err="1" smtClean="0"/>
              <a:t>días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0756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1" name="Group 1"/>
          <p:cNvGrpSpPr>
            <a:grpSpLocks/>
          </p:cNvGrpSpPr>
          <p:nvPr/>
        </p:nvGrpSpPr>
        <p:grpSpPr bwMode="auto">
          <a:xfrm>
            <a:off x="407988" y="478581"/>
            <a:ext cx="8740775" cy="2005013"/>
            <a:chOff x="257" y="426"/>
            <a:chExt cx="5506" cy="1263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" y="426"/>
              <a:ext cx="5506" cy="1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243" name="Text Box 3"/>
            <p:cNvSpPr txBox="1">
              <a:spLocks noChangeArrowheads="1"/>
            </p:cNvSpPr>
            <p:nvPr/>
          </p:nvSpPr>
          <p:spPr bwMode="auto">
            <a:xfrm>
              <a:off x="257" y="426"/>
              <a:ext cx="5506" cy="1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6430144" y="529158"/>
            <a:ext cx="2246312" cy="1963738"/>
          </a:xfrm>
          <a:prstGeom prst="rightArrow">
            <a:avLst>
              <a:gd name="adj1" fmla="val 70000"/>
              <a:gd name="adj2" fmla="val 49998"/>
            </a:avLst>
          </a:prstGeom>
          <a:solidFill>
            <a:srgbClr val="D0D8E8">
              <a:alpha val="89999"/>
            </a:srgbClr>
          </a:solidFill>
          <a:ln w="25560" cap="sq">
            <a:solidFill>
              <a:srgbClr val="D0D8E8">
                <a:alpha val="89999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grpSp>
        <p:nvGrpSpPr>
          <p:cNvPr id="10245" name="Group 5"/>
          <p:cNvGrpSpPr>
            <a:grpSpLocks/>
          </p:cNvGrpSpPr>
          <p:nvPr/>
        </p:nvGrpSpPr>
        <p:grpSpPr bwMode="auto">
          <a:xfrm>
            <a:off x="6081972" y="930224"/>
            <a:ext cx="1101725" cy="1101725"/>
            <a:chOff x="3985" y="720"/>
            <a:chExt cx="694" cy="694"/>
          </a:xfrm>
        </p:grpSpPr>
        <p:sp>
          <p:nvSpPr>
            <p:cNvPr id="10246" name="Oval 6"/>
            <p:cNvSpPr>
              <a:spLocks noChangeArrowheads="1"/>
            </p:cNvSpPr>
            <p:nvPr/>
          </p:nvSpPr>
          <p:spPr bwMode="auto">
            <a:xfrm>
              <a:off x="3985" y="720"/>
              <a:ext cx="694" cy="694"/>
            </a:xfrm>
            <a:prstGeom prst="ellipse">
              <a:avLst/>
            </a:prstGeom>
            <a:solidFill>
              <a:srgbClr val="4F81BD"/>
            </a:solidFill>
            <a:ln w="2556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247" name="Rectangle 7"/>
            <p:cNvSpPr>
              <a:spLocks noChangeArrowheads="1"/>
            </p:cNvSpPr>
            <p:nvPr/>
          </p:nvSpPr>
          <p:spPr bwMode="auto">
            <a:xfrm>
              <a:off x="4030" y="822"/>
              <a:ext cx="629" cy="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600" tIns="12600" rIns="12600" bIns="1260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itchFamily="32" charset="0"/>
                  <a:ea typeface="Microsoft YaHei" charset="-122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itchFamily="32" charset="0"/>
                  <a:ea typeface="Microsoft YaHei" charset="-122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itchFamily="32" charset="0"/>
                  <a:ea typeface="Microsoft YaHei" charset="-122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itchFamily="32" charset="0"/>
                  <a:ea typeface="Microsoft YaHei" charset="-122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itchFamily="32" charset="0"/>
                  <a:ea typeface="Microsoft YaHei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itchFamily="32" charset="0"/>
                  <a:ea typeface="Microsoft YaHei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itchFamily="32" charset="0"/>
                  <a:ea typeface="Microsoft YaHei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itchFamily="32" charset="0"/>
                  <a:ea typeface="Microsoft YaHei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itchFamily="32" charset="0"/>
                  <a:ea typeface="Microsoft YaHei" charset="-122"/>
                </a:defRPr>
              </a:lvl9pPr>
            </a:lstStyle>
            <a:p>
              <a:pPr algn="ctr">
                <a:lnSpc>
                  <a:spcPct val="90000"/>
                </a:lnSpc>
                <a:spcAft>
                  <a:spcPts val="875"/>
                </a:spcAft>
                <a:buClrTx/>
                <a:buFontTx/>
                <a:buNone/>
              </a:pPr>
              <a:r>
                <a:rPr lang="es-AR" altLang="es-ES" sz="2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NAV</a:t>
              </a:r>
            </a:p>
            <a:p>
              <a:pPr algn="ctr">
                <a:lnSpc>
                  <a:spcPct val="90000"/>
                </a:lnSpc>
                <a:spcAft>
                  <a:spcPts val="875"/>
                </a:spcAft>
                <a:buClrTx/>
                <a:buFontTx/>
                <a:buNone/>
              </a:pPr>
              <a:r>
                <a:rPr lang="es-AR" altLang="es-ES" sz="2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probable</a:t>
              </a:r>
            </a:p>
          </p:txBody>
        </p:sp>
      </p:grpSp>
      <p:graphicFrame>
        <p:nvGraphicFramePr>
          <p:cNvPr id="10248" name="Group 8"/>
          <p:cNvGraphicFramePr>
            <a:graphicFrameLocks noGrp="1"/>
          </p:cNvGraphicFramePr>
          <p:nvPr/>
        </p:nvGraphicFramePr>
        <p:xfrm>
          <a:off x="214313" y="2857500"/>
          <a:ext cx="8716962" cy="3585339"/>
        </p:xfrm>
        <a:graphic>
          <a:graphicData uri="http://schemas.openxmlformats.org/drawingml/2006/table">
            <a:tbl>
              <a:tblPr/>
              <a:tblGrid>
                <a:gridCol w="2051050"/>
                <a:gridCol w="1976437"/>
                <a:gridCol w="2511425"/>
                <a:gridCol w="2178050"/>
              </a:tblGrid>
              <a:tr h="101282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AR" alt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Nuevo deterioro  Respiratorio</a:t>
                      </a:r>
                    </a:p>
                  </a:txBody>
                  <a:tcPr marL="90000" marR="90000" marT="46800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AR" alt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VAC + Evidencia de Infección</a:t>
                      </a:r>
                    </a:p>
                  </a:txBody>
                  <a:tcPr marL="90000" marR="90000" marT="46800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AR" alt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iVAC + Posible Infección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AR" alt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Respiratoria</a:t>
                      </a:r>
                    </a:p>
                  </a:txBody>
                  <a:tcPr marL="90000" marR="90000" marT="46800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AR" alt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iVAC + Probable Infección Respiratoria</a:t>
                      </a:r>
                    </a:p>
                  </a:txBody>
                  <a:tcPr marL="90000" marR="90000" marT="46800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77311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s-AR" alt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90000" marR="90000" marT="46800" marB="468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AR" alt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anormalidad</a:t>
                      </a:r>
                    </a:p>
                  </a:txBody>
                  <a:tcPr marL="90000" marR="90000" marT="46800" marB="468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s-AR" alt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90000" marR="90000" marT="46800" marB="468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AR" alt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Liq pleural.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AR" alt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serologias</a:t>
                      </a:r>
                    </a:p>
                  </a:txBody>
                  <a:tcPr marL="90000" marR="90000" marT="46800" marB="468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77311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AR" alt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Necesidad de ↑ PEEP o FIO2</a:t>
                      </a:r>
                    </a:p>
                  </a:txBody>
                  <a:tcPr marL="90000" marR="90000" marT="46800" marB="468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AR" alt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Temperatura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AR" alt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 Rto de Blancos</a:t>
                      </a:r>
                    </a:p>
                  </a:txBody>
                  <a:tcPr marL="90000" marR="90000" marT="46800" marB="468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AR" alt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Aspirado/ BAL</a:t>
                      </a:r>
                    </a:p>
                  </a:txBody>
                  <a:tcPr marL="90000" marR="90000" marT="46800" marB="468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AR" alt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Aspirado/ BAL</a:t>
                      </a:r>
                    </a:p>
                  </a:txBody>
                  <a:tcPr marL="90000" marR="90000" marT="46800" marB="468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101282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AR" alt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2 días de estabilidad o de descenso</a:t>
                      </a:r>
                    </a:p>
                  </a:txBody>
                  <a:tcPr marL="90000" marR="90000" marT="46800" marB="468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AR" alt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&gt; De 4 días de TTO ATB</a:t>
                      </a:r>
                    </a:p>
                  </a:txBody>
                  <a:tcPr marL="90000" marR="90000" marT="46800" marB="468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AR" alt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Cultivo patológico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AR" alt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semicuantitativo</a:t>
                      </a:r>
                    </a:p>
                  </a:txBody>
                  <a:tcPr marL="90000" marR="90000" marT="46800" marB="468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AR" alt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Cultivo patológico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AR" alt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cuantitativo</a:t>
                      </a:r>
                    </a:p>
                  </a:txBody>
                  <a:tcPr marL="90000" marR="90000" marT="46800" marB="468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10859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pulento">
    <a:majorFont>
      <a:latin typeface="Trebuchet MS"/>
      <a:ea typeface=""/>
      <a:cs typeface=""/>
      <a:font script="Jpan" typeface="HG丸ｺﾞｼｯｸM-PRO"/>
      <a:font script="Hang" typeface="HY그래픽M"/>
      <a:font script="Hans" typeface="黑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rebuchet MS"/>
      <a:ea typeface=""/>
      <a:cs typeface=""/>
      <a:font script="Jpan" typeface="HG丸ｺﾞｼｯｸM-PRO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pulento">
    <a:fillStyleLst>
      <a:solidFill>
        <a:schemeClr val="phClr"/>
      </a:solidFill>
      <a:gradFill rotWithShape="1">
        <a:gsLst>
          <a:gs pos="0">
            <a:schemeClr val="phClr">
              <a:tint val="15000"/>
              <a:satMod val="250000"/>
            </a:schemeClr>
          </a:gs>
          <a:gs pos="49000">
            <a:schemeClr val="phClr">
              <a:tint val="50000"/>
              <a:satMod val="200000"/>
            </a:schemeClr>
          </a:gs>
          <a:gs pos="49100">
            <a:schemeClr val="phClr">
              <a:tint val="64000"/>
              <a:satMod val="160000"/>
            </a:schemeClr>
          </a:gs>
          <a:gs pos="92000">
            <a:schemeClr val="phClr">
              <a:tint val="50000"/>
              <a:satMod val="200000"/>
            </a:schemeClr>
          </a:gs>
          <a:gs pos="100000">
            <a:schemeClr val="phClr">
              <a:tint val="43000"/>
              <a:satMod val="190000"/>
            </a:schemeClr>
          </a:gs>
        </a:gsLst>
        <a:lin ang="5400000" scaled="1"/>
      </a:gradFill>
      <a:gradFill rotWithShape="1">
        <a:gsLst>
          <a:gs pos="0">
            <a:schemeClr val="phClr">
              <a:tint val="74000"/>
            </a:schemeClr>
          </a:gs>
          <a:gs pos="49000">
            <a:schemeClr val="phClr">
              <a:tint val="96000"/>
              <a:shade val="84000"/>
              <a:satMod val="110000"/>
            </a:schemeClr>
          </a:gs>
          <a:gs pos="49100">
            <a:schemeClr val="phClr">
              <a:shade val="55000"/>
              <a:satMod val="150000"/>
            </a:schemeClr>
          </a:gs>
          <a:gs pos="92000">
            <a:schemeClr val="phClr">
              <a:tint val="98000"/>
              <a:shade val="90000"/>
              <a:satMod val="128000"/>
            </a:schemeClr>
          </a:gs>
          <a:gs pos="100000">
            <a:schemeClr val="phClr">
              <a:tint val="90000"/>
              <a:shade val="97000"/>
              <a:satMod val="128000"/>
            </a:schemeClr>
          </a:gs>
        </a:gsLst>
        <a:lin ang="5400000" scaled="1"/>
      </a:gradFill>
    </a:fillStyleLst>
    <a:lnStyleLst>
      <a:ln w="11430" cap="flat" cmpd="sng" algn="ctr">
        <a:solidFill>
          <a:schemeClr val="phClr"/>
        </a:solidFill>
        <a:prstDash val="solid"/>
      </a:ln>
      <a:ln w="40000" cap="flat" cmpd="sng" algn="ctr">
        <a:solidFill>
          <a:schemeClr val="phClr"/>
        </a:solidFill>
        <a:prstDash val="solid"/>
      </a:ln>
      <a:ln w="318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000" dir="5400000" rotWithShape="0">
            <a:schemeClr val="phClr">
              <a:shade val="30000"/>
              <a:satMod val="150000"/>
              <a:alpha val="38000"/>
            </a:schemeClr>
          </a:outerShdw>
        </a:effectLst>
      </a:effectStyle>
      <a:effectStyle>
        <a:effectLst>
          <a:outerShdw blurRad="39000" dist="25400" dir="5400000" rotWithShape="0">
            <a:schemeClr val="phClr">
              <a:shade val="33000"/>
              <a:alpha val="83000"/>
            </a:schemeClr>
          </a:outerShdw>
        </a:effectLst>
      </a:effectStyle>
      <a:effectStyle>
        <a:effectLst>
          <a:outerShdw blurRad="39000" dist="25400" dir="5400000" rotWithShape="0">
            <a:schemeClr val="phClr"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78000"/>
              <a:satMod val="220000"/>
            </a:schemeClr>
          </a:gs>
          <a:gs pos="100000">
            <a:schemeClr val="phClr">
              <a:shade val="35000"/>
              <a:satMod val="155000"/>
            </a:schemeClr>
          </a:gs>
        </a:gsLst>
        <a:path path="circle">
          <a:fillToRect l="50000" t="50000" r="50000" b="500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80000"/>
            </a:schemeClr>
            <a:schemeClr val="phClr">
              <a:tint val="500"/>
              <a:satMod val="150000"/>
            </a:schemeClr>
          </a:duotone>
        </a:blip>
        <a:tile tx="0" ty="0" sx="50000" sy="5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7231</TotalTime>
  <Words>1021</Words>
  <Application>Microsoft Office PowerPoint</Application>
  <PresentationFormat>Presentación en pantalla (4:3)</PresentationFormat>
  <Paragraphs>283</Paragraphs>
  <Slides>30</Slides>
  <Notes>7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0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Tema de Office</vt:lpstr>
      <vt:lpstr>Presentación de PowerPoint</vt:lpstr>
      <vt:lpstr>Presentación de PowerPoint</vt:lpstr>
      <vt:lpstr>Presentación de PowerPoint</vt:lpstr>
      <vt:lpstr>Definir NAV: es importante?</vt:lpstr>
      <vt:lpstr>Presentación de PowerPoint</vt:lpstr>
      <vt:lpstr>Y en Argentina?</vt:lpstr>
      <vt:lpstr>Presentación de PowerPoint</vt:lpstr>
      <vt:lpstr>CAV</vt:lpstr>
      <vt:lpstr>Presentación de PowerPoint</vt:lpstr>
      <vt:lpstr>Presentación de PowerPoint</vt:lpstr>
      <vt:lpstr>Presentación de PowerPoint</vt:lpstr>
      <vt:lpstr>Evolución del PAFI en NAV</vt:lpstr>
      <vt:lpstr>Ventilator-associated pneumonia due to susceptible only to colistin microorganisms.   </vt:lpstr>
      <vt:lpstr>PREVALENCIA DE EVENTOS ASOCIADOS A VENTILACION MECANICA.</vt:lpstr>
      <vt:lpstr>Métodos</vt:lpstr>
      <vt:lpstr>Resultados</vt:lpstr>
      <vt:lpstr>Resultados</vt:lpstr>
      <vt:lpstr>Presentación de PowerPoint</vt:lpstr>
      <vt:lpstr>Causas de CAV</vt:lpstr>
      <vt:lpstr>Distribución de CAV</vt:lpstr>
      <vt:lpstr>Distribución de CAV</vt:lpstr>
      <vt:lpstr>Incidencia EAV</vt:lpstr>
      <vt:lpstr>Caso Particular</vt:lpstr>
      <vt:lpstr>Presentación de PowerPoint</vt:lpstr>
      <vt:lpstr>Presentación de PowerPoint</vt:lpstr>
      <vt:lpstr>Conclusiones</vt:lpstr>
      <vt:lpstr>Conclusiones</vt:lpstr>
      <vt:lpstr>Conclusiones</vt:lpstr>
      <vt:lpstr>Ultimo teorema de Fermat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fernando rios</dc:creator>
  <cp:lastModifiedBy>fernando rios</cp:lastModifiedBy>
  <cp:revision>24</cp:revision>
  <dcterms:created xsi:type="dcterms:W3CDTF">2014-09-13T11:34:32Z</dcterms:created>
  <dcterms:modified xsi:type="dcterms:W3CDTF">2014-10-11T12:23:50Z</dcterms:modified>
</cp:coreProperties>
</file>