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329" r:id="rId3"/>
    <p:sldId id="330" r:id="rId4"/>
    <p:sldId id="331" r:id="rId5"/>
    <p:sldId id="310" r:id="rId6"/>
    <p:sldId id="265" r:id="rId7"/>
    <p:sldId id="266" r:id="rId8"/>
    <p:sldId id="267" r:id="rId9"/>
    <p:sldId id="270" r:id="rId10"/>
    <p:sldId id="308" r:id="rId11"/>
    <p:sldId id="273" r:id="rId12"/>
    <p:sldId id="307" r:id="rId13"/>
    <p:sldId id="304" r:id="rId14"/>
    <p:sldId id="292" r:id="rId15"/>
    <p:sldId id="338" r:id="rId16"/>
    <p:sldId id="339" r:id="rId17"/>
    <p:sldId id="333" r:id="rId18"/>
    <p:sldId id="312" r:id="rId19"/>
    <p:sldId id="336" r:id="rId20"/>
    <p:sldId id="305" r:id="rId21"/>
    <p:sldId id="316" r:id="rId22"/>
    <p:sldId id="340" r:id="rId23"/>
    <p:sldId id="341" r:id="rId24"/>
    <p:sldId id="342" r:id="rId25"/>
    <p:sldId id="343" r:id="rId26"/>
    <p:sldId id="344" r:id="rId27"/>
    <p:sldId id="345" r:id="rId28"/>
    <p:sldId id="346" r:id="rId29"/>
    <p:sldId id="314" r:id="rId30"/>
    <p:sldId id="347" r:id="rId31"/>
    <p:sldId id="348" r:id="rId32"/>
    <p:sldId id="351" r:id="rId33"/>
    <p:sldId id="349" r:id="rId34"/>
    <p:sldId id="350" r:id="rId35"/>
    <p:sldId id="317" r:id="rId36"/>
    <p:sldId id="309" r:id="rId37"/>
    <p:sldId id="326" r:id="rId38"/>
    <p:sldId id="325" r:id="rId39"/>
    <p:sldId id="318" r:id="rId40"/>
    <p:sldId id="320" r:id="rId41"/>
    <p:sldId id="323" r:id="rId42"/>
    <p:sldId id="324" r:id="rId43"/>
    <p:sldId id="319" r:id="rId44"/>
    <p:sldId id="328" r:id="rId45"/>
    <p:sldId id="335" r:id="rId46"/>
    <p:sldId id="334"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9" autoAdjust="0"/>
  </p:normalViewPr>
  <p:slideViewPr>
    <p:cSldViewPr>
      <p:cViewPr varScale="1">
        <p:scale>
          <a:sx n="75" d="100"/>
          <a:sy n="75" d="100"/>
        </p:scale>
        <p:origin x="12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4E5BC-EAE5-4CC3-94F2-A23D59E95872}" type="datetimeFigureOut">
              <a:rPr lang="en-US" smtClean="0"/>
              <a:pPr/>
              <a:t>10/11/2014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8C9FE-23FE-4D82-9043-9C7B292DA492}" type="slidenum">
              <a:rPr lang="en-US" smtClean="0"/>
              <a:pPr/>
              <a:t>‹Nº›</a:t>
            </a:fld>
            <a:endParaRPr lang="en-US"/>
          </a:p>
        </p:txBody>
      </p:sp>
    </p:spTree>
    <p:extLst>
      <p:ext uri="{BB962C8B-B14F-4D97-AF65-F5344CB8AC3E}">
        <p14:creationId xmlns:p14="http://schemas.microsoft.com/office/powerpoint/2010/main" val="422713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2E8C9FE-23FE-4D82-9043-9C7B292DA492}" type="slidenum">
              <a:rPr lang="en-US" smtClean="0"/>
              <a:pPr/>
              <a:t>18</a:t>
            </a:fld>
            <a:endParaRPr lang="en-US"/>
          </a:p>
        </p:txBody>
      </p:sp>
    </p:spTree>
    <p:extLst>
      <p:ext uri="{BB962C8B-B14F-4D97-AF65-F5344CB8AC3E}">
        <p14:creationId xmlns:p14="http://schemas.microsoft.com/office/powerpoint/2010/main" val="99840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2E8C9FE-23FE-4D82-9043-9C7B292DA492}" type="slidenum">
              <a:rPr lang="en-US" smtClean="0"/>
              <a:pPr/>
              <a:t>19</a:t>
            </a:fld>
            <a:endParaRPr lang="en-US"/>
          </a:p>
        </p:txBody>
      </p:sp>
    </p:spTree>
    <p:extLst>
      <p:ext uri="{BB962C8B-B14F-4D97-AF65-F5344CB8AC3E}">
        <p14:creationId xmlns:p14="http://schemas.microsoft.com/office/powerpoint/2010/main" val="304348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2E8C9FE-23FE-4D82-9043-9C7B292DA492}" type="slidenum">
              <a:rPr lang="en-US" smtClean="0"/>
              <a:pPr/>
              <a:t>21</a:t>
            </a:fld>
            <a:endParaRPr lang="en-US"/>
          </a:p>
        </p:txBody>
      </p:sp>
    </p:spTree>
    <p:extLst>
      <p:ext uri="{BB962C8B-B14F-4D97-AF65-F5344CB8AC3E}">
        <p14:creationId xmlns:p14="http://schemas.microsoft.com/office/powerpoint/2010/main" val="352814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2E8C9FE-23FE-4D82-9043-9C7B292DA492}" type="slidenum">
              <a:rPr lang="en-US" smtClean="0"/>
              <a:pPr/>
              <a:t>23</a:t>
            </a:fld>
            <a:endParaRPr lang="en-US"/>
          </a:p>
        </p:txBody>
      </p:sp>
    </p:spTree>
    <p:extLst>
      <p:ext uri="{BB962C8B-B14F-4D97-AF65-F5344CB8AC3E}">
        <p14:creationId xmlns:p14="http://schemas.microsoft.com/office/powerpoint/2010/main" val="196075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2E8C9FE-23FE-4D82-9043-9C7B292DA492}" type="slidenum">
              <a:rPr lang="en-US" smtClean="0"/>
              <a:pPr/>
              <a:t>24</a:t>
            </a:fld>
            <a:endParaRPr lang="en-US"/>
          </a:p>
        </p:txBody>
      </p:sp>
    </p:spTree>
    <p:extLst>
      <p:ext uri="{BB962C8B-B14F-4D97-AF65-F5344CB8AC3E}">
        <p14:creationId xmlns:p14="http://schemas.microsoft.com/office/powerpoint/2010/main" val="8338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2E8C9FE-23FE-4D82-9043-9C7B292DA492}" type="slidenum">
              <a:rPr lang="en-US" smtClean="0"/>
              <a:pPr/>
              <a:t>25</a:t>
            </a:fld>
            <a:endParaRPr lang="en-US"/>
          </a:p>
        </p:txBody>
      </p:sp>
    </p:spTree>
    <p:extLst>
      <p:ext uri="{BB962C8B-B14F-4D97-AF65-F5344CB8AC3E}">
        <p14:creationId xmlns:p14="http://schemas.microsoft.com/office/powerpoint/2010/main" val="163352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2E8C9FE-23FE-4D82-9043-9C7B292DA492}" type="slidenum">
              <a:rPr lang="en-US" smtClean="0"/>
              <a:pPr/>
              <a:t>26</a:t>
            </a:fld>
            <a:endParaRPr lang="en-US"/>
          </a:p>
        </p:txBody>
      </p:sp>
    </p:spTree>
    <p:extLst>
      <p:ext uri="{BB962C8B-B14F-4D97-AF65-F5344CB8AC3E}">
        <p14:creationId xmlns:p14="http://schemas.microsoft.com/office/powerpoint/2010/main" val="223452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2E8C9FE-23FE-4D82-9043-9C7B292DA492}" type="slidenum">
              <a:rPr lang="en-US" smtClean="0"/>
              <a:pPr/>
              <a:t>33</a:t>
            </a:fld>
            <a:endParaRPr lang="en-US"/>
          </a:p>
        </p:txBody>
      </p:sp>
    </p:spTree>
    <p:extLst>
      <p:ext uri="{BB962C8B-B14F-4D97-AF65-F5344CB8AC3E}">
        <p14:creationId xmlns:p14="http://schemas.microsoft.com/office/powerpoint/2010/main" val="253909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2E8C9FE-23FE-4D82-9043-9C7B292DA492}" type="slidenum">
              <a:rPr lang="en-US" smtClean="0"/>
              <a:pPr/>
              <a:t>43</a:t>
            </a:fld>
            <a:endParaRPr lang="en-US"/>
          </a:p>
        </p:txBody>
      </p:sp>
    </p:spTree>
    <p:extLst>
      <p:ext uri="{BB962C8B-B14F-4D97-AF65-F5344CB8AC3E}">
        <p14:creationId xmlns:p14="http://schemas.microsoft.com/office/powerpoint/2010/main" val="130467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28DBD16B-A5C7-43CE-8469-80D8F37E8517}" type="slidenum">
              <a:rPr lang="en-US" smtClean="0"/>
              <a:pPr/>
              <a:t>‹Nº›</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6968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377753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6194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31599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58042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301576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154464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22186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57641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37266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37377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91893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28027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35796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395363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366055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8A4A29-2556-4FF3-AF38-E0FAEA8F74EE}" type="datetimeFigureOut">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BD16B-A5C7-43CE-8469-80D8F37E8517}" type="slidenum">
              <a:rPr lang="en-US" smtClean="0"/>
              <a:pPr/>
              <a:t>‹Nº›</a:t>
            </a:fld>
            <a:endParaRPr lang="en-US"/>
          </a:p>
        </p:txBody>
      </p:sp>
    </p:spTree>
    <p:extLst>
      <p:ext uri="{BB962C8B-B14F-4D97-AF65-F5344CB8AC3E}">
        <p14:creationId xmlns:p14="http://schemas.microsoft.com/office/powerpoint/2010/main" val="5449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8A4A29-2556-4FF3-AF38-E0FAEA8F74EE}" type="datetimeFigureOut">
              <a:rPr lang="en-US" smtClean="0"/>
              <a:pPr/>
              <a:t>10/11/2014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DBD16B-A5C7-43CE-8469-80D8F37E8517}" type="slidenum">
              <a:rPr lang="en-US" smtClean="0"/>
              <a:pPr/>
              <a:t>‹Nº›</a:t>
            </a:fld>
            <a:endParaRPr lang="en-US"/>
          </a:p>
        </p:txBody>
      </p:sp>
    </p:spTree>
    <p:extLst>
      <p:ext uri="{BB962C8B-B14F-4D97-AF65-F5344CB8AC3E}">
        <p14:creationId xmlns:p14="http://schemas.microsoft.com/office/powerpoint/2010/main" val="1695554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otonera_r1_c1"/>
          <p:cNvPicPr>
            <a:picLocks noChangeAspect="1" noChangeArrowheads="1"/>
          </p:cNvPicPr>
          <p:nvPr/>
        </p:nvPicPr>
        <p:blipFill>
          <a:blip r:embed="rId2" cstate="print">
            <a:lum bright="18000" contrast="-39000"/>
          </a:blip>
          <a:srcRect/>
          <a:stretch>
            <a:fillRect/>
          </a:stretch>
        </p:blipFill>
        <p:spPr bwMode="auto">
          <a:xfrm>
            <a:off x="7380312" y="5564827"/>
            <a:ext cx="1444855" cy="1176541"/>
          </a:xfrm>
          <a:prstGeom prst="rect">
            <a:avLst/>
          </a:prstGeom>
          <a:no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2232248" cy="2365517"/>
          </a:xfrm>
          <a:prstGeom prst="rect">
            <a:avLst/>
          </a:prstGeom>
        </p:spPr>
      </p:pic>
      <p:sp>
        <p:nvSpPr>
          <p:cNvPr id="4" name="1 Título"/>
          <p:cNvSpPr>
            <a:spLocks noGrp="1"/>
          </p:cNvSpPr>
          <p:nvPr>
            <p:ph type="ctrTitle"/>
          </p:nvPr>
        </p:nvSpPr>
        <p:spPr/>
        <p:txBody>
          <a:bodyPr>
            <a:normAutofit/>
          </a:bodyPr>
          <a:lstStyle/>
          <a:p>
            <a:r>
              <a:rPr lang="es-AR" dirty="0" smtClean="0"/>
              <a:t>¿Qué estamos haciendo en </a:t>
            </a:r>
            <a:r>
              <a:rPr lang="es-AR" sz="5400" dirty="0" smtClean="0"/>
              <a:t>Bronquiolitis?</a:t>
            </a:r>
            <a:br>
              <a:rPr lang="es-AR" sz="5400" dirty="0" smtClean="0"/>
            </a:br>
            <a:r>
              <a:rPr lang="es-AR" dirty="0" smtClean="0"/>
              <a:t>Revisemos las recomendaciones</a:t>
            </a:r>
            <a:endParaRPr lang="en-US" sz="5400" dirty="0"/>
          </a:p>
        </p:txBody>
      </p:sp>
      <p:sp>
        <p:nvSpPr>
          <p:cNvPr id="3" name="2 Subtítulo"/>
          <p:cNvSpPr>
            <a:spLocks noGrp="1"/>
          </p:cNvSpPr>
          <p:nvPr>
            <p:ph type="subTitle" idx="1"/>
          </p:nvPr>
        </p:nvSpPr>
        <p:spPr/>
        <p:txBody>
          <a:bodyPr/>
          <a:lstStyle/>
          <a:p>
            <a:r>
              <a:rPr lang="es-AR" dirty="0" smtClean="0"/>
              <a:t>Dr.  </a:t>
            </a:r>
            <a:r>
              <a:rPr lang="es-AR" dirty="0" err="1" smtClean="0"/>
              <a:t>Victor</a:t>
            </a:r>
            <a:r>
              <a:rPr lang="es-AR" dirty="0" smtClean="0"/>
              <a:t>  </a:t>
            </a:r>
            <a:r>
              <a:rPr lang="es-AR" dirty="0" err="1" smtClean="0"/>
              <a:t>Pawluk</a:t>
            </a:r>
            <a:endParaRPr lang="es-AR" dirty="0" smtClean="0"/>
          </a:p>
          <a:p>
            <a:r>
              <a:rPr lang="es-AR" dirty="0" smtClean="0"/>
              <a:t>Jefe Unidad Consultorio Neumotisiología</a:t>
            </a:r>
          </a:p>
          <a:p>
            <a:r>
              <a:rPr lang="es-AR" dirty="0" smtClean="0"/>
              <a:t>Hospital General de Niños  Dr. Pedro de </a:t>
            </a:r>
            <a:r>
              <a:rPr lang="es-AR" dirty="0" err="1" smtClean="0"/>
              <a:t>Elizalde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448270"/>
            <a:ext cx="6553200" cy="923330"/>
          </a:xfrm>
          <a:prstGeom prst="rect">
            <a:avLst/>
          </a:prstGeom>
        </p:spPr>
        <p:txBody>
          <a:bodyPr vert="horz" wrap="square" anchor="b" anchorCtr="0">
            <a:spAutoFit/>
          </a:bodyPr>
          <a:lstStyle/>
          <a:p>
            <a:pPr>
              <a:spcBef>
                <a:spcPct val="0"/>
              </a:spcBef>
              <a:defRPr/>
            </a:pPr>
            <a:r>
              <a:rPr lang="es-ES" sz="5400" dirty="0">
                <a:solidFill>
                  <a:schemeClr val="tx2">
                    <a:satMod val="130000"/>
                  </a:schemeClr>
                </a:solidFill>
                <a:latin typeface="+mj-lt"/>
                <a:ea typeface="+mj-ea"/>
                <a:cs typeface="+mj-cs"/>
              </a:rPr>
              <a:t>Patogenia </a:t>
            </a:r>
            <a:r>
              <a:rPr lang="es-ES" sz="4000" dirty="0">
                <a:solidFill>
                  <a:schemeClr val="tx2">
                    <a:satMod val="130000"/>
                  </a:schemeClr>
                </a:solidFill>
                <a:latin typeface="+mj-lt"/>
                <a:ea typeface="+mj-ea"/>
                <a:cs typeface="+mj-cs"/>
              </a:rPr>
              <a:t>(</a:t>
            </a:r>
            <a:r>
              <a:rPr lang="es-ES" sz="4000" dirty="0" smtClean="0">
                <a:solidFill>
                  <a:schemeClr val="tx2">
                    <a:satMod val="130000"/>
                  </a:schemeClr>
                </a:solidFill>
                <a:latin typeface="+mj-lt"/>
                <a:ea typeface="+mj-ea"/>
                <a:cs typeface="+mj-cs"/>
              </a:rPr>
              <a:t>cont</a:t>
            </a:r>
            <a:r>
              <a:rPr lang="es-ES" sz="4000" dirty="0">
                <a:solidFill>
                  <a:schemeClr val="tx2">
                    <a:satMod val="130000"/>
                  </a:schemeClr>
                </a:solidFill>
                <a:latin typeface="+mj-lt"/>
                <a:ea typeface="+mj-ea"/>
                <a:cs typeface="+mj-cs"/>
              </a:rPr>
              <a:t>.) </a:t>
            </a:r>
          </a:p>
        </p:txBody>
      </p:sp>
      <p:sp>
        <p:nvSpPr>
          <p:cNvPr id="5" name="Rectangle 3"/>
          <p:cNvSpPr txBox="1">
            <a:spLocks noChangeArrowheads="1"/>
          </p:cNvSpPr>
          <p:nvPr/>
        </p:nvSpPr>
        <p:spPr>
          <a:xfrm>
            <a:off x="1115616" y="1716708"/>
            <a:ext cx="7772400" cy="4552528"/>
          </a:xfrm>
          <a:prstGeom prst="rect">
            <a:avLst/>
          </a:prstGeom>
        </p:spPr>
        <p:txBody>
          <a:bodyPr>
            <a:noAutofit/>
          </a:bodyPr>
          <a:lstStyle/>
          <a:p>
            <a:pPr marL="365760" indent="-283464">
              <a:lnSpc>
                <a:spcPct val="150000"/>
              </a:lnSpc>
              <a:spcBef>
                <a:spcPts val="600"/>
              </a:spcBef>
              <a:buClr>
                <a:schemeClr val="accent1"/>
              </a:buClr>
              <a:buSzPct val="80000"/>
              <a:buFont typeface="Wingdings 2"/>
              <a:buChar char=""/>
              <a:defRPr/>
            </a:pPr>
            <a:r>
              <a:rPr lang="es-ES" sz="3600" dirty="0" smtClean="0"/>
              <a:t>Respuesta inflamatoria intensa en vía aérea pequeña.</a:t>
            </a:r>
          </a:p>
          <a:p>
            <a:pPr marL="365760" lvl="1" indent="-283464">
              <a:lnSpc>
                <a:spcPct val="150000"/>
              </a:lnSpc>
              <a:spcBef>
                <a:spcPts val="600"/>
              </a:spcBef>
              <a:buClr>
                <a:schemeClr val="accent1"/>
              </a:buClr>
              <a:buSzPct val="80000"/>
              <a:buFont typeface="Wingdings 2"/>
              <a:buChar char=""/>
              <a:defRPr/>
            </a:pPr>
            <a:r>
              <a:rPr lang="es-ES" sz="3600" dirty="0" smtClean="0"/>
              <a:t>Infiltrado </a:t>
            </a:r>
            <a:r>
              <a:rPr lang="es-ES" sz="3600" dirty="0" err="1" smtClean="0"/>
              <a:t>peribronquial</a:t>
            </a:r>
            <a:r>
              <a:rPr lang="es-ES" sz="3600" dirty="0" smtClean="0"/>
              <a:t> por linfocitos y neutrófilos (IL- 8).</a:t>
            </a:r>
          </a:p>
          <a:p>
            <a:pPr marL="365760" lvl="1" indent="-283464">
              <a:lnSpc>
                <a:spcPct val="150000"/>
              </a:lnSpc>
              <a:spcBef>
                <a:spcPts val="600"/>
              </a:spcBef>
              <a:buClr>
                <a:schemeClr val="accent1"/>
              </a:buClr>
              <a:buSzPct val="80000"/>
              <a:buFont typeface="Wingdings 2"/>
              <a:buChar char=""/>
              <a:defRPr/>
            </a:pPr>
            <a:r>
              <a:rPr lang="es-ES" sz="3600" dirty="0" smtClean="0"/>
              <a:t>Edema </a:t>
            </a:r>
            <a:r>
              <a:rPr lang="es-ES" sz="3600" dirty="0" err="1" smtClean="0"/>
              <a:t>submucoso</a:t>
            </a:r>
            <a:r>
              <a:rPr lang="es-ES" sz="3600" dirty="0" smtClean="0"/>
              <a:t>.</a:t>
            </a:r>
          </a:p>
        </p:txBody>
      </p:sp>
      <p:sp>
        <p:nvSpPr>
          <p:cNvPr id="8" name="Llamada ovalada 7"/>
          <p:cNvSpPr/>
          <p:nvPr/>
        </p:nvSpPr>
        <p:spPr>
          <a:xfrm>
            <a:off x="5868144" y="3212976"/>
            <a:ext cx="1800200" cy="1296144"/>
          </a:xfrm>
          <a:prstGeom prst="wedgeEllipseCallout">
            <a:avLst>
              <a:gd name="adj1" fmla="val -83444"/>
              <a:gd name="adj2" fmla="val 71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ln w="0"/>
                <a:solidFill>
                  <a:schemeClr val="tx1"/>
                </a:solidFill>
                <a:effectLst>
                  <a:outerShdw blurRad="38100" dist="19050" dir="2700000" algn="tl" rotWithShape="0">
                    <a:schemeClr val="dk1">
                      <a:alpha val="40000"/>
                    </a:schemeClr>
                  </a:outerShdw>
                </a:effectLst>
              </a:rPr>
              <a:t>Corticoides NO</a:t>
            </a:r>
            <a:endParaRPr lang="es-AR" dirty="0"/>
          </a:p>
        </p:txBody>
      </p:sp>
      <p:sp>
        <p:nvSpPr>
          <p:cNvPr id="9" name="Llamada ovalada 8"/>
          <p:cNvSpPr/>
          <p:nvPr/>
        </p:nvSpPr>
        <p:spPr>
          <a:xfrm>
            <a:off x="4752020" y="1371600"/>
            <a:ext cx="2340260" cy="1265312"/>
          </a:xfrm>
          <a:prstGeom prst="wedgeEllipseCallout">
            <a:avLst>
              <a:gd name="adj1" fmla="val -56107"/>
              <a:gd name="adj2" fmla="val 81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ln w="0"/>
                <a:solidFill>
                  <a:schemeClr val="tx1"/>
                </a:solidFill>
                <a:effectLst>
                  <a:outerShdw blurRad="38100" dist="19050" dir="2700000" algn="tl" rotWithShape="0">
                    <a:schemeClr val="dk1">
                      <a:alpha val="40000"/>
                    </a:schemeClr>
                  </a:outerShdw>
                </a:effectLst>
              </a:rPr>
              <a:t>Corticoides</a:t>
            </a:r>
            <a:endParaRPr lang="es-AR" sz="2400" dirty="0"/>
          </a:p>
        </p:txBody>
      </p:sp>
      <p:sp>
        <p:nvSpPr>
          <p:cNvPr id="10" name="Llamada ovalada 9"/>
          <p:cNvSpPr/>
          <p:nvPr/>
        </p:nvSpPr>
        <p:spPr>
          <a:xfrm>
            <a:off x="5940152" y="4797152"/>
            <a:ext cx="2664296" cy="1224136"/>
          </a:xfrm>
          <a:prstGeom prst="wedgeEllipseCallout">
            <a:avLst>
              <a:gd name="adj1" fmla="val -75651"/>
              <a:gd name="adj2" fmla="val 22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solidFill>
                  <a:schemeClr val="tx1"/>
                </a:solidFill>
              </a:rPr>
              <a:t>Solución Salina Hipertónica</a:t>
            </a:r>
            <a:endParaRPr lang="es-AR" sz="2000" dirty="0">
              <a:solidFill>
                <a:schemeClr val="tx1"/>
              </a:solidFill>
            </a:endParaRPr>
          </a:p>
        </p:txBody>
      </p:sp>
    </p:spTree>
    <p:extLst>
      <p:ext uri="{BB962C8B-B14F-4D97-AF65-F5344CB8AC3E}">
        <p14:creationId xmlns:p14="http://schemas.microsoft.com/office/powerpoint/2010/main" val="352608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88404" y="1628800"/>
            <a:ext cx="7437512" cy="5140300"/>
          </a:xfrm>
          <a:prstGeom prst="rect">
            <a:avLst/>
          </a:prstGeom>
        </p:spPr>
        <p:txBody>
          <a:bodyPr>
            <a:normAutofit fontScale="92500" lnSpcReduction="10000"/>
          </a:bodyPr>
          <a:lstStyle/>
          <a:p>
            <a:pPr marL="365760" marR="0" lvl="0" indent="-283464" algn="l" defTabSz="914400" rtl="0" eaLnBrk="1" fontAlgn="auto" latinLnBrk="0" hangingPunct="1">
              <a:lnSpc>
                <a:spcPct val="160000"/>
              </a:lnSpc>
              <a:spcBef>
                <a:spcPts val="600"/>
              </a:spcBef>
              <a:spcAft>
                <a:spcPts val="0"/>
              </a:spcAft>
              <a:buClr>
                <a:schemeClr val="accent1"/>
              </a:buClr>
              <a:buSzPct val="80000"/>
              <a:buFont typeface="Wingdings 2"/>
              <a:buChar char=""/>
              <a:tabLst/>
              <a:defRPr/>
            </a:pPr>
            <a:r>
              <a:rPr lang="es-ES" sz="3600" dirty="0" smtClean="0"/>
              <a:t>Necrosis epitelial</a:t>
            </a:r>
          </a:p>
          <a:p>
            <a:pPr marL="365760" marR="0" lvl="0" indent="-283464" algn="l" defTabSz="914400" rtl="0" eaLnBrk="1" fontAlgn="auto" latinLnBrk="0" hangingPunct="1">
              <a:lnSpc>
                <a:spcPct val="160000"/>
              </a:lnSpc>
              <a:spcBef>
                <a:spcPts val="600"/>
              </a:spcBef>
              <a:spcAft>
                <a:spcPts val="0"/>
              </a:spcAft>
              <a:buClr>
                <a:schemeClr val="accent1"/>
              </a:buClr>
              <a:buSzPct val="80000"/>
              <a:buFont typeface="Wingdings 2"/>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Destrucción</a:t>
            </a:r>
            <a:r>
              <a:rPr kumimoji="0" lang="es-ES" sz="3600" b="0" i="0" u="none" strike="noStrike" kern="1200" cap="none" spc="0" normalizeH="0" noProof="0" dirty="0" smtClean="0">
                <a:ln>
                  <a:noFill/>
                </a:ln>
                <a:solidFill>
                  <a:schemeClr val="tx1"/>
                </a:solidFill>
                <a:effectLst/>
                <a:uLnTx/>
                <a:uFillTx/>
                <a:latin typeface="+mn-lt"/>
                <a:ea typeface="+mn-ea"/>
                <a:cs typeface="+mn-cs"/>
              </a:rPr>
              <a:t> de células ciliadas.</a:t>
            </a:r>
            <a:r>
              <a:rPr kumimoji="0" lang="es-ES" sz="3600" b="0" i="0" u="none" strike="noStrike" kern="1200" cap="none" spc="0" normalizeH="0" baseline="0" noProof="0" dirty="0" smtClean="0">
                <a:ln>
                  <a:noFill/>
                </a:ln>
                <a:solidFill>
                  <a:schemeClr val="tx1"/>
                </a:solidFill>
                <a:effectLst/>
                <a:uLnTx/>
                <a:uFillTx/>
                <a:latin typeface="+mn-lt"/>
                <a:ea typeface="+mn-ea"/>
                <a:cs typeface="+mn-cs"/>
              </a:rPr>
              <a:t> </a:t>
            </a:r>
          </a:p>
          <a:p>
            <a:pPr marL="365760" indent="-283464">
              <a:lnSpc>
                <a:spcPct val="160000"/>
              </a:lnSpc>
              <a:spcBef>
                <a:spcPts val="600"/>
              </a:spcBef>
              <a:buClr>
                <a:schemeClr val="accent1"/>
              </a:buClr>
              <a:buSzPct val="80000"/>
              <a:buFont typeface="Wingdings 2"/>
              <a:buChar char=""/>
              <a:defRPr/>
            </a:pPr>
            <a:r>
              <a:rPr lang="es-ES" sz="3600" dirty="0"/>
              <a:t>Obstrucción por tapones de moco, fibrina y detritos celulares</a:t>
            </a:r>
            <a:r>
              <a:rPr lang="es-ES" sz="3600" dirty="0" smtClean="0"/>
              <a:t>.</a:t>
            </a:r>
          </a:p>
          <a:p>
            <a:pPr marL="365760" indent="-283464">
              <a:lnSpc>
                <a:spcPct val="160000"/>
              </a:lnSpc>
              <a:spcBef>
                <a:spcPts val="600"/>
              </a:spcBef>
              <a:buClr>
                <a:schemeClr val="accent1"/>
              </a:buClr>
              <a:buSzPct val="80000"/>
              <a:buFont typeface="Wingdings 2"/>
              <a:buChar char=""/>
              <a:defRPr/>
            </a:pPr>
            <a:r>
              <a:rPr lang="es-ES" sz="3600" dirty="0" err="1" smtClean="0"/>
              <a:t>Leucotrienos</a:t>
            </a:r>
            <a:r>
              <a:rPr lang="es-ES" sz="3600" dirty="0" smtClean="0"/>
              <a:t> elevados en las secreciones respiratorias.</a:t>
            </a:r>
            <a:endParaRPr lang="es-ES" sz="3600" dirty="0"/>
          </a:p>
        </p:txBody>
      </p:sp>
      <p:sp>
        <p:nvSpPr>
          <p:cNvPr id="3" name="Rectangle 2"/>
          <p:cNvSpPr txBox="1">
            <a:spLocks noChangeArrowheads="1"/>
          </p:cNvSpPr>
          <p:nvPr/>
        </p:nvSpPr>
        <p:spPr>
          <a:xfrm>
            <a:off x="1371600" y="457200"/>
            <a:ext cx="7772400" cy="923330"/>
          </a:xfrm>
          <a:prstGeom prst="rect">
            <a:avLst/>
          </a:prstGeom>
        </p:spPr>
        <p:txBody>
          <a:bodyPr anchor="ctr" anchorCtr="0">
            <a:spAutoFit/>
          </a:bodyPr>
          <a:lstStyle/>
          <a:p>
            <a:pPr lvl="0">
              <a:spcBef>
                <a:spcPct val="0"/>
              </a:spcBef>
              <a:defRPr/>
            </a:pPr>
            <a:r>
              <a:rPr kumimoji="0" lang="es-ES" sz="5400" b="0" i="0" u="none" strike="noStrike" kern="1200" cap="none" spc="0" normalizeH="0" baseline="0" noProof="0" dirty="0" smtClean="0">
                <a:ln>
                  <a:noFill/>
                </a:ln>
                <a:solidFill>
                  <a:schemeClr val="tx2">
                    <a:satMod val="130000"/>
                  </a:schemeClr>
                </a:solidFill>
                <a:uLnTx/>
                <a:uFillTx/>
                <a:latin typeface="+mj-lt"/>
                <a:ea typeface="+mj-ea"/>
                <a:cs typeface="+mj-cs"/>
              </a:rPr>
              <a:t>Patogenia</a:t>
            </a:r>
            <a:r>
              <a:rPr lang="es-ES" sz="4000" dirty="0">
                <a:solidFill>
                  <a:srgbClr val="575F6D">
                    <a:satMod val="130000"/>
                  </a:srgbClr>
                </a:solidFill>
              </a:rPr>
              <a:t> </a:t>
            </a:r>
            <a:r>
              <a:rPr lang="es-ES" sz="4000" dirty="0"/>
              <a:t>(cont.)</a:t>
            </a:r>
            <a:r>
              <a:rPr kumimoji="0" lang="es-ES" sz="5400" b="0" i="0" u="none" strike="noStrike" kern="1200" cap="none" spc="0" normalizeH="0" baseline="0" noProof="0" dirty="0" smtClean="0">
                <a:ln>
                  <a:noFill/>
                </a:ln>
                <a:uLnTx/>
                <a:uFillTx/>
                <a:latin typeface="+mj-lt"/>
                <a:ea typeface="+mj-ea"/>
                <a:cs typeface="+mj-cs"/>
              </a:rPr>
              <a:t> </a:t>
            </a:r>
            <a:endParaRPr kumimoji="0" lang="es-ES" sz="5400" b="0" i="0" u="none" strike="noStrike" kern="1200" cap="none" spc="0" normalizeH="0" baseline="0" noProof="0" dirty="0">
              <a:ln>
                <a:noFill/>
              </a:ln>
              <a:uLnTx/>
              <a:uFillTx/>
              <a:latin typeface="+mj-lt"/>
              <a:ea typeface="+mj-ea"/>
              <a:cs typeface="+mj-cs"/>
            </a:endParaRPr>
          </a:p>
        </p:txBody>
      </p:sp>
      <p:sp>
        <p:nvSpPr>
          <p:cNvPr id="4" name="Llamada ovalada 3"/>
          <p:cNvSpPr/>
          <p:nvPr/>
        </p:nvSpPr>
        <p:spPr>
          <a:xfrm>
            <a:off x="6156176" y="548680"/>
            <a:ext cx="2880320" cy="1728192"/>
          </a:xfrm>
          <a:prstGeom prst="wedgeEllipseCallout">
            <a:avLst>
              <a:gd name="adj1" fmla="val -38911"/>
              <a:gd name="adj2" fmla="val 122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ln w="0"/>
                <a:solidFill>
                  <a:schemeClr val="tx1"/>
                </a:solidFill>
                <a:effectLst>
                  <a:outerShdw blurRad="38100" dist="19050" dir="2700000" algn="tl" rotWithShape="0">
                    <a:schemeClr val="dk1">
                      <a:alpha val="40000"/>
                    </a:schemeClr>
                  </a:outerShdw>
                </a:effectLst>
              </a:rPr>
              <a:t>Kinesioterapia</a:t>
            </a:r>
            <a:endParaRPr lang="es-AR" sz="2400" dirty="0">
              <a:ln w="0"/>
              <a:solidFill>
                <a:schemeClr val="tx1"/>
              </a:solidFill>
              <a:effectLst>
                <a:outerShdw blurRad="38100" dist="19050" dir="2700000" algn="tl" rotWithShape="0">
                  <a:schemeClr val="dk1">
                    <a:alpha val="40000"/>
                  </a:schemeClr>
                </a:outerShdw>
              </a:effectLst>
            </a:endParaRPr>
          </a:p>
        </p:txBody>
      </p:sp>
      <p:sp>
        <p:nvSpPr>
          <p:cNvPr id="5" name="Llamada ovalada 4"/>
          <p:cNvSpPr/>
          <p:nvPr/>
        </p:nvSpPr>
        <p:spPr>
          <a:xfrm>
            <a:off x="5796136" y="4221088"/>
            <a:ext cx="3240360" cy="1800200"/>
          </a:xfrm>
          <a:prstGeom prst="wedgeEllipseCallout">
            <a:avLst>
              <a:gd name="adj1" fmla="val -94647"/>
              <a:gd name="adj2" fmla="val 58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err="1" smtClean="0">
                <a:ln w="0"/>
                <a:solidFill>
                  <a:schemeClr val="tx1"/>
                </a:solidFill>
                <a:effectLst>
                  <a:outerShdw blurRad="38100" dist="19050" dir="2700000" algn="tl" rotWithShape="0">
                    <a:schemeClr val="dk1">
                      <a:alpha val="40000"/>
                    </a:schemeClr>
                  </a:outerShdw>
                </a:effectLst>
              </a:rPr>
              <a:t>Antileucotrienos</a:t>
            </a:r>
            <a:endParaRPr lang="es-AR" sz="24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448270"/>
            <a:ext cx="6553200" cy="923330"/>
          </a:xfrm>
          <a:prstGeom prst="rect">
            <a:avLst/>
          </a:prstGeom>
        </p:spPr>
        <p:txBody>
          <a:bodyPr vert="horz" wrap="square" anchor="b" anchorCtr="0">
            <a:spAutoFit/>
          </a:bodyPr>
          <a:lstStyle/>
          <a:p>
            <a:pPr>
              <a:spcBef>
                <a:spcPct val="0"/>
              </a:spcBef>
              <a:defRPr/>
            </a:pPr>
            <a:r>
              <a:rPr lang="es-E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Severidad</a:t>
            </a:r>
            <a:endParaRPr lang="es-ES"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Rectangle 3"/>
          <p:cNvSpPr txBox="1">
            <a:spLocks noChangeArrowheads="1"/>
          </p:cNvSpPr>
          <p:nvPr/>
        </p:nvSpPr>
        <p:spPr>
          <a:xfrm>
            <a:off x="899592" y="1916832"/>
            <a:ext cx="7772400" cy="3528392"/>
          </a:xfrm>
          <a:prstGeom prst="rect">
            <a:avLst/>
          </a:prstGeom>
        </p:spPr>
        <p:txBody>
          <a:bodyPr>
            <a:noAutofit/>
          </a:bodyPr>
          <a:lstStyle/>
          <a:p>
            <a:pPr marL="82296" marR="0" lvl="0" algn="l" defTabSz="914400" rtl="0" eaLnBrk="1" fontAlgn="auto" latinLnBrk="0" hangingPunct="1">
              <a:lnSpc>
                <a:spcPct val="150000"/>
              </a:lnSpc>
              <a:spcBef>
                <a:spcPts val="600"/>
              </a:spcBef>
              <a:spcAft>
                <a:spcPts val="0"/>
              </a:spcAft>
              <a:buClr>
                <a:schemeClr val="accent1"/>
              </a:buClr>
              <a:buSzPct val="80000"/>
              <a:tabLst/>
              <a:defRPr/>
            </a:pPr>
            <a:r>
              <a:rPr lang="es-ES" sz="3600" dirty="0" smtClean="0"/>
              <a:t>Resulta </a:t>
            </a:r>
            <a:r>
              <a:rPr lang="es-ES" sz="3600" dirty="0" smtClean="0"/>
              <a:t>de la combinación de:</a:t>
            </a:r>
            <a:r>
              <a:rPr kumimoji="0" lang="es-ES" sz="36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Agresión</a:t>
            </a:r>
            <a:r>
              <a:rPr kumimoji="0" lang="es-ES" sz="3600" b="0" i="0" u="none" strike="noStrike" kern="1200" cap="none" spc="0" normalizeH="0" noProof="0" dirty="0" smtClean="0">
                <a:ln>
                  <a:noFill/>
                </a:ln>
                <a:solidFill>
                  <a:schemeClr val="tx1"/>
                </a:solidFill>
                <a:effectLst/>
                <a:uLnTx/>
                <a:uFillTx/>
                <a:latin typeface="+mn-lt"/>
                <a:ea typeface="+mn-ea"/>
                <a:cs typeface="+mn-cs"/>
              </a:rPr>
              <a:t> viral propiamente dicha.</a:t>
            </a:r>
            <a:r>
              <a:rPr kumimoji="0" lang="es-ES" sz="36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s-ES" sz="3600" noProof="0" dirty="0" smtClean="0"/>
              <a:t>Elementos de la respuesta inmune.</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s-ES" sz="3600" b="0" i="0" u="none" strike="noStrike" kern="1200" cap="none" spc="0" normalizeH="0" baseline="0" dirty="0" smtClean="0">
                <a:ln>
                  <a:noFill/>
                </a:ln>
                <a:solidFill>
                  <a:schemeClr val="tx1"/>
                </a:solidFill>
                <a:effectLst/>
                <a:uLnTx/>
                <a:uFillTx/>
                <a:latin typeface="+mn-lt"/>
                <a:ea typeface="+mn-ea"/>
                <a:cs typeface="+mn-cs"/>
              </a:rPr>
              <a:t>Factores genéticos inherentes al niño.</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4883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69776"/>
            <a:ext cx="4144504" cy="1143000"/>
          </a:xfrm>
        </p:spPr>
        <p:txBody>
          <a:bodyPr/>
          <a:lstStyle/>
          <a:p>
            <a:r>
              <a:rPr lang="es-AR" dirty="0" smtClean="0"/>
              <a:t>TRATAMIENTO</a:t>
            </a:r>
            <a:endParaRPr lang="en-US" dirty="0"/>
          </a:p>
        </p:txBody>
      </p:sp>
      <p:pic>
        <p:nvPicPr>
          <p:cNvPr id="1026" name="Picture 2" descr="http://www.nvdaily.com/lifestyle/images/2rsv1_22_10m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18" r="26460"/>
          <a:stretch/>
        </p:blipFill>
        <p:spPr bwMode="auto">
          <a:xfrm>
            <a:off x="2457400" y="1610867"/>
            <a:ext cx="4490864" cy="4770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35922" y="417438"/>
            <a:ext cx="5416398"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400" b="0" i="0" u="none" strike="noStrike" kern="1200" cap="none" spc="0" normalizeH="0" baseline="0" noProof="0" dirty="0" smtClean="0">
                <a:ln>
                  <a:noFill/>
                </a:ln>
                <a:solidFill>
                  <a:schemeClr val="tx2">
                    <a:satMod val="130000"/>
                  </a:schemeClr>
                </a:solidFill>
                <a:uLnTx/>
                <a:uFillTx/>
                <a:latin typeface="+mj-lt"/>
                <a:ea typeface="+mj-ea"/>
                <a:cs typeface="Tahoma" pitchFamily="34" charset="0"/>
              </a:rPr>
              <a:t>Tratamiento</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3" name="Rectangle 3"/>
          <p:cNvSpPr txBox="1">
            <a:spLocks noChangeArrowheads="1"/>
          </p:cNvSpPr>
          <p:nvPr/>
        </p:nvSpPr>
        <p:spPr>
          <a:xfrm>
            <a:off x="899592" y="1916832"/>
            <a:ext cx="7992888" cy="2808312"/>
          </a:xfrm>
          <a:prstGeom prst="rect">
            <a:avLst/>
          </a:prstGeom>
        </p:spPr>
        <p:txBody>
          <a:bodyPr>
            <a:noAutofit/>
          </a:bodyPr>
          <a:lstStyle/>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rPr>
              <a:t>Hidratación.</a:t>
            </a:r>
          </a:p>
          <a:p>
            <a:pPr marL="365760" marR="0" lvl="0" indent="-283464" algn="l" defTabSz="914400" rtl="0" eaLnBrk="1" fontAlgn="auto" latinLnBrk="0" hangingPunct="1">
              <a:spcBef>
                <a:spcPts val="600"/>
              </a:spcBef>
              <a:spcAft>
                <a:spcPts val="0"/>
              </a:spcAft>
              <a:buClr>
                <a:schemeClr val="accent1"/>
              </a:buClr>
              <a:buSzPct val="80000"/>
              <a:tabLst/>
              <a:defRPr/>
            </a:pPr>
            <a:endPar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endParaRPr>
          </a:p>
          <a:p>
            <a:pPr marL="365760" marR="0" lvl="0" indent="-283464" algn="l" defTabSz="914400" rtl="0" eaLnBrk="1" fontAlgn="auto" latinLnBrk="0" hangingPunct="1">
              <a:spcBef>
                <a:spcPts val="600"/>
              </a:spcBef>
              <a:spcAft>
                <a:spcPts val="0"/>
              </a:spcAft>
              <a:buClr>
                <a:schemeClr val="accent1"/>
              </a:buClr>
              <a:buSzPct val="80000"/>
              <a:tabLst/>
              <a:defRPr/>
            </a:pPr>
            <a:endPar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endParaRP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lang="es-ES" sz="4000" i="1" dirty="0" smtClean="0">
                <a:latin typeface="Corbel" pitchFamily="34" charset="0"/>
                <a:cs typeface="Tahoma" pitchFamily="34" charset="0"/>
              </a:rPr>
              <a:t>Aspiración si es necesaria.</a:t>
            </a:r>
            <a:endPar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endParaRPr>
          </a:p>
        </p:txBody>
      </p:sp>
      <p:sp>
        <p:nvSpPr>
          <p:cNvPr id="4" name="3 CuadroTexto"/>
          <p:cNvSpPr txBox="1"/>
          <p:nvPr/>
        </p:nvSpPr>
        <p:spPr>
          <a:xfrm>
            <a:off x="1691680" y="4869160"/>
            <a:ext cx="7344816" cy="646331"/>
          </a:xfrm>
          <a:prstGeom prst="rect">
            <a:avLst/>
          </a:prstGeom>
          <a:noFill/>
        </p:spPr>
        <p:txBody>
          <a:bodyPr wrap="square" rtlCol="0">
            <a:spAutoFit/>
          </a:bodyPr>
          <a:lstStyle/>
          <a:p>
            <a:r>
              <a:rPr lang="en-US" dirty="0" err="1" smtClean="0"/>
              <a:t>Mussman</a:t>
            </a:r>
            <a:r>
              <a:rPr lang="en-US" dirty="0" smtClean="0"/>
              <a:t> GM, Parker MW, </a:t>
            </a:r>
            <a:r>
              <a:rPr lang="en-US" dirty="0" err="1" smtClean="0"/>
              <a:t>Statile</a:t>
            </a:r>
            <a:r>
              <a:rPr lang="en-US" dirty="0" smtClean="0"/>
              <a:t> A, et al. Suctioning and length of stay in</a:t>
            </a:r>
          </a:p>
          <a:p>
            <a:r>
              <a:rPr lang="en-US" dirty="0" smtClean="0"/>
              <a:t>infants hospitalized with </a:t>
            </a:r>
            <a:r>
              <a:rPr lang="en-US" dirty="0" err="1" smtClean="0"/>
              <a:t>bronchiolitis</a:t>
            </a:r>
            <a:r>
              <a:rPr lang="en-US" dirty="0" smtClean="0"/>
              <a:t>. JAMA </a:t>
            </a:r>
            <a:r>
              <a:rPr lang="en-US" dirty="0" err="1" smtClean="0"/>
              <a:t>Pediatr</a:t>
            </a:r>
            <a:r>
              <a:rPr lang="en-US" dirty="0" smtClean="0"/>
              <a:t> 2013; 167:414–421.</a:t>
            </a:r>
            <a:endParaRPr lang="en-US" dirty="0"/>
          </a:p>
        </p:txBody>
      </p:sp>
      <p:sp>
        <p:nvSpPr>
          <p:cNvPr id="5" name="4 CuadroTexto"/>
          <p:cNvSpPr txBox="1"/>
          <p:nvPr/>
        </p:nvSpPr>
        <p:spPr>
          <a:xfrm>
            <a:off x="1763688" y="2636912"/>
            <a:ext cx="6984776" cy="923330"/>
          </a:xfrm>
          <a:prstGeom prst="rect">
            <a:avLst/>
          </a:prstGeom>
          <a:noFill/>
        </p:spPr>
        <p:txBody>
          <a:bodyPr wrap="square" rtlCol="0">
            <a:spAutoFit/>
          </a:bodyPr>
          <a:lstStyle/>
          <a:p>
            <a:r>
              <a:rPr lang="en-US" dirty="0" err="1" smtClean="0"/>
              <a:t>Babl</a:t>
            </a:r>
            <a:r>
              <a:rPr lang="en-US" dirty="0" smtClean="0"/>
              <a:t> FE, Sheriff N, </a:t>
            </a:r>
            <a:r>
              <a:rPr lang="en-US" dirty="0" err="1" smtClean="0"/>
              <a:t>Neutze</a:t>
            </a:r>
            <a:r>
              <a:rPr lang="en-US" dirty="0" smtClean="0"/>
              <a:t> J et al. </a:t>
            </a:r>
            <a:r>
              <a:rPr lang="en-US" dirty="0" err="1" smtClean="0"/>
              <a:t>Bronchiolitis</a:t>
            </a:r>
            <a:r>
              <a:rPr lang="en-US" dirty="0" smtClean="0"/>
              <a:t> management in pediatric emergency departments in Australia and New Zealand: a PREDICT study. </a:t>
            </a:r>
            <a:r>
              <a:rPr lang="en-US" dirty="0" err="1" smtClean="0"/>
              <a:t>Pediatr</a:t>
            </a:r>
            <a:r>
              <a:rPr lang="en-US" dirty="0" smtClean="0"/>
              <a:t> </a:t>
            </a:r>
            <a:r>
              <a:rPr lang="en-US" dirty="0" err="1" smtClean="0"/>
              <a:t>Emerg</a:t>
            </a:r>
            <a:r>
              <a:rPr lang="en-US" dirty="0" smtClean="0"/>
              <a:t> Care 2008; 24: 656–658.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25153"/>
            <a:ext cx="7704667" cy="1387623"/>
          </a:xfrm>
        </p:spPr>
        <p:txBody>
          <a:bodyPr>
            <a:normAutofit/>
          </a:bodyPr>
          <a:lstStyle/>
          <a:p>
            <a:r>
              <a:rPr lang="es-AR" sz="5400" dirty="0" smtClean="0"/>
              <a:t>Kinesioterapia</a:t>
            </a:r>
            <a:endParaRPr lang="en-US" sz="5400" dirty="0"/>
          </a:p>
        </p:txBody>
      </p:sp>
      <p:sp>
        <p:nvSpPr>
          <p:cNvPr id="4" name="3 CuadroTexto"/>
          <p:cNvSpPr txBox="1"/>
          <p:nvPr/>
        </p:nvSpPr>
        <p:spPr>
          <a:xfrm>
            <a:off x="755576" y="1254239"/>
            <a:ext cx="8244408" cy="2246769"/>
          </a:xfrm>
          <a:prstGeom prst="rect">
            <a:avLst/>
          </a:prstGeom>
          <a:noFill/>
        </p:spPr>
        <p:txBody>
          <a:bodyPr wrap="square" rtlCol="0">
            <a:spAutoFit/>
          </a:bodyPr>
          <a:lstStyle/>
          <a:p>
            <a:r>
              <a:rPr lang="en-US" sz="2800" dirty="0" smtClean="0"/>
              <a:t>Chest physiotherapy for acute </a:t>
            </a:r>
            <a:r>
              <a:rPr lang="en-US" sz="2800" dirty="0" err="1" smtClean="0"/>
              <a:t>bronchiolitis</a:t>
            </a:r>
            <a:r>
              <a:rPr lang="en-US" sz="2800" dirty="0" smtClean="0"/>
              <a:t> in</a:t>
            </a:r>
          </a:p>
          <a:p>
            <a:r>
              <a:rPr lang="en-US" sz="2800" dirty="0" err="1" smtClean="0"/>
              <a:t>paediatric</a:t>
            </a:r>
            <a:r>
              <a:rPr lang="en-US" sz="2800" dirty="0" smtClean="0"/>
              <a:t> patients between 0 and 24 months old. </a:t>
            </a:r>
            <a:r>
              <a:rPr lang="en-US" sz="2800" i="1" dirty="0" smtClean="0"/>
              <a:t>Cochrane Database of Systematic Reviews 2012, Issue 2. Art. No.: CD004873. DOI:</a:t>
            </a:r>
          </a:p>
          <a:p>
            <a:r>
              <a:rPr lang="en-US" sz="2800" dirty="0" smtClean="0"/>
              <a:t>10.1002/14651858.CD004873.pub4</a:t>
            </a:r>
            <a:endParaRPr lang="en-US" sz="2800" dirty="0"/>
          </a:p>
        </p:txBody>
      </p:sp>
      <p:sp>
        <p:nvSpPr>
          <p:cNvPr id="6" name="5 CuadroTexto"/>
          <p:cNvSpPr txBox="1"/>
          <p:nvPr/>
        </p:nvSpPr>
        <p:spPr>
          <a:xfrm>
            <a:off x="971600" y="3717032"/>
            <a:ext cx="7632848" cy="2308324"/>
          </a:xfrm>
          <a:prstGeom prst="rect">
            <a:avLst/>
          </a:prstGeom>
          <a:noFill/>
        </p:spPr>
        <p:txBody>
          <a:bodyPr wrap="square" rtlCol="0">
            <a:spAutoFit/>
          </a:bodyPr>
          <a:lstStyle/>
          <a:p>
            <a:r>
              <a:rPr lang="es-AR" sz="3600" dirty="0" smtClean="0"/>
              <a:t>Incluyó 9 estudios clínicos con un total de 891 participantes, comparando la intervención con kinesioterapia versus no intervención.</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59632" y="563190"/>
            <a:ext cx="7560840" cy="5386090"/>
          </a:xfrm>
          <a:prstGeom prst="rect">
            <a:avLst/>
          </a:prstGeom>
          <a:noFill/>
        </p:spPr>
        <p:txBody>
          <a:bodyPr wrap="square" rtlCol="0">
            <a:spAutoFit/>
          </a:bodyPr>
          <a:lstStyle/>
          <a:p>
            <a:r>
              <a:rPr lang="es-AR" sz="3600" dirty="0"/>
              <a:t>CONCLUSIÓN</a:t>
            </a:r>
            <a:r>
              <a:rPr lang="es-AR" sz="3600" dirty="0" smtClean="0"/>
              <a:t>:</a:t>
            </a:r>
          </a:p>
          <a:p>
            <a:endParaRPr lang="en-US" sz="2000" dirty="0"/>
          </a:p>
          <a:p>
            <a:r>
              <a:rPr lang="es-AR" sz="3600" dirty="0" smtClean="0"/>
              <a:t>Los </a:t>
            </a:r>
            <a:r>
              <a:rPr lang="es-AR" sz="3600" dirty="0" smtClean="0"/>
              <a:t>resultados fueron negativos para:</a:t>
            </a:r>
          </a:p>
          <a:p>
            <a:pPr lvl="1">
              <a:buFont typeface="Arial" pitchFamily="34" charset="0"/>
              <a:buChar char="•"/>
            </a:pPr>
            <a:r>
              <a:rPr lang="es-AR" sz="3600" dirty="0" smtClean="0"/>
              <a:t>Parámetros respiratorios</a:t>
            </a:r>
          </a:p>
          <a:p>
            <a:pPr lvl="1">
              <a:buFont typeface="Arial" pitchFamily="34" charset="0"/>
              <a:buChar char="•"/>
            </a:pPr>
            <a:r>
              <a:rPr lang="es-AR" sz="3600" dirty="0" smtClean="0"/>
              <a:t>Requerimientos de oxígeno</a:t>
            </a:r>
          </a:p>
          <a:p>
            <a:pPr lvl="1">
              <a:buFont typeface="Arial" pitchFamily="34" charset="0"/>
              <a:buChar char="•"/>
            </a:pPr>
            <a:r>
              <a:rPr lang="es-AR" sz="3600" dirty="0" smtClean="0"/>
              <a:t>Tiempo de </a:t>
            </a:r>
            <a:r>
              <a:rPr lang="es-AR" sz="3600" dirty="0" smtClean="0"/>
              <a:t>internación</a:t>
            </a:r>
          </a:p>
          <a:p>
            <a:pPr lvl="1">
              <a:buFont typeface="Arial" pitchFamily="34" charset="0"/>
              <a:buChar char="•"/>
            </a:pPr>
            <a:r>
              <a:rPr lang="es-AR" sz="3600" dirty="0"/>
              <a:t>F</a:t>
            </a:r>
            <a:r>
              <a:rPr lang="es-AR" sz="3600" dirty="0" smtClean="0"/>
              <a:t>ueron </a:t>
            </a:r>
            <a:r>
              <a:rPr lang="es-AR" sz="3600" dirty="0"/>
              <a:t>negativos tanto para las técnicas </a:t>
            </a:r>
            <a:r>
              <a:rPr lang="es-AR" sz="3600" dirty="0" err="1"/>
              <a:t>percutorias</a:t>
            </a:r>
            <a:r>
              <a:rPr lang="es-AR" sz="3600" dirty="0"/>
              <a:t>, vibratorias como la modalidad de espiración pasiva</a:t>
            </a:r>
            <a:r>
              <a:rPr lang="es-AR" sz="3600" dirty="0" smtClean="0"/>
              <a:t>.</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0" y="548680"/>
            <a:ext cx="5832648"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5400" dirty="0" smtClean="0">
                <a:solidFill>
                  <a:schemeClr val="tx2">
                    <a:satMod val="130000"/>
                  </a:schemeClr>
                </a:solidFill>
                <a:latin typeface="+mj-lt"/>
                <a:ea typeface="+mj-ea"/>
                <a:cs typeface="Tahoma" pitchFamily="34" charset="0"/>
              </a:rPr>
              <a:t>Kinesioterapia</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3" name="Rectangle 3"/>
          <p:cNvSpPr txBox="1">
            <a:spLocks noChangeArrowheads="1"/>
          </p:cNvSpPr>
          <p:nvPr/>
        </p:nvSpPr>
        <p:spPr>
          <a:xfrm>
            <a:off x="899592" y="2060848"/>
            <a:ext cx="7992888" cy="3312368"/>
          </a:xfrm>
          <a:prstGeom prst="rect">
            <a:avLst/>
          </a:prstGeom>
        </p:spPr>
        <p:txBody>
          <a:bodyPr>
            <a:noAutofit/>
          </a:bodyPr>
          <a:lstStyle/>
          <a:p>
            <a:pPr marL="365760" indent="-283464">
              <a:spcBef>
                <a:spcPts val="600"/>
              </a:spcBef>
              <a:buClr>
                <a:schemeClr val="accent1"/>
              </a:buClr>
              <a:buSzPct val="80000"/>
              <a:buFont typeface="Arial" pitchFamily="34" charset="0"/>
              <a:buChar char="•"/>
              <a:defRPr/>
            </a:pPr>
            <a:r>
              <a:rPr lang="es-ES" sz="4000" i="1" dirty="0" smtClean="0">
                <a:latin typeface="Corbel" pitchFamily="34" charset="0"/>
                <a:cs typeface="Tahoma" pitchFamily="34" charset="0"/>
              </a:rPr>
              <a:t>Se podrá indicar ante riesgo de </a:t>
            </a:r>
            <a:r>
              <a:rPr lang="es-ES" sz="4000" i="1" dirty="0" err="1" smtClean="0">
                <a:latin typeface="Corbel" pitchFamily="34" charset="0"/>
                <a:cs typeface="Tahoma" pitchFamily="34" charset="0"/>
              </a:rPr>
              <a:t>atelectasia</a:t>
            </a:r>
            <a:r>
              <a:rPr lang="es-ES" sz="4000" i="1" dirty="0" smtClean="0">
                <a:latin typeface="Corbel" pitchFamily="34" charset="0"/>
                <a:cs typeface="Tahoma" pitchFamily="34" charset="0"/>
              </a:rPr>
              <a:t>.</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lang="es-ES" sz="4000" i="1" dirty="0" smtClean="0">
                <a:latin typeface="Corbel" pitchFamily="34" charset="0"/>
                <a:cs typeface="Tahoma" pitchFamily="34" charset="0"/>
              </a:rPr>
              <a:t>Tener presente el </a:t>
            </a:r>
            <a:r>
              <a:rPr lang="es-ES" sz="4000" i="1" dirty="0" err="1" smtClean="0">
                <a:latin typeface="Corbel" pitchFamily="34" charset="0"/>
                <a:cs typeface="Tahoma" pitchFamily="34" charset="0"/>
              </a:rPr>
              <a:t>ri</a:t>
            </a:r>
            <a:r>
              <a:rPr kumimoji="0" lang="es-ES" sz="4000" b="0" i="1" u="none" strike="noStrike" kern="1200" cap="none" spc="0" normalizeH="0" baseline="0" noProof="0" dirty="0" err="1" smtClean="0">
                <a:ln>
                  <a:noFill/>
                </a:ln>
                <a:solidFill>
                  <a:schemeClr val="tx1"/>
                </a:solidFill>
                <a:effectLst/>
                <a:uLnTx/>
                <a:uFillTx/>
                <a:latin typeface="Corbel" pitchFamily="34" charset="0"/>
                <a:cs typeface="Tahoma" pitchFamily="34" charset="0"/>
              </a:rPr>
              <a:t>esgo</a:t>
            </a:r>
            <a:r>
              <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rPr>
              <a:t> </a:t>
            </a:r>
            <a:r>
              <a:rPr kumimoji="0" lang="es-ES" sz="4000" b="0" i="1" u="none" strike="noStrike" kern="1200" cap="none" spc="0" normalizeH="0" noProof="0" dirty="0" smtClean="0">
                <a:ln>
                  <a:noFill/>
                </a:ln>
                <a:solidFill>
                  <a:schemeClr val="tx1"/>
                </a:solidFill>
                <a:effectLst/>
                <a:uLnTx/>
                <a:uFillTx/>
                <a:latin typeface="Corbel" pitchFamily="34" charset="0"/>
                <a:cs typeface="Tahoma" pitchFamily="34" charset="0"/>
              </a:rPr>
              <a:t>de </a:t>
            </a:r>
            <a:r>
              <a:rPr kumimoji="0" lang="es-ES" sz="4000" b="0" i="1" u="none" strike="noStrike" kern="1200" cap="none" spc="0" normalizeH="0" noProof="0" dirty="0" err="1" smtClean="0">
                <a:ln>
                  <a:noFill/>
                </a:ln>
                <a:solidFill>
                  <a:schemeClr val="tx1"/>
                </a:solidFill>
                <a:effectLst/>
                <a:uLnTx/>
                <a:uFillTx/>
                <a:latin typeface="Corbel" pitchFamily="34" charset="0"/>
                <a:cs typeface="Tahoma" pitchFamily="34" charset="0"/>
              </a:rPr>
              <a:t>broncoobstrucción</a:t>
            </a:r>
            <a:r>
              <a:rPr kumimoji="0" lang="es-ES" sz="4000" b="0" i="1" u="none" strike="noStrike" kern="1200" cap="none" spc="0" normalizeH="0" noProof="0" dirty="0" smtClean="0">
                <a:ln>
                  <a:noFill/>
                </a:ln>
                <a:solidFill>
                  <a:schemeClr val="tx1"/>
                </a:solidFill>
                <a:effectLst/>
                <a:uLnTx/>
                <a:uFillTx/>
                <a:latin typeface="Corbel" pitchFamily="34" charset="0"/>
                <a:cs typeface="Tahoma" pitchFamily="34" charset="0"/>
              </a:rPr>
              <a:t>  y/o vómitos.</a:t>
            </a:r>
          </a:p>
          <a:p>
            <a:pPr marL="365760" marR="0" lvl="0" indent="-283464" algn="l" defTabSz="914400" rtl="0" eaLnBrk="1" fontAlgn="auto" latinLnBrk="0" hangingPunct="1">
              <a:spcBef>
                <a:spcPts val="600"/>
              </a:spcBef>
              <a:spcAft>
                <a:spcPts val="0"/>
              </a:spcAft>
              <a:buClr>
                <a:schemeClr val="accent1"/>
              </a:buClr>
              <a:buSzPct val="80000"/>
              <a:tabLst/>
              <a:defRPr/>
            </a:pPr>
            <a:endParaRPr kumimoji="0" lang="es-ES" sz="4000" b="0" i="1" u="none" strike="noStrike" kern="1200" cap="none" spc="0" normalizeH="0" baseline="0" noProof="0" dirty="0" smtClean="0">
              <a:ln>
                <a:noFill/>
              </a:ln>
              <a:solidFill>
                <a:schemeClr val="tx1"/>
              </a:solidFill>
              <a:effectLst/>
              <a:uLnTx/>
              <a:uFillTx/>
              <a:latin typeface="Corbel" pitchFamily="34" charset="0"/>
              <a:cs typeface="Tahoma" pitchFamily="34" charset="0"/>
            </a:endParaRPr>
          </a:p>
        </p:txBody>
      </p:sp>
      <p:sp>
        <p:nvSpPr>
          <p:cNvPr id="4" name="3 CuadroTexto"/>
          <p:cNvSpPr txBox="1"/>
          <p:nvPr/>
        </p:nvSpPr>
        <p:spPr>
          <a:xfrm>
            <a:off x="2987824" y="6372036"/>
            <a:ext cx="5832648" cy="369332"/>
          </a:xfrm>
          <a:prstGeom prst="rect">
            <a:avLst/>
          </a:prstGeom>
          <a:noFill/>
        </p:spPr>
        <p:txBody>
          <a:bodyPr wrap="square" rtlCol="0">
            <a:spAutoFit/>
          </a:bodyPr>
          <a:lstStyle/>
          <a:p>
            <a:r>
              <a:rPr lang="nn-NO" dirty="0" smtClean="0"/>
              <a:t>Cochrane Database Syst Rev. 2007 Jan </a:t>
            </a:r>
            <a:r>
              <a:rPr lang="en-US" dirty="0" smtClean="0"/>
              <a:t>24;(1):CD004873.</a:t>
            </a:r>
            <a:endParaRPr lang="en-US" dirty="0"/>
          </a:p>
        </p:txBody>
      </p:sp>
    </p:spTree>
    <p:extLst>
      <p:ext uri="{BB962C8B-B14F-4D97-AF65-F5344CB8AC3E}">
        <p14:creationId xmlns:p14="http://schemas.microsoft.com/office/powerpoint/2010/main" val="45778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88640"/>
            <a:ext cx="7704667" cy="1601689"/>
          </a:xfrm>
        </p:spPr>
        <p:txBody>
          <a:bodyPr>
            <a:normAutofit/>
          </a:bodyPr>
          <a:lstStyle/>
          <a:p>
            <a:r>
              <a:rPr lang="es-AR" sz="5400" dirty="0" smtClean="0"/>
              <a:t>Oxigenoterapia</a:t>
            </a:r>
            <a:endParaRPr lang="es-AR" sz="5400" dirty="0"/>
          </a:p>
        </p:txBody>
      </p:sp>
      <p:sp>
        <p:nvSpPr>
          <p:cNvPr id="3" name="Marcador de contenido 2"/>
          <p:cNvSpPr>
            <a:spLocks noGrp="1"/>
          </p:cNvSpPr>
          <p:nvPr>
            <p:ph idx="1"/>
          </p:nvPr>
        </p:nvSpPr>
        <p:spPr>
          <a:xfrm>
            <a:off x="899592" y="1916832"/>
            <a:ext cx="7787208" cy="3531327"/>
          </a:xfrm>
        </p:spPr>
        <p:txBody>
          <a:bodyPr>
            <a:normAutofit/>
          </a:bodyPr>
          <a:lstStyle/>
          <a:p>
            <a:r>
              <a:rPr lang="es-AR" sz="4000" dirty="0" smtClean="0"/>
              <a:t>Único  medicamento de probada eficacia en la </a:t>
            </a:r>
            <a:r>
              <a:rPr lang="es-AR" sz="4000" dirty="0" err="1" smtClean="0"/>
              <a:t>bronquiolitis</a:t>
            </a:r>
            <a:r>
              <a:rPr lang="es-AR" sz="4000" dirty="0" smtClean="0"/>
              <a:t>.</a:t>
            </a:r>
          </a:p>
          <a:p>
            <a:endParaRPr lang="es-AR" sz="4000" dirty="0"/>
          </a:p>
        </p:txBody>
      </p:sp>
      <p:sp>
        <p:nvSpPr>
          <p:cNvPr id="4" name="CuadroTexto 3"/>
          <p:cNvSpPr txBox="1"/>
          <p:nvPr/>
        </p:nvSpPr>
        <p:spPr>
          <a:xfrm>
            <a:off x="2843808" y="6300028"/>
            <a:ext cx="6264696" cy="369332"/>
          </a:xfrm>
          <a:prstGeom prst="rect">
            <a:avLst/>
          </a:prstGeom>
          <a:noFill/>
        </p:spPr>
        <p:txBody>
          <a:bodyPr wrap="square" rtlCol="0">
            <a:spAutoFit/>
          </a:bodyPr>
          <a:lstStyle/>
          <a:p>
            <a:r>
              <a:rPr lang="en-US" dirty="0"/>
              <a:t>Pulse Oximetry in Pediatric </a:t>
            </a:r>
            <a:r>
              <a:rPr lang="en-US" dirty="0" err="1" smtClean="0"/>
              <a:t>Practic</a:t>
            </a:r>
            <a:r>
              <a:rPr lang="en-US" dirty="0" smtClean="0"/>
              <a:t> </a:t>
            </a:r>
            <a:r>
              <a:rPr lang="es-AR" i="1" dirty="0" err="1" smtClean="0"/>
              <a:t>Pediatrics</a:t>
            </a:r>
            <a:r>
              <a:rPr lang="es-AR" i="1" dirty="0" smtClean="0"/>
              <a:t> </a:t>
            </a:r>
            <a:r>
              <a:rPr lang="es-AR" dirty="0" smtClean="0"/>
              <a:t>2011;128;740</a:t>
            </a:r>
            <a:r>
              <a:rPr lang="en-US" dirty="0" smtClean="0"/>
              <a:t> </a:t>
            </a:r>
            <a:endParaRPr lang="es-AR" dirty="0"/>
          </a:p>
        </p:txBody>
      </p:sp>
    </p:spTree>
    <p:extLst>
      <p:ext uri="{BB962C8B-B14F-4D97-AF65-F5344CB8AC3E}">
        <p14:creationId xmlns:p14="http://schemas.microsoft.com/office/powerpoint/2010/main" val="392835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88640"/>
            <a:ext cx="7704667" cy="1601689"/>
          </a:xfrm>
        </p:spPr>
        <p:txBody>
          <a:bodyPr>
            <a:normAutofit/>
          </a:bodyPr>
          <a:lstStyle/>
          <a:p>
            <a:r>
              <a:rPr lang="es-AR" sz="5400" dirty="0" smtClean="0"/>
              <a:t>Oxigenoterapia</a:t>
            </a:r>
            <a:endParaRPr lang="es-AR" sz="5400" dirty="0"/>
          </a:p>
        </p:txBody>
      </p:sp>
      <p:sp>
        <p:nvSpPr>
          <p:cNvPr id="3" name="Marcador de contenido 2"/>
          <p:cNvSpPr>
            <a:spLocks noGrp="1"/>
          </p:cNvSpPr>
          <p:nvPr>
            <p:ph idx="1"/>
          </p:nvPr>
        </p:nvSpPr>
        <p:spPr>
          <a:xfrm>
            <a:off x="899592" y="2438401"/>
            <a:ext cx="7787208" cy="3531327"/>
          </a:xfrm>
        </p:spPr>
        <p:txBody>
          <a:bodyPr>
            <a:normAutofit/>
          </a:bodyPr>
          <a:lstStyle/>
          <a:p>
            <a:r>
              <a:rPr lang="es-AR" sz="4000" dirty="0" smtClean="0"/>
              <a:t>Indicada para mantener</a:t>
            </a:r>
          </a:p>
          <a:p>
            <a:pPr marL="0" indent="0">
              <a:buNone/>
            </a:pPr>
            <a:r>
              <a:rPr lang="es-AR" sz="4000" dirty="0"/>
              <a:t> </a:t>
            </a:r>
            <a:r>
              <a:rPr lang="es-AR" sz="4000" dirty="0" smtClean="0"/>
              <a:t>  </a:t>
            </a:r>
            <a:r>
              <a:rPr lang="es-AR" sz="4000" dirty="0" err="1" smtClean="0"/>
              <a:t>Sat</a:t>
            </a:r>
            <a:r>
              <a:rPr lang="es-AR" sz="4000" dirty="0" smtClean="0"/>
              <a:t> O</a:t>
            </a:r>
            <a:r>
              <a:rPr lang="es-AR" sz="3200" dirty="0" smtClean="0"/>
              <a:t>2  </a:t>
            </a:r>
            <a:r>
              <a:rPr lang="es-AR" sz="4000" dirty="0" smtClean="0"/>
              <a:t>&gt;94%.</a:t>
            </a:r>
          </a:p>
          <a:p>
            <a:r>
              <a:rPr lang="es-AR" sz="4000" dirty="0" smtClean="0"/>
              <a:t>Es recomendable el calentamiento y la humidificación del oxígeno.</a:t>
            </a:r>
          </a:p>
          <a:p>
            <a:endParaRPr lang="es-AR" sz="4000" dirty="0"/>
          </a:p>
        </p:txBody>
      </p:sp>
      <p:sp>
        <p:nvSpPr>
          <p:cNvPr id="4" name="CuadroTexto 3"/>
          <p:cNvSpPr txBox="1"/>
          <p:nvPr/>
        </p:nvSpPr>
        <p:spPr>
          <a:xfrm>
            <a:off x="2843808" y="6300028"/>
            <a:ext cx="6264696" cy="369332"/>
          </a:xfrm>
          <a:prstGeom prst="rect">
            <a:avLst/>
          </a:prstGeom>
          <a:noFill/>
        </p:spPr>
        <p:txBody>
          <a:bodyPr wrap="square" rtlCol="0">
            <a:spAutoFit/>
          </a:bodyPr>
          <a:lstStyle/>
          <a:p>
            <a:r>
              <a:rPr lang="en-US" dirty="0"/>
              <a:t>Pulse Oximetry in Pediatric </a:t>
            </a:r>
            <a:r>
              <a:rPr lang="en-US" dirty="0" err="1" smtClean="0"/>
              <a:t>Practic</a:t>
            </a:r>
            <a:r>
              <a:rPr lang="en-US" dirty="0" smtClean="0"/>
              <a:t> </a:t>
            </a:r>
            <a:r>
              <a:rPr lang="es-AR" i="1" dirty="0" err="1" smtClean="0"/>
              <a:t>Pediatrics</a:t>
            </a:r>
            <a:r>
              <a:rPr lang="es-AR" i="1" dirty="0" smtClean="0"/>
              <a:t> </a:t>
            </a:r>
            <a:r>
              <a:rPr lang="es-AR" dirty="0" smtClean="0"/>
              <a:t>2011;128;740</a:t>
            </a:r>
            <a:r>
              <a:rPr lang="en-US" dirty="0" smtClean="0"/>
              <a:t> </a:t>
            </a:r>
            <a:endParaRPr lang="es-AR" dirty="0"/>
          </a:p>
        </p:txBody>
      </p:sp>
    </p:spTree>
    <p:extLst>
      <p:ext uri="{BB962C8B-B14F-4D97-AF65-F5344CB8AC3E}">
        <p14:creationId xmlns:p14="http://schemas.microsoft.com/office/powerpoint/2010/main" val="3928358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1"/>
            <a:ext cx="7704667" cy="1531639"/>
          </a:xfrm>
        </p:spPr>
        <p:txBody>
          <a:bodyPr>
            <a:normAutofit/>
          </a:bodyPr>
          <a:lstStyle/>
          <a:p>
            <a:r>
              <a:rPr lang="es-AR" sz="5400" b="1" dirty="0" smtClean="0"/>
              <a:t>Definición - UK</a:t>
            </a:r>
            <a:endParaRPr lang="en-US" sz="5400" b="1" dirty="0"/>
          </a:p>
        </p:txBody>
      </p:sp>
      <p:sp>
        <p:nvSpPr>
          <p:cNvPr id="3" name="2 Marcador de contenido"/>
          <p:cNvSpPr>
            <a:spLocks noGrp="1"/>
          </p:cNvSpPr>
          <p:nvPr>
            <p:ph sz="quarter" idx="1"/>
          </p:nvPr>
        </p:nvSpPr>
        <p:spPr>
          <a:xfrm>
            <a:off x="1105272" y="1939280"/>
            <a:ext cx="6923112" cy="3577952"/>
          </a:xfrm>
        </p:spPr>
        <p:txBody>
          <a:bodyPr>
            <a:normAutofit/>
          </a:bodyPr>
          <a:lstStyle/>
          <a:p>
            <a:r>
              <a:rPr lang="es-AR" sz="4000" dirty="0" smtClean="0"/>
              <a:t>Enfermedad estacional caracterizada por fiebre, rinitis y tos seca, que al examen físico presenta </a:t>
            </a:r>
            <a:r>
              <a:rPr lang="es-AR" sz="4000" dirty="0" err="1" smtClean="0"/>
              <a:t>subcrepitantes</a:t>
            </a:r>
            <a:r>
              <a:rPr lang="es-AR" sz="4000" dirty="0" smtClean="0"/>
              <a:t> y </a:t>
            </a:r>
            <a:r>
              <a:rPr lang="es-AR" sz="4000" dirty="0" err="1" smtClean="0"/>
              <a:t>sibilancias</a:t>
            </a:r>
            <a:r>
              <a:rPr lang="es-AR" sz="4000" dirty="0" smtClean="0"/>
              <a:t> espiratorias.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18654"/>
            <a:ext cx="7498080" cy="1426170"/>
          </a:xfrm>
        </p:spPr>
        <p:txBody>
          <a:bodyPr>
            <a:normAutofit/>
          </a:bodyPr>
          <a:lstStyle/>
          <a:p>
            <a:r>
              <a:rPr lang="es-AR" sz="5400" dirty="0" smtClean="0"/>
              <a:t>Oxigenoterapia</a:t>
            </a:r>
            <a:endParaRPr lang="en-US" sz="5400" dirty="0"/>
          </a:p>
        </p:txBody>
      </p:sp>
      <p:sp>
        <p:nvSpPr>
          <p:cNvPr id="3" name="2 Marcador de contenido"/>
          <p:cNvSpPr>
            <a:spLocks noGrp="1"/>
          </p:cNvSpPr>
          <p:nvPr>
            <p:ph idx="1"/>
          </p:nvPr>
        </p:nvSpPr>
        <p:spPr>
          <a:xfrm>
            <a:off x="1043608" y="1772816"/>
            <a:ext cx="7498080" cy="3709392"/>
          </a:xfrm>
        </p:spPr>
        <p:txBody>
          <a:bodyPr>
            <a:normAutofit/>
          </a:bodyPr>
          <a:lstStyle/>
          <a:p>
            <a:pPr>
              <a:lnSpc>
                <a:spcPct val="150000"/>
              </a:lnSpc>
            </a:pPr>
            <a:r>
              <a:rPr lang="es-AR" sz="4000" dirty="0" smtClean="0"/>
              <a:t>Vasodilatador</a:t>
            </a:r>
          </a:p>
          <a:p>
            <a:pPr>
              <a:lnSpc>
                <a:spcPct val="150000"/>
              </a:lnSpc>
            </a:pPr>
            <a:r>
              <a:rPr lang="es-AR" sz="4000" dirty="0" smtClean="0"/>
              <a:t>Disminuye el trabajo respiratorio</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57201"/>
            <a:ext cx="7704667" cy="1981200"/>
          </a:xfrm>
        </p:spPr>
        <p:txBody>
          <a:bodyPr>
            <a:normAutofit/>
          </a:bodyPr>
          <a:lstStyle/>
          <a:p>
            <a:r>
              <a:rPr lang="es-AR" sz="5400" dirty="0" smtClean="0"/>
              <a:t>Oxigenoterapia</a:t>
            </a:r>
            <a:endParaRPr lang="es-AR" sz="5400" dirty="0"/>
          </a:p>
        </p:txBody>
      </p:sp>
      <p:sp>
        <p:nvSpPr>
          <p:cNvPr id="3" name="Marcador de contenido 2"/>
          <p:cNvSpPr>
            <a:spLocks noGrp="1"/>
          </p:cNvSpPr>
          <p:nvPr>
            <p:ph idx="1"/>
          </p:nvPr>
        </p:nvSpPr>
        <p:spPr>
          <a:xfrm>
            <a:off x="899592" y="1697873"/>
            <a:ext cx="7787208" cy="3531327"/>
          </a:xfrm>
        </p:spPr>
        <p:txBody>
          <a:bodyPr>
            <a:normAutofit/>
          </a:bodyPr>
          <a:lstStyle/>
          <a:p>
            <a:pPr>
              <a:buNone/>
            </a:pPr>
            <a:endParaRPr lang="es-AR" sz="4000" dirty="0" smtClean="0"/>
          </a:p>
          <a:p>
            <a:r>
              <a:rPr lang="es-AR" sz="4000" dirty="0" smtClean="0"/>
              <a:t>Evaluar suspender con valores estables de </a:t>
            </a:r>
            <a:r>
              <a:rPr lang="es-AR" sz="4000" dirty="0" err="1" smtClean="0"/>
              <a:t>Sat</a:t>
            </a:r>
            <a:r>
              <a:rPr lang="es-AR" sz="4000" dirty="0" smtClean="0"/>
              <a:t> </a:t>
            </a:r>
            <a:r>
              <a:rPr lang="es-AR" sz="4800" dirty="0" smtClean="0"/>
              <a:t>O</a:t>
            </a:r>
            <a:r>
              <a:rPr lang="es-AR" sz="4000" dirty="0" smtClean="0"/>
              <a:t>2 de 92% - 94%</a:t>
            </a:r>
          </a:p>
          <a:p>
            <a:endParaRPr lang="es-AR" sz="4000" dirty="0"/>
          </a:p>
        </p:txBody>
      </p:sp>
      <p:sp>
        <p:nvSpPr>
          <p:cNvPr id="4" name="CuadroTexto 3"/>
          <p:cNvSpPr txBox="1"/>
          <p:nvPr/>
        </p:nvSpPr>
        <p:spPr>
          <a:xfrm>
            <a:off x="2771800" y="6433591"/>
            <a:ext cx="6264696" cy="369332"/>
          </a:xfrm>
          <a:prstGeom prst="rect">
            <a:avLst/>
          </a:prstGeom>
          <a:noFill/>
        </p:spPr>
        <p:txBody>
          <a:bodyPr wrap="square" rtlCol="0">
            <a:spAutoFit/>
          </a:bodyPr>
          <a:lstStyle/>
          <a:p>
            <a:r>
              <a:rPr lang="en-US" dirty="0"/>
              <a:t>Pulse Oximetry in Pediatric </a:t>
            </a:r>
            <a:r>
              <a:rPr lang="en-US" dirty="0" err="1" smtClean="0"/>
              <a:t>Practic</a:t>
            </a:r>
            <a:r>
              <a:rPr lang="en-US" dirty="0" smtClean="0"/>
              <a:t> </a:t>
            </a:r>
            <a:r>
              <a:rPr lang="es-AR" i="1" dirty="0" err="1" smtClean="0"/>
              <a:t>Pediatrics</a:t>
            </a:r>
            <a:r>
              <a:rPr lang="es-AR" i="1" dirty="0" smtClean="0"/>
              <a:t> </a:t>
            </a:r>
            <a:r>
              <a:rPr lang="es-AR" dirty="0" smtClean="0"/>
              <a:t>2011;128;740</a:t>
            </a:r>
            <a:r>
              <a:rPr lang="en-US" dirty="0" smtClean="0"/>
              <a:t> </a:t>
            </a:r>
            <a:endParaRPr lang="es-AR" dirty="0"/>
          </a:p>
        </p:txBody>
      </p:sp>
    </p:spTree>
    <p:extLst>
      <p:ext uri="{BB962C8B-B14F-4D97-AF65-F5344CB8AC3E}">
        <p14:creationId xmlns:p14="http://schemas.microsoft.com/office/powerpoint/2010/main" val="392835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3608" y="345430"/>
            <a:ext cx="7772400" cy="923330"/>
          </a:xfrm>
          <a:prstGeom prst="rect">
            <a:avLst/>
          </a:prstGeom>
        </p:spPr>
        <p:txBody>
          <a:bodyPr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5400" dirty="0" smtClean="0">
                <a:solidFill>
                  <a:schemeClr val="tx2">
                    <a:satMod val="130000"/>
                  </a:schemeClr>
                </a:solidFill>
                <a:latin typeface="+mj-lt"/>
                <a:ea typeface="+mj-ea"/>
                <a:cs typeface="Tahoma" pitchFamily="34" charset="0"/>
              </a:rPr>
              <a:t>Broncodilatadores </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3" name="Rectangle 3"/>
          <p:cNvSpPr txBox="1">
            <a:spLocks noChangeArrowheads="1"/>
          </p:cNvSpPr>
          <p:nvPr/>
        </p:nvSpPr>
        <p:spPr>
          <a:xfrm>
            <a:off x="807604" y="1700808"/>
            <a:ext cx="8244408" cy="1296144"/>
          </a:xfrm>
          <a:prstGeom prst="rect">
            <a:avLst/>
          </a:prstGeom>
        </p:spPr>
        <p:txBody>
          <a:bodyPr>
            <a:noAutofit/>
          </a:bodyPr>
          <a:lstStyle/>
          <a:p>
            <a:pPr marL="365760" marR="0" lvl="0" indent="-283464" algn="l" defTabSz="914400" rtl="0" eaLnBrk="1" fontAlgn="auto" latinLnBrk="0" hangingPunct="1">
              <a:lnSpc>
                <a:spcPct val="110000"/>
              </a:lnSpc>
              <a:spcBef>
                <a:spcPts val="600"/>
              </a:spcBef>
              <a:spcAft>
                <a:spcPts val="0"/>
              </a:spcAft>
              <a:buClr>
                <a:schemeClr val="accent1"/>
              </a:buClr>
              <a:buSzPct val="80000"/>
              <a:buFont typeface="Wingdings 2"/>
              <a:buChar char=""/>
              <a:tabLst/>
              <a:defRPr/>
            </a:pPr>
            <a:r>
              <a:rPr lang="es-ES" sz="3200" dirty="0" smtClean="0">
                <a:latin typeface="Trebuchet MS" pitchFamily="34" charset="0"/>
                <a:cs typeface="Tahoma" pitchFamily="34" charset="0"/>
              </a:rPr>
              <a:t>El salbutamol es objeto de numerosas revisiones sistemáticas.</a:t>
            </a:r>
            <a:endParaRPr kumimoji="0" lang="es-ES" sz="3200" b="0" i="0"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endParaRPr>
          </a:p>
        </p:txBody>
      </p:sp>
      <p:sp>
        <p:nvSpPr>
          <p:cNvPr id="8" name="CuadroTexto 7"/>
          <p:cNvSpPr txBox="1"/>
          <p:nvPr/>
        </p:nvSpPr>
        <p:spPr>
          <a:xfrm>
            <a:off x="1167644" y="3413318"/>
            <a:ext cx="7436804" cy="1815882"/>
          </a:xfrm>
          <a:prstGeom prst="rect">
            <a:avLst/>
          </a:prstGeom>
          <a:noFill/>
        </p:spPr>
        <p:txBody>
          <a:bodyPr wrap="square" rtlCol="0">
            <a:spAutoFit/>
          </a:bodyPr>
          <a:lstStyle/>
          <a:p>
            <a:r>
              <a:rPr lang="es-AR" sz="2800" dirty="0" err="1"/>
              <a:t>Gadomski</a:t>
            </a:r>
            <a:r>
              <a:rPr lang="es-AR" sz="2800" dirty="0"/>
              <a:t> AM, </a:t>
            </a:r>
            <a:r>
              <a:rPr lang="es-AR" sz="2800" dirty="0" err="1"/>
              <a:t>Scribani</a:t>
            </a:r>
            <a:r>
              <a:rPr lang="es-AR" sz="2800" dirty="0"/>
              <a:t> MB. </a:t>
            </a:r>
            <a:r>
              <a:rPr lang="es-AR" sz="2800" dirty="0" err="1"/>
              <a:t>Bronchodilators</a:t>
            </a:r>
            <a:r>
              <a:rPr lang="es-AR" sz="2800" dirty="0"/>
              <a:t> </a:t>
            </a:r>
            <a:r>
              <a:rPr lang="es-AR" sz="2800" dirty="0" err="1"/>
              <a:t>for</a:t>
            </a:r>
            <a:r>
              <a:rPr lang="es-AR" sz="2800" dirty="0"/>
              <a:t> </a:t>
            </a:r>
            <a:r>
              <a:rPr lang="es-AR" sz="2800" dirty="0" err="1"/>
              <a:t>bronchiolitis</a:t>
            </a:r>
            <a:r>
              <a:rPr lang="es-AR" sz="2800" dirty="0"/>
              <a:t>. </a:t>
            </a:r>
            <a:r>
              <a:rPr lang="es-AR" sz="2800" i="1" dirty="0"/>
              <a:t>Cochrane </a:t>
            </a:r>
            <a:r>
              <a:rPr lang="es-AR" sz="2800" i="1" dirty="0" err="1"/>
              <a:t>Database</a:t>
            </a:r>
            <a:r>
              <a:rPr lang="es-AR" sz="2800" i="1" dirty="0"/>
              <a:t> of </a:t>
            </a:r>
            <a:r>
              <a:rPr lang="es-AR" sz="2800" i="1" dirty="0" err="1"/>
              <a:t>Systematic</a:t>
            </a:r>
            <a:r>
              <a:rPr lang="es-AR" sz="2800" i="1" dirty="0"/>
              <a:t> </a:t>
            </a:r>
            <a:r>
              <a:rPr lang="es-AR" sz="2800" i="1" dirty="0" err="1"/>
              <a:t>Reviews</a:t>
            </a:r>
            <a:r>
              <a:rPr lang="es-AR" sz="2800" i="1" dirty="0"/>
              <a:t> </a:t>
            </a:r>
            <a:r>
              <a:rPr lang="es-AR" sz="2800" dirty="0"/>
              <a:t>2014, </a:t>
            </a:r>
            <a:r>
              <a:rPr lang="es-AR" sz="2800" dirty="0" err="1"/>
              <a:t>Issue</a:t>
            </a:r>
            <a:r>
              <a:rPr lang="es-AR" sz="2800" dirty="0"/>
              <a:t> 6. </a:t>
            </a:r>
            <a:r>
              <a:rPr lang="es-AR" sz="2800" dirty="0" smtClean="0"/>
              <a:t>Art. No</a:t>
            </a:r>
            <a:r>
              <a:rPr lang="es-AR" sz="2800" dirty="0"/>
              <a:t>.: CD001266. DOI: 10.1002/14651858.CD001266.pub4.</a:t>
            </a:r>
          </a:p>
        </p:txBody>
      </p:sp>
    </p:spTree>
    <p:extLst>
      <p:ext uri="{BB962C8B-B14F-4D97-AF65-F5344CB8AC3E}">
        <p14:creationId xmlns:p14="http://schemas.microsoft.com/office/powerpoint/2010/main" val="4228346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83820"/>
            <a:ext cx="7772400" cy="1446550"/>
          </a:xfrm>
          <a:prstGeom prst="rect">
            <a:avLst/>
          </a:prstGeom>
        </p:spPr>
        <p:txBody>
          <a:bodyPr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Salbutamol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Tiempo de internación</a:t>
            </a:r>
            <a:r>
              <a:rPr lang="es-ES" sz="4400" dirty="0" smtClean="0">
                <a:solidFill>
                  <a:schemeClr val="tx2">
                    <a:satMod val="130000"/>
                  </a:schemeClr>
                </a:solidFill>
                <a:latin typeface="+mj-lt"/>
                <a:ea typeface="+mj-ea"/>
                <a:cs typeface="Tahoma" pitchFamily="34" charset="0"/>
              </a:rPr>
              <a:t> </a:t>
            </a:r>
            <a:r>
              <a:rPr kumimoji="0" lang="es-ES" sz="4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44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4" name="Imagen 3"/>
          <p:cNvPicPr>
            <a:picLocks noChangeAspect="1"/>
          </p:cNvPicPr>
          <p:nvPr/>
        </p:nvPicPr>
        <p:blipFill rotWithShape="1">
          <a:blip r:embed="rId3"/>
          <a:srcRect l="9408" t="23625" r="26945" b="15542"/>
          <a:stretch/>
        </p:blipFill>
        <p:spPr>
          <a:xfrm>
            <a:off x="611559" y="1628800"/>
            <a:ext cx="8280921" cy="4896544"/>
          </a:xfrm>
          <a:prstGeom prst="rect">
            <a:avLst/>
          </a:prstGeom>
        </p:spPr>
      </p:pic>
    </p:spTree>
    <p:extLst>
      <p:ext uri="{BB962C8B-B14F-4D97-AF65-F5344CB8AC3E}">
        <p14:creationId xmlns:p14="http://schemas.microsoft.com/office/powerpoint/2010/main" val="2106058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204316"/>
            <a:ext cx="7772400" cy="2000548"/>
          </a:xfrm>
          <a:prstGeom prst="rect">
            <a:avLst/>
          </a:prstGeom>
        </p:spPr>
        <p:txBody>
          <a:bodyPr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Salbutamol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Tiempo de resolución de la enfermedad (ambulatorios)</a:t>
            </a:r>
            <a:r>
              <a:rPr lang="es-ES" sz="4400" dirty="0" smtClean="0">
                <a:solidFill>
                  <a:schemeClr val="tx2">
                    <a:satMod val="130000"/>
                  </a:schemeClr>
                </a:solidFill>
                <a:latin typeface="+mj-lt"/>
                <a:ea typeface="+mj-ea"/>
                <a:cs typeface="Tahoma" pitchFamily="34" charset="0"/>
              </a:rPr>
              <a:t> </a:t>
            </a:r>
            <a:r>
              <a:rPr kumimoji="0" lang="es-ES" sz="4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44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3" name="Imagen 2"/>
          <p:cNvPicPr>
            <a:picLocks noChangeAspect="1"/>
          </p:cNvPicPr>
          <p:nvPr/>
        </p:nvPicPr>
        <p:blipFill rotWithShape="1">
          <a:blip r:embed="rId3"/>
          <a:srcRect l="10706" t="41141" r="28969" b="7672"/>
          <a:stretch/>
        </p:blipFill>
        <p:spPr>
          <a:xfrm>
            <a:off x="518780" y="2420888"/>
            <a:ext cx="8301692" cy="3960440"/>
          </a:xfrm>
          <a:prstGeom prst="rect">
            <a:avLst/>
          </a:prstGeom>
        </p:spPr>
      </p:pic>
    </p:spTree>
    <p:extLst>
      <p:ext uri="{BB962C8B-B14F-4D97-AF65-F5344CB8AC3E}">
        <p14:creationId xmlns:p14="http://schemas.microsoft.com/office/powerpoint/2010/main" val="1460864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6104" y="-27384"/>
            <a:ext cx="7772400" cy="769441"/>
          </a:xfrm>
          <a:prstGeom prst="rect">
            <a:avLst/>
          </a:prstGeom>
        </p:spPr>
        <p:txBody>
          <a:bodyPr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Saturación de Oxígeno</a:t>
            </a:r>
            <a:r>
              <a:rPr lang="es-ES" sz="4400" dirty="0" smtClean="0">
                <a:solidFill>
                  <a:schemeClr val="tx2">
                    <a:satMod val="130000"/>
                  </a:schemeClr>
                </a:solidFill>
                <a:latin typeface="+mj-lt"/>
                <a:ea typeface="+mj-ea"/>
                <a:cs typeface="Tahoma" pitchFamily="34" charset="0"/>
              </a:rPr>
              <a:t> </a:t>
            </a:r>
            <a:r>
              <a:rPr kumimoji="0" lang="es-ES" sz="4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44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4" name="Imagen 3"/>
          <p:cNvPicPr>
            <a:picLocks noChangeAspect="1"/>
          </p:cNvPicPr>
          <p:nvPr/>
        </p:nvPicPr>
        <p:blipFill rotWithShape="1">
          <a:blip r:embed="rId3"/>
          <a:srcRect l="11259" t="11610" r="26202" b="3735"/>
          <a:stretch/>
        </p:blipFill>
        <p:spPr>
          <a:xfrm>
            <a:off x="2843808" y="728487"/>
            <a:ext cx="4967577" cy="3780633"/>
          </a:xfrm>
          <a:prstGeom prst="rect">
            <a:avLst/>
          </a:prstGeom>
        </p:spPr>
      </p:pic>
      <p:pic>
        <p:nvPicPr>
          <p:cNvPr id="5" name="Imagen 4"/>
          <p:cNvPicPr>
            <a:picLocks noChangeAspect="1"/>
          </p:cNvPicPr>
          <p:nvPr/>
        </p:nvPicPr>
        <p:blipFill rotWithShape="1">
          <a:blip r:embed="rId4"/>
          <a:srcRect l="8918" t="18500" r="24530" b="25391"/>
          <a:stretch/>
        </p:blipFill>
        <p:spPr>
          <a:xfrm>
            <a:off x="2843808" y="4492458"/>
            <a:ext cx="4968553" cy="2320918"/>
          </a:xfrm>
          <a:prstGeom prst="rect">
            <a:avLst/>
          </a:prstGeom>
        </p:spPr>
      </p:pic>
    </p:spTree>
    <p:extLst>
      <p:ext uri="{BB962C8B-B14F-4D97-AF65-F5344CB8AC3E}">
        <p14:creationId xmlns:p14="http://schemas.microsoft.com/office/powerpoint/2010/main" val="20670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83820"/>
            <a:ext cx="7772400" cy="1446550"/>
          </a:xfrm>
          <a:prstGeom prst="rect">
            <a:avLst/>
          </a:prstGeom>
        </p:spPr>
        <p:txBody>
          <a:bodyPr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Salbutamol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Score clínico</a:t>
            </a:r>
            <a:r>
              <a:rPr lang="es-ES" sz="4400" dirty="0" smtClean="0">
                <a:solidFill>
                  <a:schemeClr val="tx2">
                    <a:satMod val="130000"/>
                  </a:schemeClr>
                </a:solidFill>
                <a:latin typeface="+mj-lt"/>
                <a:ea typeface="+mj-ea"/>
                <a:cs typeface="Tahoma" pitchFamily="34" charset="0"/>
              </a:rPr>
              <a:t> </a:t>
            </a:r>
            <a:r>
              <a:rPr kumimoji="0" lang="es-ES" sz="4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44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3" name="Imagen 2"/>
          <p:cNvPicPr>
            <a:picLocks noChangeAspect="1"/>
          </p:cNvPicPr>
          <p:nvPr/>
        </p:nvPicPr>
        <p:blipFill rotWithShape="1">
          <a:blip r:embed="rId3"/>
          <a:srcRect l="10707" t="14563" r="27309" b="2751"/>
          <a:stretch/>
        </p:blipFill>
        <p:spPr>
          <a:xfrm>
            <a:off x="1259632" y="1412776"/>
            <a:ext cx="7128792" cy="5346594"/>
          </a:xfrm>
          <a:prstGeom prst="rect">
            <a:avLst/>
          </a:prstGeom>
        </p:spPr>
      </p:pic>
    </p:spTree>
    <p:extLst>
      <p:ext uri="{BB962C8B-B14F-4D97-AF65-F5344CB8AC3E}">
        <p14:creationId xmlns:p14="http://schemas.microsoft.com/office/powerpoint/2010/main" val="1210766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16632"/>
            <a:ext cx="7704667" cy="1080120"/>
          </a:xfrm>
        </p:spPr>
        <p:txBody>
          <a:bodyPr>
            <a:normAutofit/>
          </a:bodyPr>
          <a:lstStyle/>
          <a:p>
            <a:r>
              <a:rPr lang="es-AR" sz="5400" dirty="0" smtClean="0"/>
              <a:t>Salbutamol - conclusión</a:t>
            </a:r>
            <a:endParaRPr lang="es-AR" sz="5400" dirty="0"/>
          </a:p>
        </p:txBody>
      </p:sp>
      <p:sp>
        <p:nvSpPr>
          <p:cNvPr id="3" name="Marcador de contenido 2"/>
          <p:cNvSpPr>
            <a:spLocks noGrp="1"/>
          </p:cNvSpPr>
          <p:nvPr>
            <p:ph idx="1"/>
          </p:nvPr>
        </p:nvSpPr>
        <p:spPr>
          <a:xfrm>
            <a:off x="965365" y="1196752"/>
            <a:ext cx="7704667" cy="5400600"/>
          </a:xfrm>
        </p:spPr>
        <p:txBody>
          <a:bodyPr/>
          <a:lstStyle/>
          <a:p>
            <a:r>
              <a:rPr lang="es-AR" dirty="0" smtClean="0"/>
              <a:t>No mejora la saturación de oxígeno</a:t>
            </a:r>
          </a:p>
          <a:p>
            <a:r>
              <a:rPr lang="es-AR" dirty="0" smtClean="0"/>
              <a:t>No reduce el número de internaciones luego del tratamiento</a:t>
            </a:r>
          </a:p>
          <a:p>
            <a:r>
              <a:rPr lang="es-AR" dirty="0" smtClean="0"/>
              <a:t>No reduce el tiempo de internación</a:t>
            </a:r>
          </a:p>
          <a:p>
            <a:r>
              <a:rPr lang="es-AR" dirty="0" smtClean="0"/>
              <a:t>No acorta el tiempo de resolución</a:t>
            </a:r>
          </a:p>
          <a:p>
            <a:endParaRPr lang="es-AR" dirty="0"/>
          </a:p>
          <a:p>
            <a:pPr marL="0" indent="0">
              <a:buNone/>
            </a:pPr>
            <a:r>
              <a:rPr lang="es-AR" sz="3200" dirty="0" smtClean="0"/>
              <a:t>Limitaciones:</a:t>
            </a:r>
          </a:p>
          <a:p>
            <a:pPr marL="0" indent="0">
              <a:buNone/>
            </a:pPr>
            <a:r>
              <a:rPr lang="es-AR" sz="3200" dirty="0"/>
              <a:t>	</a:t>
            </a:r>
            <a:r>
              <a:rPr lang="es-AR" sz="3200" dirty="0" smtClean="0"/>
              <a:t>	Estudios pequeños</a:t>
            </a:r>
          </a:p>
          <a:p>
            <a:pPr marL="0" indent="0">
              <a:buNone/>
            </a:pPr>
            <a:r>
              <a:rPr lang="es-AR" sz="3200" dirty="0"/>
              <a:t>	</a:t>
            </a:r>
            <a:r>
              <a:rPr lang="es-AR" sz="3200" dirty="0" smtClean="0"/>
              <a:t>	No estandarizados</a:t>
            </a:r>
            <a:endParaRPr lang="es-AR" sz="3200" dirty="0"/>
          </a:p>
        </p:txBody>
      </p:sp>
    </p:spTree>
    <p:extLst>
      <p:ext uri="{BB962C8B-B14F-4D97-AF65-F5344CB8AC3E}">
        <p14:creationId xmlns:p14="http://schemas.microsoft.com/office/powerpoint/2010/main" val="2345095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332656"/>
            <a:ext cx="7704667" cy="1080120"/>
          </a:xfrm>
        </p:spPr>
        <p:txBody>
          <a:bodyPr>
            <a:normAutofit/>
          </a:bodyPr>
          <a:lstStyle/>
          <a:p>
            <a:r>
              <a:rPr lang="es-AR" sz="5400" dirty="0" smtClean="0"/>
              <a:t>Salbutamol - conclusión</a:t>
            </a:r>
            <a:endParaRPr lang="es-AR" sz="5400" dirty="0"/>
          </a:p>
        </p:txBody>
      </p:sp>
      <p:sp>
        <p:nvSpPr>
          <p:cNvPr id="3" name="Marcador de contenido 2"/>
          <p:cNvSpPr>
            <a:spLocks noGrp="1"/>
          </p:cNvSpPr>
          <p:nvPr>
            <p:ph idx="1"/>
          </p:nvPr>
        </p:nvSpPr>
        <p:spPr>
          <a:xfrm>
            <a:off x="965365" y="1196752"/>
            <a:ext cx="7704667" cy="5400600"/>
          </a:xfrm>
        </p:spPr>
        <p:txBody>
          <a:bodyPr>
            <a:normAutofit/>
          </a:bodyPr>
          <a:lstStyle/>
          <a:p>
            <a:pPr marL="0" indent="0">
              <a:buNone/>
            </a:pPr>
            <a:r>
              <a:rPr lang="es-AR" sz="4000" dirty="0" smtClean="0"/>
              <a:t>Son necesarios estudios de mayor tamaño, de metodología estandarizada para terminar de resolver este interrogante.</a:t>
            </a:r>
          </a:p>
        </p:txBody>
      </p:sp>
    </p:spTree>
    <p:extLst>
      <p:ext uri="{BB962C8B-B14F-4D97-AF65-F5344CB8AC3E}">
        <p14:creationId xmlns:p14="http://schemas.microsoft.com/office/powerpoint/2010/main" val="4219115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47664" y="620688"/>
            <a:ext cx="6624736"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5400" dirty="0" smtClean="0">
                <a:solidFill>
                  <a:schemeClr val="tx2">
                    <a:satMod val="130000"/>
                  </a:schemeClr>
                </a:solidFill>
                <a:latin typeface="+mj-lt"/>
                <a:ea typeface="+mj-ea"/>
                <a:cs typeface="Tahoma" pitchFamily="34" charset="0"/>
              </a:rPr>
              <a:t>Bromuro de </a:t>
            </a:r>
            <a:r>
              <a:rPr lang="es-ES" sz="5400" dirty="0" err="1" smtClean="0">
                <a:solidFill>
                  <a:schemeClr val="tx2">
                    <a:satMod val="130000"/>
                  </a:schemeClr>
                </a:solidFill>
                <a:latin typeface="+mj-lt"/>
                <a:ea typeface="+mj-ea"/>
                <a:cs typeface="Tahoma" pitchFamily="34" charset="0"/>
              </a:rPr>
              <a:t>Ipratropio</a:t>
            </a:r>
            <a:r>
              <a:rPr lang="es-ES" sz="5400" dirty="0" smtClean="0">
                <a:solidFill>
                  <a:schemeClr val="tx2">
                    <a:satMod val="130000"/>
                  </a:schemeClr>
                </a:solidFill>
                <a:latin typeface="+mj-lt"/>
                <a:ea typeface="+mj-ea"/>
                <a:cs typeface="Tahoma" pitchFamily="34" charset="0"/>
              </a:rPr>
              <a:t> </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3" name="Rectangle 3"/>
          <p:cNvSpPr txBox="1">
            <a:spLocks noChangeArrowheads="1"/>
          </p:cNvSpPr>
          <p:nvPr/>
        </p:nvSpPr>
        <p:spPr>
          <a:xfrm>
            <a:off x="791580" y="2780928"/>
            <a:ext cx="8136904" cy="2088232"/>
          </a:xfrm>
          <a:prstGeom prst="rect">
            <a:avLst/>
          </a:prstGeom>
        </p:spPr>
        <p:txBody>
          <a:bodyPr>
            <a:noAutofit/>
          </a:bodyPr>
          <a:lstStyle/>
          <a:p>
            <a:pPr marL="365760" marR="0" lvl="0" indent="-283464" algn="l" defTabSz="914400" rtl="0" eaLnBrk="1" fontAlgn="auto" latinLnBrk="0" hangingPunct="1">
              <a:lnSpc>
                <a:spcPct val="110000"/>
              </a:lnSpc>
              <a:spcBef>
                <a:spcPts val="600"/>
              </a:spcBef>
              <a:spcAft>
                <a:spcPts val="0"/>
              </a:spcAft>
              <a:buClr>
                <a:schemeClr val="accent1"/>
              </a:buClr>
              <a:buSzPct val="80000"/>
              <a:buFont typeface="Wingdings 2"/>
              <a:buChar char=""/>
              <a:tabLst/>
              <a:defRPr/>
            </a:pPr>
            <a:r>
              <a:rPr lang="es-ES" sz="4000" dirty="0" smtClean="0">
                <a:ea typeface="Arial Unicode MS" pitchFamily="34" charset="-128"/>
                <a:cs typeface="Arial Unicode MS" pitchFamily="34" charset="-128"/>
              </a:rPr>
              <a:t>No se recomienda en el tratamiento de la bronquiolitis (evidencia C)</a:t>
            </a:r>
            <a:r>
              <a:rPr lang="es-ES" sz="4000" dirty="0" smtClean="0">
                <a:cs typeface="Tahoma" pitchFamily="34" charset="0"/>
              </a:rPr>
              <a:t>.</a:t>
            </a:r>
            <a:endParaRPr kumimoji="0" lang="es-ES" sz="4000" b="0" i="0" u="none" strike="noStrike" kern="1200" cap="none" spc="0" normalizeH="0" baseline="0" noProof="0" dirty="0" smtClean="0">
              <a:ln>
                <a:noFill/>
              </a:ln>
              <a:solidFill>
                <a:schemeClr val="tx1"/>
              </a:solidFill>
              <a:effectLst/>
              <a:uLnTx/>
              <a:uFillTx/>
              <a:cs typeface="Tahoma" pitchFamily="34" charset="0"/>
            </a:endParaRPr>
          </a:p>
          <a:p>
            <a:pPr marL="365760" marR="0" lvl="0" indent="-283464" algn="l" defTabSz="914400" rtl="0" eaLnBrk="1" fontAlgn="auto" latinLnBrk="0" hangingPunct="1">
              <a:lnSpc>
                <a:spcPct val="110000"/>
              </a:lnSpc>
              <a:spcBef>
                <a:spcPts val="600"/>
              </a:spcBef>
              <a:spcAft>
                <a:spcPts val="0"/>
              </a:spcAft>
              <a:buClr>
                <a:schemeClr val="accent1"/>
              </a:buClr>
              <a:buSzPct val="80000"/>
              <a:buFont typeface="Wingdings 2"/>
              <a:buNone/>
              <a:tabLst/>
              <a:defRPr/>
            </a:pPr>
            <a:endParaRPr kumimoji="0" lang="es-ES" sz="4000" b="0" i="0" u="none" strike="noStrike" kern="1200" cap="none" spc="0" normalizeH="0" baseline="0" noProof="0" dirty="0">
              <a:ln>
                <a:noFill/>
              </a:ln>
              <a:solidFill>
                <a:schemeClr val="tx1"/>
              </a:solidFill>
              <a:effectLst/>
              <a:uLnTx/>
              <a:uFillTx/>
              <a:cs typeface="Tahoma" pitchFamily="34" charset="0"/>
            </a:endParaRPr>
          </a:p>
        </p:txBody>
      </p:sp>
      <p:sp>
        <p:nvSpPr>
          <p:cNvPr id="4" name="3 CuadroTexto"/>
          <p:cNvSpPr txBox="1"/>
          <p:nvPr/>
        </p:nvSpPr>
        <p:spPr>
          <a:xfrm>
            <a:off x="2123728" y="5951021"/>
            <a:ext cx="6552728" cy="646331"/>
          </a:xfrm>
          <a:prstGeom prst="rect">
            <a:avLst/>
          </a:prstGeom>
          <a:noFill/>
        </p:spPr>
        <p:txBody>
          <a:bodyPr wrap="square" rtlCol="0">
            <a:spAutoFit/>
          </a:bodyPr>
          <a:lstStyle/>
          <a:p>
            <a:r>
              <a:rPr lang="en-US" dirty="0" smtClean="0"/>
              <a:t>Scottish Intercollegiate Guidelines Network. </a:t>
            </a:r>
            <a:r>
              <a:rPr lang="en-US" dirty="0" err="1" smtClean="0"/>
              <a:t>Bronquiolitis</a:t>
            </a:r>
            <a:r>
              <a:rPr lang="en-US" dirty="0" smtClean="0"/>
              <a:t> in children. SIGN publication number 91. 2006, p. 1-41.</a:t>
            </a:r>
            <a:endParaRPr lang="en-US" dirty="0"/>
          </a:p>
        </p:txBody>
      </p:sp>
    </p:spTree>
    <p:extLst>
      <p:ext uri="{BB962C8B-B14F-4D97-AF65-F5344CB8AC3E}">
        <p14:creationId xmlns:p14="http://schemas.microsoft.com/office/powerpoint/2010/main" val="8049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332656"/>
            <a:ext cx="7704667" cy="1531639"/>
          </a:xfrm>
        </p:spPr>
        <p:txBody>
          <a:bodyPr>
            <a:normAutofit/>
          </a:bodyPr>
          <a:lstStyle/>
          <a:p>
            <a:r>
              <a:rPr lang="es-AR" sz="5400" b="1" dirty="0" smtClean="0"/>
              <a:t>Definición - AAP</a:t>
            </a:r>
            <a:endParaRPr lang="en-US" sz="5400" b="1" dirty="0"/>
          </a:p>
        </p:txBody>
      </p:sp>
      <p:sp>
        <p:nvSpPr>
          <p:cNvPr id="3" name="2 Marcador de contenido"/>
          <p:cNvSpPr>
            <a:spLocks noGrp="1"/>
          </p:cNvSpPr>
          <p:nvPr>
            <p:ph sz="quarter" idx="1"/>
          </p:nvPr>
        </p:nvSpPr>
        <p:spPr>
          <a:xfrm>
            <a:off x="1105272" y="1628800"/>
            <a:ext cx="6923112" cy="4608512"/>
          </a:xfrm>
        </p:spPr>
        <p:txBody>
          <a:bodyPr>
            <a:normAutofit/>
          </a:bodyPr>
          <a:lstStyle/>
          <a:p>
            <a:r>
              <a:rPr lang="es-AR" sz="4000" dirty="0" smtClean="0"/>
              <a:t>Conjunto de signos y síntomas clínicos presentes en una infección respiratoria  alta de etiología viral, seguido del incremento del esfuerzo respiratorio y </a:t>
            </a:r>
            <a:r>
              <a:rPr lang="es-AR" sz="4000" dirty="0" err="1" smtClean="0"/>
              <a:t>sibilancias</a:t>
            </a:r>
            <a:r>
              <a:rPr lang="es-AR" sz="4000" dirty="0" smtClean="0"/>
              <a:t> en niños menores de 2 años.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72208" y="345430"/>
            <a:ext cx="4460032"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5400" dirty="0" smtClean="0">
                <a:solidFill>
                  <a:schemeClr val="tx2">
                    <a:satMod val="130000"/>
                  </a:schemeClr>
                </a:solidFill>
                <a:latin typeface="+mj-lt"/>
                <a:ea typeface="+mj-ea"/>
                <a:cs typeface="Tahoma" pitchFamily="34" charset="0"/>
              </a:rPr>
              <a:t>Epinefrina </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4" name="Rectángulo 3"/>
          <p:cNvSpPr/>
          <p:nvPr/>
        </p:nvSpPr>
        <p:spPr>
          <a:xfrm>
            <a:off x="1043608" y="1844824"/>
            <a:ext cx="7128792" cy="2677656"/>
          </a:xfrm>
          <a:prstGeom prst="rect">
            <a:avLst/>
          </a:prstGeom>
        </p:spPr>
        <p:txBody>
          <a:bodyPr wrap="square">
            <a:spAutoFit/>
          </a:bodyPr>
          <a:lstStyle/>
          <a:p>
            <a:r>
              <a:rPr lang="es-AR" sz="2800" dirty="0" err="1"/>
              <a:t>Hartling</a:t>
            </a:r>
            <a:r>
              <a:rPr lang="es-AR" sz="2800" dirty="0"/>
              <a:t> </a:t>
            </a:r>
            <a:r>
              <a:rPr lang="es-AR" sz="2800" dirty="0" err="1"/>
              <a:t>L,Bialy</a:t>
            </a:r>
            <a:r>
              <a:rPr lang="es-AR" sz="2800" dirty="0"/>
              <a:t> </a:t>
            </a:r>
            <a:r>
              <a:rPr lang="es-AR" sz="2800" dirty="0" err="1"/>
              <a:t>LM,VandermeerB,Tjosvold</a:t>
            </a:r>
            <a:r>
              <a:rPr lang="es-AR" sz="2800" dirty="0"/>
              <a:t> L, </a:t>
            </a:r>
            <a:r>
              <a:rPr lang="es-AR" sz="2800" dirty="0" err="1"/>
              <a:t>JohnsonDW</a:t>
            </a:r>
            <a:r>
              <a:rPr lang="es-AR" sz="2800" dirty="0"/>
              <a:t>, </a:t>
            </a:r>
            <a:r>
              <a:rPr lang="es-AR" sz="2800" dirty="0" err="1"/>
              <a:t>PlintAC,KlassenTP</a:t>
            </a:r>
            <a:r>
              <a:rPr lang="es-AR" sz="2800" dirty="0"/>
              <a:t>, </a:t>
            </a:r>
            <a:r>
              <a:rPr lang="es-AR" sz="2800" dirty="0" err="1"/>
              <a:t>PatelH</a:t>
            </a:r>
            <a:r>
              <a:rPr lang="es-AR" sz="2800" dirty="0"/>
              <a:t>, </a:t>
            </a:r>
            <a:r>
              <a:rPr lang="es-AR" sz="2800" dirty="0" err="1"/>
              <a:t>FernandesRM</a:t>
            </a:r>
            <a:r>
              <a:rPr lang="es-AR" sz="2800" dirty="0"/>
              <a:t>. </a:t>
            </a:r>
            <a:r>
              <a:rPr lang="es-AR" sz="2800" dirty="0" err="1"/>
              <a:t>Epinephrine</a:t>
            </a:r>
            <a:r>
              <a:rPr lang="es-AR" sz="2800" dirty="0"/>
              <a:t> </a:t>
            </a:r>
            <a:r>
              <a:rPr lang="es-AR" sz="2800" dirty="0" err="1"/>
              <a:t>for</a:t>
            </a:r>
            <a:endParaRPr lang="es-AR" sz="2800" dirty="0"/>
          </a:p>
          <a:p>
            <a:r>
              <a:rPr lang="en-US" sz="2800" dirty="0"/>
              <a:t>bronchiolitis. </a:t>
            </a:r>
            <a:r>
              <a:rPr lang="en-US" sz="2800" i="1" dirty="0" err="1"/>
              <a:t>CochraneDatabase</a:t>
            </a:r>
            <a:r>
              <a:rPr lang="en-US" sz="2800" i="1" dirty="0"/>
              <a:t> of Systematic Reviews </a:t>
            </a:r>
            <a:r>
              <a:rPr lang="en-US" sz="2800" dirty="0"/>
              <a:t>2011, Issue 6. Art.No.:CD003123.DOI: 10.1002/14651858.CD003123.pub3.</a:t>
            </a:r>
            <a:endParaRPr lang="es-AR" sz="2800" dirty="0"/>
          </a:p>
        </p:txBody>
      </p:sp>
      <p:sp>
        <p:nvSpPr>
          <p:cNvPr id="6" name="CuadroTexto 5"/>
          <p:cNvSpPr txBox="1"/>
          <p:nvPr/>
        </p:nvSpPr>
        <p:spPr>
          <a:xfrm>
            <a:off x="1043608" y="4941168"/>
            <a:ext cx="6480720" cy="523220"/>
          </a:xfrm>
          <a:prstGeom prst="rect">
            <a:avLst/>
          </a:prstGeom>
          <a:noFill/>
        </p:spPr>
        <p:txBody>
          <a:bodyPr wrap="square" rtlCol="0">
            <a:spAutoFit/>
          </a:bodyPr>
          <a:lstStyle/>
          <a:p>
            <a:r>
              <a:rPr lang="es-AR" sz="2800" dirty="0" smtClean="0"/>
              <a:t>19 estudios con 2256 participantes</a:t>
            </a:r>
            <a:endParaRPr lang="es-AR" sz="2800" dirty="0"/>
          </a:p>
        </p:txBody>
      </p:sp>
    </p:spTree>
    <p:extLst>
      <p:ext uri="{BB962C8B-B14F-4D97-AF65-F5344CB8AC3E}">
        <p14:creationId xmlns:p14="http://schemas.microsoft.com/office/powerpoint/2010/main" val="2797548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89337"/>
            <a:ext cx="5832648" cy="1323439"/>
          </a:xfrm>
          <a:prstGeom prst="rect">
            <a:avLst/>
          </a:prstGeom>
        </p:spPr>
        <p:txBody>
          <a:bodyPr wrap="square"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Epinefrina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Tiempo de internación </a:t>
            </a:r>
            <a:r>
              <a:rPr kumimoji="0" lang="es-ES" sz="36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36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3" name="Imagen 2"/>
          <p:cNvPicPr>
            <a:picLocks noChangeAspect="1"/>
          </p:cNvPicPr>
          <p:nvPr/>
        </p:nvPicPr>
        <p:blipFill rotWithShape="1">
          <a:blip r:embed="rId2"/>
          <a:srcRect l="24627" t="25247" r="18923" b="28140"/>
          <a:stretch/>
        </p:blipFill>
        <p:spPr>
          <a:xfrm>
            <a:off x="251520" y="1556792"/>
            <a:ext cx="8585692" cy="4680520"/>
          </a:xfrm>
          <a:prstGeom prst="rect">
            <a:avLst/>
          </a:prstGeom>
        </p:spPr>
      </p:pic>
    </p:spTree>
    <p:extLst>
      <p:ext uri="{BB962C8B-B14F-4D97-AF65-F5344CB8AC3E}">
        <p14:creationId xmlns:p14="http://schemas.microsoft.com/office/powerpoint/2010/main" val="241770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89337"/>
            <a:ext cx="5832648" cy="1323439"/>
          </a:xfrm>
          <a:prstGeom prst="rect">
            <a:avLst/>
          </a:prstGeom>
        </p:spPr>
        <p:txBody>
          <a:bodyPr wrap="square"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Epinefrina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noProof="0" dirty="0" smtClean="0">
                <a:solidFill>
                  <a:schemeClr val="tx2">
                    <a:satMod val="130000"/>
                  </a:schemeClr>
                </a:solidFill>
                <a:latin typeface="+mj-lt"/>
                <a:ea typeface="+mj-ea"/>
                <a:cs typeface="Tahoma" pitchFamily="34" charset="0"/>
              </a:rPr>
              <a:t>Saturación de oxígeno</a:t>
            </a:r>
            <a:r>
              <a:rPr kumimoji="0" lang="es-ES" sz="36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36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4" name="Imagen 3"/>
          <p:cNvPicPr>
            <a:picLocks noChangeAspect="1"/>
          </p:cNvPicPr>
          <p:nvPr/>
        </p:nvPicPr>
        <p:blipFill rotWithShape="1">
          <a:blip r:embed="rId2"/>
          <a:srcRect l="16241" t="10828" r="13473" b="7097"/>
          <a:stretch/>
        </p:blipFill>
        <p:spPr>
          <a:xfrm>
            <a:off x="755576" y="1412776"/>
            <a:ext cx="8064896" cy="5294830"/>
          </a:xfrm>
          <a:prstGeom prst="rect">
            <a:avLst/>
          </a:prstGeom>
        </p:spPr>
      </p:pic>
    </p:spTree>
    <p:extLst>
      <p:ext uri="{BB962C8B-B14F-4D97-AF65-F5344CB8AC3E}">
        <p14:creationId xmlns:p14="http://schemas.microsoft.com/office/powerpoint/2010/main" val="3175386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89337"/>
            <a:ext cx="5832648" cy="1323439"/>
          </a:xfrm>
          <a:prstGeom prst="rect">
            <a:avLst/>
          </a:prstGeom>
        </p:spPr>
        <p:txBody>
          <a:bodyPr wrap="square"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atMod val="130000"/>
                  </a:schemeClr>
                </a:solidFill>
                <a:latin typeface="+mj-lt"/>
                <a:ea typeface="+mj-ea"/>
                <a:cs typeface="Tahoma" pitchFamily="34" charset="0"/>
              </a:rPr>
              <a:t>Epinefrina vs Placebo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dirty="0" smtClean="0">
                <a:solidFill>
                  <a:schemeClr val="tx2">
                    <a:satMod val="130000"/>
                  </a:schemeClr>
                </a:solidFill>
                <a:latin typeface="+mj-lt"/>
                <a:ea typeface="+mj-ea"/>
                <a:cs typeface="Tahoma" pitchFamily="34" charset="0"/>
              </a:rPr>
              <a:t>Score Clínico </a:t>
            </a:r>
            <a:r>
              <a:rPr kumimoji="0" lang="es-ES" sz="36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3600" b="1" i="0" u="none" strike="noStrike" kern="1200" cap="none" spc="0" normalizeH="0" baseline="0" noProof="0" dirty="0">
              <a:ln>
                <a:noFill/>
              </a:ln>
              <a:solidFill>
                <a:srgbClr val="FFFF00"/>
              </a:solidFill>
              <a:uLnTx/>
              <a:uFillTx/>
              <a:latin typeface="+mj-lt"/>
              <a:ea typeface="+mj-ea"/>
              <a:cs typeface="Tahoma" pitchFamily="34" charset="0"/>
            </a:endParaRPr>
          </a:p>
        </p:txBody>
      </p:sp>
      <p:pic>
        <p:nvPicPr>
          <p:cNvPr id="4" name="Imagen 3"/>
          <p:cNvPicPr>
            <a:picLocks noChangeAspect="1"/>
          </p:cNvPicPr>
          <p:nvPr/>
        </p:nvPicPr>
        <p:blipFill rotWithShape="1">
          <a:blip r:embed="rId3"/>
          <a:srcRect l="23435" t="18704" r="17901" b="7469"/>
          <a:stretch/>
        </p:blipFill>
        <p:spPr>
          <a:xfrm>
            <a:off x="1115616" y="1412776"/>
            <a:ext cx="7632849" cy="5400600"/>
          </a:xfrm>
          <a:prstGeom prst="rect">
            <a:avLst/>
          </a:prstGeom>
        </p:spPr>
      </p:pic>
    </p:spTree>
    <p:extLst>
      <p:ext uri="{BB962C8B-B14F-4D97-AF65-F5344CB8AC3E}">
        <p14:creationId xmlns:p14="http://schemas.microsoft.com/office/powerpoint/2010/main" val="46209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04664"/>
            <a:ext cx="7704667" cy="1080120"/>
          </a:xfrm>
        </p:spPr>
        <p:txBody>
          <a:bodyPr>
            <a:normAutofit/>
          </a:bodyPr>
          <a:lstStyle/>
          <a:p>
            <a:r>
              <a:rPr lang="es-AR" sz="5400" dirty="0" smtClean="0"/>
              <a:t>Epinefrina - conclusión</a:t>
            </a:r>
            <a:endParaRPr lang="es-AR" sz="5400" dirty="0"/>
          </a:p>
        </p:txBody>
      </p:sp>
      <p:sp>
        <p:nvSpPr>
          <p:cNvPr id="3" name="Marcador de contenido 2"/>
          <p:cNvSpPr>
            <a:spLocks noGrp="1"/>
          </p:cNvSpPr>
          <p:nvPr>
            <p:ph idx="1"/>
          </p:nvPr>
        </p:nvSpPr>
        <p:spPr>
          <a:xfrm>
            <a:off x="965365" y="1628800"/>
            <a:ext cx="7704667" cy="4464496"/>
          </a:xfrm>
        </p:spPr>
        <p:txBody>
          <a:bodyPr>
            <a:noAutofit/>
          </a:bodyPr>
          <a:lstStyle/>
          <a:p>
            <a:r>
              <a:rPr lang="es-AR" sz="3200" dirty="0" smtClean="0"/>
              <a:t>Es superior al placebo en las primeras 24 </a:t>
            </a:r>
            <a:r>
              <a:rPr lang="es-AR" sz="3200" dirty="0" err="1" smtClean="0"/>
              <a:t>hs</a:t>
            </a:r>
            <a:r>
              <a:rPr lang="es-AR" sz="3200" dirty="0" smtClean="0"/>
              <a:t> de evolución</a:t>
            </a:r>
          </a:p>
          <a:p>
            <a:r>
              <a:rPr lang="es-AR" sz="3200" dirty="0" smtClean="0"/>
              <a:t>Son necesarios mas estudios para confirmar el efecto beneficioso del uso conjunto de esteroides y epinefrina</a:t>
            </a:r>
          </a:p>
          <a:p>
            <a:r>
              <a:rPr lang="es-AR" sz="3200" dirty="0" smtClean="0"/>
              <a:t>No hay evidencias de la eficacia de dosis repetidas o su uso prolongado</a:t>
            </a:r>
          </a:p>
        </p:txBody>
      </p:sp>
    </p:spTree>
    <p:extLst>
      <p:ext uri="{BB962C8B-B14F-4D97-AF65-F5344CB8AC3E}">
        <p14:creationId xmlns:p14="http://schemas.microsoft.com/office/powerpoint/2010/main" val="74598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55776" y="548680"/>
            <a:ext cx="4896544"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5400" dirty="0" smtClean="0">
                <a:solidFill>
                  <a:schemeClr val="tx2">
                    <a:satMod val="130000"/>
                  </a:schemeClr>
                </a:solidFill>
                <a:latin typeface="+mj-lt"/>
                <a:ea typeface="+mj-ea"/>
                <a:cs typeface="Tahoma" pitchFamily="34" charset="0"/>
              </a:rPr>
              <a:t>Corticoides </a:t>
            </a:r>
            <a:r>
              <a:rPr kumimoji="0" lang="es-ES" sz="5400" b="1" i="0" u="none" strike="noStrike" kern="1200" cap="none" spc="0" normalizeH="0" baseline="0" noProof="0" dirty="0" smtClean="0">
                <a:ln>
                  <a:noFill/>
                </a:ln>
                <a:solidFill>
                  <a:srgbClr val="FFFF00"/>
                </a:solidFill>
                <a:uLnTx/>
                <a:uFillTx/>
                <a:latin typeface="+mj-lt"/>
                <a:ea typeface="+mj-ea"/>
                <a:cs typeface="Tahoma" pitchFamily="34" charset="0"/>
              </a:rPr>
              <a:t> </a:t>
            </a:r>
            <a:endParaRPr kumimoji="0" lang="es-ES" sz="5400" b="1" i="0" u="none" strike="noStrike" kern="1200" cap="none" spc="0" normalizeH="0" baseline="0" noProof="0" dirty="0">
              <a:ln>
                <a:noFill/>
              </a:ln>
              <a:solidFill>
                <a:srgbClr val="FFFF00"/>
              </a:solidFill>
              <a:uLnTx/>
              <a:uFillTx/>
              <a:latin typeface="+mj-lt"/>
              <a:ea typeface="+mj-ea"/>
              <a:cs typeface="Tahoma" pitchFamily="34" charset="0"/>
            </a:endParaRPr>
          </a:p>
        </p:txBody>
      </p:sp>
      <p:sp>
        <p:nvSpPr>
          <p:cNvPr id="3" name="Rectangle 3"/>
          <p:cNvSpPr txBox="1">
            <a:spLocks noChangeArrowheads="1"/>
          </p:cNvSpPr>
          <p:nvPr/>
        </p:nvSpPr>
        <p:spPr>
          <a:xfrm>
            <a:off x="899592" y="1700808"/>
            <a:ext cx="8244408" cy="3312368"/>
          </a:xfrm>
          <a:prstGeom prst="rect">
            <a:avLst/>
          </a:prstGeom>
        </p:spPr>
        <p:txBody>
          <a:bodyPr>
            <a:noAutofit/>
          </a:bodyPr>
          <a:lstStyle/>
          <a:p>
            <a:pPr marL="365760" marR="0" lvl="0" indent="-283464" algn="l" defTabSz="914400" rtl="0" eaLnBrk="1" fontAlgn="auto" latinLnBrk="0" hangingPunct="1">
              <a:lnSpc>
                <a:spcPct val="110000"/>
              </a:lnSpc>
              <a:spcBef>
                <a:spcPts val="600"/>
              </a:spcBef>
              <a:spcAft>
                <a:spcPts val="0"/>
              </a:spcAft>
              <a:buClr>
                <a:schemeClr val="accent1"/>
              </a:buClr>
              <a:buSzPct val="80000"/>
              <a:tabLst/>
              <a:defRPr/>
            </a:pPr>
            <a:endParaRPr kumimoji="0" lang="es-ES" sz="3200" b="0" i="0"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endParaRPr>
          </a:p>
          <a:p>
            <a:pPr marL="365760" marR="0" lvl="0" indent="-283464" algn="l" defTabSz="914400" rtl="0" eaLnBrk="1" fontAlgn="auto" latinLnBrk="0" hangingPunct="1">
              <a:lnSpc>
                <a:spcPct val="110000"/>
              </a:lnSpc>
              <a:spcBef>
                <a:spcPts val="600"/>
              </a:spcBef>
              <a:spcAft>
                <a:spcPts val="0"/>
              </a:spcAft>
              <a:buClr>
                <a:schemeClr val="accent1"/>
              </a:buClr>
              <a:buSzPct val="80000"/>
              <a:buFont typeface="Wingdings 2"/>
              <a:buChar char=""/>
              <a:tabLst/>
              <a:defRPr/>
            </a:pPr>
            <a:r>
              <a:rPr kumimoji="0" lang="es-ES" sz="3200" b="0" i="0"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No se recomienda el uso de corticoides para el tratamiento de la </a:t>
            </a:r>
            <a:r>
              <a:rPr kumimoji="0" lang="es-ES" sz="3200" b="0" i="0" u="none" strike="noStrike" kern="1200" cap="none" spc="0" normalizeH="0" baseline="0" noProof="0" dirty="0" err="1" smtClean="0">
                <a:ln>
                  <a:noFill/>
                </a:ln>
                <a:solidFill>
                  <a:schemeClr val="tx1"/>
                </a:solidFill>
                <a:effectLst/>
                <a:uLnTx/>
                <a:uFillTx/>
                <a:latin typeface="Trebuchet MS" pitchFamily="34" charset="0"/>
                <a:ea typeface="+mn-ea"/>
                <a:cs typeface="Tahoma" pitchFamily="34" charset="0"/>
              </a:rPr>
              <a:t>bronquiolitis</a:t>
            </a:r>
            <a:r>
              <a:rPr kumimoji="0" lang="es-ES" sz="3200" b="0" i="0"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 en ninguna de sus formas de administración (Evidencia A).</a:t>
            </a:r>
          </a:p>
          <a:p>
            <a:pPr marL="365760" marR="0" lvl="0" indent="-283464" algn="l" defTabSz="914400" rtl="0" eaLnBrk="1" fontAlgn="auto" latinLnBrk="0" hangingPunct="1">
              <a:lnSpc>
                <a:spcPct val="110000"/>
              </a:lnSpc>
              <a:spcBef>
                <a:spcPts val="600"/>
              </a:spcBef>
              <a:spcAft>
                <a:spcPts val="0"/>
              </a:spcAft>
              <a:buClr>
                <a:schemeClr val="accent1"/>
              </a:buClr>
              <a:buSzPct val="80000"/>
              <a:buFont typeface="Wingdings 2"/>
              <a:buNone/>
              <a:tabLst/>
              <a:defRPr/>
            </a:pPr>
            <a:endParaRPr kumimoji="0" lang="es-ES" sz="3200" b="0" i="0" u="none" strike="noStrike" kern="1200" cap="none" spc="0" normalizeH="0" baseline="0" noProof="0" dirty="0">
              <a:ln>
                <a:noFill/>
              </a:ln>
              <a:solidFill>
                <a:schemeClr val="tx1"/>
              </a:solidFill>
              <a:effectLst/>
              <a:uLnTx/>
              <a:uFillTx/>
              <a:latin typeface="Trebuchet MS" pitchFamily="34" charset="0"/>
              <a:ea typeface="+mn-ea"/>
              <a:cs typeface="Tahoma" pitchFamily="34" charset="0"/>
            </a:endParaRPr>
          </a:p>
        </p:txBody>
      </p:sp>
      <p:sp>
        <p:nvSpPr>
          <p:cNvPr id="4" name="3 CuadroTexto"/>
          <p:cNvSpPr txBox="1"/>
          <p:nvPr/>
        </p:nvSpPr>
        <p:spPr>
          <a:xfrm>
            <a:off x="1835696" y="5602014"/>
            <a:ext cx="7128792" cy="923330"/>
          </a:xfrm>
          <a:prstGeom prst="rect">
            <a:avLst/>
          </a:prstGeom>
          <a:noFill/>
        </p:spPr>
        <p:txBody>
          <a:bodyPr wrap="square" rtlCol="0">
            <a:spAutoFit/>
          </a:bodyPr>
          <a:lstStyle/>
          <a:p>
            <a:r>
              <a:rPr lang="da-DK" dirty="0" smtClean="0"/>
              <a:t>Fernandes RM, Bialy LM, Vandermeer B, et al. Glucocorticoids for acute viral </a:t>
            </a:r>
            <a:r>
              <a:rPr lang="en-US" dirty="0" err="1" smtClean="0"/>
              <a:t>bronchiolitis</a:t>
            </a:r>
            <a:r>
              <a:rPr lang="en-US" dirty="0" smtClean="0"/>
              <a:t> in infants and young children. Cochrane Database </a:t>
            </a:r>
            <a:r>
              <a:rPr lang="en-US" dirty="0" err="1" smtClean="0"/>
              <a:t>Syst</a:t>
            </a:r>
            <a:r>
              <a:rPr lang="en-US" dirty="0" smtClean="0"/>
              <a:t> Rev 2013; 6:CD004878</a:t>
            </a:r>
            <a:endParaRPr lang="en-US" dirty="0"/>
          </a:p>
        </p:txBody>
      </p:sp>
    </p:spTree>
    <p:extLst>
      <p:ext uri="{BB962C8B-B14F-4D97-AF65-F5344CB8AC3E}">
        <p14:creationId xmlns:p14="http://schemas.microsoft.com/office/powerpoint/2010/main" val="80497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44624"/>
            <a:ext cx="7344816" cy="2376264"/>
          </a:xfrm>
        </p:spPr>
        <p:txBody>
          <a:bodyPr>
            <a:normAutofit/>
          </a:bodyPr>
          <a:lstStyle/>
          <a:p>
            <a:r>
              <a:rPr lang="es-AR" sz="5400" dirty="0" smtClean="0"/>
              <a:t>Solución salina hipertónica</a:t>
            </a:r>
            <a:endParaRPr lang="es-AR" sz="5400" dirty="0"/>
          </a:p>
        </p:txBody>
      </p:sp>
      <p:sp>
        <p:nvSpPr>
          <p:cNvPr id="3" name="Marcador de contenido 2"/>
          <p:cNvSpPr>
            <a:spLocks noGrp="1"/>
          </p:cNvSpPr>
          <p:nvPr>
            <p:ph idx="1"/>
          </p:nvPr>
        </p:nvSpPr>
        <p:spPr>
          <a:xfrm>
            <a:off x="683568" y="2060848"/>
            <a:ext cx="8316416" cy="3888432"/>
          </a:xfrm>
        </p:spPr>
        <p:txBody>
          <a:bodyPr>
            <a:noAutofit/>
          </a:bodyPr>
          <a:lstStyle/>
          <a:p>
            <a:r>
              <a:rPr lang="es-AR" sz="4000" dirty="0" smtClean="0"/>
              <a:t>Absorbe el agua de la mucosa, con lo que reduciría el edema y mejoraría las características de moco favoreciendo el </a:t>
            </a:r>
            <a:r>
              <a:rPr lang="es-AR" sz="4000" dirty="0" err="1" smtClean="0"/>
              <a:t>clearence</a:t>
            </a:r>
            <a:r>
              <a:rPr lang="es-AR" sz="4000" dirty="0" smtClean="0"/>
              <a:t> </a:t>
            </a:r>
            <a:r>
              <a:rPr lang="es-AR" sz="4000" dirty="0" err="1" smtClean="0"/>
              <a:t>mucociliar</a:t>
            </a:r>
            <a:endParaRPr lang="es-AR" sz="4000" dirty="0" smtClean="0"/>
          </a:p>
        </p:txBody>
      </p:sp>
    </p:spTree>
    <p:extLst>
      <p:ext uri="{BB962C8B-B14F-4D97-AF65-F5344CB8AC3E}">
        <p14:creationId xmlns:p14="http://schemas.microsoft.com/office/powerpoint/2010/main" val="360296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44624"/>
            <a:ext cx="6120680" cy="2376264"/>
          </a:xfrm>
        </p:spPr>
        <p:txBody>
          <a:bodyPr>
            <a:normAutofit/>
          </a:bodyPr>
          <a:lstStyle/>
          <a:p>
            <a:r>
              <a:rPr lang="es-AR" sz="5400" dirty="0" smtClean="0"/>
              <a:t>Solución salina hipertónica</a:t>
            </a:r>
            <a:endParaRPr lang="es-AR" sz="5400" dirty="0"/>
          </a:p>
        </p:txBody>
      </p:sp>
      <p:sp>
        <p:nvSpPr>
          <p:cNvPr id="3" name="Marcador de contenido 2"/>
          <p:cNvSpPr>
            <a:spLocks noGrp="1"/>
          </p:cNvSpPr>
          <p:nvPr>
            <p:ph idx="1"/>
          </p:nvPr>
        </p:nvSpPr>
        <p:spPr>
          <a:xfrm>
            <a:off x="683568" y="2204864"/>
            <a:ext cx="8316416" cy="3024336"/>
          </a:xfrm>
        </p:spPr>
        <p:txBody>
          <a:bodyPr>
            <a:noAutofit/>
          </a:bodyPr>
          <a:lstStyle/>
          <a:p>
            <a:r>
              <a:rPr lang="es-AR" sz="4000" dirty="0" smtClean="0"/>
              <a:t> Muestra beneficios en pequeños estudios con acortamiento leve del tiempo de internación.</a:t>
            </a:r>
            <a:endParaRPr lang="es-AR" sz="4000" dirty="0"/>
          </a:p>
        </p:txBody>
      </p:sp>
      <p:sp>
        <p:nvSpPr>
          <p:cNvPr id="4" name="3 CuadroTexto"/>
          <p:cNvSpPr txBox="1"/>
          <p:nvPr/>
        </p:nvSpPr>
        <p:spPr>
          <a:xfrm>
            <a:off x="1403648" y="5805264"/>
            <a:ext cx="7740352" cy="923330"/>
          </a:xfrm>
          <a:prstGeom prst="rect">
            <a:avLst/>
          </a:prstGeom>
          <a:noFill/>
        </p:spPr>
        <p:txBody>
          <a:bodyPr wrap="square" rtlCol="0">
            <a:spAutoFit/>
          </a:bodyPr>
          <a:lstStyle/>
          <a:p>
            <a:r>
              <a:rPr lang="en-US" dirty="0" smtClean="0"/>
              <a:t>Zhang L, Mendoza-</a:t>
            </a:r>
            <a:r>
              <a:rPr lang="en-US" dirty="0" err="1" smtClean="0"/>
              <a:t>Sassi</a:t>
            </a:r>
            <a:r>
              <a:rPr lang="en-US" dirty="0" smtClean="0"/>
              <a:t> RA, Wainwright C, </a:t>
            </a:r>
            <a:r>
              <a:rPr lang="en-US" dirty="0" err="1" smtClean="0"/>
              <a:t>Klassen</a:t>
            </a:r>
            <a:r>
              <a:rPr lang="en-US" dirty="0" smtClean="0"/>
              <a:t> TP. </a:t>
            </a:r>
            <a:r>
              <a:rPr lang="en-US" dirty="0" err="1" smtClean="0"/>
              <a:t>Nebulised</a:t>
            </a:r>
            <a:r>
              <a:rPr lang="en-US" dirty="0" smtClean="0"/>
              <a:t> hypertonic</a:t>
            </a:r>
          </a:p>
          <a:p>
            <a:r>
              <a:rPr lang="en-US" dirty="0" smtClean="0"/>
              <a:t>saline solution for acute </a:t>
            </a:r>
            <a:r>
              <a:rPr lang="en-US" dirty="0" err="1" smtClean="0"/>
              <a:t>bronchiolitis</a:t>
            </a:r>
            <a:r>
              <a:rPr lang="en-US" dirty="0" smtClean="0"/>
              <a:t> in infants. Cochrane Database </a:t>
            </a:r>
            <a:r>
              <a:rPr lang="en-US" dirty="0" err="1" smtClean="0"/>
              <a:t>Syst</a:t>
            </a:r>
            <a:endParaRPr lang="en-US" dirty="0" smtClean="0"/>
          </a:p>
          <a:p>
            <a:r>
              <a:rPr lang="en-US" dirty="0" smtClean="0"/>
              <a:t>Rev 2013; 7:CD006458.</a:t>
            </a:r>
            <a:endParaRPr lang="en-US" dirty="0"/>
          </a:p>
        </p:txBody>
      </p:sp>
    </p:spTree>
    <p:extLst>
      <p:ext uri="{BB962C8B-B14F-4D97-AF65-F5344CB8AC3E}">
        <p14:creationId xmlns:p14="http://schemas.microsoft.com/office/powerpoint/2010/main" val="360296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4624"/>
            <a:ext cx="7704667" cy="1981200"/>
          </a:xfrm>
        </p:spPr>
        <p:txBody>
          <a:bodyPr>
            <a:normAutofit/>
          </a:bodyPr>
          <a:lstStyle/>
          <a:p>
            <a:r>
              <a:rPr lang="es-AR" sz="5400" dirty="0" smtClean="0"/>
              <a:t>Solución salina hipertónica</a:t>
            </a:r>
            <a:endParaRPr lang="es-AR" sz="5400" dirty="0"/>
          </a:p>
        </p:txBody>
      </p:sp>
      <p:sp>
        <p:nvSpPr>
          <p:cNvPr id="3" name="Marcador de contenido 2"/>
          <p:cNvSpPr>
            <a:spLocks noGrp="1"/>
          </p:cNvSpPr>
          <p:nvPr>
            <p:ph idx="1"/>
          </p:nvPr>
        </p:nvSpPr>
        <p:spPr>
          <a:xfrm>
            <a:off x="827584" y="2599928"/>
            <a:ext cx="7992888" cy="2341240"/>
          </a:xfrm>
        </p:spPr>
        <p:txBody>
          <a:bodyPr>
            <a:noAutofit/>
          </a:bodyPr>
          <a:lstStyle/>
          <a:p>
            <a:r>
              <a:rPr lang="es-AR" sz="4000" dirty="0" smtClean="0"/>
              <a:t>AAP hasta la fecha no recomienda su uso.</a:t>
            </a:r>
          </a:p>
          <a:p>
            <a:pPr>
              <a:buNone/>
            </a:pPr>
            <a:endParaRPr lang="es-AR" sz="4000" dirty="0"/>
          </a:p>
        </p:txBody>
      </p:sp>
      <p:sp>
        <p:nvSpPr>
          <p:cNvPr id="4" name="3 CuadroTexto"/>
          <p:cNvSpPr txBox="1"/>
          <p:nvPr/>
        </p:nvSpPr>
        <p:spPr>
          <a:xfrm>
            <a:off x="1835696" y="5120024"/>
            <a:ext cx="7056784" cy="1477328"/>
          </a:xfrm>
          <a:prstGeom prst="rect">
            <a:avLst/>
          </a:prstGeom>
          <a:noFill/>
        </p:spPr>
        <p:txBody>
          <a:bodyPr wrap="square" rtlCol="0">
            <a:spAutoFit/>
          </a:bodyPr>
          <a:lstStyle/>
          <a:p>
            <a:pPr>
              <a:buFont typeface="Arial" pitchFamily="34" charset="0"/>
              <a:buChar char="•"/>
            </a:pPr>
            <a:r>
              <a:rPr lang="en-US" dirty="0" smtClean="0"/>
              <a:t>Jacobs JD, Foster M, Wan J, </a:t>
            </a:r>
            <a:r>
              <a:rPr lang="en-US" dirty="0" err="1" smtClean="0"/>
              <a:t>Pershad</a:t>
            </a:r>
            <a:r>
              <a:rPr lang="en-US" dirty="0" smtClean="0"/>
              <a:t> J. 7% Hypertonic saline in acute</a:t>
            </a:r>
          </a:p>
          <a:p>
            <a:r>
              <a:rPr lang="en-US" dirty="0" err="1" smtClean="0"/>
              <a:t>bronchiolitis</a:t>
            </a:r>
            <a:r>
              <a:rPr lang="en-US" dirty="0" smtClean="0"/>
              <a:t>: a randomized controlled trial. Pediatrics 2014; 133:e8–e13.</a:t>
            </a:r>
          </a:p>
          <a:p>
            <a:pPr>
              <a:buFont typeface="Arial" pitchFamily="34" charset="0"/>
              <a:buChar char="•"/>
            </a:pPr>
            <a:r>
              <a:rPr lang="en-US" dirty="0" smtClean="0"/>
              <a:t>Sharma BS, Gupta MK, </a:t>
            </a:r>
            <a:r>
              <a:rPr lang="en-US" dirty="0" err="1" smtClean="0"/>
              <a:t>Rafik</a:t>
            </a:r>
            <a:r>
              <a:rPr lang="en-US" dirty="0" smtClean="0"/>
              <a:t> SP. Hypertonic (3%) saline </a:t>
            </a:r>
            <a:r>
              <a:rPr lang="en-US" dirty="0" err="1" smtClean="0"/>
              <a:t>vs</a:t>
            </a:r>
            <a:r>
              <a:rPr lang="en-US" dirty="0" smtClean="0"/>
              <a:t> 0.93% saline</a:t>
            </a:r>
          </a:p>
          <a:p>
            <a:r>
              <a:rPr lang="en-US" dirty="0" err="1" smtClean="0"/>
              <a:t>nebulization</a:t>
            </a:r>
            <a:r>
              <a:rPr lang="en-US" dirty="0" smtClean="0"/>
              <a:t> for acute viral </a:t>
            </a:r>
            <a:r>
              <a:rPr lang="en-US" dirty="0" err="1" smtClean="0"/>
              <a:t>bronchiolitis</a:t>
            </a:r>
            <a:r>
              <a:rPr lang="en-US" dirty="0" smtClean="0"/>
              <a:t>: a randomized controlled trial. Indian </a:t>
            </a:r>
            <a:r>
              <a:rPr lang="en-US" dirty="0" err="1" smtClean="0"/>
              <a:t>Pediatr</a:t>
            </a:r>
            <a:r>
              <a:rPr lang="en-US" dirty="0" smtClean="0"/>
              <a:t> 2013; 50:743–747.</a:t>
            </a:r>
            <a:endParaRPr lang="en-US" dirty="0"/>
          </a:p>
        </p:txBody>
      </p:sp>
    </p:spTree>
    <p:extLst>
      <p:ext uri="{BB962C8B-B14F-4D97-AF65-F5344CB8AC3E}">
        <p14:creationId xmlns:p14="http://schemas.microsoft.com/office/powerpoint/2010/main" val="3602965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6542195" cy="1981200"/>
          </a:xfrm>
        </p:spPr>
        <p:txBody>
          <a:bodyPr>
            <a:normAutofit/>
          </a:bodyPr>
          <a:lstStyle/>
          <a:p>
            <a:r>
              <a:rPr lang="es-AR" sz="5400" dirty="0" err="1" smtClean="0"/>
              <a:t>DNAsa</a:t>
            </a:r>
            <a:endParaRPr lang="en-US" sz="5400" dirty="0"/>
          </a:p>
        </p:txBody>
      </p:sp>
      <p:sp>
        <p:nvSpPr>
          <p:cNvPr id="3" name="2 Marcador de contenido"/>
          <p:cNvSpPr>
            <a:spLocks noGrp="1"/>
          </p:cNvSpPr>
          <p:nvPr>
            <p:ph idx="1"/>
          </p:nvPr>
        </p:nvSpPr>
        <p:spPr>
          <a:xfrm>
            <a:off x="982133" y="2492896"/>
            <a:ext cx="7704667" cy="2346176"/>
          </a:xfrm>
        </p:spPr>
        <p:txBody>
          <a:bodyPr>
            <a:normAutofit/>
          </a:bodyPr>
          <a:lstStyle/>
          <a:p>
            <a:r>
              <a:rPr lang="es-AR" sz="4000" dirty="0" smtClean="0"/>
              <a:t>No se recomienda en los pacientes con </a:t>
            </a:r>
            <a:r>
              <a:rPr lang="es-AR" sz="4000" dirty="0" err="1" smtClean="0"/>
              <a:t>bronquiolitis</a:t>
            </a:r>
            <a:r>
              <a:rPr lang="es-AR" sz="4000" dirty="0" smtClean="0"/>
              <a:t> (evidencia A)</a:t>
            </a:r>
            <a:endParaRPr lang="en-US" sz="4000" dirty="0"/>
          </a:p>
        </p:txBody>
      </p:sp>
      <p:sp>
        <p:nvSpPr>
          <p:cNvPr id="4" name="3 CuadroTexto"/>
          <p:cNvSpPr txBox="1"/>
          <p:nvPr/>
        </p:nvSpPr>
        <p:spPr>
          <a:xfrm>
            <a:off x="2051720" y="5807005"/>
            <a:ext cx="6840760" cy="646331"/>
          </a:xfrm>
          <a:prstGeom prst="rect">
            <a:avLst/>
          </a:prstGeom>
          <a:noFill/>
        </p:spPr>
        <p:txBody>
          <a:bodyPr wrap="square" rtlCol="0">
            <a:spAutoFit/>
          </a:bodyPr>
          <a:lstStyle/>
          <a:p>
            <a:r>
              <a:rPr lang="en-US" dirty="0" smtClean="0"/>
              <a:t>Recombinant human </a:t>
            </a:r>
            <a:r>
              <a:rPr lang="en-US" dirty="0" err="1" smtClean="0"/>
              <a:t>deoxyribonuclease</a:t>
            </a:r>
            <a:r>
              <a:rPr lang="en-US" dirty="0" smtClean="0"/>
              <a:t> in infants with respiratory </a:t>
            </a:r>
            <a:r>
              <a:rPr lang="en-US" dirty="0" err="1" smtClean="0"/>
              <a:t>syncytial</a:t>
            </a:r>
            <a:r>
              <a:rPr lang="en-US" dirty="0" smtClean="0"/>
              <a:t> virus </a:t>
            </a:r>
            <a:r>
              <a:rPr lang="en-US" dirty="0" err="1" smtClean="0"/>
              <a:t>bronchiolitis</a:t>
            </a:r>
            <a:r>
              <a:rPr lang="en-US" dirty="0" smtClean="0"/>
              <a:t>. Chest. 2007 Mar;131(3):788-95.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296416"/>
            <a:ext cx="8229600" cy="1548408"/>
          </a:xfrm>
        </p:spPr>
        <p:txBody>
          <a:bodyPr>
            <a:normAutofit/>
          </a:bodyPr>
          <a:lstStyle/>
          <a:p>
            <a:r>
              <a:rPr lang="es-AR" sz="5400" b="1" dirty="0" smtClean="0"/>
              <a:t>Definición - investigación</a:t>
            </a:r>
            <a:endParaRPr lang="en-US" sz="5400" b="1" dirty="0"/>
          </a:p>
        </p:txBody>
      </p:sp>
      <p:sp>
        <p:nvSpPr>
          <p:cNvPr id="3" name="2 Marcador de contenido"/>
          <p:cNvSpPr>
            <a:spLocks noGrp="1"/>
          </p:cNvSpPr>
          <p:nvPr>
            <p:ph sz="quarter" idx="1"/>
          </p:nvPr>
        </p:nvSpPr>
        <p:spPr>
          <a:xfrm>
            <a:off x="539552" y="2636912"/>
            <a:ext cx="8208912" cy="2736304"/>
          </a:xfrm>
        </p:spPr>
        <p:txBody>
          <a:bodyPr>
            <a:normAutofit/>
          </a:bodyPr>
          <a:lstStyle/>
          <a:p>
            <a:r>
              <a:rPr lang="es-MX" sz="4000" dirty="0" smtClean="0"/>
              <a:t>Primer episodio de </a:t>
            </a:r>
            <a:r>
              <a:rPr lang="es-MX" sz="4000" dirty="0" err="1" smtClean="0"/>
              <a:t>sibilancias</a:t>
            </a:r>
            <a:r>
              <a:rPr lang="es-MX" sz="4000" dirty="0" smtClean="0"/>
              <a:t> asociado a manifestaciones clínicas de infección viral en un niño menor de un año. </a:t>
            </a:r>
            <a:endParaRPr lang="es-AR" sz="4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8197" y="44624"/>
            <a:ext cx="5462075" cy="1387623"/>
          </a:xfrm>
        </p:spPr>
        <p:txBody>
          <a:bodyPr>
            <a:normAutofit/>
          </a:bodyPr>
          <a:lstStyle/>
          <a:p>
            <a:r>
              <a:rPr lang="es-AR" sz="5400" dirty="0" err="1" smtClean="0"/>
              <a:t>Montelukast</a:t>
            </a:r>
            <a:endParaRPr lang="en-US" sz="5400" dirty="0"/>
          </a:p>
        </p:txBody>
      </p:sp>
      <p:sp>
        <p:nvSpPr>
          <p:cNvPr id="3" name="2 Marcador de contenido"/>
          <p:cNvSpPr>
            <a:spLocks noGrp="1"/>
          </p:cNvSpPr>
          <p:nvPr>
            <p:ph idx="1"/>
          </p:nvPr>
        </p:nvSpPr>
        <p:spPr>
          <a:xfrm>
            <a:off x="982133" y="1196752"/>
            <a:ext cx="7766331" cy="4392488"/>
          </a:xfrm>
        </p:spPr>
        <p:txBody>
          <a:bodyPr>
            <a:normAutofit/>
          </a:bodyPr>
          <a:lstStyle/>
          <a:p>
            <a:r>
              <a:rPr lang="es-AR" sz="4000" dirty="0" smtClean="0"/>
              <a:t>No reduce tiempo de internación.</a:t>
            </a:r>
          </a:p>
          <a:p>
            <a:r>
              <a:rPr lang="es-AR" sz="4000" dirty="0" smtClean="0"/>
              <a:t>No reduce Scores clínicos.</a:t>
            </a:r>
          </a:p>
          <a:p>
            <a:r>
              <a:rPr lang="es-AR" sz="4000" dirty="0" smtClean="0"/>
              <a:t>No reduce los niveles de citoquinas en lavados nasales.</a:t>
            </a:r>
          </a:p>
          <a:p>
            <a:r>
              <a:rPr lang="es-AR" sz="4000" dirty="0" smtClean="0"/>
              <a:t>No se recomienda su uso. (evidencia B)</a:t>
            </a:r>
            <a:endParaRPr lang="en-US" sz="4000" dirty="0"/>
          </a:p>
        </p:txBody>
      </p:sp>
      <p:sp>
        <p:nvSpPr>
          <p:cNvPr id="4" name="3 CuadroTexto"/>
          <p:cNvSpPr txBox="1"/>
          <p:nvPr/>
        </p:nvSpPr>
        <p:spPr>
          <a:xfrm>
            <a:off x="1835696" y="6372036"/>
            <a:ext cx="7200800" cy="369332"/>
          </a:xfrm>
          <a:prstGeom prst="rect">
            <a:avLst/>
          </a:prstGeom>
          <a:noFill/>
        </p:spPr>
        <p:txBody>
          <a:bodyPr wrap="square" rtlCol="0">
            <a:spAutoFit/>
          </a:bodyPr>
          <a:lstStyle/>
          <a:p>
            <a:pPr>
              <a:buFont typeface="Arial" pitchFamily="34" charset="0"/>
              <a:buChar char="•"/>
            </a:pPr>
            <a:r>
              <a:rPr lang="en-US" dirty="0" smtClean="0"/>
              <a:t>Am J </a:t>
            </a:r>
            <a:r>
              <a:rPr lang="en-US" dirty="0" err="1" smtClean="0"/>
              <a:t>Respir</a:t>
            </a:r>
            <a:r>
              <a:rPr lang="en-US" dirty="0" smtClean="0"/>
              <a:t> </a:t>
            </a:r>
            <a:r>
              <a:rPr lang="en-US" dirty="0" err="1" smtClean="0"/>
              <a:t>Crit</a:t>
            </a:r>
            <a:r>
              <a:rPr lang="en-US" dirty="0" smtClean="0"/>
              <a:t> Care Med. 2008 Oct 15;178(8):854- 60. </a:t>
            </a:r>
            <a:r>
              <a:rPr lang="en-US" dirty="0" err="1" smtClean="0"/>
              <a:t>Epub</a:t>
            </a:r>
            <a:r>
              <a:rPr lang="en-US" dirty="0" smtClean="0"/>
              <a:t> 2008 Jun 26.</a:t>
            </a:r>
            <a:endParaRPr lang="en-US" dirty="0"/>
          </a:p>
        </p:txBody>
      </p:sp>
      <p:sp>
        <p:nvSpPr>
          <p:cNvPr id="5" name="4 CuadroTexto"/>
          <p:cNvSpPr txBox="1"/>
          <p:nvPr/>
        </p:nvSpPr>
        <p:spPr>
          <a:xfrm>
            <a:off x="899592" y="5734997"/>
            <a:ext cx="8172400" cy="646331"/>
          </a:xfrm>
          <a:prstGeom prst="rect">
            <a:avLst/>
          </a:prstGeom>
          <a:noFill/>
        </p:spPr>
        <p:txBody>
          <a:bodyPr wrap="square" rtlCol="0">
            <a:spAutoFit/>
          </a:bodyPr>
          <a:lstStyle/>
          <a:p>
            <a:pPr>
              <a:buFont typeface="Arial" pitchFamily="34" charset="0"/>
              <a:buChar char="•"/>
            </a:pPr>
            <a:r>
              <a:rPr lang="en-US" dirty="0" err="1" smtClean="0"/>
              <a:t>Amirav</a:t>
            </a:r>
            <a:r>
              <a:rPr lang="en-US" dirty="0" smtClean="0"/>
              <a:t> I, </a:t>
            </a:r>
            <a:r>
              <a:rPr lang="en-US" dirty="0" err="1" smtClean="0"/>
              <a:t>Luder</a:t>
            </a:r>
            <a:r>
              <a:rPr lang="en-US" dirty="0" smtClean="0"/>
              <a:t> AS, Kruger N et al. A double-blind, placebo-controlled, randomized</a:t>
            </a:r>
          </a:p>
          <a:p>
            <a:r>
              <a:rPr lang="en-US" dirty="0" smtClean="0"/>
              <a:t>trial of </a:t>
            </a:r>
            <a:r>
              <a:rPr lang="en-US" dirty="0" err="1" smtClean="0"/>
              <a:t>montelukast</a:t>
            </a:r>
            <a:r>
              <a:rPr lang="en-US" dirty="0" smtClean="0"/>
              <a:t> for acute </a:t>
            </a:r>
            <a:r>
              <a:rPr lang="en-US" dirty="0" err="1" smtClean="0"/>
              <a:t>bronchiolitis</a:t>
            </a:r>
            <a:r>
              <a:rPr lang="en-US" dirty="0" smtClean="0"/>
              <a:t>. Pediatrics 2008; 122: e1249–1255.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704667" cy="1296144"/>
          </a:xfrm>
        </p:spPr>
        <p:txBody>
          <a:bodyPr>
            <a:noAutofit/>
          </a:bodyPr>
          <a:lstStyle/>
          <a:p>
            <a:r>
              <a:rPr lang="es-AR" sz="5400" dirty="0" smtClean="0"/>
              <a:t>Antibióticos</a:t>
            </a:r>
            <a:endParaRPr lang="en-US" sz="5400" dirty="0"/>
          </a:p>
        </p:txBody>
      </p:sp>
      <p:sp>
        <p:nvSpPr>
          <p:cNvPr id="3" name="2 Marcador de contenido"/>
          <p:cNvSpPr>
            <a:spLocks noGrp="1"/>
          </p:cNvSpPr>
          <p:nvPr>
            <p:ph idx="1"/>
          </p:nvPr>
        </p:nvSpPr>
        <p:spPr>
          <a:xfrm>
            <a:off x="1033264" y="1052736"/>
            <a:ext cx="8003232" cy="5112568"/>
          </a:xfrm>
        </p:spPr>
        <p:txBody>
          <a:bodyPr>
            <a:noAutofit/>
          </a:bodyPr>
          <a:lstStyle/>
          <a:p>
            <a:r>
              <a:rPr lang="es-AR" sz="4000" dirty="0" smtClean="0"/>
              <a:t>No se deben utilizar en forma rutinaria.(evidencia A)</a:t>
            </a:r>
          </a:p>
          <a:p>
            <a:r>
              <a:rPr lang="es-AR" sz="4000" dirty="0" smtClean="0"/>
              <a:t>No existe suficiente evidencia para el uso de  </a:t>
            </a:r>
            <a:r>
              <a:rPr lang="es-AR" sz="4000" dirty="0" err="1" smtClean="0"/>
              <a:t>macrólidos</a:t>
            </a:r>
            <a:r>
              <a:rPr lang="es-AR" sz="4000" dirty="0" smtClean="0"/>
              <a:t>. (evidencia B)</a:t>
            </a:r>
          </a:p>
          <a:p>
            <a:r>
              <a:rPr lang="es-AR" sz="4000" dirty="0" smtClean="0"/>
              <a:t>Cuando existe infección bacteriana, se debe tratar como si no existiera </a:t>
            </a:r>
            <a:r>
              <a:rPr lang="es-AR" sz="4000" dirty="0" err="1" smtClean="0"/>
              <a:t>bronquiolitis</a:t>
            </a:r>
            <a:r>
              <a:rPr lang="es-AR" sz="4000" dirty="0" smtClean="0"/>
              <a:t>. (evidencia B)</a:t>
            </a:r>
            <a:endParaRPr lang="en-US" sz="4000" dirty="0"/>
          </a:p>
        </p:txBody>
      </p:sp>
      <p:sp>
        <p:nvSpPr>
          <p:cNvPr id="4" name="3 CuadroTexto"/>
          <p:cNvSpPr txBox="1"/>
          <p:nvPr/>
        </p:nvSpPr>
        <p:spPr>
          <a:xfrm>
            <a:off x="4139952" y="6237312"/>
            <a:ext cx="4536504" cy="369332"/>
          </a:xfrm>
          <a:prstGeom prst="rect">
            <a:avLst/>
          </a:prstGeom>
          <a:noFill/>
        </p:spPr>
        <p:txBody>
          <a:bodyPr wrap="square" rtlCol="0">
            <a:spAutoFit/>
          </a:bodyPr>
          <a:lstStyle/>
          <a:p>
            <a:r>
              <a:rPr lang="en-US" dirty="0" err="1" smtClean="0"/>
              <a:t>Pediatr</a:t>
            </a:r>
            <a:r>
              <a:rPr lang="en-US" dirty="0" smtClean="0"/>
              <a:t> </a:t>
            </a:r>
            <a:r>
              <a:rPr lang="en-US" dirty="0" err="1" smtClean="0"/>
              <a:t>Pulmonol</a:t>
            </a:r>
            <a:r>
              <a:rPr lang="en-US" dirty="0" smtClean="0"/>
              <a:t>. 2008 Feb;43(2):142-9.</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704667" cy="1296144"/>
          </a:xfrm>
        </p:spPr>
        <p:txBody>
          <a:bodyPr>
            <a:noAutofit/>
          </a:bodyPr>
          <a:lstStyle/>
          <a:p>
            <a:r>
              <a:rPr lang="es-AR" sz="5400" dirty="0" smtClean="0"/>
              <a:t>Antibióticos</a:t>
            </a:r>
            <a:endParaRPr lang="en-US" sz="5400" dirty="0"/>
          </a:p>
        </p:txBody>
      </p:sp>
      <p:sp>
        <p:nvSpPr>
          <p:cNvPr id="3" name="2 Marcador de contenido"/>
          <p:cNvSpPr>
            <a:spLocks noGrp="1"/>
          </p:cNvSpPr>
          <p:nvPr>
            <p:ph idx="1"/>
          </p:nvPr>
        </p:nvSpPr>
        <p:spPr>
          <a:xfrm>
            <a:off x="1033264" y="1124744"/>
            <a:ext cx="8003232" cy="4653136"/>
          </a:xfrm>
        </p:spPr>
        <p:txBody>
          <a:bodyPr>
            <a:noAutofit/>
          </a:bodyPr>
          <a:lstStyle/>
          <a:p>
            <a:r>
              <a:rPr lang="es-AR" sz="4000" dirty="0" smtClean="0"/>
              <a:t> Pacientes con </a:t>
            </a:r>
            <a:r>
              <a:rPr lang="es-AR" sz="4000" dirty="0" err="1" smtClean="0"/>
              <a:t>bronquiolitis</a:t>
            </a:r>
            <a:r>
              <a:rPr lang="es-AR" sz="4000" dirty="0" smtClean="0"/>
              <a:t> medicados con antibióticos: 9% de infección bacteriana secundaria.</a:t>
            </a:r>
          </a:p>
          <a:p>
            <a:r>
              <a:rPr lang="es-AR" sz="4000" dirty="0" smtClean="0"/>
              <a:t>Pacientes con </a:t>
            </a:r>
            <a:r>
              <a:rPr lang="es-AR" sz="4000" dirty="0" err="1" smtClean="0"/>
              <a:t>bronquiolitis</a:t>
            </a:r>
            <a:r>
              <a:rPr lang="es-AR" sz="4000" dirty="0" smtClean="0"/>
              <a:t> sin medicación antibiótica: 0,6% de infección bacteriana secundaria.  </a:t>
            </a:r>
          </a:p>
        </p:txBody>
      </p:sp>
      <p:sp>
        <p:nvSpPr>
          <p:cNvPr id="5" name="4 Rectángulo"/>
          <p:cNvSpPr/>
          <p:nvPr/>
        </p:nvSpPr>
        <p:spPr>
          <a:xfrm>
            <a:off x="1835696" y="5877272"/>
            <a:ext cx="7344816" cy="923330"/>
          </a:xfrm>
          <a:prstGeom prst="rect">
            <a:avLst/>
          </a:prstGeom>
        </p:spPr>
        <p:txBody>
          <a:bodyPr wrap="square">
            <a:spAutoFit/>
          </a:bodyPr>
          <a:lstStyle/>
          <a:p>
            <a:r>
              <a:rPr lang="en-US" dirty="0" smtClean="0"/>
              <a:t>Hall CB, Powell KR, Schnabel KC, et al: Risk of secondary bacterial</a:t>
            </a:r>
          </a:p>
          <a:p>
            <a:r>
              <a:rPr lang="en-US" dirty="0" smtClean="0"/>
              <a:t>infection in infants hospitalized with respiratory </a:t>
            </a:r>
            <a:r>
              <a:rPr lang="en-US" dirty="0" err="1" smtClean="0"/>
              <a:t>syncytial</a:t>
            </a:r>
            <a:r>
              <a:rPr lang="en-US" dirty="0" smtClean="0"/>
              <a:t> viral infection.</a:t>
            </a:r>
          </a:p>
          <a:p>
            <a:r>
              <a:rPr lang="en-US" dirty="0" smtClean="0"/>
              <a:t>J </a:t>
            </a:r>
            <a:r>
              <a:rPr lang="en-US" dirty="0" err="1" smtClean="0"/>
              <a:t>Pediatr</a:t>
            </a:r>
            <a:r>
              <a:rPr lang="en-US" dirty="0" smtClean="0"/>
              <a:t> 1988;113:261–271.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57201"/>
            <a:ext cx="6398179" cy="1171599"/>
          </a:xfrm>
        </p:spPr>
        <p:txBody>
          <a:bodyPr>
            <a:normAutofit/>
          </a:bodyPr>
          <a:lstStyle/>
          <a:p>
            <a:r>
              <a:rPr lang="es-AR" sz="5400" dirty="0" smtClean="0"/>
              <a:t>Otros</a:t>
            </a:r>
            <a:endParaRPr lang="en-US" sz="5400" dirty="0"/>
          </a:p>
        </p:txBody>
      </p:sp>
      <p:sp>
        <p:nvSpPr>
          <p:cNvPr id="3" name="2 Marcador de contenido"/>
          <p:cNvSpPr>
            <a:spLocks noGrp="1"/>
          </p:cNvSpPr>
          <p:nvPr>
            <p:ph idx="1"/>
          </p:nvPr>
        </p:nvSpPr>
        <p:spPr>
          <a:xfrm>
            <a:off x="1187624" y="1700808"/>
            <a:ext cx="7704667" cy="3332816"/>
          </a:xfrm>
        </p:spPr>
        <p:txBody>
          <a:bodyPr>
            <a:normAutofit/>
          </a:bodyPr>
          <a:lstStyle/>
          <a:p>
            <a:r>
              <a:rPr lang="es-AR" sz="4000" dirty="0" smtClean="0"/>
              <a:t>No se recomienda el uso de </a:t>
            </a:r>
            <a:r>
              <a:rPr lang="es-AR" sz="4000" dirty="0" err="1" smtClean="0"/>
              <a:t>mucolíticos</a:t>
            </a:r>
            <a:r>
              <a:rPr lang="es-AR" sz="4000" dirty="0" smtClean="0"/>
              <a:t>, </a:t>
            </a:r>
            <a:r>
              <a:rPr lang="es-AR" sz="4000" dirty="0" err="1" smtClean="0"/>
              <a:t>antitusivos</a:t>
            </a:r>
            <a:r>
              <a:rPr lang="es-AR" sz="4000" dirty="0" smtClean="0"/>
              <a:t>, descongestivos, antihistamínicos o vapor (evidencia B)</a:t>
            </a:r>
            <a:endParaRPr lang="en-US" sz="4000" dirty="0"/>
          </a:p>
        </p:txBody>
      </p:sp>
      <p:sp>
        <p:nvSpPr>
          <p:cNvPr id="4" name="3 CuadroTexto"/>
          <p:cNvSpPr txBox="1"/>
          <p:nvPr/>
        </p:nvSpPr>
        <p:spPr>
          <a:xfrm>
            <a:off x="1152128" y="5446965"/>
            <a:ext cx="7740352" cy="646331"/>
          </a:xfrm>
          <a:prstGeom prst="rect">
            <a:avLst/>
          </a:prstGeom>
          <a:noFill/>
        </p:spPr>
        <p:txBody>
          <a:bodyPr wrap="square" rtlCol="0">
            <a:spAutoFit/>
          </a:bodyPr>
          <a:lstStyle/>
          <a:p>
            <a:r>
              <a:rPr lang="en-US" dirty="0" smtClean="0"/>
              <a:t>FDA </a:t>
            </a:r>
            <a:r>
              <a:rPr lang="en-US" dirty="0" err="1" smtClean="0"/>
              <a:t>MedWatch</a:t>
            </a:r>
            <a:r>
              <a:rPr lang="en-US" dirty="0" smtClean="0"/>
              <a:t> Safety Alert. Cough and Cold Medications in Children Less Than</a:t>
            </a:r>
          </a:p>
          <a:p>
            <a:r>
              <a:rPr lang="en-US" dirty="0" smtClean="0"/>
              <a:t>Two Years of Age. January 17, 2008</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2988" t="11032" r="7476"/>
          <a:stretch/>
        </p:blipFill>
        <p:spPr>
          <a:xfrm>
            <a:off x="2411760" y="1700808"/>
            <a:ext cx="4066145" cy="3033177"/>
          </a:xfrm>
          <a:prstGeom prst="rect">
            <a:avLst/>
          </a:prstGeom>
        </p:spPr>
      </p:pic>
      <p:sp>
        <p:nvSpPr>
          <p:cNvPr id="6" name="5 Lágrima"/>
          <p:cNvSpPr/>
          <p:nvPr/>
        </p:nvSpPr>
        <p:spPr>
          <a:xfrm rot="13749914">
            <a:off x="469087" y="626632"/>
            <a:ext cx="2917450" cy="1224136"/>
          </a:xfrm>
          <a:prstGeom prst="teardrop">
            <a:avLst>
              <a:gd name="adj" fmla="val 1269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6 Lágrima"/>
          <p:cNvSpPr/>
          <p:nvPr/>
        </p:nvSpPr>
        <p:spPr>
          <a:xfrm>
            <a:off x="4149052" y="204331"/>
            <a:ext cx="2016224" cy="1800200"/>
          </a:xfrm>
          <a:prstGeom prst="teardrop">
            <a:avLst>
              <a:gd name="adj" fmla="val 123203"/>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Lágrima"/>
          <p:cNvSpPr/>
          <p:nvPr/>
        </p:nvSpPr>
        <p:spPr>
          <a:xfrm rot="1764344">
            <a:off x="5766550" y="3913791"/>
            <a:ext cx="2160240" cy="1800200"/>
          </a:xfrm>
          <a:prstGeom prst="teardrop">
            <a:avLst>
              <a:gd name="adj" fmla="val 1278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Lágrima"/>
          <p:cNvSpPr/>
          <p:nvPr/>
        </p:nvSpPr>
        <p:spPr>
          <a:xfrm rot="10800000">
            <a:off x="753723" y="3630456"/>
            <a:ext cx="2139790" cy="1613312"/>
          </a:xfrm>
          <a:prstGeom prst="teardrop">
            <a:avLst>
              <a:gd name="adj" fmla="val 16622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Lágrima"/>
          <p:cNvSpPr/>
          <p:nvPr/>
        </p:nvSpPr>
        <p:spPr>
          <a:xfrm rot="3270196">
            <a:off x="3149605" y="4832425"/>
            <a:ext cx="2603747" cy="1623105"/>
          </a:xfrm>
          <a:prstGeom prst="teardrop">
            <a:avLst>
              <a:gd name="adj" fmla="val 15366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CuadroTexto"/>
          <p:cNvSpPr txBox="1"/>
          <p:nvPr/>
        </p:nvSpPr>
        <p:spPr>
          <a:xfrm rot="2658523">
            <a:off x="458242" y="1053105"/>
            <a:ext cx="3006814" cy="646331"/>
          </a:xfrm>
          <a:prstGeom prst="rect">
            <a:avLst/>
          </a:prstGeom>
          <a:noFill/>
        </p:spPr>
        <p:txBody>
          <a:bodyPr wrap="square" rtlCol="0">
            <a:spAutoFit/>
          </a:bodyPr>
          <a:lstStyle/>
          <a:p>
            <a:r>
              <a:rPr lang="es-AR" sz="3600" dirty="0" smtClean="0">
                <a:solidFill>
                  <a:schemeClr val="accent5">
                    <a:lumMod val="75000"/>
                  </a:schemeClr>
                </a:solidFill>
              </a:rPr>
              <a:t>Padres Asma</a:t>
            </a:r>
            <a:endParaRPr lang="en-US" sz="3600" dirty="0">
              <a:solidFill>
                <a:schemeClr val="accent5">
                  <a:lumMod val="75000"/>
                </a:schemeClr>
              </a:solidFill>
            </a:endParaRPr>
          </a:p>
        </p:txBody>
      </p:sp>
      <p:sp>
        <p:nvSpPr>
          <p:cNvPr id="12" name="11 CuadroTexto"/>
          <p:cNvSpPr txBox="1"/>
          <p:nvPr/>
        </p:nvSpPr>
        <p:spPr>
          <a:xfrm rot="19930552">
            <a:off x="4331518" y="620709"/>
            <a:ext cx="1944216" cy="646331"/>
          </a:xfrm>
          <a:prstGeom prst="rect">
            <a:avLst/>
          </a:prstGeom>
          <a:noFill/>
        </p:spPr>
        <p:txBody>
          <a:bodyPr wrap="square" rtlCol="0">
            <a:spAutoFit/>
          </a:bodyPr>
          <a:lstStyle/>
          <a:p>
            <a:r>
              <a:rPr lang="es-AR" sz="3600" dirty="0" smtClean="0">
                <a:solidFill>
                  <a:schemeClr val="accent3">
                    <a:lumMod val="75000"/>
                  </a:schemeClr>
                </a:solidFill>
              </a:rPr>
              <a:t>Eczema</a:t>
            </a:r>
            <a:endParaRPr lang="en-US" sz="3600" dirty="0">
              <a:solidFill>
                <a:schemeClr val="accent3">
                  <a:lumMod val="75000"/>
                </a:schemeClr>
              </a:solidFill>
            </a:endParaRPr>
          </a:p>
        </p:txBody>
      </p:sp>
      <p:sp>
        <p:nvSpPr>
          <p:cNvPr id="13" name="12 CuadroTexto"/>
          <p:cNvSpPr txBox="1"/>
          <p:nvPr/>
        </p:nvSpPr>
        <p:spPr>
          <a:xfrm rot="21003322">
            <a:off x="5960103" y="3991931"/>
            <a:ext cx="2472430" cy="1200329"/>
          </a:xfrm>
          <a:prstGeom prst="rect">
            <a:avLst/>
          </a:prstGeom>
          <a:noFill/>
        </p:spPr>
        <p:txBody>
          <a:bodyPr wrap="square" rtlCol="0">
            <a:spAutoFit/>
          </a:bodyPr>
          <a:lstStyle/>
          <a:p>
            <a:r>
              <a:rPr lang="es-AR" sz="3600" dirty="0" smtClean="0">
                <a:solidFill>
                  <a:schemeClr val="bg1">
                    <a:lumMod val="50000"/>
                  </a:schemeClr>
                </a:solidFill>
              </a:rPr>
              <a:t>Agente Etiológico</a:t>
            </a:r>
            <a:endParaRPr lang="en-US" sz="3600" dirty="0">
              <a:solidFill>
                <a:schemeClr val="bg1">
                  <a:lumMod val="50000"/>
                </a:schemeClr>
              </a:solidFill>
            </a:endParaRPr>
          </a:p>
        </p:txBody>
      </p:sp>
      <p:sp>
        <p:nvSpPr>
          <p:cNvPr id="14" name="13 CuadroTexto"/>
          <p:cNvSpPr txBox="1"/>
          <p:nvPr/>
        </p:nvSpPr>
        <p:spPr>
          <a:xfrm rot="2156704">
            <a:off x="3325241" y="5194560"/>
            <a:ext cx="2882757" cy="1077218"/>
          </a:xfrm>
          <a:prstGeom prst="rect">
            <a:avLst/>
          </a:prstGeom>
          <a:noFill/>
        </p:spPr>
        <p:txBody>
          <a:bodyPr wrap="square" rtlCol="0">
            <a:spAutoFit/>
          </a:bodyPr>
          <a:lstStyle/>
          <a:p>
            <a:r>
              <a:rPr lang="es-AR" sz="3200" dirty="0" smtClean="0">
                <a:solidFill>
                  <a:srgbClr val="FFFF00"/>
                </a:solidFill>
              </a:rPr>
              <a:t>Enfermedad concomitante</a:t>
            </a:r>
            <a:endParaRPr lang="en-US" sz="3200" dirty="0">
              <a:solidFill>
                <a:srgbClr val="FFFF00"/>
              </a:solidFill>
            </a:endParaRPr>
          </a:p>
        </p:txBody>
      </p:sp>
      <p:sp>
        <p:nvSpPr>
          <p:cNvPr id="15" name="14 CuadroTexto"/>
          <p:cNvSpPr txBox="1"/>
          <p:nvPr/>
        </p:nvSpPr>
        <p:spPr>
          <a:xfrm rot="19762952">
            <a:off x="498514" y="4242011"/>
            <a:ext cx="2601081" cy="646331"/>
          </a:xfrm>
          <a:prstGeom prst="rect">
            <a:avLst/>
          </a:prstGeom>
          <a:noFill/>
        </p:spPr>
        <p:txBody>
          <a:bodyPr wrap="square" rtlCol="0">
            <a:spAutoFit/>
          </a:bodyPr>
          <a:lstStyle/>
          <a:p>
            <a:r>
              <a:rPr lang="es-AR" sz="3600" dirty="0" smtClean="0">
                <a:solidFill>
                  <a:schemeClr val="accent1">
                    <a:lumMod val="40000"/>
                    <a:lumOff val="60000"/>
                  </a:schemeClr>
                </a:solidFill>
              </a:rPr>
              <a:t>Prematuro</a:t>
            </a:r>
            <a:endParaRPr lang="en-US" sz="3600" dirty="0">
              <a:solidFill>
                <a:schemeClr val="accent1">
                  <a:lumMod val="40000"/>
                  <a:lumOff val="60000"/>
                </a:schemeClr>
              </a:solidFill>
            </a:endParaRPr>
          </a:p>
        </p:txBody>
      </p:sp>
      <p:sp>
        <p:nvSpPr>
          <p:cNvPr id="3" name="Lágrima 2"/>
          <p:cNvSpPr/>
          <p:nvPr/>
        </p:nvSpPr>
        <p:spPr>
          <a:xfrm>
            <a:off x="6228184" y="1196752"/>
            <a:ext cx="2039701" cy="1941276"/>
          </a:xfrm>
          <a:prstGeom prst="teardrop">
            <a:avLst>
              <a:gd name="adj" fmla="val 136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ln w="0"/>
                <a:solidFill>
                  <a:schemeClr val="tx1"/>
                </a:solidFill>
                <a:effectLst>
                  <a:outerShdw blurRad="38100" dist="19050" dir="2700000" algn="tl" rotWithShape="0">
                    <a:schemeClr val="dk1">
                      <a:alpha val="40000"/>
                    </a:schemeClr>
                  </a:outerShdw>
                </a:effectLst>
              </a:rPr>
              <a:t>Número de episodios</a:t>
            </a:r>
            <a:endParaRPr lang="es-AR" sz="24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ownload.jpg"/>
          <p:cNvPicPr>
            <a:picLocks noChangeAspect="1"/>
          </p:cNvPicPr>
          <p:nvPr/>
        </p:nvPicPr>
        <p:blipFill>
          <a:blip r:embed="rId2" cstate="print"/>
          <a:srcRect b="5105"/>
          <a:stretch>
            <a:fillRect/>
          </a:stretch>
        </p:blipFill>
        <p:spPr>
          <a:xfrm>
            <a:off x="2699792" y="1467238"/>
            <a:ext cx="4176464" cy="5130114"/>
          </a:xfrm>
          <a:prstGeom prst="rect">
            <a:avLst/>
          </a:prstGeom>
        </p:spPr>
      </p:pic>
      <p:sp>
        <p:nvSpPr>
          <p:cNvPr id="3" name="2 Título"/>
          <p:cNvSpPr>
            <a:spLocks noGrp="1"/>
          </p:cNvSpPr>
          <p:nvPr>
            <p:ph type="title"/>
          </p:nvPr>
        </p:nvSpPr>
        <p:spPr>
          <a:xfrm>
            <a:off x="2051720" y="-46855"/>
            <a:ext cx="5328592" cy="1603647"/>
          </a:xfrm>
        </p:spPr>
        <p:txBody>
          <a:bodyPr>
            <a:normAutofit/>
          </a:bodyPr>
          <a:lstStyle/>
          <a:p>
            <a:r>
              <a:rPr lang="es-AR" sz="5400" dirty="0" smtClean="0"/>
              <a:t>Tratamiento</a:t>
            </a:r>
            <a:endParaRPr lang="en-US" sz="5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88640"/>
            <a:ext cx="7992888" cy="1077218"/>
          </a:xfrm>
          <a:prstGeom prst="rect">
            <a:avLst/>
          </a:prstGeom>
          <a:noFill/>
        </p:spPr>
        <p:txBody>
          <a:bodyPr wrap="square" rtlCol="0">
            <a:spAutoFit/>
          </a:bodyPr>
          <a:lstStyle/>
          <a:p>
            <a:r>
              <a:rPr lang="en-US" sz="3200" dirty="0" smtClean="0"/>
              <a:t>Wright FH, </a:t>
            </a:r>
            <a:r>
              <a:rPr lang="en-US" sz="3200" dirty="0" err="1" smtClean="0"/>
              <a:t>Beem</a:t>
            </a:r>
            <a:r>
              <a:rPr lang="en-US" sz="3200" dirty="0" smtClean="0"/>
              <a:t> MO. Management of Acute </a:t>
            </a:r>
            <a:r>
              <a:rPr lang="en-US" sz="3200" dirty="0" err="1" smtClean="0"/>
              <a:t>Bronchiolitis</a:t>
            </a:r>
            <a:r>
              <a:rPr lang="en-US" sz="3200" dirty="0" smtClean="0"/>
              <a:t> in Infancy. </a:t>
            </a:r>
            <a:r>
              <a:rPr lang="en-US" sz="3200" i="1" dirty="0" smtClean="0"/>
              <a:t>Pediatrics 1965;35;334.</a:t>
            </a:r>
            <a:endParaRPr lang="en-US" sz="3200" dirty="0"/>
          </a:p>
        </p:txBody>
      </p:sp>
      <p:sp>
        <p:nvSpPr>
          <p:cNvPr id="4" name="3 Marcador de contenido"/>
          <p:cNvSpPr>
            <a:spLocks noGrp="1"/>
          </p:cNvSpPr>
          <p:nvPr>
            <p:ph idx="1"/>
          </p:nvPr>
        </p:nvSpPr>
        <p:spPr>
          <a:xfrm>
            <a:off x="755576" y="1268760"/>
            <a:ext cx="8136903" cy="5517232"/>
          </a:xfrm>
        </p:spPr>
        <p:txBody>
          <a:bodyPr>
            <a:normAutofit/>
          </a:bodyPr>
          <a:lstStyle/>
          <a:p>
            <a:pPr>
              <a:buNone/>
            </a:pPr>
            <a:r>
              <a:rPr lang="es-AR" sz="2800" dirty="0" smtClean="0"/>
              <a:t>   Teniendo en cuenta que la </a:t>
            </a:r>
            <a:r>
              <a:rPr lang="es-AR" sz="2800" dirty="0" err="1" smtClean="0"/>
              <a:t>bronquiolitis</a:t>
            </a:r>
            <a:r>
              <a:rPr lang="es-AR" sz="2800" dirty="0" smtClean="0"/>
              <a:t> es en si una enfermedad </a:t>
            </a:r>
            <a:r>
              <a:rPr lang="es-AR" sz="2800" dirty="0" err="1" smtClean="0"/>
              <a:t>autolimitada</a:t>
            </a:r>
            <a:r>
              <a:rPr lang="es-AR" sz="2800" dirty="0" smtClean="0"/>
              <a:t> y de relativamente buen pronóstico, el principio de  “</a:t>
            </a:r>
            <a:r>
              <a:rPr lang="es-AR" sz="2800" dirty="0" err="1" smtClean="0"/>
              <a:t>Primun</a:t>
            </a:r>
            <a:r>
              <a:rPr lang="es-AR" sz="2800" dirty="0" smtClean="0"/>
              <a:t> non </a:t>
            </a:r>
            <a:r>
              <a:rPr lang="es-AR" sz="2800" dirty="0" err="1" smtClean="0"/>
              <a:t>noncere</a:t>
            </a:r>
            <a:r>
              <a:rPr lang="es-AR" sz="2800" dirty="0" smtClean="0"/>
              <a:t>”, debería  calmar la ansiedad frustrada de hacer  algo – cualquier cosa - para aliviar la disnea severa. El simple agotamiento físico puede determinar el  destino de un lactante que trabaja para alcanzar un requerimiento metabólico de Oxígeno. Sus energías no deberían ser desperdiciadas  por las molestias de procedimientos y medicamentos innecesarios o inútiles.</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1010067"/>
          <p:cNvPicPr>
            <a:picLocks noChangeAspect="1" noChangeArrowheads="1"/>
          </p:cNvPicPr>
          <p:nvPr/>
        </p:nvPicPr>
        <p:blipFill>
          <a:blip r:embed="rId2" cstate="print"/>
          <a:srcRect/>
          <a:stretch>
            <a:fillRect/>
          </a:stretch>
        </p:blipFill>
        <p:spPr bwMode="auto">
          <a:xfrm>
            <a:off x="611188" y="404813"/>
            <a:ext cx="8132762" cy="6100762"/>
          </a:xfrm>
          <a:prstGeom prst="rect">
            <a:avLst/>
          </a:prstGeom>
          <a:noFill/>
        </p:spPr>
      </p:pic>
      <p:sp>
        <p:nvSpPr>
          <p:cNvPr id="3" name="WordArt 3"/>
          <p:cNvSpPr>
            <a:spLocks noChangeArrowheads="1" noChangeShapeType="1" noTextEdit="1"/>
          </p:cNvSpPr>
          <p:nvPr/>
        </p:nvSpPr>
        <p:spPr bwMode="auto">
          <a:xfrm>
            <a:off x="4211638" y="5084763"/>
            <a:ext cx="3924300" cy="1457325"/>
          </a:xfrm>
          <a:prstGeom prst="rect">
            <a:avLst/>
          </a:prstGeom>
        </p:spPr>
        <p:txBody>
          <a:bodyPr wrap="none" fromWordArt="1">
            <a:prstTxWarp prst="textSlantUp">
              <a:avLst>
                <a:gd name="adj" fmla="val 55556"/>
              </a:avLst>
            </a:prstTxWarp>
          </a:bodyPr>
          <a:lstStyle/>
          <a:p>
            <a:pPr algn="ctr"/>
            <a:r>
              <a:rPr lang="en-US" sz="3600" kern="10" dirty="0" err="1">
                <a:ln w="9525">
                  <a:solidFill>
                    <a:srgbClr val="000000"/>
                  </a:solidFill>
                  <a:round/>
                  <a:headEnd/>
                  <a:tailEnd/>
                </a:ln>
                <a:solidFill>
                  <a:srgbClr val="000000"/>
                </a:solidFill>
                <a:latin typeface="Arial Black"/>
              </a:rPr>
              <a:t>Muchas</a:t>
            </a:r>
            <a:r>
              <a:rPr lang="en-US" sz="3600" kern="10" dirty="0">
                <a:ln w="9525">
                  <a:solidFill>
                    <a:srgbClr val="000000"/>
                  </a:solidFill>
                  <a:round/>
                  <a:headEnd/>
                  <a:tailEnd/>
                </a:ln>
                <a:solidFill>
                  <a:srgbClr val="000000"/>
                </a:solidFill>
                <a:latin typeface="Arial Black"/>
              </a:rPr>
              <a:t> gracias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82133" y="-27384"/>
            <a:ext cx="7704667" cy="1440160"/>
          </a:xfrm>
        </p:spPr>
        <p:txBody>
          <a:bodyPr>
            <a:normAutofit/>
          </a:bodyPr>
          <a:lstStyle/>
          <a:p>
            <a:r>
              <a:rPr lang="es-AR" sz="5400" dirty="0" smtClean="0"/>
              <a:t>Definición </a:t>
            </a:r>
            <a:r>
              <a:rPr lang="es-AR" sz="3200" dirty="0" smtClean="0"/>
              <a:t>(SAP)</a:t>
            </a:r>
            <a:endParaRPr lang="en-US" sz="3200" dirty="0"/>
          </a:p>
        </p:txBody>
      </p:sp>
      <p:sp>
        <p:nvSpPr>
          <p:cNvPr id="5" name="2 Marcador de contenido"/>
          <p:cNvSpPr>
            <a:spLocks noGrp="1"/>
          </p:cNvSpPr>
          <p:nvPr>
            <p:ph idx="1"/>
          </p:nvPr>
        </p:nvSpPr>
        <p:spPr>
          <a:xfrm>
            <a:off x="982133" y="1196752"/>
            <a:ext cx="7847587" cy="5328592"/>
          </a:xfrm>
        </p:spPr>
        <p:txBody>
          <a:bodyPr>
            <a:noAutofit/>
          </a:bodyPr>
          <a:lstStyle/>
          <a:p>
            <a:r>
              <a:rPr lang="es-MX" sz="3600" dirty="0" smtClean="0"/>
              <a:t>Primer (o segundo) episodio de sibilancias asociado a manifestaciones clínicas de infección viral en un niño menor de dos años. </a:t>
            </a:r>
          </a:p>
          <a:p>
            <a:r>
              <a:rPr lang="es-MX" sz="3600" dirty="0" smtClean="0"/>
              <a:t>Es una inflamación difusa y aguda de las vías aéreas inferiores, de naturaleza infecciosa, expresada clínicamente por obstrucción de la vía aérea pequeña.</a:t>
            </a:r>
            <a:endParaRPr lang="es-AR" sz="3600" dirty="0" smtClean="0"/>
          </a:p>
        </p:txBody>
      </p:sp>
    </p:spTree>
    <p:extLst>
      <p:ext uri="{BB962C8B-B14F-4D97-AF65-F5344CB8AC3E}">
        <p14:creationId xmlns:p14="http://schemas.microsoft.com/office/powerpoint/2010/main" val="51396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62472" y="260648"/>
            <a:ext cx="4129608"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400" i="0" u="none" strike="noStrike" kern="1200" cap="none" spc="0" normalizeH="0" baseline="0" noProof="0" dirty="0" smtClean="0">
                <a:ln>
                  <a:noFill/>
                </a:ln>
                <a:solidFill>
                  <a:schemeClr val="tx2">
                    <a:satMod val="130000"/>
                  </a:schemeClr>
                </a:solidFill>
                <a:uLnTx/>
                <a:uFillTx/>
                <a:latin typeface="+mj-lt"/>
                <a:ea typeface="+mj-ea"/>
                <a:cs typeface="+mj-cs"/>
              </a:rPr>
              <a:t>Etiología</a:t>
            </a:r>
            <a:endParaRPr kumimoji="0" lang="es-ES" sz="5400"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3" name="Rectangle 3"/>
          <p:cNvSpPr txBox="1">
            <a:spLocks noChangeArrowheads="1"/>
          </p:cNvSpPr>
          <p:nvPr/>
        </p:nvSpPr>
        <p:spPr>
          <a:xfrm>
            <a:off x="914400" y="1556792"/>
            <a:ext cx="8077200" cy="4896544"/>
          </a:xfrm>
          <a:prstGeom prst="rect">
            <a:avLst/>
          </a:prstGeom>
        </p:spPr>
        <p:txBody>
          <a:bodyPr>
            <a:noAutofit/>
          </a:bodyPr>
          <a:lstStyle/>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err="1" smtClean="0">
                <a:ln>
                  <a:noFill/>
                </a:ln>
                <a:solidFill>
                  <a:schemeClr val="tx1"/>
                </a:solidFill>
                <a:effectLst/>
                <a:uLnTx/>
                <a:uFillTx/>
                <a:latin typeface="Trebuchet MS" pitchFamily="34" charset="0"/>
                <a:ea typeface="+mn-ea"/>
                <a:cs typeface="Tahoma" pitchFamily="34" charset="0"/>
              </a:rPr>
              <a:t>Sincicial</a:t>
            </a: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 respiratorio (70%) </a:t>
            </a:r>
          </a:p>
          <a:p>
            <a:pPr marL="1110996" lvl="1" indent="-571500">
              <a:spcBef>
                <a:spcPts val="600"/>
              </a:spcBef>
              <a:buClr>
                <a:schemeClr val="accent1"/>
              </a:buClr>
              <a:buSzPct val="80000"/>
              <a:buFont typeface="Courier New" panose="02070309020205020404" pitchFamily="49" charset="0"/>
              <a:buChar char="o"/>
              <a:defRPr/>
            </a:pPr>
            <a:r>
              <a:rPr lang="es-ES" sz="2800" i="1" dirty="0" smtClean="0">
                <a:latin typeface="Trebuchet MS" pitchFamily="34" charset="0"/>
                <a:cs typeface="Tahoma" pitchFamily="34" charset="0"/>
              </a:rPr>
              <a:t>Alta contagiosidad (64 millones de casos nuevos, en el mundo, por año).</a:t>
            </a:r>
          </a:p>
          <a:p>
            <a:pPr marL="1110996" lvl="1" indent="-571500">
              <a:spcBef>
                <a:spcPts val="600"/>
              </a:spcBef>
              <a:buClr>
                <a:schemeClr val="accent1"/>
              </a:buClr>
              <a:buSzPct val="80000"/>
              <a:buFont typeface="Courier New" panose="02070309020205020404" pitchFamily="49" charset="0"/>
              <a:buChar char="o"/>
              <a:defRPr/>
            </a:pPr>
            <a:r>
              <a:rPr lang="es-ES" sz="2800" i="1" dirty="0" smtClean="0">
                <a:latin typeface="Trebuchet MS" pitchFamily="34" charset="0"/>
                <a:cs typeface="Tahoma" pitchFamily="34" charset="0"/>
              </a:rPr>
              <a:t>600.000 muertes anuales  a nivel mundial. </a:t>
            </a:r>
            <a:endParaRPr lang="es-ES" sz="2800" i="1" dirty="0">
              <a:latin typeface="Trebuchet MS" pitchFamily="34" charset="0"/>
              <a:cs typeface="Tahoma" pitchFamily="34" charset="0"/>
            </a:endParaRPr>
          </a:p>
          <a:p>
            <a:pPr marL="1110996" lvl="1" indent="-571500">
              <a:spcBef>
                <a:spcPts val="600"/>
              </a:spcBef>
              <a:buClr>
                <a:schemeClr val="accent1"/>
              </a:buClr>
              <a:buSzPct val="80000"/>
              <a:buFont typeface="Courier New" panose="02070309020205020404" pitchFamily="49" charset="0"/>
              <a:buChar char="o"/>
              <a:defRPr/>
            </a:pPr>
            <a:r>
              <a:rPr lang="es-ES" sz="2800" i="1" dirty="0" smtClean="0">
                <a:latin typeface="Trebuchet MS" pitchFamily="34" charset="0"/>
                <a:cs typeface="Tahoma" pitchFamily="34" charset="0"/>
              </a:rPr>
              <a:t>Más</a:t>
            </a:r>
            <a:r>
              <a:rPr kumimoji="0" lang="es-ES" sz="2800" b="0" i="1" u="none" strike="noStrike" kern="1200" cap="none" spc="0" normalizeH="0" baseline="0" noProof="0" dirty="0" smtClean="0">
                <a:ln>
                  <a:noFill/>
                </a:ln>
                <a:solidFill>
                  <a:schemeClr val="tx1"/>
                </a:solidFill>
                <a:effectLst/>
                <a:uLnTx/>
                <a:uFillTx/>
                <a:latin typeface="Trebuchet MS" pitchFamily="34" charset="0"/>
                <a:cs typeface="Tahoma" pitchFamily="34" charset="0"/>
              </a:rPr>
              <a:t> frecuente en invierno.</a:t>
            </a:r>
          </a:p>
          <a:p>
            <a:pPr marL="1110996" lvl="1" indent="-571500">
              <a:spcBef>
                <a:spcPts val="600"/>
              </a:spcBef>
              <a:buClr>
                <a:schemeClr val="accent1"/>
              </a:buClr>
              <a:buSzPct val="80000"/>
              <a:buFont typeface="Courier New" panose="02070309020205020404" pitchFamily="49" charset="0"/>
              <a:buChar char="o"/>
              <a:defRPr/>
            </a:pPr>
            <a:r>
              <a:rPr lang="es-ES" sz="2800" i="1" dirty="0" smtClean="0">
                <a:latin typeface="Trebuchet MS" pitchFamily="34" charset="0"/>
                <a:cs typeface="Tahoma" pitchFamily="34" charset="0"/>
              </a:rPr>
              <a:t>Pueden ocurrir reinfecciones a lo largo de la vida.</a:t>
            </a:r>
          </a:p>
          <a:p>
            <a:pPr marL="1110996" lvl="1" indent="-571500">
              <a:spcBef>
                <a:spcPts val="600"/>
              </a:spcBef>
              <a:buClr>
                <a:schemeClr val="accent1"/>
              </a:buClr>
              <a:buSzPct val="80000"/>
              <a:buFont typeface="Courier New" panose="02070309020205020404" pitchFamily="49" charset="0"/>
              <a:buChar char="o"/>
              <a:defRPr/>
            </a:pPr>
            <a:r>
              <a:rPr kumimoji="0" lang="es-ES" sz="2800" b="0" i="1" u="none" strike="noStrike" kern="1200" cap="none" spc="0" normalizeH="0" baseline="0" noProof="0" dirty="0" smtClean="0">
                <a:ln>
                  <a:noFill/>
                </a:ln>
                <a:solidFill>
                  <a:schemeClr val="tx1"/>
                </a:solidFill>
                <a:effectLst/>
                <a:uLnTx/>
                <a:uFillTx/>
                <a:latin typeface="Trebuchet MS" pitchFamily="34" charset="0"/>
                <a:cs typeface="Tahoma" pitchFamily="34" charset="0"/>
              </a:rPr>
              <a:t>Serotipos: A (más agresivo) y 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393304" y="260648"/>
            <a:ext cx="6923112" cy="9906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400" i="0" u="none" strike="noStrike" kern="1200" cap="none" spc="0" normalizeH="0" baseline="0" noProof="0" dirty="0" smtClean="0">
                <a:ln>
                  <a:noFill/>
                </a:ln>
                <a:solidFill>
                  <a:schemeClr val="tx2">
                    <a:satMod val="130000"/>
                  </a:schemeClr>
                </a:solidFill>
                <a:uLnTx/>
                <a:uFillTx/>
                <a:latin typeface="+mj-lt"/>
                <a:ea typeface="+mj-ea"/>
                <a:cs typeface="+mj-cs"/>
              </a:rPr>
              <a:t>Etiología </a:t>
            </a:r>
            <a:r>
              <a:rPr kumimoji="0" lang="es-ES" sz="4000" i="0" u="none" strike="noStrike" kern="1200" cap="none" spc="0" normalizeH="0" baseline="0" noProof="0" dirty="0" smtClean="0">
                <a:ln>
                  <a:noFill/>
                </a:ln>
                <a:solidFill>
                  <a:schemeClr val="tx2">
                    <a:satMod val="130000"/>
                  </a:schemeClr>
                </a:solidFill>
                <a:uLnTx/>
                <a:uFillTx/>
                <a:latin typeface="+mj-lt"/>
                <a:ea typeface="+mj-ea"/>
                <a:cs typeface="+mj-cs"/>
              </a:rPr>
              <a:t>(cont.)</a:t>
            </a:r>
            <a:endParaRPr kumimoji="0" lang="en-US" sz="5400"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3" name="2 Marcador de contenido"/>
          <p:cNvSpPr txBox="1">
            <a:spLocks/>
          </p:cNvSpPr>
          <p:nvPr/>
        </p:nvSpPr>
        <p:spPr>
          <a:xfrm>
            <a:off x="1969368" y="1556792"/>
            <a:ext cx="6419056" cy="4608512"/>
          </a:xfrm>
          <a:prstGeom prst="rect">
            <a:avLst/>
          </a:prstGeom>
        </p:spPr>
        <p:txBody>
          <a:bodyPr/>
          <a:lstStyle/>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err="1" smtClean="0">
                <a:ln>
                  <a:noFill/>
                </a:ln>
                <a:solidFill>
                  <a:schemeClr val="tx1"/>
                </a:solidFill>
                <a:effectLst/>
                <a:uLnTx/>
                <a:uFillTx/>
                <a:latin typeface="Trebuchet MS" pitchFamily="34" charset="0"/>
                <a:ea typeface="+mn-ea"/>
                <a:cs typeface="Tahoma" pitchFamily="34" charset="0"/>
              </a:rPr>
              <a:t>Metapneumovirus</a:t>
            </a:r>
            <a:endPar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endParaRP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Influenza A y B (otoño)</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err="1" smtClean="0">
                <a:ln>
                  <a:noFill/>
                </a:ln>
                <a:solidFill>
                  <a:schemeClr val="tx1"/>
                </a:solidFill>
                <a:effectLst/>
                <a:uLnTx/>
                <a:uFillTx/>
                <a:latin typeface="Trebuchet MS" pitchFamily="34" charset="0"/>
                <a:ea typeface="+mn-ea"/>
                <a:cs typeface="Tahoma" pitchFamily="34" charset="0"/>
              </a:rPr>
              <a:t>Parainfluenza</a:t>
            </a: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 1, 2 y 3</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Adenovirus</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Rinovirus </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rPr>
              <a:t>Enterovirus</a:t>
            </a:r>
          </a:p>
          <a:p>
            <a:pPr marL="365760" marR="0" lvl="0" indent="-283464" algn="l" defTabSz="914400" rtl="0" eaLnBrk="1" fontAlgn="auto" latinLnBrk="0" hangingPunct="1">
              <a:spcBef>
                <a:spcPts val="600"/>
              </a:spcBef>
              <a:spcAft>
                <a:spcPts val="0"/>
              </a:spcAft>
              <a:buClr>
                <a:schemeClr val="accent1"/>
              </a:buClr>
              <a:buSzPct val="80000"/>
              <a:buFont typeface="Wingdings 2"/>
              <a:buChar char=""/>
              <a:tabLst/>
              <a:defRPr/>
            </a:pPr>
            <a:r>
              <a:rPr lang="es-ES" sz="3600" i="1" dirty="0" err="1" smtClean="0">
                <a:latin typeface="Trebuchet MS" pitchFamily="34" charset="0"/>
                <a:cs typeface="Tahoma" pitchFamily="34" charset="0"/>
              </a:rPr>
              <a:t>Bocavirus</a:t>
            </a:r>
            <a:endParaRPr kumimoji="0" lang="es-ES" sz="3600" b="0" i="1" u="none" strike="noStrike" kern="1200" cap="none" spc="0" normalizeH="0" baseline="0" noProof="0" dirty="0" smtClean="0">
              <a:ln>
                <a:noFill/>
              </a:ln>
              <a:solidFill>
                <a:schemeClr val="tx1"/>
              </a:solidFill>
              <a:effectLst/>
              <a:uLnTx/>
              <a:uFillTx/>
              <a:latin typeface="Trebuchet MS" pitchFamily="34" charset="0"/>
              <a:ea typeface="+mn-ea"/>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1177280" y="228600"/>
            <a:ext cx="4906888"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sz="5400" i="0" u="none" strike="noStrike" kern="1200" cap="none" spc="0" normalizeH="0" baseline="0" noProof="0" dirty="0" err="1" smtClean="0">
                <a:ln>
                  <a:noFill/>
                </a:ln>
                <a:solidFill>
                  <a:schemeClr val="tx2">
                    <a:satMod val="130000"/>
                  </a:schemeClr>
                </a:solidFill>
                <a:uLnTx/>
                <a:uFillTx/>
                <a:latin typeface="+mj-lt"/>
                <a:ea typeface="+mj-ea"/>
                <a:cs typeface="+mj-cs"/>
              </a:rPr>
              <a:t>Coinfección</a:t>
            </a:r>
            <a:endParaRPr kumimoji="0" lang="en-US" sz="5400" i="0" u="none" strike="noStrike" kern="1200" cap="none" spc="0" normalizeH="0" baseline="0" noProof="0" dirty="0" smtClean="0">
              <a:ln>
                <a:noFill/>
              </a:ln>
              <a:solidFill>
                <a:schemeClr val="tx2">
                  <a:satMod val="130000"/>
                </a:schemeClr>
              </a:solidFill>
              <a:uLnTx/>
              <a:uFillTx/>
              <a:latin typeface="+mj-lt"/>
              <a:ea typeface="+mj-ea"/>
              <a:cs typeface="+mj-cs"/>
            </a:endParaRPr>
          </a:p>
        </p:txBody>
      </p:sp>
      <p:sp>
        <p:nvSpPr>
          <p:cNvPr id="3" name="4 Marcador de contenido"/>
          <p:cNvSpPr txBox="1">
            <a:spLocks/>
          </p:cNvSpPr>
          <p:nvPr/>
        </p:nvSpPr>
        <p:spPr>
          <a:xfrm>
            <a:off x="1043608" y="2636912"/>
            <a:ext cx="6336704" cy="93610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AR" sz="4400" b="0" i="0" u="none" strike="noStrike" kern="1200" cap="none" spc="0" normalizeH="0" baseline="0" noProof="0" dirty="0" smtClean="0">
                <a:ln>
                  <a:noFill/>
                </a:ln>
                <a:solidFill>
                  <a:schemeClr val="tx1"/>
                </a:solidFill>
                <a:effectLst/>
                <a:uLnTx/>
                <a:uFillTx/>
                <a:latin typeface="+mn-lt"/>
                <a:ea typeface="+mn-ea"/>
                <a:cs typeface="+mn-cs"/>
              </a:rPr>
              <a:t>VSR + </a:t>
            </a:r>
            <a:r>
              <a:rPr kumimoji="0" lang="es-AR" sz="4400" b="0" i="0" u="none" strike="noStrike" kern="1200" cap="none" spc="0" normalizeH="0" baseline="0" noProof="0" dirty="0" err="1" smtClean="0">
                <a:ln>
                  <a:noFill/>
                </a:ln>
                <a:solidFill>
                  <a:schemeClr val="tx1"/>
                </a:solidFill>
                <a:effectLst/>
                <a:uLnTx/>
                <a:uFillTx/>
                <a:latin typeface="+mn-lt"/>
                <a:ea typeface="+mn-ea"/>
                <a:cs typeface="+mn-cs"/>
              </a:rPr>
              <a:t>Metapneumovirus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5 Marcador de contenido"/>
          <p:cNvSpPr txBox="1">
            <a:spLocks/>
          </p:cNvSpPr>
          <p:nvPr/>
        </p:nvSpPr>
        <p:spPr>
          <a:xfrm>
            <a:off x="1043608" y="4005064"/>
            <a:ext cx="4260282" cy="988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AR" sz="4400" b="0" i="0" u="none" strike="noStrike" kern="1200" cap="none" spc="0" normalizeH="0" baseline="0" noProof="0" dirty="0" smtClean="0">
                <a:ln>
                  <a:noFill/>
                </a:ln>
                <a:solidFill>
                  <a:schemeClr val="tx1"/>
                </a:solidFill>
                <a:effectLst/>
                <a:uLnTx/>
                <a:uFillTx/>
                <a:latin typeface="+mn-lt"/>
                <a:ea typeface="+mn-ea"/>
                <a:cs typeface="+mn-cs"/>
              </a:rPr>
              <a:t>VSR + Rinovirus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CuadroTexto"/>
          <p:cNvSpPr txBox="1"/>
          <p:nvPr/>
        </p:nvSpPr>
        <p:spPr>
          <a:xfrm>
            <a:off x="3203848" y="1196752"/>
            <a:ext cx="5400600" cy="707886"/>
          </a:xfrm>
          <a:prstGeom prst="rect">
            <a:avLst/>
          </a:prstGeom>
          <a:noFill/>
        </p:spPr>
        <p:txBody>
          <a:bodyPr wrap="square" rtlCol="0">
            <a:spAutoFit/>
          </a:bodyPr>
          <a:lstStyle/>
          <a:p>
            <a:r>
              <a:rPr lang="es-AR" sz="4000" i="1" u="sng" dirty="0" smtClean="0"/>
              <a:t>10% al 30% de los casos</a:t>
            </a:r>
            <a:endParaRPr lang="en-US" sz="4000" i="1" u="sng" dirty="0"/>
          </a:p>
        </p:txBody>
      </p:sp>
      <p:sp>
        <p:nvSpPr>
          <p:cNvPr id="6" name="CuadroTexto 5"/>
          <p:cNvSpPr txBox="1"/>
          <p:nvPr/>
        </p:nvSpPr>
        <p:spPr>
          <a:xfrm>
            <a:off x="1259632" y="5517232"/>
            <a:ext cx="7920880" cy="1200329"/>
          </a:xfrm>
          <a:prstGeom prst="rect">
            <a:avLst/>
          </a:prstGeom>
          <a:noFill/>
        </p:spPr>
        <p:txBody>
          <a:bodyPr wrap="square" rtlCol="0">
            <a:spAutoFit/>
          </a:bodyPr>
          <a:lstStyle/>
          <a:p>
            <a:pPr>
              <a:buFont typeface="Arial" pitchFamily="34" charset="0"/>
              <a:buChar char="•"/>
            </a:pPr>
            <a:r>
              <a:rPr lang="es-AR" dirty="0" err="1" smtClean="0"/>
              <a:t>Mixed</a:t>
            </a:r>
            <a:r>
              <a:rPr lang="es-AR" dirty="0" smtClean="0"/>
              <a:t> </a:t>
            </a:r>
            <a:r>
              <a:rPr lang="es-AR" dirty="0" err="1" smtClean="0"/>
              <a:t>respiratory</a:t>
            </a:r>
            <a:r>
              <a:rPr lang="es-AR" dirty="0" smtClean="0"/>
              <a:t> virus </a:t>
            </a:r>
            <a:r>
              <a:rPr lang="es-AR" dirty="0" err="1" smtClean="0"/>
              <a:t>infections</a:t>
            </a:r>
            <a:r>
              <a:rPr lang="es-AR" dirty="0" smtClean="0"/>
              <a:t>. J </a:t>
            </a:r>
            <a:r>
              <a:rPr lang="es-AR" dirty="0" err="1" smtClean="0"/>
              <a:t>Clin</a:t>
            </a:r>
            <a:r>
              <a:rPr lang="es-AR" dirty="0" smtClean="0"/>
              <a:t> Virol. 2008;43(4):407– 410</a:t>
            </a:r>
          </a:p>
          <a:p>
            <a:pPr>
              <a:buFont typeface="Arial" pitchFamily="34" charset="0"/>
              <a:buChar char="•"/>
            </a:pPr>
            <a:r>
              <a:rPr lang="en-US" dirty="0"/>
              <a:t>Human </a:t>
            </a:r>
            <a:r>
              <a:rPr lang="en-US" dirty="0" err="1"/>
              <a:t>metapneumovirus</a:t>
            </a:r>
            <a:r>
              <a:rPr lang="en-US" dirty="0"/>
              <a:t> infection </a:t>
            </a:r>
            <a:r>
              <a:rPr lang="en-US" dirty="0" smtClean="0"/>
              <a:t>in young </a:t>
            </a:r>
            <a:r>
              <a:rPr lang="en-US" dirty="0"/>
              <a:t>children hospitalized with acute </a:t>
            </a:r>
            <a:r>
              <a:rPr lang="en-US" dirty="0" smtClean="0"/>
              <a:t>respiratory tract </a:t>
            </a:r>
            <a:r>
              <a:rPr lang="en-US" dirty="0"/>
              <a:t>disease: </a:t>
            </a:r>
            <a:r>
              <a:rPr lang="en-US" dirty="0" err="1"/>
              <a:t>virologic</a:t>
            </a:r>
            <a:r>
              <a:rPr lang="en-US" dirty="0"/>
              <a:t> and </a:t>
            </a:r>
            <a:r>
              <a:rPr lang="en-US" dirty="0" smtClean="0"/>
              <a:t>clinical features</a:t>
            </a:r>
            <a:r>
              <a:rPr lang="en-US" dirty="0"/>
              <a:t>. </a:t>
            </a:r>
            <a:r>
              <a:rPr lang="en-US" dirty="0" err="1"/>
              <a:t>Pediatr</a:t>
            </a:r>
            <a:r>
              <a:rPr lang="en-US" dirty="0"/>
              <a:t> Infect Dis J. 2008;27(5</a:t>
            </a:r>
            <a:r>
              <a:rPr lang="en-US" dirty="0" smtClean="0"/>
              <a:t>):406–412</a:t>
            </a:r>
            <a:endParaRPr lang="es-A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457200"/>
            <a:ext cx="6800800" cy="923330"/>
          </a:xfrm>
          <a:prstGeom prst="rect">
            <a:avLst/>
          </a:prstGeom>
        </p:spPr>
        <p:txBody>
          <a:bodyPr wrap="square"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400" b="0" i="0" u="none" strike="noStrike" kern="1200" cap="none" spc="0" normalizeH="0" baseline="0" noProof="0" dirty="0" smtClean="0">
                <a:ln>
                  <a:noFill/>
                </a:ln>
                <a:solidFill>
                  <a:schemeClr val="tx2">
                    <a:satMod val="130000"/>
                  </a:schemeClr>
                </a:solidFill>
                <a:uLnTx/>
                <a:uFillTx/>
                <a:latin typeface="+mj-lt"/>
                <a:ea typeface="+mj-ea"/>
                <a:cs typeface="+mj-cs"/>
              </a:rPr>
              <a:t>Patogenia</a:t>
            </a:r>
            <a:endParaRPr kumimoji="0" lang="es-ES" sz="5400" b="0"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3" name="Rectangle 3"/>
          <p:cNvSpPr txBox="1">
            <a:spLocks noChangeArrowheads="1"/>
          </p:cNvSpPr>
          <p:nvPr/>
        </p:nvSpPr>
        <p:spPr>
          <a:xfrm>
            <a:off x="1187624" y="1700808"/>
            <a:ext cx="7772400" cy="4552528"/>
          </a:xfrm>
          <a:prstGeom prst="rect">
            <a:avLst/>
          </a:prstGeom>
        </p:spPr>
        <p:txBody>
          <a:bodyPr>
            <a:noAutofit/>
          </a:bodyPr>
          <a:lstStyle/>
          <a:p>
            <a:pPr marL="365760" marR="0" lvl="0" indent="-283464" algn="l" defTabSz="914400" rtl="0" eaLnBrk="1" fontAlgn="auto" latinLnBrk="0" hangingPunct="1">
              <a:lnSpc>
                <a:spcPct val="150000"/>
              </a:lnSpc>
              <a:spcBef>
                <a:spcPts val="600"/>
              </a:spcBef>
              <a:spcAft>
                <a:spcPts val="0"/>
              </a:spcAft>
              <a:buClr>
                <a:schemeClr val="accent1"/>
              </a:buClr>
              <a:buSzPct val="80000"/>
              <a:buFont typeface="Wingdings 2"/>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Replicación viral en nasofaringe</a:t>
            </a:r>
          </a:p>
          <a:p>
            <a:pPr marL="365760" marR="0" lvl="0" indent="-283464" algn="l" defTabSz="914400" rtl="0" eaLnBrk="1" fontAlgn="auto" latinLnBrk="0" hangingPunct="1">
              <a:lnSpc>
                <a:spcPct val="150000"/>
              </a:lnSpc>
              <a:spcBef>
                <a:spcPts val="600"/>
              </a:spcBef>
              <a:spcAft>
                <a:spcPts val="0"/>
              </a:spcAft>
              <a:buClr>
                <a:schemeClr val="accent1"/>
              </a:buClr>
              <a:buSzPct val="80000"/>
              <a:buFont typeface="Wingdings 2"/>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Diseminación del virus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A través del epitelio respiratorio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s-ES" sz="3600" b="0" i="0" u="none" strike="noStrike" kern="1200" cap="none" spc="0" normalizeH="0" baseline="0" noProof="0" dirty="0" smtClean="0">
                <a:ln>
                  <a:noFill/>
                </a:ln>
                <a:solidFill>
                  <a:schemeClr val="tx1"/>
                </a:solidFill>
                <a:effectLst/>
                <a:uLnTx/>
                <a:uFillTx/>
                <a:latin typeface="+mn-lt"/>
                <a:ea typeface="+mn-ea"/>
                <a:cs typeface="+mn-cs"/>
              </a:rPr>
              <a:t>Por aspiración de secreciones nasofaríngeas infectadas</a:t>
            </a:r>
          </a:p>
        </p:txBody>
      </p:sp>
      <p:sp>
        <p:nvSpPr>
          <p:cNvPr id="6" name="Llamada ovalada 5"/>
          <p:cNvSpPr/>
          <p:nvPr/>
        </p:nvSpPr>
        <p:spPr>
          <a:xfrm>
            <a:off x="6012160" y="260648"/>
            <a:ext cx="2808312" cy="1584176"/>
          </a:xfrm>
          <a:prstGeom prst="wedgeEllipseCallout">
            <a:avLst>
              <a:gd name="adj1" fmla="val -51466"/>
              <a:gd name="adj2" fmla="val 13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err="1" smtClean="0">
                <a:ln w="0"/>
                <a:solidFill>
                  <a:schemeClr val="tx1"/>
                </a:solidFill>
                <a:effectLst>
                  <a:outerShdw blurRad="38100" dist="19050" dir="2700000" algn="tl" rotWithShape="0">
                    <a:schemeClr val="dk1">
                      <a:alpha val="40000"/>
                    </a:schemeClr>
                  </a:outerShdw>
                </a:effectLst>
              </a:rPr>
              <a:t>Palivizumav</a:t>
            </a:r>
            <a:endParaRPr lang="es-AR" sz="28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TC103457496[[fn=Paralaje]]</Template>
  <TotalTime>1798</TotalTime>
  <Words>1504</Words>
  <Application>Microsoft Office PowerPoint</Application>
  <PresentationFormat>Presentación en pantalla (4:3)</PresentationFormat>
  <Paragraphs>199</Paragraphs>
  <Slides>47</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47</vt:i4>
      </vt:variant>
    </vt:vector>
  </HeadingPairs>
  <TitlesOfParts>
    <vt:vector size="58" baseType="lpstr">
      <vt:lpstr>Arial Unicode MS</vt:lpstr>
      <vt:lpstr>Arial</vt:lpstr>
      <vt:lpstr>Arial Black</vt:lpstr>
      <vt:lpstr>Calibri</vt:lpstr>
      <vt:lpstr>Corbel</vt:lpstr>
      <vt:lpstr>Courier New</vt:lpstr>
      <vt:lpstr>Tahoma</vt:lpstr>
      <vt:lpstr>Trebuchet MS</vt:lpstr>
      <vt:lpstr>Verdana</vt:lpstr>
      <vt:lpstr>Wingdings 2</vt:lpstr>
      <vt:lpstr>Parallax</vt:lpstr>
      <vt:lpstr>¿Qué estamos haciendo en Bronquiolitis? Revisemos las recomendaciones</vt:lpstr>
      <vt:lpstr>Definición - UK</vt:lpstr>
      <vt:lpstr>Definición - AAP</vt:lpstr>
      <vt:lpstr>Definición - investigación</vt:lpstr>
      <vt:lpstr>Definición (SAP)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TRATAMIENTO</vt:lpstr>
      <vt:lpstr>Presentación de PowerPoint</vt:lpstr>
      <vt:lpstr>Kinesioterapia</vt:lpstr>
      <vt:lpstr>Presentación de PowerPoint</vt:lpstr>
      <vt:lpstr>Presentación de PowerPoint</vt:lpstr>
      <vt:lpstr>Oxigenoterapia</vt:lpstr>
      <vt:lpstr>Oxigenoterapia</vt:lpstr>
      <vt:lpstr>Oxigenoterapia</vt:lpstr>
      <vt:lpstr>Oxigenoterapia</vt:lpstr>
      <vt:lpstr>Presentación de PowerPoint</vt:lpstr>
      <vt:lpstr>Presentación de PowerPoint</vt:lpstr>
      <vt:lpstr>Presentación de PowerPoint</vt:lpstr>
      <vt:lpstr>Presentación de PowerPoint</vt:lpstr>
      <vt:lpstr>Presentación de PowerPoint</vt:lpstr>
      <vt:lpstr>Salbutamol - conclusión</vt:lpstr>
      <vt:lpstr>Salbutamol - conclusión</vt:lpstr>
      <vt:lpstr>Presentación de PowerPoint</vt:lpstr>
      <vt:lpstr>Presentación de PowerPoint</vt:lpstr>
      <vt:lpstr>Presentación de PowerPoint</vt:lpstr>
      <vt:lpstr>Presentación de PowerPoint</vt:lpstr>
      <vt:lpstr>Presentación de PowerPoint</vt:lpstr>
      <vt:lpstr>Epinefrina - conclusión</vt:lpstr>
      <vt:lpstr>Presentación de PowerPoint</vt:lpstr>
      <vt:lpstr>Solución salina hipertónica</vt:lpstr>
      <vt:lpstr>Solución salina hipertónica</vt:lpstr>
      <vt:lpstr>Solución salina hipertónica</vt:lpstr>
      <vt:lpstr>DNAsa</vt:lpstr>
      <vt:lpstr>Montelukast</vt:lpstr>
      <vt:lpstr>Antibióticos</vt:lpstr>
      <vt:lpstr>Antibióticos</vt:lpstr>
      <vt:lpstr>Otros</vt:lpstr>
      <vt:lpstr>Presentación de PowerPoint</vt:lpstr>
      <vt:lpstr>Tratamiento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dc:creator>
  <cp:lastModifiedBy>Norma Gonzalez</cp:lastModifiedBy>
  <cp:revision>153</cp:revision>
  <dcterms:created xsi:type="dcterms:W3CDTF">2014-09-15T14:45:35Z</dcterms:created>
  <dcterms:modified xsi:type="dcterms:W3CDTF">2014-10-11T16:36:57Z</dcterms:modified>
</cp:coreProperties>
</file>