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61" r:id="rId6"/>
    <p:sldId id="259" r:id="rId7"/>
    <p:sldId id="260" r:id="rId8"/>
    <p:sldId id="266" r:id="rId9"/>
    <p:sldId id="267" r:id="rId10"/>
    <p:sldId id="265" r:id="rId11"/>
    <p:sldId id="264" r:id="rId12"/>
    <p:sldId id="263" r:id="rId13"/>
    <p:sldId id="271" r:id="rId14"/>
    <p:sldId id="270" r:id="rId15"/>
    <p:sldId id="269" r:id="rId16"/>
    <p:sldId id="268" r:id="rId17"/>
    <p:sldId id="272" r:id="rId18"/>
    <p:sldId id="274" r:id="rId19"/>
    <p:sldId id="273" r:id="rId20"/>
    <p:sldId id="279" r:id="rId21"/>
    <p:sldId id="280" r:id="rId22"/>
    <p:sldId id="276" r:id="rId23"/>
    <p:sldId id="278" r:id="rId24"/>
    <p:sldId id="277" r:id="rId25"/>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DE36B892-CA35-433D-82B0-4F8357CD111B}" type="datetimeFigureOut">
              <a:rPr lang="es-ES" smtClean="0"/>
              <a:t>11/10/2014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BBAD149-B1BA-4102-8050-301440CB997F}" type="slidenum">
              <a:rPr lang="es-ES" smtClean="0"/>
              <a:t>‹Nº›</a:t>
            </a:fld>
            <a:endParaRPr lang="es-ES"/>
          </a:p>
        </p:txBody>
      </p:sp>
    </p:spTree>
    <p:extLst>
      <p:ext uri="{BB962C8B-B14F-4D97-AF65-F5344CB8AC3E}">
        <p14:creationId xmlns:p14="http://schemas.microsoft.com/office/powerpoint/2010/main" val="3052553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DE36B892-CA35-433D-82B0-4F8357CD111B}" type="datetimeFigureOut">
              <a:rPr lang="es-ES" smtClean="0"/>
              <a:t>11/10/2014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BBAD149-B1BA-4102-8050-301440CB997F}" type="slidenum">
              <a:rPr lang="es-ES" smtClean="0"/>
              <a:t>‹Nº›</a:t>
            </a:fld>
            <a:endParaRPr lang="es-ES"/>
          </a:p>
        </p:txBody>
      </p:sp>
    </p:spTree>
    <p:extLst>
      <p:ext uri="{BB962C8B-B14F-4D97-AF65-F5344CB8AC3E}">
        <p14:creationId xmlns:p14="http://schemas.microsoft.com/office/powerpoint/2010/main" val="2536799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DE36B892-CA35-433D-82B0-4F8357CD111B}" type="datetimeFigureOut">
              <a:rPr lang="es-ES" smtClean="0"/>
              <a:t>11/10/2014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BBAD149-B1BA-4102-8050-301440CB997F}" type="slidenum">
              <a:rPr lang="es-ES" smtClean="0"/>
              <a:t>‹Nº›</a:t>
            </a:fld>
            <a:endParaRPr lang="es-ES"/>
          </a:p>
        </p:txBody>
      </p:sp>
    </p:spTree>
    <p:extLst>
      <p:ext uri="{BB962C8B-B14F-4D97-AF65-F5344CB8AC3E}">
        <p14:creationId xmlns:p14="http://schemas.microsoft.com/office/powerpoint/2010/main" val="1796760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DE36B892-CA35-433D-82B0-4F8357CD111B}" type="datetimeFigureOut">
              <a:rPr lang="es-ES" smtClean="0"/>
              <a:t>11/10/2014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BBAD149-B1BA-4102-8050-301440CB997F}" type="slidenum">
              <a:rPr lang="es-ES" smtClean="0"/>
              <a:t>‹Nº›</a:t>
            </a:fld>
            <a:endParaRPr lang="es-ES"/>
          </a:p>
        </p:txBody>
      </p:sp>
    </p:spTree>
    <p:extLst>
      <p:ext uri="{BB962C8B-B14F-4D97-AF65-F5344CB8AC3E}">
        <p14:creationId xmlns:p14="http://schemas.microsoft.com/office/powerpoint/2010/main" val="1917885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DE36B892-CA35-433D-82B0-4F8357CD111B}" type="datetimeFigureOut">
              <a:rPr lang="es-ES" smtClean="0"/>
              <a:t>11/10/2014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4BBAD149-B1BA-4102-8050-301440CB997F}" type="slidenum">
              <a:rPr lang="es-ES" smtClean="0"/>
              <a:t>‹Nº›</a:t>
            </a:fld>
            <a:endParaRPr lang="es-ES"/>
          </a:p>
        </p:txBody>
      </p:sp>
    </p:spTree>
    <p:extLst>
      <p:ext uri="{BB962C8B-B14F-4D97-AF65-F5344CB8AC3E}">
        <p14:creationId xmlns:p14="http://schemas.microsoft.com/office/powerpoint/2010/main" val="458473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DE36B892-CA35-433D-82B0-4F8357CD111B}" type="datetimeFigureOut">
              <a:rPr lang="es-ES" smtClean="0"/>
              <a:t>11/10/2014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4BBAD149-B1BA-4102-8050-301440CB997F}" type="slidenum">
              <a:rPr lang="es-ES" smtClean="0"/>
              <a:t>‹Nº›</a:t>
            </a:fld>
            <a:endParaRPr lang="es-ES"/>
          </a:p>
        </p:txBody>
      </p:sp>
    </p:spTree>
    <p:extLst>
      <p:ext uri="{BB962C8B-B14F-4D97-AF65-F5344CB8AC3E}">
        <p14:creationId xmlns:p14="http://schemas.microsoft.com/office/powerpoint/2010/main" val="882534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DE36B892-CA35-433D-82B0-4F8357CD111B}" type="datetimeFigureOut">
              <a:rPr lang="es-ES" smtClean="0"/>
              <a:t>11/10/2014</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4BBAD149-B1BA-4102-8050-301440CB997F}" type="slidenum">
              <a:rPr lang="es-ES" smtClean="0"/>
              <a:t>‹Nº›</a:t>
            </a:fld>
            <a:endParaRPr lang="es-ES"/>
          </a:p>
        </p:txBody>
      </p:sp>
    </p:spTree>
    <p:extLst>
      <p:ext uri="{BB962C8B-B14F-4D97-AF65-F5344CB8AC3E}">
        <p14:creationId xmlns:p14="http://schemas.microsoft.com/office/powerpoint/2010/main" val="4029130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DE36B892-CA35-433D-82B0-4F8357CD111B}" type="datetimeFigureOut">
              <a:rPr lang="es-ES" smtClean="0"/>
              <a:t>11/10/2014</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4BBAD149-B1BA-4102-8050-301440CB997F}" type="slidenum">
              <a:rPr lang="es-ES" smtClean="0"/>
              <a:t>‹Nº›</a:t>
            </a:fld>
            <a:endParaRPr lang="es-ES"/>
          </a:p>
        </p:txBody>
      </p:sp>
    </p:spTree>
    <p:extLst>
      <p:ext uri="{BB962C8B-B14F-4D97-AF65-F5344CB8AC3E}">
        <p14:creationId xmlns:p14="http://schemas.microsoft.com/office/powerpoint/2010/main" val="3649841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DE36B892-CA35-433D-82B0-4F8357CD111B}" type="datetimeFigureOut">
              <a:rPr lang="es-ES" smtClean="0"/>
              <a:t>11/10/2014</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4BBAD149-B1BA-4102-8050-301440CB997F}" type="slidenum">
              <a:rPr lang="es-ES" smtClean="0"/>
              <a:t>‹Nº›</a:t>
            </a:fld>
            <a:endParaRPr lang="es-ES"/>
          </a:p>
        </p:txBody>
      </p:sp>
    </p:spTree>
    <p:extLst>
      <p:ext uri="{BB962C8B-B14F-4D97-AF65-F5344CB8AC3E}">
        <p14:creationId xmlns:p14="http://schemas.microsoft.com/office/powerpoint/2010/main" val="764409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DE36B892-CA35-433D-82B0-4F8357CD111B}" type="datetimeFigureOut">
              <a:rPr lang="es-ES" smtClean="0"/>
              <a:t>11/10/2014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4BBAD149-B1BA-4102-8050-301440CB997F}" type="slidenum">
              <a:rPr lang="es-ES" smtClean="0"/>
              <a:t>‹Nº›</a:t>
            </a:fld>
            <a:endParaRPr lang="es-ES"/>
          </a:p>
        </p:txBody>
      </p:sp>
    </p:spTree>
    <p:extLst>
      <p:ext uri="{BB962C8B-B14F-4D97-AF65-F5344CB8AC3E}">
        <p14:creationId xmlns:p14="http://schemas.microsoft.com/office/powerpoint/2010/main" val="2043850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DE36B892-CA35-433D-82B0-4F8357CD111B}" type="datetimeFigureOut">
              <a:rPr lang="es-ES" smtClean="0"/>
              <a:t>11/10/2014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4BBAD149-B1BA-4102-8050-301440CB997F}" type="slidenum">
              <a:rPr lang="es-ES" smtClean="0"/>
              <a:t>‹Nº›</a:t>
            </a:fld>
            <a:endParaRPr lang="es-ES"/>
          </a:p>
        </p:txBody>
      </p:sp>
    </p:spTree>
    <p:extLst>
      <p:ext uri="{BB962C8B-B14F-4D97-AF65-F5344CB8AC3E}">
        <p14:creationId xmlns:p14="http://schemas.microsoft.com/office/powerpoint/2010/main" val="1124287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36B892-CA35-433D-82B0-4F8357CD111B}" type="datetimeFigureOut">
              <a:rPr lang="es-ES" smtClean="0"/>
              <a:t>11/10/2014</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BAD149-B1BA-4102-8050-301440CB997F}" type="slidenum">
              <a:rPr lang="es-ES" smtClean="0"/>
              <a:t>‹Nº›</a:t>
            </a:fld>
            <a:endParaRPr lang="es-ES"/>
          </a:p>
        </p:txBody>
      </p:sp>
    </p:spTree>
    <p:extLst>
      <p:ext uri="{BB962C8B-B14F-4D97-AF65-F5344CB8AC3E}">
        <p14:creationId xmlns:p14="http://schemas.microsoft.com/office/powerpoint/2010/main" val="32279225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link.springer.com/journal/408"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ncbi.nlm.nih.gov/pubmed/11392572" TargetMode="External"/><Relationship Id="rId2" Type="http://schemas.openxmlformats.org/officeDocument/2006/relationships/hyperlink" Target="http://www.ncbi.nlm.nih.gov/pubmed?term=Perrin%20E%5bAuthor%5d&amp;cauthor=true&amp;cauthor_uid=11392572" TargetMode="External"/><Relationship Id="rId1" Type="http://schemas.openxmlformats.org/officeDocument/2006/relationships/slideLayout" Target="../slideLayouts/slideLayout2.xml"/><Relationship Id="rId4" Type="http://schemas.openxmlformats.org/officeDocument/2006/relationships/hyperlink" Target="http://www.ncbi.nlm.nih.gov/pubmed?term=Cuvelier%20A%5bAuthor%5d&amp;cauthor=true&amp;cauthor_uid=15888854"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fontScale="90000"/>
          </a:bodyPr>
          <a:lstStyle/>
          <a:p>
            <a:r>
              <a:rPr lang="es-ES" dirty="0"/>
              <a:t>Como evaluar la </a:t>
            </a:r>
            <a:r>
              <a:rPr lang="es-ES" dirty="0" smtClean="0"/>
              <a:t>hipoventilación </a:t>
            </a:r>
            <a:r>
              <a:rPr lang="es-ES" dirty="0"/>
              <a:t>nocturna en enfermedades neuromusculares</a:t>
            </a:r>
          </a:p>
        </p:txBody>
      </p:sp>
      <p:sp>
        <p:nvSpPr>
          <p:cNvPr id="3" name="Subtítulo 2"/>
          <p:cNvSpPr>
            <a:spLocks noGrp="1"/>
          </p:cNvSpPr>
          <p:nvPr>
            <p:ph type="subTitle" idx="1"/>
          </p:nvPr>
        </p:nvSpPr>
        <p:spPr>
          <a:xfrm>
            <a:off x="1524000" y="4374768"/>
            <a:ext cx="9144000" cy="2309365"/>
          </a:xfrm>
        </p:spPr>
        <p:txBody>
          <a:bodyPr>
            <a:normAutofit/>
          </a:bodyPr>
          <a:lstStyle/>
          <a:p>
            <a:r>
              <a:rPr lang="es-ES" dirty="0" smtClean="0"/>
              <a:t>Eduardo </a:t>
            </a:r>
            <a:r>
              <a:rPr lang="es-ES" dirty="0"/>
              <a:t>De Vito</a:t>
            </a:r>
          </a:p>
          <a:p>
            <a:r>
              <a:rPr lang="es-ES" dirty="0"/>
              <a:t>Instituto </a:t>
            </a:r>
            <a:r>
              <a:rPr lang="es-ES" dirty="0" err="1"/>
              <a:t>Lanari</a:t>
            </a:r>
            <a:r>
              <a:rPr lang="es-ES" dirty="0"/>
              <a:t>. UBA, CONICET</a:t>
            </a:r>
          </a:p>
          <a:p>
            <a:r>
              <a:rPr lang="es-ES" dirty="0"/>
              <a:t>Centro del Parque</a:t>
            </a:r>
          </a:p>
          <a:p>
            <a:r>
              <a:rPr lang="es-ES" dirty="0"/>
              <a:t>2014</a:t>
            </a:r>
          </a:p>
        </p:txBody>
      </p:sp>
    </p:spTree>
    <p:extLst>
      <p:ext uri="{BB962C8B-B14F-4D97-AF65-F5344CB8AC3E}">
        <p14:creationId xmlns:p14="http://schemas.microsoft.com/office/powerpoint/2010/main" val="34132299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lvl="0" algn="ctr"/>
            <a:r>
              <a:rPr lang="es-ES" b="1" dirty="0">
                <a:solidFill>
                  <a:schemeClr val="tx2"/>
                </a:solidFill>
              </a:rPr>
              <a:t>Evaluación de los trastornos respiratorios durante el sueño  en las ENM</a:t>
            </a:r>
            <a:r>
              <a:rPr lang="es-ES" b="1" dirty="0" smtClean="0">
                <a:solidFill>
                  <a:schemeClr val="tx2"/>
                </a:solidFill>
              </a:rPr>
              <a:t>.</a:t>
            </a:r>
            <a:endParaRPr lang="es-ES" dirty="0">
              <a:solidFill>
                <a:schemeClr val="tx2"/>
              </a:solidFill>
            </a:endParaRPr>
          </a:p>
        </p:txBody>
      </p:sp>
      <p:sp>
        <p:nvSpPr>
          <p:cNvPr id="3" name="Marcador de contenido 2"/>
          <p:cNvSpPr>
            <a:spLocks noGrp="1"/>
          </p:cNvSpPr>
          <p:nvPr>
            <p:ph idx="1"/>
          </p:nvPr>
        </p:nvSpPr>
        <p:spPr>
          <a:xfrm>
            <a:off x="838200" y="2147600"/>
            <a:ext cx="10515600" cy="4351338"/>
          </a:xfrm>
        </p:spPr>
        <p:txBody>
          <a:bodyPr/>
          <a:lstStyle/>
          <a:p>
            <a:r>
              <a:rPr lang="es-ES" dirty="0"/>
              <a:t>Una SatO</a:t>
            </a:r>
            <a:r>
              <a:rPr lang="es-ES" baseline="-25000" dirty="0"/>
              <a:t>2</a:t>
            </a:r>
            <a:r>
              <a:rPr lang="es-ES" dirty="0"/>
              <a:t> diurna &gt; 95 % no suele asociarse a hipercapnia diurna</a:t>
            </a:r>
            <a:r>
              <a:rPr lang="es-ES" dirty="0" smtClean="0"/>
              <a:t>.</a:t>
            </a:r>
          </a:p>
          <a:p>
            <a:endParaRPr lang="es-ES" dirty="0" smtClean="0"/>
          </a:p>
          <a:p>
            <a:r>
              <a:rPr lang="es-ES" dirty="0" smtClean="0"/>
              <a:t>Gases </a:t>
            </a:r>
            <a:r>
              <a:rPr lang="es-ES" dirty="0"/>
              <a:t>en sangre normales  durante el día, no excluyen hipoventilación durante el sueño REM. </a:t>
            </a:r>
            <a:endParaRPr lang="es-ES" dirty="0" smtClean="0"/>
          </a:p>
          <a:p>
            <a:endParaRPr lang="es-ES" dirty="0" smtClean="0"/>
          </a:p>
          <a:p>
            <a:r>
              <a:rPr lang="es-ES" dirty="0" smtClean="0"/>
              <a:t>La </a:t>
            </a:r>
            <a:r>
              <a:rPr lang="es-ES" dirty="0"/>
              <a:t>sola presencia de exceso de base aumentado puede indicar hipoventilación nocturna. </a:t>
            </a:r>
          </a:p>
          <a:p>
            <a:endParaRPr lang="es-ES" dirty="0"/>
          </a:p>
        </p:txBody>
      </p:sp>
    </p:spTree>
    <p:extLst>
      <p:ext uri="{BB962C8B-B14F-4D97-AF65-F5344CB8AC3E}">
        <p14:creationId xmlns:p14="http://schemas.microsoft.com/office/powerpoint/2010/main" val="22718678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2694647720"/>
              </p:ext>
            </p:extLst>
          </p:nvPr>
        </p:nvGraphicFramePr>
        <p:xfrm>
          <a:off x="838200" y="2112134"/>
          <a:ext cx="10515600" cy="2991058"/>
        </p:xfrm>
        <a:graphic>
          <a:graphicData uri="http://schemas.openxmlformats.org/drawingml/2006/table">
            <a:tbl>
              <a:tblPr firstRow="1" firstCol="1" bandRow="1">
                <a:tableStyleId>{5C22544A-7EE6-4342-B048-85BDC9FD1C3A}</a:tableStyleId>
              </a:tblPr>
              <a:tblGrid>
                <a:gridCol w="3505200"/>
                <a:gridCol w="3505200"/>
                <a:gridCol w="3505200"/>
              </a:tblGrid>
              <a:tr h="581129">
                <a:tc>
                  <a:txBody>
                    <a:bodyPr/>
                    <a:lstStyle/>
                    <a:p>
                      <a:pPr algn="ctr">
                        <a:lnSpc>
                          <a:spcPct val="150000"/>
                        </a:lnSpc>
                        <a:spcAft>
                          <a:spcPts val="0"/>
                        </a:spcAft>
                      </a:pPr>
                      <a:r>
                        <a:rPr lang="es-ES" sz="2000" dirty="0">
                          <a:effectLst/>
                        </a:rPr>
                        <a:t>  </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s-ES" sz="2000">
                          <a:effectLst/>
                        </a:rPr>
                        <a:t>CVF</a:t>
                      </a:r>
                      <a:endParaRPr lang="es-E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s-ES" sz="2000">
                          <a:effectLst/>
                        </a:rPr>
                        <a:t>Pimax</a:t>
                      </a:r>
                      <a:endParaRPr lang="es-E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81129">
                <a:tc>
                  <a:txBody>
                    <a:bodyPr/>
                    <a:lstStyle/>
                    <a:p>
                      <a:pPr algn="ctr">
                        <a:lnSpc>
                          <a:spcPct val="150000"/>
                        </a:lnSpc>
                        <a:spcAft>
                          <a:spcPts val="0"/>
                        </a:spcAft>
                      </a:pPr>
                      <a:r>
                        <a:rPr lang="es-ES" sz="2000" dirty="0">
                          <a:effectLst/>
                        </a:rPr>
                        <a:t>Hipoventilación durante sueño REM</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s-ES" sz="2000">
                          <a:effectLst/>
                        </a:rPr>
                        <a:t>&lt; 60 %</a:t>
                      </a:r>
                      <a:endParaRPr lang="es-E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s-ES" sz="2000">
                          <a:effectLst/>
                        </a:rPr>
                        <a:t>&lt; 45 cmH2O</a:t>
                      </a:r>
                      <a:endParaRPr lang="es-E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81129">
                <a:tc>
                  <a:txBody>
                    <a:bodyPr/>
                    <a:lstStyle/>
                    <a:p>
                      <a:pPr algn="ctr">
                        <a:lnSpc>
                          <a:spcPct val="150000"/>
                        </a:lnSpc>
                        <a:spcAft>
                          <a:spcPts val="0"/>
                        </a:spcAft>
                      </a:pPr>
                      <a:r>
                        <a:rPr lang="es-ES" sz="2000" dirty="0">
                          <a:effectLst/>
                        </a:rPr>
                        <a:t>Hipoventilación extendida a sueño NREM</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s-ES" sz="2000">
                          <a:effectLst/>
                        </a:rPr>
                        <a:t>&lt; 40 %</a:t>
                      </a:r>
                      <a:endParaRPr lang="es-E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s-ES" sz="2000">
                          <a:effectLst/>
                        </a:rPr>
                        <a:t>&lt; 40 cmH2O</a:t>
                      </a:r>
                      <a:endParaRPr lang="es-E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81129">
                <a:tc>
                  <a:txBody>
                    <a:bodyPr/>
                    <a:lstStyle/>
                    <a:p>
                      <a:pPr algn="ctr">
                        <a:lnSpc>
                          <a:spcPct val="150000"/>
                        </a:lnSpc>
                        <a:spcAft>
                          <a:spcPts val="0"/>
                        </a:spcAft>
                      </a:pPr>
                      <a:r>
                        <a:rPr lang="es-ES" sz="2000" dirty="0">
                          <a:effectLst/>
                        </a:rPr>
                        <a:t>Hipoventilación diurna</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s-ES" sz="2000" dirty="0">
                          <a:effectLst/>
                        </a:rPr>
                        <a:t>&lt; 25 %</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0"/>
                        </a:spcAft>
                      </a:pPr>
                      <a:r>
                        <a:rPr lang="es-ES" sz="2000" dirty="0">
                          <a:effectLst/>
                        </a:rPr>
                        <a:t>&lt; 35 cmH2O</a:t>
                      </a:r>
                      <a:endParaRPr lang="es-E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40365042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ES"/>
          </a:p>
        </p:txBody>
      </p:sp>
      <p:sp>
        <p:nvSpPr>
          <p:cNvPr id="3" name="Marcador de contenido 2"/>
          <p:cNvSpPr>
            <a:spLocks noGrp="1"/>
          </p:cNvSpPr>
          <p:nvPr>
            <p:ph idx="1"/>
          </p:nvPr>
        </p:nvSpPr>
        <p:spPr/>
        <p:txBody>
          <a:bodyPr>
            <a:normAutofit/>
          </a:bodyPr>
          <a:lstStyle/>
          <a:p>
            <a:pPr marL="0" lvl="0" indent="0" fontAlgn="base">
              <a:buNone/>
            </a:pPr>
            <a:endParaRPr lang="en-US" sz="1600"/>
          </a:p>
          <a:p>
            <a:pPr lvl="0"/>
            <a:r>
              <a:rPr lang="es-ES" sz="3600"/>
              <a:t>Más del 30 % de la noche con SatO2 &lt; 90 % </a:t>
            </a:r>
          </a:p>
          <a:p>
            <a:pPr marL="3657600" lvl="8" indent="0">
              <a:buNone/>
            </a:pPr>
            <a:r>
              <a:rPr lang="en-US" smtClean="0"/>
              <a:t>	Levi-Valensi </a:t>
            </a:r>
            <a:r>
              <a:rPr lang="en-US"/>
              <a:t>P, Aubry P, Rida Z. </a:t>
            </a:r>
            <a:r>
              <a:rPr lang="en-US" dirty="0"/>
              <a:t>Nocturnal hypoxemia and long-term oxygen therapy in COPD patients with daytime PaO</a:t>
            </a:r>
            <a:r>
              <a:rPr lang="en-US" baseline="-25000" dirty="0"/>
              <a:t>2</a:t>
            </a:r>
            <a:r>
              <a:rPr lang="en-US" dirty="0"/>
              <a:t> 60–70 mmHg. </a:t>
            </a:r>
            <a:r>
              <a:rPr lang="en-US" u="sng" dirty="0">
                <a:hlinkClick r:id="rId2"/>
              </a:rPr>
              <a:t>Lung</a:t>
            </a:r>
            <a:r>
              <a:rPr lang="en-US" dirty="0"/>
              <a:t> 1990; 168, 770-775.</a:t>
            </a:r>
            <a:endParaRPr lang="es-ES"/>
          </a:p>
          <a:p>
            <a:pPr lvl="0"/>
            <a:endParaRPr lang="es-ES" sz="3600" dirty="0" smtClean="0"/>
          </a:p>
          <a:p>
            <a:pPr lvl="0"/>
            <a:r>
              <a:rPr lang="es-ES" sz="3600" dirty="0" smtClean="0"/>
              <a:t>Más </a:t>
            </a:r>
            <a:r>
              <a:rPr lang="es-ES" sz="3600" dirty="0"/>
              <a:t>de 5 minutos consecutivos con una SatO2 &lt; 88 	</a:t>
            </a:r>
            <a:r>
              <a:rPr lang="es-ES" sz="3600" dirty="0" smtClean="0"/>
              <a:t>					</a:t>
            </a:r>
            <a:r>
              <a:rPr lang="en-US" sz="1800" smtClean="0"/>
              <a:t>Consensus </a:t>
            </a:r>
            <a:r>
              <a:rPr lang="en-US" sz="1800"/>
              <a:t>Conference. </a:t>
            </a:r>
            <a:r>
              <a:rPr lang="en-US" sz="1800" dirty="0"/>
              <a:t>Clinical indications for noninvasive </a:t>
            </a:r>
            <a:r>
              <a:rPr lang="en-US" sz="1800" dirty="0" smtClean="0"/>
              <a:t>					positive </a:t>
            </a:r>
            <a:r>
              <a:rPr lang="en-US" sz="1800" dirty="0"/>
              <a:t>pressure </a:t>
            </a:r>
            <a:r>
              <a:rPr lang="en-US" sz="1800" dirty="0" smtClean="0"/>
              <a:t>ventilation </a:t>
            </a:r>
            <a:r>
              <a:rPr lang="en-US" sz="1800" dirty="0"/>
              <a:t>in chronic respiratory failure due to </a:t>
            </a:r>
            <a:r>
              <a:rPr lang="en-US" sz="1800" dirty="0" smtClean="0"/>
              <a:t>					restrictive </a:t>
            </a:r>
            <a:r>
              <a:rPr lang="en-US" sz="1800" dirty="0"/>
              <a:t>lung disease, COPD, and nocturnal 0hypoventilation. </a:t>
            </a:r>
            <a:r>
              <a:rPr lang="es-ES" sz="1800"/>
              <a:t>A </a:t>
            </a:r>
            <a:r>
              <a:rPr lang="es-ES" sz="1800" smtClean="0"/>
              <a:t>					consensus </a:t>
            </a:r>
            <a:r>
              <a:rPr lang="es-ES" sz="1800"/>
              <a:t>conference report. </a:t>
            </a:r>
            <a:r>
              <a:rPr lang="es-ES" sz="1800" dirty="0" err="1"/>
              <a:t>Chest</a:t>
            </a:r>
            <a:r>
              <a:rPr lang="es-ES" sz="1800" dirty="0"/>
              <a:t> 1999;116: 521-34.</a:t>
            </a:r>
            <a:endParaRPr lang="es-ES" sz="4000" dirty="0"/>
          </a:p>
          <a:p>
            <a:endParaRPr lang="es-ES" dirty="0"/>
          </a:p>
        </p:txBody>
      </p:sp>
    </p:spTree>
    <p:extLst>
      <p:ext uri="{BB962C8B-B14F-4D97-AF65-F5344CB8AC3E}">
        <p14:creationId xmlns:p14="http://schemas.microsoft.com/office/powerpoint/2010/main" val="16949642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err="1" smtClean="0">
                <a:solidFill>
                  <a:schemeClr val="tx2"/>
                </a:solidFill>
              </a:rPr>
              <a:t>Polisomnografía</a:t>
            </a:r>
            <a:endParaRPr lang="es-ES" b="1" dirty="0">
              <a:solidFill>
                <a:schemeClr val="tx2"/>
              </a:solidFill>
            </a:endParaRPr>
          </a:p>
        </p:txBody>
      </p:sp>
      <p:sp>
        <p:nvSpPr>
          <p:cNvPr id="3" name="Marcador de contenido 2"/>
          <p:cNvSpPr>
            <a:spLocks noGrp="1"/>
          </p:cNvSpPr>
          <p:nvPr>
            <p:ph idx="1"/>
          </p:nvPr>
        </p:nvSpPr>
        <p:spPr/>
        <p:txBody>
          <a:bodyPr>
            <a:normAutofit/>
          </a:bodyPr>
          <a:lstStyle/>
          <a:p>
            <a:r>
              <a:rPr lang="es-ES" sz="3600" dirty="0"/>
              <a:t>La PSG es la prueba de laboratorio más importante para la evaluación </a:t>
            </a:r>
            <a:r>
              <a:rPr lang="es-ES" sz="3600" dirty="0" smtClean="0"/>
              <a:t>de </a:t>
            </a:r>
            <a:r>
              <a:rPr lang="es-ES" sz="3600" dirty="0"/>
              <a:t>los pacientes con hipersomnia y sospecha de TRS. </a:t>
            </a:r>
            <a:endParaRPr lang="es-ES" sz="3600" dirty="0" smtClean="0"/>
          </a:p>
          <a:p>
            <a:endParaRPr lang="es-ES" sz="3600" dirty="0"/>
          </a:p>
          <a:p>
            <a:r>
              <a:rPr lang="es-ES" sz="3600" dirty="0" smtClean="0"/>
              <a:t>La </a:t>
            </a:r>
            <a:r>
              <a:rPr lang="es-ES" sz="3600" dirty="0"/>
              <a:t>PSG resulta poco sensible para determinar la presencia o no de hipoventilación nocturna </a:t>
            </a:r>
            <a:r>
              <a:rPr lang="es-ES" sz="3600" dirty="0" err="1"/>
              <a:t>contínua</a:t>
            </a:r>
            <a:r>
              <a:rPr lang="es-ES" sz="3600" dirty="0"/>
              <a:t> dado que no mide el volumen corriente. </a:t>
            </a:r>
            <a:endParaRPr lang="es-ES" sz="3600" dirty="0" smtClean="0"/>
          </a:p>
        </p:txBody>
      </p:sp>
    </p:spTree>
    <p:extLst>
      <p:ext uri="{BB962C8B-B14F-4D97-AF65-F5344CB8AC3E}">
        <p14:creationId xmlns:p14="http://schemas.microsoft.com/office/powerpoint/2010/main" val="14494905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 b="1" dirty="0">
                <a:solidFill>
                  <a:schemeClr val="tx2"/>
                </a:solidFill>
              </a:rPr>
              <a:t>Los hallazgos </a:t>
            </a:r>
            <a:r>
              <a:rPr lang="es-ES" b="1" dirty="0" err="1">
                <a:solidFill>
                  <a:schemeClr val="tx2"/>
                </a:solidFill>
              </a:rPr>
              <a:t>polisomnográficos</a:t>
            </a:r>
            <a:r>
              <a:rPr lang="es-ES" b="1" dirty="0">
                <a:solidFill>
                  <a:schemeClr val="tx2"/>
                </a:solidFill>
              </a:rPr>
              <a:t> en diversas ENM  pueden incluir</a:t>
            </a:r>
            <a:r>
              <a:rPr lang="es-ES" b="1" dirty="0" smtClean="0">
                <a:solidFill>
                  <a:schemeClr val="tx2"/>
                </a:solidFill>
              </a:rPr>
              <a:t>:</a:t>
            </a:r>
            <a:endParaRPr lang="es-ES" b="1" dirty="0">
              <a:solidFill>
                <a:schemeClr val="tx2"/>
              </a:solidFill>
            </a:endParaRPr>
          </a:p>
        </p:txBody>
      </p:sp>
      <p:sp>
        <p:nvSpPr>
          <p:cNvPr id="3" name="Marcador de contenido 2"/>
          <p:cNvSpPr>
            <a:spLocks noGrp="1"/>
          </p:cNvSpPr>
          <p:nvPr>
            <p:ph idx="1"/>
          </p:nvPr>
        </p:nvSpPr>
        <p:spPr>
          <a:xfrm>
            <a:off x="438954" y="1825625"/>
            <a:ext cx="11074758" cy="4351338"/>
          </a:xfrm>
        </p:spPr>
        <p:txBody>
          <a:bodyPr>
            <a:normAutofit fontScale="92500" lnSpcReduction="20000"/>
          </a:bodyPr>
          <a:lstStyle/>
          <a:p>
            <a:pPr lvl="0"/>
            <a:r>
              <a:rPr lang="es-ES" dirty="0"/>
              <a:t>Aumento del número de </a:t>
            </a:r>
            <a:r>
              <a:rPr lang="es-ES" dirty="0" smtClean="0"/>
              <a:t>despertares</a:t>
            </a:r>
          </a:p>
          <a:p>
            <a:pPr lvl="0"/>
            <a:endParaRPr lang="es-ES" dirty="0"/>
          </a:p>
          <a:p>
            <a:pPr lvl="0"/>
            <a:r>
              <a:rPr lang="es-ES" dirty="0"/>
              <a:t>Fragmentación y desorganización del </a:t>
            </a:r>
            <a:r>
              <a:rPr lang="es-ES" dirty="0" smtClean="0"/>
              <a:t>sueño</a:t>
            </a:r>
          </a:p>
          <a:p>
            <a:pPr lvl="0"/>
            <a:endParaRPr lang="es-ES" dirty="0"/>
          </a:p>
          <a:p>
            <a:pPr lvl="0"/>
            <a:r>
              <a:rPr lang="es-ES" dirty="0"/>
              <a:t>Reducción del tiempo y eficiencia del </a:t>
            </a:r>
            <a:r>
              <a:rPr lang="es-ES" dirty="0" smtClean="0"/>
              <a:t>sueño</a:t>
            </a:r>
          </a:p>
          <a:p>
            <a:pPr lvl="0"/>
            <a:endParaRPr lang="es-ES" dirty="0"/>
          </a:p>
          <a:p>
            <a:pPr lvl="0"/>
            <a:r>
              <a:rPr lang="es-ES" dirty="0"/>
              <a:t>Apneas centrales, obstructivas y mixtas o hipopneas asociadas con desaturación </a:t>
            </a:r>
            <a:endParaRPr lang="es-ES" dirty="0" smtClean="0"/>
          </a:p>
          <a:p>
            <a:pPr lvl="0"/>
            <a:endParaRPr lang="es-ES" dirty="0"/>
          </a:p>
          <a:p>
            <a:pPr lvl="0"/>
            <a:r>
              <a:rPr lang="es-ES" dirty="0"/>
              <a:t>Mayor desaturación durante REM, no asociada a apneas</a:t>
            </a:r>
          </a:p>
          <a:p>
            <a:pPr marL="0" indent="0">
              <a:buNone/>
            </a:pPr>
            <a:r>
              <a:rPr lang="es-ES" dirty="0"/>
              <a:t> </a:t>
            </a:r>
          </a:p>
          <a:p>
            <a:endParaRPr lang="es-ES" dirty="0"/>
          </a:p>
        </p:txBody>
      </p:sp>
    </p:spTree>
    <p:extLst>
      <p:ext uri="{BB962C8B-B14F-4D97-AF65-F5344CB8AC3E}">
        <p14:creationId xmlns:p14="http://schemas.microsoft.com/office/powerpoint/2010/main" val="29898705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solidFill>
                  <a:schemeClr val="tx2"/>
                </a:solidFill>
              </a:rPr>
              <a:t>Presión </a:t>
            </a:r>
            <a:r>
              <a:rPr lang="es-ES" b="1" dirty="0" err="1" smtClean="0">
                <a:solidFill>
                  <a:schemeClr val="tx2"/>
                </a:solidFill>
              </a:rPr>
              <a:t>transcutánea</a:t>
            </a:r>
            <a:r>
              <a:rPr lang="es-ES" b="1" dirty="0" smtClean="0">
                <a:solidFill>
                  <a:schemeClr val="tx2"/>
                </a:solidFill>
              </a:rPr>
              <a:t> de CO2</a:t>
            </a:r>
            <a:endParaRPr lang="es-ES" b="1" dirty="0">
              <a:solidFill>
                <a:schemeClr val="tx2"/>
              </a:solidFill>
            </a:endParaRPr>
          </a:p>
        </p:txBody>
      </p:sp>
      <p:sp>
        <p:nvSpPr>
          <p:cNvPr id="3" name="Marcador de contenido 2"/>
          <p:cNvSpPr>
            <a:spLocks noGrp="1"/>
          </p:cNvSpPr>
          <p:nvPr>
            <p:ph idx="1"/>
          </p:nvPr>
        </p:nvSpPr>
        <p:spPr>
          <a:xfrm>
            <a:off x="283335" y="1825625"/>
            <a:ext cx="11629623" cy="4351338"/>
          </a:xfrm>
        </p:spPr>
        <p:txBody>
          <a:bodyPr>
            <a:normAutofit lnSpcReduction="10000"/>
          </a:bodyPr>
          <a:lstStyle/>
          <a:p>
            <a:r>
              <a:rPr lang="es-ES" dirty="0" smtClean="0"/>
              <a:t>En </a:t>
            </a:r>
            <a:r>
              <a:rPr lang="es-ES" dirty="0"/>
              <a:t>términos generales las medidas tienen una buena </a:t>
            </a:r>
            <a:r>
              <a:rPr lang="es-ES" dirty="0" smtClean="0"/>
              <a:t>correlación.</a:t>
            </a:r>
            <a:r>
              <a:rPr lang="es-ES" i="1" dirty="0" smtClean="0"/>
              <a:t> </a:t>
            </a:r>
            <a:endParaRPr lang="es-ES" i="1" dirty="0" smtClean="0"/>
          </a:p>
          <a:p>
            <a:endParaRPr lang="es-ES" i="1" dirty="0"/>
          </a:p>
          <a:p>
            <a:r>
              <a:rPr lang="fr-FR" dirty="0" smtClean="0"/>
              <a:t>La </a:t>
            </a:r>
            <a:r>
              <a:rPr lang="fr-FR" dirty="0" err="1"/>
              <a:t>correlación</a:t>
            </a:r>
            <a:r>
              <a:rPr lang="fr-FR" dirty="0"/>
              <a:t> con la PaCO2 no </a:t>
            </a:r>
            <a:r>
              <a:rPr lang="fr-FR" dirty="0" err="1"/>
              <a:t>siempre</a:t>
            </a:r>
            <a:r>
              <a:rPr lang="fr-FR" dirty="0"/>
              <a:t> es </a:t>
            </a:r>
            <a:r>
              <a:rPr lang="fr-FR" dirty="0" err="1" smtClean="0"/>
              <a:t>buena</a:t>
            </a:r>
            <a:r>
              <a:rPr lang="fr-FR" dirty="0" smtClean="0"/>
              <a:t>. </a:t>
            </a:r>
            <a:endParaRPr lang="fr-FR" dirty="0" smtClean="0"/>
          </a:p>
          <a:p>
            <a:endParaRPr lang="fr-FR" dirty="0"/>
          </a:p>
          <a:p>
            <a:r>
              <a:rPr lang="es-ES" dirty="0" smtClean="0"/>
              <a:t>En </a:t>
            </a:r>
            <a:r>
              <a:rPr lang="es-ES" dirty="0"/>
              <a:t>pacientes con ENM la similitud entre la PetCO</a:t>
            </a:r>
            <a:r>
              <a:rPr lang="es-ES" baseline="-25000" dirty="0"/>
              <a:t>2</a:t>
            </a:r>
            <a:r>
              <a:rPr lang="es-ES" dirty="0"/>
              <a:t> y la PtcCO</a:t>
            </a:r>
            <a:r>
              <a:rPr lang="es-ES" baseline="-25000" dirty="0"/>
              <a:t>2</a:t>
            </a:r>
            <a:r>
              <a:rPr lang="es-ES" dirty="0"/>
              <a:t> fue razonablemente buena en algunos pacientes, mientras que en otros las diferencias fueron </a:t>
            </a:r>
            <a:r>
              <a:rPr lang="es-ES" dirty="0" smtClean="0"/>
              <a:t>inaceptables. </a:t>
            </a:r>
            <a:endParaRPr lang="es-ES" dirty="0" smtClean="0"/>
          </a:p>
          <a:p>
            <a:endParaRPr lang="es-ES" dirty="0"/>
          </a:p>
          <a:p>
            <a:r>
              <a:rPr lang="es-ES" dirty="0" smtClean="0"/>
              <a:t>De </a:t>
            </a:r>
            <a:r>
              <a:rPr lang="es-ES" dirty="0"/>
              <a:t>manera que su utilidad en los estudios del sueño en pacientes con ENM debe ser determinada.</a:t>
            </a:r>
          </a:p>
          <a:p>
            <a:endParaRPr lang="es-ES" dirty="0"/>
          </a:p>
        </p:txBody>
      </p:sp>
    </p:spTree>
    <p:extLst>
      <p:ext uri="{BB962C8B-B14F-4D97-AF65-F5344CB8AC3E}">
        <p14:creationId xmlns:p14="http://schemas.microsoft.com/office/powerpoint/2010/main" val="27209066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solidFill>
                  <a:schemeClr val="tx2"/>
                </a:solidFill>
              </a:rPr>
              <a:t>Citas </a:t>
            </a:r>
            <a:r>
              <a:rPr lang="es-ES" b="1" dirty="0" err="1" smtClean="0">
                <a:solidFill>
                  <a:schemeClr val="tx2"/>
                </a:solidFill>
              </a:rPr>
              <a:t>transcutáneo</a:t>
            </a:r>
            <a:r>
              <a:rPr lang="es-ES" b="1" dirty="0" smtClean="0">
                <a:solidFill>
                  <a:schemeClr val="tx2"/>
                </a:solidFill>
              </a:rPr>
              <a:t> CO2</a:t>
            </a:r>
            <a:endParaRPr lang="es-ES" b="1" dirty="0">
              <a:solidFill>
                <a:schemeClr val="tx2"/>
              </a:solidFill>
            </a:endParaRPr>
          </a:p>
        </p:txBody>
      </p:sp>
      <p:sp>
        <p:nvSpPr>
          <p:cNvPr id="3" name="Marcador de contenido 2"/>
          <p:cNvSpPr>
            <a:spLocks noGrp="1"/>
          </p:cNvSpPr>
          <p:nvPr>
            <p:ph idx="1"/>
          </p:nvPr>
        </p:nvSpPr>
        <p:spPr>
          <a:xfrm>
            <a:off x="643943" y="1812745"/>
            <a:ext cx="10980313" cy="4600933"/>
          </a:xfrm>
        </p:spPr>
        <p:txBody>
          <a:bodyPr>
            <a:normAutofit fontScale="92500" lnSpcReduction="10000"/>
          </a:bodyPr>
          <a:lstStyle/>
          <a:p>
            <a:pPr lvl="0"/>
            <a:endParaRPr lang="en-US" sz="1800" dirty="0" smtClean="0"/>
          </a:p>
          <a:p>
            <a:pPr lvl="0"/>
            <a:r>
              <a:rPr lang="en-US" sz="1800" dirty="0" err="1"/>
              <a:t>Chokroverty</a:t>
            </a:r>
            <a:r>
              <a:rPr lang="en-US" sz="1800" dirty="0"/>
              <a:t> S. Sleep and breathing in neuromuscular disorders. Chapter 64. Handbook of Clinical Neurology, Vol. 99 (3rd series) Sleep Disorders, Part 2 P. </a:t>
            </a:r>
            <a:r>
              <a:rPr lang="en-US" sz="1800" dirty="0" err="1"/>
              <a:t>Montagna</a:t>
            </a:r>
            <a:r>
              <a:rPr lang="en-US" sz="1800" dirty="0"/>
              <a:t> and S. </a:t>
            </a:r>
            <a:r>
              <a:rPr lang="en-US" sz="1800" dirty="0" err="1"/>
              <a:t>Chokroverty</a:t>
            </a:r>
            <a:r>
              <a:rPr lang="en-US" sz="1800" dirty="0"/>
              <a:t>, Editors, 2011 Elsevier B.V</a:t>
            </a:r>
            <a:r>
              <a:rPr lang="en-US" sz="1800" dirty="0" smtClean="0"/>
              <a:t>.</a:t>
            </a:r>
          </a:p>
          <a:p>
            <a:pPr marL="0" lvl="0" indent="0">
              <a:buNone/>
            </a:pPr>
            <a:endParaRPr lang="en-US" sz="1800" dirty="0"/>
          </a:p>
          <a:p>
            <a:pPr lvl="0"/>
            <a:r>
              <a:rPr lang="en-US" sz="1800" dirty="0" smtClean="0"/>
              <a:t>Rules </a:t>
            </a:r>
            <a:r>
              <a:rPr lang="en-US" sz="1800" dirty="0"/>
              <a:t>for Scoring Respiratory Events in Sleep: Update of the 2007. AASM Manual for the Scoring of Sleep and Associated Events. Deliberations of the Sleep Apnea Definitions Task Force of the American Academy of Sleep. Medicine. </a:t>
            </a:r>
            <a:r>
              <a:rPr lang="en-US" sz="1800" i="1" dirty="0"/>
              <a:t>Journal of Clinical Sleep Medicine, Vol. 8, No. 5, 2012</a:t>
            </a:r>
            <a:r>
              <a:rPr lang="en-US" sz="1800" i="1" dirty="0" smtClean="0"/>
              <a:t>.</a:t>
            </a:r>
          </a:p>
          <a:p>
            <a:pPr lvl="0"/>
            <a:r>
              <a:rPr lang="en-US" sz="1800" dirty="0" err="1"/>
              <a:t>Janssens</a:t>
            </a:r>
            <a:r>
              <a:rPr lang="en-US" sz="1800" dirty="0"/>
              <a:t> JP, </a:t>
            </a:r>
            <a:r>
              <a:rPr lang="en-US" sz="1800" dirty="0">
                <a:hlinkClick r:id="rId2"/>
              </a:rPr>
              <a:t>Perrin E</a:t>
            </a:r>
            <a:r>
              <a:rPr lang="en-US" sz="1800" dirty="0"/>
              <a:t>, </a:t>
            </a:r>
            <a:r>
              <a:rPr lang="en-US" sz="1800" dirty="0" err="1"/>
              <a:t>Bennani</a:t>
            </a:r>
            <a:r>
              <a:rPr lang="en-US" sz="1800" dirty="0"/>
              <a:t> I, de </a:t>
            </a:r>
            <a:r>
              <a:rPr lang="en-US" sz="1800" dirty="0" err="1"/>
              <a:t>Muralt</a:t>
            </a:r>
            <a:r>
              <a:rPr lang="en-US" sz="1800" dirty="0"/>
              <a:t> B, </a:t>
            </a:r>
            <a:r>
              <a:rPr lang="en-US" sz="1800" dirty="0" err="1"/>
              <a:t>Titelion</a:t>
            </a:r>
            <a:r>
              <a:rPr lang="en-US" sz="1800" dirty="0"/>
              <a:t> V, </a:t>
            </a:r>
            <a:r>
              <a:rPr lang="en-US" sz="1800" dirty="0" err="1"/>
              <a:t>Picaud</a:t>
            </a:r>
            <a:r>
              <a:rPr lang="en-US" sz="1800" dirty="0"/>
              <a:t> C. Is continuous transcutaneous monitoring of PCO2 (TcPCO2) over 8 h reliable in adults? </a:t>
            </a:r>
            <a:r>
              <a:rPr lang="en-US" sz="1800" u="sng" dirty="0" err="1">
                <a:hlinkClick r:id="rId3" tooltip="Respiratory medicine."/>
              </a:rPr>
              <a:t>Respir</a:t>
            </a:r>
            <a:r>
              <a:rPr lang="en-US" sz="1800" u="sng" dirty="0">
                <a:hlinkClick r:id="rId3" tooltip="Respiratory medicine."/>
              </a:rPr>
              <a:t> Med.</a:t>
            </a:r>
            <a:r>
              <a:rPr lang="en-US" sz="1800" dirty="0"/>
              <a:t> 2001 May; 95(5): 331-5.</a:t>
            </a:r>
            <a:endParaRPr lang="es-ES" sz="1800" dirty="0"/>
          </a:p>
          <a:p>
            <a:endParaRPr lang="es-ES" sz="1800" dirty="0"/>
          </a:p>
          <a:p>
            <a:pPr lvl="0"/>
            <a:r>
              <a:rPr lang="es-ES" sz="1800" dirty="0" err="1">
                <a:hlinkClick r:id="rId4"/>
              </a:rPr>
              <a:t>Cuvelier</a:t>
            </a:r>
            <a:r>
              <a:rPr lang="es-ES" sz="1800" dirty="0">
                <a:hlinkClick r:id="rId4"/>
              </a:rPr>
              <a:t> A</a:t>
            </a:r>
            <a:r>
              <a:rPr lang="es-ES" sz="1800" dirty="0"/>
              <a:t>, </a:t>
            </a:r>
            <a:r>
              <a:rPr lang="es-ES" sz="1800" dirty="0" err="1"/>
              <a:t>Grigoriu</a:t>
            </a:r>
            <a:r>
              <a:rPr lang="es-ES" sz="1800" dirty="0"/>
              <a:t> B, Molano LC, Muir JF. </a:t>
            </a:r>
            <a:r>
              <a:rPr lang="en-US" sz="1800" dirty="0"/>
              <a:t>Limitations of transcutaneous carbon dioxide measurements for assessing long-term mechanical ventilation. Chest. 2005 May; 127: 1744-8.</a:t>
            </a:r>
            <a:endParaRPr lang="es-ES" sz="1800" dirty="0"/>
          </a:p>
          <a:p>
            <a:pPr marL="0" indent="0">
              <a:buNone/>
            </a:pPr>
            <a:endParaRPr lang="es-ES" sz="1800" dirty="0"/>
          </a:p>
          <a:p>
            <a:pPr lvl="0"/>
            <a:r>
              <a:rPr lang="en-US" sz="1800" dirty="0" err="1"/>
              <a:t>Czaplinski</a:t>
            </a:r>
            <a:r>
              <a:rPr lang="en-US" sz="1800" dirty="0"/>
              <a:t> A, Yen AA, Appel SH. Forced vital capacity (FVC) as an indicator of survival and disease progression in an ALS clinic population. </a:t>
            </a:r>
            <a:r>
              <a:rPr lang="es-ES" sz="1800" dirty="0"/>
              <a:t>J </a:t>
            </a:r>
            <a:r>
              <a:rPr lang="es-ES" sz="1800" dirty="0" err="1"/>
              <a:t>Neurol</a:t>
            </a:r>
            <a:r>
              <a:rPr lang="es-ES" sz="1800" dirty="0"/>
              <a:t> </a:t>
            </a:r>
            <a:r>
              <a:rPr lang="es-ES" sz="1800" dirty="0" err="1"/>
              <a:t>Neurosurg</a:t>
            </a:r>
            <a:r>
              <a:rPr lang="es-ES" sz="1800" dirty="0"/>
              <a:t> </a:t>
            </a:r>
            <a:r>
              <a:rPr lang="es-ES" sz="1800" dirty="0" err="1"/>
              <a:t>Psychiatry</a:t>
            </a:r>
            <a:r>
              <a:rPr lang="es-ES" sz="1800" dirty="0"/>
              <a:t> 2006; 77: 390–392.</a:t>
            </a:r>
          </a:p>
          <a:p>
            <a:pPr lvl="0"/>
            <a:endParaRPr lang="es-ES" sz="1800" dirty="0"/>
          </a:p>
        </p:txBody>
      </p:sp>
    </p:spTree>
    <p:extLst>
      <p:ext uri="{BB962C8B-B14F-4D97-AF65-F5344CB8AC3E}">
        <p14:creationId xmlns:p14="http://schemas.microsoft.com/office/powerpoint/2010/main" val="26534824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b="1" dirty="0">
                <a:solidFill>
                  <a:schemeClr val="tx2"/>
                </a:solidFill>
              </a:rPr>
              <a:t>Consideraciones respecto de la PSG en pacientes con ENM</a:t>
            </a:r>
            <a:endParaRPr lang="es-ES" b="1" dirty="0"/>
          </a:p>
        </p:txBody>
      </p:sp>
      <p:sp>
        <p:nvSpPr>
          <p:cNvPr id="3" name="Marcador de contenido 2"/>
          <p:cNvSpPr>
            <a:spLocks noGrp="1"/>
          </p:cNvSpPr>
          <p:nvPr>
            <p:ph idx="1"/>
          </p:nvPr>
        </p:nvSpPr>
        <p:spPr/>
        <p:txBody>
          <a:bodyPr>
            <a:normAutofit fontScale="92500" lnSpcReduction="20000"/>
          </a:bodyPr>
          <a:lstStyle/>
          <a:p>
            <a:pPr lvl="0"/>
            <a:r>
              <a:rPr lang="es-ES" dirty="0"/>
              <a:t>Las </a:t>
            </a:r>
            <a:r>
              <a:rPr lang="es-ES" b="1" dirty="0"/>
              <a:t>apneas obstructivas </a:t>
            </a:r>
            <a:r>
              <a:rPr lang="es-ES" dirty="0"/>
              <a:t>pueden ser interpretadas como </a:t>
            </a:r>
            <a:r>
              <a:rPr lang="es-ES" b="1" dirty="0"/>
              <a:t>centrales</a:t>
            </a:r>
            <a:r>
              <a:rPr lang="es-ES" dirty="0"/>
              <a:t> cuando los músculos respiratorios están muy </a:t>
            </a:r>
            <a:r>
              <a:rPr lang="es-ES" b="1" dirty="0"/>
              <a:t>débiles</a:t>
            </a:r>
            <a:r>
              <a:rPr lang="es-ES" dirty="0"/>
              <a:t> como para mover el tórax ante el evento obstructivo</a:t>
            </a:r>
            <a:r>
              <a:rPr lang="es-ES" dirty="0" smtClean="0"/>
              <a:t>.</a:t>
            </a:r>
          </a:p>
          <a:p>
            <a:pPr lvl="0"/>
            <a:endParaRPr lang="es-ES" dirty="0"/>
          </a:p>
          <a:p>
            <a:pPr lvl="0"/>
            <a:r>
              <a:rPr lang="es-ES" dirty="0"/>
              <a:t>La </a:t>
            </a:r>
            <a:r>
              <a:rPr lang="es-ES" b="1" dirty="0"/>
              <a:t>debilidad diafragmática sever</a:t>
            </a:r>
            <a:r>
              <a:rPr lang="es-ES" dirty="0"/>
              <a:t>a puede causar movimiento </a:t>
            </a:r>
            <a:r>
              <a:rPr lang="es-ES" b="1" dirty="0"/>
              <a:t>paradojal</a:t>
            </a:r>
            <a:r>
              <a:rPr lang="es-ES" dirty="0"/>
              <a:t> del abdomen aún </a:t>
            </a:r>
            <a:r>
              <a:rPr lang="es-ES" b="1" dirty="0"/>
              <a:t>sin</a:t>
            </a:r>
            <a:r>
              <a:rPr lang="es-ES" dirty="0"/>
              <a:t> estrechamiento de la vía aérea superior. Esto puede disminuir la detección de hipopneas centrales que pasan a ser interpretadas como </a:t>
            </a:r>
            <a:r>
              <a:rPr lang="es-ES" b="1" dirty="0"/>
              <a:t>obstructivas</a:t>
            </a:r>
            <a:r>
              <a:rPr lang="es-ES" dirty="0" smtClean="0"/>
              <a:t>.</a:t>
            </a:r>
          </a:p>
          <a:p>
            <a:pPr lvl="0"/>
            <a:endParaRPr lang="es-ES" dirty="0"/>
          </a:p>
          <a:p>
            <a:pPr lvl="0"/>
            <a:r>
              <a:rPr lang="es-ES" dirty="0"/>
              <a:t>Un aumento de la diferencia de fase entre el movimiento torácico y abdominal asociado a un incremento de la actividad del EMG </a:t>
            </a:r>
            <a:r>
              <a:rPr lang="es-ES" dirty="0" err="1"/>
              <a:t>submentoniano</a:t>
            </a:r>
            <a:r>
              <a:rPr lang="es-ES" dirty="0"/>
              <a:t> y ronquidos, es muy concluyente de apneas </a:t>
            </a:r>
            <a:r>
              <a:rPr lang="es-ES" dirty="0" smtClean="0"/>
              <a:t>obstructivas.</a:t>
            </a:r>
            <a:endParaRPr lang="es-ES" dirty="0"/>
          </a:p>
        </p:txBody>
      </p:sp>
    </p:spTree>
    <p:extLst>
      <p:ext uri="{BB962C8B-B14F-4D97-AF65-F5344CB8AC3E}">
        <p14:creationId xmlns:p14="http://schemas.microsoft.com/office/powerpoint/2010/main" val="39889330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lvl="1" algn="ctr" rtl="0">
              <a:lnSpc>
                <a:spcPct val="90000"/>
              </a:lnSpc>
              <a:spcBef>
                <a:spcPct val="0"/>
              </a:spcBef>
            </a:pPr>
            <a:r>
              <a:rPr lang="es-ES" sz="3600" b="1" dirty="0" smtClean="0">
                <a:solidFill>
                  <a:schemeClr val="tx2"/>
                </a:solidFill>
              </a:rPr>
              <a:t>Consideraciones respecto de la PSG en pacientes con </a:t>
            </a:r>
            <a:r>
              <a:rPr lang="es-ES" sz="3600" b="1" dirty="0" smtClean="0">
                <a:solidFill>
                  <a:schemeClr val="tx2"/>
                </a:solidFill>
              </a:rPr>
              <a:t>ENM (J Bach 2009)</a:t>
            </a:r>
            <a:br>
              <a:rPr lang="es-ES" sz="3600" b="1" dirty="0" smtClean="0">
                <a:solidFill>
                  <a:schemeClr val="tx2"/>
                </a:solidFill>
              </a:rPr>
            </a:br>
            <a:r>
              <a:rPr lang="es-ES" sz="3600" b="1" dirty="0" smtClean="0">
                <a:solidFill>
                  <a:schemeClr val="tx2"/>
                </a:solidFill>
              </a:rPr>
              <a:t>Secuencia a evitar</a:t>
            </a:r>
            <a:endParaRPr lang="es-ES" sz="3600" dirty="0">
              <a:solidFill>
                <a:schemeClr val="tx2"/>
              </a:solidFill>
            </a:endParaRPr>
          </a:p>
        </p:txBody>
      </p:sp>
      <p:sp>
        <p:nvSpPr>
          <p:cNvPr id="3" name="Marcador de contenido 2"/>
          <p:cNvSpPr>
            <a:spLocks noGrp="1"/>
          </p:cNvSpPr>
          <p:nvPr>
            <p:ph idx="1"/>
          </p:nvPr>
        </p:nvSpPr>
        <p:spPr>
          <a:xfrm>
            <a:off x="154546" y="1928657"/>
            <a:ext cx="11848564" cy="4351338"/>
          </a:xfrm>
        </p:spPr>
        <p:txBody>
          <a:bodyPr>
            <a:normAutofit/>
          </a:bodyPr>
          <a:lstStyle/>
          <a:p>
            <a:r>
              <a:rPr lang="es-ES" dirty="0" smtClean="0"/>
              <a:t>Diagnóstico de fenómenos obstructivos</a:t>
            </a:r>
          </a:p>
          <a:p>
            <a:r>
              <a:rPr lang="es-ES" dirty="0" smtClean="0"/>
              <a:t>CPAP, o titulación CPAP</a:t>
            </a:r>
          </a:p>
          <a:p>
            <a:r>
              <a:rPr lang="es-ES" dirty="0" smtClean="0"/>
              <a:t>o </a:t>
            </a:r>
            <a:r>
              <a:rPr lang="es-ES" dirty="0" err="1" smtClean="0"/>
              <a:t>BiPAP</a:t>
            </a:r>
            <a:r>
              <a:rPr lang="es-ES" dirty="0" smtClean="0"/>
              <a:t> con bajos niveles de expansión (síntomas discretos pueden mejorar)</a:t>
            </a:r>
          </a:p>
          <a:p>
            <a:r>
              <a:rPr lang="es-ES" dirty="0" smtClean="0"/>
              <a:t>Evolución progresiva de la ENM</a:t>
            </a:r>
          </a:p>
          <a:p>
            <a:r>
              <a:rPr lang="es-ES" dirty="0" smtClean="0"/>
              <a:t>Mayor deterioro, CPAP-</a:t>
            </a:r>
            <a:r>
              <a:rPr lang="es-ES" dirty="0" err="1" smtClean="0"/>
              <a:t>BiPAP</a:t>
            </a:r>
            <a:r>
              <a:rPr lang="es-ES" dirty="0" smtClean="0"/>
              <a:t> inefectivos</a:t>
            </a:r>
          </a:p>
          <a:p>
            <a:r>
              <a:rPr lang="es-ES" dirty="0" smtClean="0"/>
              <a:t>Mayor compromiso y necesidad de utilización </a:t>
            </a:r>
            <a:r>
              <a:rPr lang="es-ES" dirty="0"/>
              <a:t>de altos niveles de </a:t>
            </a:r>
            <a:r>
              <a:rPr lang="es-ES" dirty="0" err="1"/>
              <a:t>BiPAP</a:t>
            </a:r>
            <a:r>
              <a:rPr lang="es-ES" dirty="0"/>
              <a:t> </a:t>
            </a:r>
          </a:p>
        </p:txBody>
      </p:sp>
    </p:spTree>
    <p:extLst>
      <p:ext uri="{BB962C8B-B14F-4D97-AF65-F5344CB8AC3E}">
        <p14:creationId xmlns:p14="http://schemas.microsoft.com/office/powerpoint/2010/main" val="4469794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b="1" dirty="0" smtClean="0">
                <a:solidFill>
                  <a:schemeClr val="tx2"/>
                </a:solidFill>
              </a:rPr>
              <a:t>Objetivos del tratamiento de los TRS en las ENM</a:t>
            </a:r>
            <a:endParaRPr lang="es-ES" b="1" dirty="0">
              <a:solidFill>
                <a:schemeClr val="tx2"/>
              </a:solidFill>
            </a:endParaRPr>
          </a:p>
        </p:txBody>
      </p:sp>
      <p:sp>
        <p:nvSpPr>
          <p:cNvPr id="3" name="Marcador de contenido 2"/>
          <p:cNvSpPr>
            <a:spLocks noGrp="1"/>
          </p:cNvSpPr>
          <p:nvPr>
            <p:ph idx="1"/>
          </p:nvPr>
        </p:nvSpPr>
        <p:spPr/>
        <p:txBody>
          <a:bodyPr>
            <a:normAutofit fontScale="92500" lnSpcReduction="10000"/>
          </a:bodyPr>
          <a:lstStyle/>
          <a:p>
            <a:r>
              <a:rPr lang="es-ES" dirty="0" smtClean="0"/>
              <a:t>mejorar </a:t>
            </a:r>
            <a:r>
              <a:rPr lang="es-ES" dirty="0"/>
              <a:t>los gases arteriales, </a:t>
            </a:r>
            <a:endParaRPr lang="es-ES" dirty="0" smtClean="0"/>
          </a:p>
          <a:p>
            <a:endParaRPr lang="es-ES" dirty="0" smtClean="0"/>
          </a:p>
          <a:p>
            <a:r>
              <a:rPr lang="es-ES" dirty="0" smtClean="0"/>
              <a:t>eliminar </a:t>
            </a:r>
            <a:r>
              <a:rPr lang="es-ES" dirty="0"/>
              <a:t>los síntomas diurnos, </a:t>
            </a:r>
            <a:endParaRPr lang="es-ES" dirty="0" smtClean="0"/>
          </a:p>
          <a:p>
            <a:endParaRPr lang="es-ES" dirty="0" smtClean="0"/>
          </a:p>
          <a:p>
            <a:r>
              <a:rPr lang="es-ES" dirty="0" smtClean="0"/>
              <a:t>mejorar </a:t>
            </a:r>
            <a:r>
              <a:rPr lang="es-ES" dirty="0"/>
              <a:t>la calidad de vida, </a:t>
            </a:r>
            <a:endParaRPr lang="es-ES" dirty="0" smtClean="0"/>
          </a:p>
          <a:p>
            <a:endParaRPr lang="es-ES" dirty="0" smtClean="0"/>
          </a:p>
          <a:p>
            <a:r>
              <a:rPr lang="es-ES" dirty="0" smtClean="0"/>
              <a:t>prevenir </a:t>
            </a:r>
            <a:r>
              <a:rPr lang="es-ES" dirty="0"/>
              <a:t>complicaciones (arritmias, hipertensión pulmonar, insuficiencia cardíaca congestiva</a:t>
            </a:r>
            <a:r>
              <a:rPr lang="es-ES" dirty="0" smtClean="0"/>
              <a:t>)</a:t>
            </a:r>
          </a:p>
          <a:p>
            <a:endParaRPr lang="es-ES" dirty="0" smtClean="0"/>
          </a:p>
          <a:p>
            <a:r>
              <a:rPr lang="es-ES" dirty="0" smtClean="0"/>
              <a:t>mejorar </a:t>
            </a:r>
            <a:r>
              <a:rPr lang="es-ES" dirty="0"/>
              <a:t>la sobrevida</a:t>
            </a:r>
          </a:p>
        </p:txBody>
      </p:sp>
    </p:spTree>
    <p:extLst>
      <p:ext uri="{BB962C8B-B14F-4D97-AF65-F5344CB8AC3E}">
        <p14:creationId xmlns:p14="http://schemas.microsoft.com/office/powerpoint/2010/main" val="7796468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t>Constancia de la PCO2</a:t>
            </a:r>
            <a:endParaRPr lang="es-ES" b="1" dirty="0"/>
          </a:p>
        </p:txBody>
      </p:sp>
      <p:sp>
        <p:nvSpPr>
          <p:cNvPr id="7" name="Marcador de contenido 6"/>
          <p:cNvSpPr>
            <a:spLocks noGrp="1"/>
          </p:cNvSpPr>
          <p:nvPr>
            <p:ph idx="1"/>
          </p:nvPr>
        </p:nvSpPr>
        <p:spPr>
          <a:xfrm>
            <a:off x="592430" y="1851383"/>
            <a:ext cx="10928797" cy="4351338"/>
          </a:xfrm>
        </p:spPr>
        <p:txBody>
          <a:bodyPr/>
          <a:lstStyle/>
          <a:p>
            <a:pPr marL="0" indent="0" algn="ctr">
              <a:buNone/>
            </a:pPr>
            <a:r>
              <a:rPr lang="es-ES" i="1" dirty="0"/>
              <a:t>En los seres humanos, la PaCO2 es controlada de manera estricta. A lo largo del día y de la noche y aún con la participación de otras funciones no respiratorias (deglución y la fonación), su variación es de unos pocos </a:t>
            </a:r>
            <a:r>
              <a:rPr lang="es-ES" i="1" dirty="0" err="1"/>
              <a:t>mmHg</a:t>
            </a:r>
            <a:r>
              <a:rPr lang="es-ES" i="1" dirty="0"/>
              <a:t>. </a:t>
            </a:r>
            <a:endParaRPr lang="es-ES" i="1" dirty="0" smtClean="0"/>
          </a:p>
          <a:p>
            <a:pPr marL="0" indent="0" algn="ctr">
              <a:buNone/>
            </a:pPr>
            <a:r>
              <a:rPr lang="es-ES" i="1" dirty="0" smtClean="0"/>
              <a:t>Además</a:t>
            </a:r>
            <a:r>
              <a:rPr lang="es-ES" i="1" dirty="0"/>
              <a:t>, a diferencia de la PaO2 que declina con la edad, la PaCO2 permanece constante durante toda la vida. Por esto, cualquier desviación sostenida de la PaCO2 significa una alteración significativa de la homeostasis.</a:t>
            </a:r>
          </a:p>
        </p:txBody>
      </p:sp>
    </p:spTree>
    <p:extLst>
      <p:ext uri="{BB962C8B-B14F-4D97-AF65-F5344CB8AC3E}">
        <p14:creationId xmlns:p14="http://schemas.microsoft.com/office/powerpoint/2010/main" val="24728550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rotWithShape="1">
          <a:blip r:embed="rId2"/>
          <a:srcRect l="22105" t="18809" r="23264" b="31567"/>
          <a:stretch/>
        </p:blipFill>
        <p:spPr>
          <a:xfrm>
            <a:off x="6925834" y="212728"/>
            <a:ext cx="5065536" cy="2586924"/>
          </a:xfrm>
          <a:prstGeom prst="rect">
            <a:avLst/>
          </a:prstGeom>
        </p:spPr>
      </p:pic>
      <p:pic>
        <p:nvPicPr>
          <p:cNvPr id="5" name="Imagen 4"/>
          <p:cNvPicPr>
            <a:picLocks noChangeAspect="1"/>
          </p:cNvPicPr>
          <p:nvPr/>
        </p:nvPicPr>
        <p:blipFill rotWithShape="1">
          <a:blip r:embed="rId3"/>
          <a:srcRect l="14531" t="23196" r="45381" b="23988"/>
          <a:stretch/>
        </p:blipFill>
        <p:spPr>
          <a:xfrm>
            <a:off x="669701" y="1468192"/>
            <a:ext cx="6027313" cy="4464676"/>
          </a:xfrm>
          <a:prstGeom prst="rect">
            <a:avLst/>
          </a:prstGeom>
        </p:spPr>
      </p:pic>
      <p:sp>
        <p:nvSpPr>
          <p:cNvPr id="2" name="Rectángulo 1"/>
          <p:cNvSpPr/>
          <p:nvPr/>
        </p:nvSpPr>
        <p:spPr>
          <a:xfrm>
            <a:off x="7366714" y="3968720"/>
            <a:ext cx="4314423" cy="923330"/>
          </a:xfrm>
          <a:prstGeom prst="rect">
            <a:avLst/>
          </a:prstGeom>
        </p:spPr>
        <p:txBody>
          <a:bodyPr wrap="square">
            <a:spAutoFit/>
          </a:bodyPr>
          <a:lstStyle/>
          <a:p>
            <a:r>
              <a:rPr lang="es-ES" b="1" dirty="0">
                <a:solidFill>
                  <a:schemeClr val="tx2"/>
                </a:solidFill>
              </a:rPr>
              <a:t>Las indicaciones de VNI  largo plazo vía nasal en pacientes con ENM pueden ser resumidas según  el Consenso de 1999.</a:t>
            </a:r>
            <a:endParaRPr lang="es-ES" dirty="0"/>
          </a:p>
        </p:txBody>
      </p:sp>
    </p:spTree>
    <p:extLst>
      <p:ext uri="{BB962C8B-B14F-4D97-AF65-F5344CB8AC3E}">
        <p14:creationId xmlns:p14="http://schemas.microsoft.com/office/powerpoint/2010/main" val="35577456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1 Título"/>
          <p:cNvSpPr>
            <a:spLocks noGrp="1"/>
          </p:cNvSpPr>
          <p:nvPr>
            <p:ph type="title"/>
          </p:nvPr>
        </p:nvSpPr>
        <p:spPr/>
        <p:txBody>
          <a:bodyPr/>
          <a:lstStyle/>
          <a:p>
            <a:r>
              <a:rPr lang="es-AR" altLang="es-ES" b="1" dirty="0" smtClean="0">
                <a:solidFill>
                  <a:schemeClr val="accent2"/>
                </a:solidFill>
              </a:rPr>
              <a:t>Conclusiones generales 3/5</a:t>
            </a:r>
            <a:endParaRPr lang="es-AR" altLang="es-ES" dirty="0" smtClean="0"/>
          </a:p>
        </p:txBody>
      </p:sp>
      <p:sp>
        <p:nvSpPr>
          <p:cNvPr id="43011" name="2 Marcador de contenido"/>
          <p:cNvSpPr>
            <a:spLocks noGrp="1"/>
          </p:cNvSpPr>
          <p:nvPr>
            <p:ph idx="1"/>
          </p:nvPr>
        </p:nvSpPr>
        <p:spPr>
          <a:xfrm>
            <a:off x="1752600" y="1831224"/>
            <a:ext cx="8686800" cy="4525963"/>
          </a:xfrm>
        </p:spPr>
        <p:txBody>
          <a:bodyPr>
            <a:noAutofit/>
          </a:bodyPr>
          <a:lstStyle/>
          <a:p>
            <a:pPr algn="ctr">
              <a:buFontTx/>
              <a:buNone/>
            </a:pPr>
            <a:r>
              <a:rPr lang="es-AR" altLang="es-ES" b="1" dirty="0" smtClean="0">
                <a:solidFill>
                  <a:schemeClr val="accent2"/>
                </a:solidFill>
              </a:rPr>
              <a:t>Luego del advenimiento de estudios </a:t>
            </a:r>
            <a:r>
              <a:rPr lang="es-AR" altLang="es-ES" b="1" dirty="0" err="1" smtClean="0">
                <a:solidFill>
                  <a:schemeClr val="accent2"/>
                </a:solidFill>
              </a:rPr>
              <a:t>multicéntricos</a:t>
            </a:r>
            <a:r>
              <a:rPr lang="es-AR" altLang="es-ES" b="1" dirty="0" smtClean="0">
                <a:solidFill>
                  <a:schemeClr val="accent2"/>
                </a:solidFill>
              </a:rPr>
              <a:t> controlados y la MBE con su herramienta principal, el </a:t>
            </a:r>
            <a:r>
              <a:rPr lang="es-AR" altLang="es-ES" b="1" dirty="0" err="1" smtClean="0">
                <a:solidFill>
                  <a:schemeClr val="accent2"/>
                </a:solidFill>
              </a:rPr>
              <a:t>metanálisis</a:t>
            </a:r>
            <a:r>
              <a:rPr lang="es-AR" altLang="es-ES" b="1" dirty="0" smtClean="0">
                <a:solidFill>
                  <a:schemeClr val="accent2"/>
                </a:solidFill>
              </a:rPr>
              <a:t>, 2 publicaciones…</a:t>
            </a:r>
            <a:r>
              <a:rPr lang="es-AR" altLang="es-ES" dirty="0" smtClean="0"/>
              <a:t> </a:t>
            </a:r>
          </a:p>
          <a:p>
            <a:pPr algn="ctr">
              <a:buFontTx/>
              <a:buNone/>
            </a:pPr>
            <a:endParaRPr lang="es-AR" altLang="es-ES" dirty="0" smtClean="0"/>
          </a:p>
          <a:p>
            <a:pPr algn="ctr">
              <a:buNone/>
            </a:pPr>
            <a:endParaRPr lang="es-AR" altLang="es-ES" b="1" dirty="0" smtClean="0">
              <a:solidFill>
                <a:schemeClr val="accent2"/>
              </a:solidFill>
            </a:endParaRPr>
          </a:p>
          <a:p>
            <a:pPr algn="ctr">
              <a:buNone/>
            </a:pPr>
            <a:endParaRPr lang="es-AR" altLang="es-ES" b="1" dirty="0">
              <a:solidFill>
                <a:schemeClr val="accent2"/>
              </a:solidFill>
            </a:endParaRPr>
          </a:p>
          <a:p>
            <a:pPr algn="ctr">
              <a:buNone/>
            </a:pPr>
            <a:endParaRPr lang="es-AR" altLang="es-ES" b="1" dirty="0" smtClean="0">
              <a:solidFill>
                <a:schemeClr val="accent2"/>
              </a:solidFill>
            </a:endParaRPr>
          </a:p>
          <a:p>
            <a:pPr algn="ctr">
              <a:buNone/>
            </a:pPr>
            <a:r>
              <a:rPr lang="es-AR" altLang="es-ES" b="1" dirty="0">
                <a:solidFill>
                  <a:schemeClr val="accent2"/>
                </a:solidFill>
              </a:rPr>
              <a:t>basan sus recomendaciones sobre indicaciones de VNI en</a:t>
            </a:r>
          </a:p>
          <a:p>
            <a:pPr algn="ctr">
              <a:buNone/>
            </a:pPr>
            <a:r>
              <a:rPr lang="es-AR" altLang="es-ES" b="1" dirty="0" smtClean="0">
                <a:solidFill>
                  <a:schemeClr val="accent2"/>
                </a:solidFill>
              </a:rPr>
              <a:t>EPOC </a:t>
            </a:r>
            <a:r>
              <a:rPr lang="es-AR" altLang="es-ES" b="1" dirty="0">
                <a:solidFill>
                  <a:schemeClr val="accent2"/>
                </a:solidFill>
              </a:rPr>
              <a:t>estable en un articulo de Consenso de 1999. </a:t>
            </a:r>
          </a:p>
        </p:txBody>
      </p:sp>
      <p:pic>
        <p:nvPicPr>
          <p:cNvPr id="43012"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3269338"/>
            <a:ext cx="9067800" cy="59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13"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6200" y="4079689"/>
            <a:ext cx="4495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397921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ES" b="1" dirty="0" smtClean="0">
                <a:solidFill>
                  <a:schemeClr val="tx2"/>
                </a:solidFill>
              </a:rPr>
              <a:t>Mecanismos propuestos mejoría </a:t>
            </a:r>
            <a:r>
              <a:rPr lang="es-ES" b="1" dirty="0">
                <a:solidFill>
                  <a:schemeClr val="tx2"/>
                </a:solidFill>
              </a:rPr>
              <a:t>de la hipercapnia diurna. </a:t>
            </a:r>
          </a:p>
        </p:txBody>
      </p:sp>
      <p:sp>
        <p:nvSpPr>
          <p:cNvPr id="3" name="Marcador de contenido 2"/>
          <p:cNvSpPr>
            <a:spLocks noGrp="1"/>
          </p:cNvSpPr>
          <p:nvPr>
            <p:ph idx="1"/>
          </p:nvPr>
        </p:nvSpPr>
        <p:spPr>
          <a:xfrm>
            <a:off x="838200" y="2173358"/>
            <a:ext cx="10515600" cy="4351338"/>
          </a:xfrm>
        </p:spPr>
        <p:txBody>
          <a:bodyPr/>
          <a:lstStyle/>
          <a:p>
            <a:pPr lvl="0"/>
            <a:r>
              <a:rPr lang="es-ES" dirty="0"/>
              <a:t>Reposo de los músculos respiratorios</a:t>
            </a:r>
          </a:p>
          <a:p>
            <a:pPr lvl="0"/>
            <a:r>
              <a:rPr lang="es-ES" dirty="0"/>
              <a:t>Mejoría de la distensibilidad pulmonar y torácica y disminución del trabajo respiratorio</a:t>
            </a:r>
          </a:p>
          <a:p>
            <a:pPr lvl="0"/>
            <a:r>
              <a:rPr lang="es-ES" dirty="0"/>
              <a:t>Restablecimiento de la sensibilidad de los centros respiratorios</a:t>
            </a:r>
          </a:p>
          <a:p>
            <a:pPr lvl="0"/>
            <a:r>
              <a:rPr lang="es-ES" dirty="0"/>
              <a:t>Mejoría de la arquitectura del sueño</a:t>
            </a:r>
          </a:p>
          <a:p>
            <a:pPr lvl="0"/>
            <a:r>
              <a:rPr lang="es-ES" dirty="0"/>
              <a:t>Reversión de la fatiga de los músculos respiratorios</a:t>
            </a:r>
          </a:p>
          <a:p>
            <a:pPr lvl="0"/>
            <a:r>
              <a:rPr lang="es-ES" dirty="0"/>
              <a:t>Lavado de los depósitos de CO</a:t>
            </a:r>
            <a:r>
              <a:rPr lang="es-ES" baseline="-25000" dirty="0"/>
              <a:t>2</a:t>
            </a:r>
            <a:r>
              <a:rPr lang="es-ES" dirty="0"/>
              <a:t> </a:t>
            </a:r>
          </a:p>
          <a:p>
            <a:endParaRPr lang="es-ES" dirty="0"/>
          </a:p>
        </p:txBody>
      </p:sp>
    </p:spTree>
    <p:extLst>
      <p:ext uri="{BB962C8B-B14F-4D97-AF65-F5344CB8AC3E}">
        <p14:creationId xmlns:p14="http://schemas.microsoft.com/office/powerpoint/2010/main" val="11958268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solidFill>
                  <a:schemeClr val="tx2"/>
                </a:solidFill>
              </a:rPr>
              <a:t>Oxígeno suplementario en las ENM</a:t>
            </a:r>
            <a:endParaRPr lang="es-ES" b="1" dirty="0">
              <a:solidFill>
                <a:schemeClr val="tx2"/>
              </a:solidFill>
            </a:endParaRPr>
          </a:p>
        </p:txBody>
      </p:sp>
      <p:sp>
        <p:nvSpPr>
          <p:cNvPr id="3" name="Marcador de contenido 2"/>
          <p:cNvSpPr>
            <a:spLocks noGrp="1"/>
          </p:cNvSpPr>
          <p:nvPr>
            <p:ph idx="1"/>
          </p:nvPr>
        </p:nvSpPr>
        <p:spPr/>
        <p:txBody>
          <a:bodyPr>
            <a:normAutofit fontScale="92500" lnSpcReduction="10000"/>
          </a:bodyPr>
          <a:lstStyle/>
          <a:p>
            <a:pPr marL="0" indent="0" algn="ctr">
              <a:buNone/>
            </a:pPr>
            <a:r>
              <a:rPr lang="es-ES" sz="3600" b="1" dirty="0" smtClean="0"/>
              <a:t>Está indicado en 2 situaciones bien concretas</a:t>
            </a:r>
          </a:p>
          <a:p>
            <a:pPr marL="0" indent="0" algn="ctr">
              <a:buNone/>
            </a:pPr>
            <a:endParaRPr lang="es-ES" sz="3600" b="1" dirty="0"/>
          </a:p>
          <a:p>
            <a:pPr marL="0" lvl="0" indent="0" algn="ctr">
              <a:buNone/>
            </a:pPr>
            <a:r>
              <a:rPr lang="es-ES" sz="3600" dirty="0" smtClean="0"/>
              <a:t>Cuando </a:t>
            </a:r>
            <a:r>
              <a:rPr lang="es-ES" sz="3600" dirty="0"/>
              <a:t>existe una anomalía del intercambio gaseoso (con o sin hipoventilación) como consecuencia por ejemplo de una neumonía </a:t>
            </a:r>
            <a:r>
              <a:rPr lang="es-ES" sz="3600" dirty="0" smtClean="0"/>
              <a:t>aguda (situación clínica aguda), </a:t>
            </a:r>
            <a:endParaRPr lang="es-ES" sz="3600" dirty="0" smtClean="0"/>
          </a:p>
          <a:p>
            <a:pPr marL="0" lvl="0" indent="0" algn="ctr">
              <a:buNone/>
            </a:pPr>
            <a:endParaRPr lang="es-ES" sz="3600" dirty="0" smtClean="0"/>
          </a:p>
          <a:p>
            <a:pPr marL="0" lvl="0" indent="0" algn="ctr">
              <a:buNone/>
            </a:pPr>
            <a:r>
              <a:rPr lang="es-ES" sz="3600" dirty="0" smtClean="0"/>
              <a:t>Uso </a:t>
            </a:r>
            <a:r>
              <a:rPr lang="es-ES" sz="3600" dirty="0"/>
              <a:t>paliativo en pacientes con disnea e hipoxemia, como coadyuvante de otras medidas en el ámbito de últimos días de vida. </a:t>
            </a:r>
          </a:p>
          <a:p>
            <a:pPr marL="0" indent="0" algn="ctr">
              <a:buNone/>
            </a:pPr>
            <a:endParaRPr lang="es-ES" sz="3600" dirty="0"/>
          </a:p>
        </p:txBody>
      </p:sp>
    </p:spTree>
    <p:extLst>
      <p:ext uri="{BB962C8B-B14F-4D97-AF65-F5344CB8AC3E}">
        <p14:creationId xmlns:p14="http://schemas.microsoft.com/office/powerpoint/2010/main" val="23645812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solidFill>
                  <a:schemeClr val="tx2"/>
                </a:solidFill>
              </a:rPr>
              <a:t>Y en otras situaciones… </a:t>
            </a:r>
            <a:endParaRPr lang="es-ES" b="1" dirty="0">
              <a:solidFill>
                <a:schemeClr val="tx2"/>
              </a:solidFill>
            </a:endParaRPr>
          </a:p>
        </p:txBody>
      </p:sp>
      <p:sp>
        <p:nvSpPr>
          <p:cNvPr id="3" name="Marcador de contenido 2"/>
          <p:cNvSpPr>
            <a:spLocks noGrp="1"/>
          </p:cNvSpPr>
          <p:nvPr>
            <p:ph idx="1"/>
          </p:nvPr>
        </p:nvSpPr>
        <p:spPr>
          <a:xfrm>
            <a:off x="270455" y="1825625"/>
            <a:ext cx="11655381" cy="4351338"/>
          </a:xfrm>
        </p:spPr>
        <p:txBody>
          <a:bodyPr>
            <a:normAutofit fontScale="85000" lnSpcReduction="20000"/>
          </a:bodyPr>
          <a:lstStyle/>
          <a:p>
            <a:r>
              <a:rPr lang="es-ES" dirty="0" smtClean="0"/>
              <a:t>O2 </a:t>
            </a:r>
            <a:r>
              <a:rPr lang="es-ES" dirty="0"/>
              <a:t>nocturno a bajo flujo (1-2 litros/minuto) en los TRS de las ENM es cuando menos, </a:t>
            </a:r>
            <a:r>
              <a:rPr lang="es-ES" b="1" dirty="0"/>
              <a:t>controvertida</a:t>
            </a:r>
            <a:r>
              <a:rPr lang="es-ES" dirty="0"/>
              <a:t>. </a:t>
            </a:r>
            <a:endParaRPr lang="es-ES" dirty="0" smtClean="0"/>
          </a:p>
          <a:p>
            <a:endParaRPr lang="es-ES" dirty="0"/>
          </a:p>
          <a:p>
            <a:r>
              <a:rPr lang="es-ES" dirty="0" smtClean="0"/>
              <a:t>Solo recomendado </a:t>
            </a:r>
            <a:r>
              <a:rPr lang="es-ES" dirty="0"/>
              <a:t>cuando la terapia con  </a:t>
            </a:r>
            <a:r>
              <a:rPr lang="es-ES" dirty="0" smtClean="0"/>
              <a:t>VNI bien </a:t>
            </a:r>
            <a:r>
              <a:rPr lang="es-ES" dirty="0"/>
              <a:t>implementada es insuficiente para superar niveles de SatO</a:t>
            </a:r>
            <a:r>
              <a:rPr lang="es-ES" baseline="-25000" dirty="0"/>
              <a:t>2</a:t>
            </a:r>
            <a:r>
              <a:rPr lang="es-ES" dirty="0"/>
              <a:t> de 89% o inferiores (considerar enfermedad pulmonar coexistente). </a:t>
            </a:r>
            <a:endParaRPr lang="es-ES" dirty="0" smtClean="0"/>
          </a:p>
          <a:p>
            <a:endParaRPr lang="es-ES" dirty="0"/>
          </a:p>
          <a:p>
            <a:r>
              <a:rPr lang="es-ES" dirty="0" smtClean="0"/>
              <a:t>El </a:t>
            </a:r>
            <a:r>
              <a:rPr lang="es-ES" dirty="0"/>
              <a:t>oxígeno suplementario mediante una cánula nasal puede ser suficiente en algunos casos para corregir </a:t>
            </a:r>
            <a:r>
              <a:rPr lang="es-ES" dirty="0" err="1"/>
              <a:t>desaturaciones</a:t>
            </a:r>
            <a:r>
              <a:rPr lang="es-ES" dirty="0"/>
              <a:t> relacionados con el sueño REM. </a:t>
            </a:r>
            <a:endParaRPr lang="es-ES" dirty="0" smtClean="0"/>
          </a:p>
          <a:p>
            <a:endParaRPr lang="es-ES" dirty="0"/>
          </a:p>
          <a:p>
            <a:pPr marL="0" indent="0" algn="ctr">
              <a:buNone/>
            </a:pPr>
            <a:r>
              <a:rPr lang="es-ES" i="1" dirty="0" smtClean="0">
                <a:effectLst>
                  <a:outerShdw blurRad="38100" dist="38100" dir="2700000" algn="tl">
                    <a:srgbClr val="000000">
                      <a:alpha val="43137"/>
                    </a:srgbClr>
                  </a:outerShdw>
                </a:effectLst>
              </a:rPr>
              <a:t>Fuera </a:t>
            </a:r>
            <a:r>
              <a:rPr lang="es-ES" i="1" dirty="0">
                <a:effectLst>
                  <a:outerShdw blurRad="38100" dist="38100" dir="2700000" algn="tl">
                    <a:srgbClr val="000000">
                      <a:alpha val="43137"/>
                    </a:srgbClr>
                  </a:outerShdw>
                </a:effectLst>
              </a:rPr>
              <a:t>de estas situaciones </a:t>
            </a:r>
            <a:r>
              <a:rPr lang="es-AR" i="1" dirty="0">
                <a:effectLst>
                  <a:outerShdw blurRad="38100" dist="38100" dir="2700000" algn="tl">
                    <a:srgbClr val="000000">
                      <a:alpha val="43137"/>
                    </a:srgbClr>
                  </a:outerShdw>
                </a:effectLst>
              </a:rPr>
              <a:t>la administración el oxígeno solo parece estar justificada dado que proporciona la falsa impresión al médico y al paciente que se está haciendo algo.</a:t>
            </a:r>
            <a:endParaRPr lang="es-ES" i="1" dirty="0">
              <a:effectLst>
                <a:outerShdw blurRad="38100" dist="38100" dir="2700000" algn="tl">
                  <a:srgbClr val="000000">
                    <a:alpha val="43137"/>
                  </a:srgbClr>
                </a:outerShdw>
              </a:effectLst>
            </a:endParaRPr>
          </a:p>
          <a:p>
            <a:endParaRPr lang="es-ES" dirty="0"/>
          </a:p>
          <a:p>
            <a:endParaRPr lang="es-ES" dirty="0"/>
          </a:p>
        </p:txBody>
      </p:sp>
    </p:spTree>
    <p:extLst>
      <p:ext uri="{BB962C8B-B14F-4D97-AF65-F5344CB8AC3E}">
        <p14:creationId xmlns:p14="http://schemas.microsoft.com/office/powerpoint/2010/main" val="7333195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lvl="0"/>
            <a:r>
              <a:rPr lang="es-ES" b="1" dirty="0">
                <a:solidFill>
                  <a:schemeClr val="tx2"/>
                </a:solidFill>
              </a:rPr>
              <a:t>Cambios respiratorios durante el sueño en normales y en pacientes con ENM</a:t>
            </a:r>
            <a:r>
              <a:rPr lang="es-ES" b="1" dirty="0" smtClean="0">
                <a:solidFill>
                  <a:schemeClr val="tx2"/>
                </a:solidFill>
              </a:rPr>
              <a:t>.</a:t>
            </a:r>
            <a:endParaRPr lang="es-ES" dirty="0">
              <a:solidFill>
                <a:schemeClr val="tx2"/>
              </a:solidFill>
            </a:endParaRPr>
          </a:p>
        </p:txBody>
      </p:sp>
      <p:sp>
        <p:nvSpPr>
          <p:cNvPr id="3" name="Marcador de contenido 2"/>
          <p:cNvSpPr>
            <a:spLocks noGrp="1"/>
          </p:cNvSpPr>
          <p:nvPr>
            <p:ph idx="1"/>
          </p:nvPr>
        </p:nvSpPr>
        <p:spPr>
          <a:xfrm>
            <a:off x="838200" y="2031689"/>
            <a:ext cx="10515600" cy="4351338"/>
          </a:xfrm>
        </p:spPr>
        <p:txBody>
          <a:bodyPr/>
          <a:lstStyle/>
          <a:p>
            <a:pPr lvl="0"/>
            <a:r>
              <a:rPr lang="es-ES" dirty="0"/>
              <a:t>pérdida de los estímulos presentes en vigilia, </a:t>
            </a:r>
            <a:endParaRPr lang="es-ES" dirty="0" smtClean="0"/>
          </a:p>
          <a:p>
            <a:pPr lvl="0"/>
            <a:endParaRPr lang="es-ES" dirty="0"/>
          </a:p>
          <a:p>
            <a:pPr lvl="0"/>
            <a:r>
              <a:rPr lang="es-ES" dirty="0"/>
              <a:t>aumento de la resistencia de la vía aérea superior,  </a:t>
            </a:r>
            <a:endParaRPr lang="es-ES" dirty="0" smtClean="0"/>
          </a:p>
          <a:p>
            <a:pPr lvl="0"/>
            <a:endParaRPr lang="es-ES" dirty="0"/>
          </a:p>
          <a:p>
            <a:pPr lvl="0"/>
            <a:r>
              <a:rPr lang="es-ES" dirty="0"/>
              <a:t>disminución del movimiento torácico, </a:t>
            </a:r>
            <a:endParaRPr lang="es-ES" dirty="0" smtClean="0"/>
          </a:p>
          <a:p>
            <a:pPr lvl="0"/>
            <a:endParaRPr lang="es-ES" dirty="0"/>
          </a:p>
          <a:p>
            <a:r>
              <a:rPr lang="es-ES" dirty="0"/>
              <a:t>inadecuada respuesta ventilatoria a la hipoxia y a la hipercapnia. </a:t>
            </a:r>
          </a:p>
        </p:txBody>
      </p:sp>
    </p:spTree>
    <p:extLst>
      <p:ext uri="{BB962C8B-B14F-4D97-AF65-F5344CB8AC3E}">
        <p14:creationId xmlns:p14="http://schemas.microsoft.com/office/powerpoint/2010/main" val="24949737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rotWithShape="1">
          <a:blip r:embed="rId2"/>
          <a:srcRect l="31952" t="22139" r="18061" b="15185"/>
          <a:stretch/>
        </p:blipFill>
        <p:spPr>
          <a:xfrm>
            <a:off x="1661373" y="207059"/>
            <a:ext cx="8913952" cy="6283895"/>
          </a:xfrm>
          <a:prstGeom prst="rect">
            <a:avLst/>
          </a:prstGeom>
        </p:spPr>
      </p:pic>
    </p:spTree>
    <p:extLst>
      <p:ext uri="{BB962C8B-B14F-4D97-AF65-F5344CB8AC3E}">
        <p14:creationId xmlns:p14="http://schemas.microsoft.com/office/powerpoint/2010/main" val="32232646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236335"/>
            <a:ext cx="10515600" cy="1325563"/>
          </a:xfrm>
        </p:spPr>
        <p:txBody>
          <a:bodyPr>
            <a:normAutofit/>
          </a:bodyPr>
          <a:lstStyle/>
          <a:p>
            <a:pPr algn="ctr"/>
            <a:r>
              <a:rPr lang="es-ES" b="1" dirty="0">
                <a:solidFill>
                  <a:schemeClr val="tx2"/>
                </a:solidFill>
              </a:rPr>
              <a:t>F</a:t>
            </a:r>
            <a:r>
              <a:rPr lang="es-ES" b="1" dirty="0" smtClean="0">
                <a:solidFill>
                  <a:schemeClr val="tx2"/>
                </a:solidFill>
              </a:rPr>
              <a:t>actores </a:t>
            </a:r>
            <a:r>
              <a:rPr lang="es-ES" b="1" dirty="0">
                <a:solidFill>
                  <a:schemeClr val="tx2"/>
                </a:solidFill>
              </a:rPr>
              <a:t>que influencian la progresión de los TRS en las ENM</a:t>
            </a:r>
          </a:p>
        </p:txBody>
      </p:sp>
      <p:sp>
        <p:nvSpPr>
          <p:cNvPr id="3" name="Marcador de contenido 2"/>
          <p:cNvSpPr>
            <a:spLocks noGrp="1"/>
          </p:cNvSpPr>
          <p:nvPr>
            <p:ph idx="1"/>
          </p:nvPr>
        </p:nvSpPr>
        <p:spPr>
          <a:xfrm>
            <a:off x="296215" y="1825624"/>
            <a:ext cx="11668258" cy="4691085"/>
          </a:xfrm>
        </p:spPr>
        <p:txBody>
          <a:bodyPr>
            <a:normAutofit fontScale="92500" lnSpcReduction="10000"/>
          </a:bodyPr>
          <a:lstStyle/>
          <a:p>
            <a:pPr lvl="0"/>
            <a:r>
              <a:rPr lang="es-ES" dirty="0"/>
              <a:t>Tipo  de ENM, </a:t>
            </a:r>
            <a:r>
              <a:rPr lang="es-ES" dirty="0" err="1"/>
              <a:t>estadío</a:t>
            </a:r>
            <a:r>
              <a:rPr lang="es-ES" dirty="0"/>
              <a:t> y comorbilidades</a:t>
            </a:r>
            <a:r>
              <a:rPr lang="es-ES" dirty="0" smtClean="0"/>
              <a:t>.</a:t>
            </a:r>
          </a:p>
          <a:p>
            <a:pPr lvl="0"/>
            <a:endParaRPr lang="es-ES" dirty="0"/>
          </a:p>
          <a:p>
            <a:pPr lvl="0"/>
            <a:r>
              <a:rPr lang="es-ES" dirty="0"/>
              <a:t>Patrón de debilidad muscular respiratoria inicial (comienzo diafragmático o de todos los músculos respiratorios en general</a:t>
            </a:r>
            <a:r>
              <a:rPr lang="es-ES" dirty="0" smtClean="0"/>
              <a:t>).</a:t>
            </a:r>
          </a:p>
          <a:p>
            <a:pPr lvl="0"/>
            <a:endParaRPr lang="es-ES" dirty="0"/>
          </a:p>
          <a:p>
            <a:pPr lvl="0"/>
            <a:r>
              <a:rPr lang="es-ES" dirty="0"/>
              <a:t>Velocidad de progresión de la debilidad de </a:t>
            </a:r>
            <a:r>
              <a:rPr lang="es-ES" dirty="0" smtClean="0"/>
              <a:t>MMII y </a:t>
            </a:r>
            <a:r>
              <a:rPr lang="es-ES" dirty="0"/>
              <a:t>necesidad de utilizar silla de ruedas</a:t>
            </a:r>
            <a:r>
              <a:rPr lang="es-ES" dirty="0" smtClean="0"/>
              <a:t>.</a:t>
            </a:r>
          </a:p>
          <a:p>
            <a:pPr lvl="0"/>
            <a:endParaRPr lang="es-ES" dirty="0" smtClean="0"/>
          </a:p>
          <a:p>
            <a:pPr lvl="0"/>
            <a:r>
              <a:rPr lang="es-ES" dirty="0" smtClean="0"/>
              <a:t>Edad</a:t>
            </a:r>
            <a:r>
              <a:rPr lang="es-ES" dirty="0"/>
              <a:t>, variación del peso </a:t>
            </a:r>
            <a:r>
              <a:rPr lang="es-ES" dirty="0" smtClean="0"/>
              <a:t>corporal</a:t>
            </a:r>
          </a:p>
          <a:p>
            <a:pPr lvl="0"/>
            <a:endParaRPr lang="es-ES" dirty="0"/>
          </a:p>
          <a:p>
            <a:pPr lvl="0"/>
            <a:r>
              <a:rPr lang="es-ES" dirty="0"/>
              <a:t>Desarrollo de infecciones respiratorias agudas.</a:t>
            </a:r>
          </a:p>
          <a:p>
            <a:endParaRPr lang="es-ES" dirty="0"/>
          </a:p>
        </p:txBody>
      </p:sp>
    </p:spTree>
    <p:extLst>
      <p:ext uri="{BB962C8B-B14F-4D97-AF65-F5344CB8AC3E}">
        <p14:creationId xmlns:p14="http://schemas.microsoft.com/office/powerpoint/2010/main" val="27208053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70455" y="365125"/>
            <a:ext cx="11668259" cy="1325563"/>
          </a:xfrm>
        </p:spPr>
        <p:txBody>
          <a:bodyPr>
            <a:normAutofit/>
          </a:bodyPr>
          <a:lstStyle/>
          <a:p>
            <a:pPr lvl="0"/>
            <a:r>
              <a:rPr lang="es-ES" b="1" dirty="0">
                <a:solidFill>
                  <a:schemeClr val="tx2"/>
                </a:solidFill>
              </a:rPr>
              <a:t>Patogénesis de las alteraciones del sueño  en </a:t>
            </a:r>
            <a:r>
              <a:rPr lang="es-ES" b="1" dirty="0" smtClean="0">
                <a:solidFill>
                  <a:schemeClr val="tx2"/>
                </a:solidFill>
              </a:rPr>
              <a:t>ENM</a:t>
            </a:r>
            <a:endParaRPr lang="es-ES" dirty="0">
              <a:solidFill>
                <a:schemeClr val="tx2"/>
              </a:solidFill>
            </a:endParaRPr>
          </a:p>
        </p:txBody>
      </p:sp>
      <p:sp>
        <p:nvSpPr>
          <p:cNvPr id="3" name="Marcador de contenido 2"/>
          <p:cNvSpPr>
            <a:spLocks noGrp="1"/>
          </p:cNvSpPr>
          <p:nvPr>
            <p:ph idx="1"/>
          </p:nvPr>
        </p:nvSpPr>
        <p:spPr/>
        <p:txBody>
          <a:bodyPr>
            <a:normAutofit fontScale="92500"/>
          </a:bodyPr>
          <a:lstStyle/>
          <a:p>
            <a:pPr marL="0" indent="0" algn="ctr">
              <a:buNone/>
            </a:pPr>
            <a:r>
              <a:rPr lang="es-ES" dirty="0"/>
              <a:t>Con el objeto de mantener una adecuada ventilación los centros respiratorios aumentan su reclutamiento y su frecuencia de descarga (</a:t>
            </a:r>
            <a:r>
              <a:rPr lang="es-ES" i="1" dirty="0" err="1"/>
              <a:t>firing</a:t>
            </a:r>
            <a:r>
              <a:rPr lang="es-ES" i="1" dirty="0"/>
              <a:t> </a:t>
            </a:r>
            <a:r>
              <a:rPr lang="es-ES" i="1" dirty="0" err="1"/>
              <a:t>rate</a:t>
            </a:r>
            <a:r>
              <a:rPr lang="es-ES" dirty="0"/>
              <a:t>) hacia los músculos respiratorios débiles</a:t>
            </a:r>
            <a:r>
              <a:rPr lang="es-ES" dirty="0" smtClean="0"/>
              <a:t>.</a:t>
            </a:r>
          </a:p>
          <a:p>
            <a:pPr marL="0" indent="0" algn="ctr">
              <a:buNone/>
            </a:pPr>
            <a:endParaRPr lang="es-ES" dirty="0"/>
          </a:p>
          <a:p>
            <a:pPr marL="0" indent="0" algn="ctr">
              <a:buNone/>
            </a:pPr>
            <a:r>
              <a:rPr lang="es-ES" dirty="0"/>
              <a:t>Pero durante el sueño esta compensación decae y causa hipopneas, apnea e </a:t>
            </a:r>
            <a:r>
              <a:rPr lang="es-ES" dirty="0" smtClean="0"/>
              <a:t>hipoventilación</a:t>
            </a:r>
          </a:p>
          <a:p>
            <a:pPr marL="0" indent="0" algn="ctr">
              <a:buNone/>
            </a:pPr>
            <a:endParaRPr lang="es-ES" dirty="0"/>
          </a:p>
          <a:p>
            <a:pPr marL="0" indent="0" algn="ctr">
              <a:buNone/>
            </a:pPr>
            <a:endParaRPr lang="es-ES" dirty="0" smtClean="0"/>
          </a:p>
          <a:p>
            <a:pPr marL="0" indent="0" algn="ctr">
              <a:buNone/>
            </a:pPr>
            <a:r>
              <a:rPr lang="en-US" sz="1900" dirty="0" smtClean="0"/>
              <a:t>				</a:t>
            </a:r>
            <a:r>
              <a:rPr lang="en-US" sz="1900" dirty="0" err="1" smtClean="0"/>
              <a:t>Chokroverty</a:t>
            </a:r>
            <a:r>
              <a:rPr lang="en-US" sz="1900" dirty="0"/>
              <a:t> S. Sleep and breathing in neuromuscular disorders. </a:t>
            </a:r>
            <a:r>
              <a:rPr lang="en-US" sz="1900" dirty="0" smtClean="0"/>
              <a:t>					Chapter </a:t>
            </a:r>
            <a:r>
              <a:rPr lang="en-US" sz="1900" dirty="0"/>
              <a:t>64. Handbook of Clinical Neurology, Vol. 99 (3rd series) </a:t>
            </a:r>
            <a:r>
              <a:rPr lang="en-US" sz="1900" dirty="0" smtClean="0"/>
              <a:t>					Sleep </a:t>
            </a:r>
            <a:r>
              <a:rPr lang="en-US" sz="1900" dirty="0"/>
              <a:t>Disorders, Part 2 P. </a:t>
            </a:r>
            <a:r>
              <a:rPr lang="en-US" sz="1900" dirty="0" err="1"/>
              <a:t>Montagna</a:t>
            </a:r>
            <a:r>
              <a:rPr lang="en-US" sz="1900" dirty="0"/>
              <a:t> and S. </a:t>
            </a:r>
            <a:r>
              <a:rPr lang="en-US" sz="1900" dirty="0" err="1"/>
              <a:t>Chokroverty</a:t>
            </a:r>
            <a:r>
              <a:rPr lang="en-US" sz="1900" dirty="0"/>
              <a:t>, Editors, 2011 </a:t>
            </a:r>
            <a:endParaRPr lang="es-ES" dirty="0" smtClean="0"/>
          </a:p>
          <a:p>
            <a:pPr marL="0" indent="0" algn="ctr">
              <a:buNone/>
            </a:pPr>
            <a:endParaRPr lang="es-ES" dirty="0"/>
          </a:p>
        </p:txBody>
      </p:sp>
    </p:spTree>
    <p:extLst>
      <p:ext uri="{BB962C8B-B14F-4D97-AF65-F5344CB8AC3E}">
        <p14:creationId xmlns:p14="http://schemas.microsoft.com/office/powerpoint/2010/main" val="23163392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25003" y="365125"/>
            <a:ext cx="11333407" cy="1325563"/>
          </a:xfrm>
        </p:spPr>
        <p:txBody>
          <a:bodyPr/>
          <a:lstStyle/>
          <a:p>
            <a:r>
              <a:rPr lang="es-ES" b="1" dirty="0">
                <a:solidFill>
                  <a:schemeClr val="tx2"/>
                </a:solidFill>
              </a:rPr>
              <a:t>Patogénesis de las alteraciones del sueño  en ENM</a:t>
            </a:r>
            <a:endParaRPr lang="es-ES" dirty="0">
              <a:solidFill>
                <a:schemeClr val="tx2"/>
              </a:solidFill>
            </a:endParaRPr>
          </a:p>
        </p:txBody>
      </p:sp>
      <p:sp>
        <p:nvSpPr>
          <p:cNvPr id="3" name="Marcador de contenido 2"/>
          <p:cNvSpPr>
            <a:spLocks noGrp="1"/>
          </p:cNvSpPr>
          <p:nvPr>
            <p:ph idx="1"/>
          </p:nvPr>
        </p:nvSpPr>
        <p:spPr/>
        <p:txBody>
          <a:bodyPr>
            <a:normAutofit fontScale="92500" lnSpcReduction="20000"/>
          </a:bodyPr>
          <a:lstStyle/>
          <a:p>
            <a:pPr lvl="0"/>
            <a:r>
              <a:rPr lang="es-ES" dirty="0"/>
              <a:t>Debilidad de músculos respiratorios (vía aérea superior, caja torácica y diafragma</a:t>
            </a:r>
            <a:r>
              <a:rPr lang="es-ES" dirty="0" smtClean="0"/>
              <a:t>)</a:t>
            </a:r>
          </a:p>
          <a:p>
            <a:pPr lvl="0"/>
            <a:endParaRPr lang="es-ES" dirty="0"/>
          </a:p>
          <a:p>
            <a:pPr lvl="0"/>
            <a:r>
              <a:rPr lang="es-ES" dirty="0"/>
              <a:t>Inadecuada respuesta </a:t>
            </a:r>
            <a:r>
              <a:rPr lang="es-ES" dirty="0" smtClean="0"/>
              <a:t>central</a:t>
            </a:r>
          </a:p>
          <a:p>
            <a:pPr lvl="0"/>
            <a:endParaRPr lang="es-ES" dirty="0"/>
          </a:p>
          <a:p>
            <a:pPr lvl="0"/>
            <a:r>
              <a:rPr lang="es-ES" dirty="0"/>
              <a:t>Aumento del trabajo respiratorio (rigidez y deformidades del tórax, etc</a:t>
            </a:r>
            <a:r>
              <a:rPr lang="es-ES" dirty="0" smtClean="0"/>
              <a:t>.)</a:t>
            </a:r>
          </a:p>
          <a:p>
            <a:pPr lvl="0"/>
            <a:endParaRPr lang="es-ES" dirty="0"/>
          </a:p>
          <a:p>
            <a:pPr lvl="0"/>
            <a:r>
              <a:rPr lang="es-ES" dirty="0"/>
              <a:t>Inadecuada secuencia de activación muscular respiratoria especialmente durante el sueño </a:t>
            </a:r>
            <a:r>
              <a:rPr lang="es-ES" dirty="0" smtClean="0"/>
              <a:t>REM</a:t>
            </a:r>
          </a:p>
          <a:p>
            <a:pPr lvl="0"/>
            <a:endParaRPr lang="es-ES" dirty="0"/>
          </a:p>
          <a:p>
            <a:pPr lvl="0"/>
            <a:r>
              <a:rPr lang="es-ES" dirty="0"/>
              <a:t>Inadecuada respuesta refleja a la carga mecánica y química</a:t>
            </a:r>
          </a:p>
        </p:txBody>
      </p:sp>
    </p:spTree>
    <p:extLst>
      <p:ext uri="{BB962C8B-B14F-4D97-AF65-F5344CB8AC3E}">
        <p14:creationId xmlns:p14="http://schemas.microsoft.com/office/powerpoint/2010/main" val="32594003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b="1" dirty="0">
                <a:solidFill>
                  <a:schemeClr val="tx2"/>
                </a:solidFill>
              </a:rPr>
              <a:t>Tipos de alteraciones respiratorias durante el sueño en las </a:t>
            </a:r>
            <a:r>
              <a:rPr lang="es-ES" b="1" dirty="0" smtClean="0">
                <a:solidFill>
                  <a:schemeClr val="tx2"/>
                </a:solidFill>
              </a:rPr>
              <a:t>ENM (según PSG).</a:t>
            </a:r>
            <a:endParaRPr lang="es-ES" dirty="0">
              <a:solidFill>
                <a:schemeClr val="tx2"/>
              </a:solidFill>
            </a:endParaRPr>
          </a:p>
        </p:txBody>
      </p:sp>
      <p:sp>
        <p:nvSpPr>
          <p:cNvPr id="3" name="Marcador de contenido 2"/>
          <p:cNvSpPr>
            <a:spLocks noGrp="1"/>
          </p:cNvSpPr>
          <p:nvPr>
            <p:ph idx="1"/>
          </p:nvPr>
        </p:nvSpPr>
        <p:spPr>
          <a:xfrm>
            <a:off x="490469" y="2315022"/>
            <a:ext cx="11164910" cy="4351338"/>
          </a:xfrm>
        </p:spPr>
        <p:txBody>
          <a:bodyPr>
            <a:normAutofit fontScale="77500" lnSpcReduction="20000"/>
          </a:bodyPr>
          <a:lstStyle/>
          <a:p>
            <a:pPr lvl="0"/>
            <a:r>
              <a:rPr lang="es-ES" dirty="0"/>
              <a:t>Apneas obstructivas (por cierre de la vía aérea superior</a:t>
            </a:r>
            <a:r>
              <a:rPr lang="es-ES" dirty="0" smtClean="0"/>
              <a:t>)</a:t>
            </a:r>
          </a:p>
          <a:p>
            <a:pPr lvl="0"/>
            <a:endParaRPr lang="es-ES" dirty="0"/>
          </a:p>
          <a:p>
            <a:pPr lvl="0"/>
            <a:r>
              <a:rPr lang="es-ES" dirty="0"/>
              <a:t>Apneas </a:t>
            </a:r>
            <a:r>
              <a:rPr lang="es-ES" dirty="0" smtClean="0"/>
              <a:t>centrales</a:t>
            </a:r>
          </a:p>
          <a:p>
            <a:pPr lvl="0"/>
            <a:endParaRPr lang="es-ES" dirty="0"/>
          </a:p>
          <a:p>
            <a:pPr lvl="0"/>
            <a:r>
              <a:rPr lang="es-ES" dirty="0"/>
              <a:t>Apneas mixtas (inicialmente central seguida de apnea obstructiva</a:t>
            </a:r>
            <a:r>
              <a:rPr lang="es-ES" dirty="0" smtClean="0"/>
              <a:t>)</a:t>
            </a:r>
          </a:p>
          <a:p>
            <a:pPr lvl="0"/>
            <a:endParaRPr lang="es-ES" dirty="0"/>
          </a:p>
          <a:p>
            <a:pPr lvl="0"/>
            <a:r>
              <a:rPr lang="es-ES" dirty="0" smtClean="0"/>
              <a:t>Hipopneas</a:t>
            </a:r>
          </a:p>
          <a:p>
            <a:pPr lvl="0"/>
            <a:endParaRPr lang="es-ES" dirty="0"/>
          </a:p>
          <a:p>
            <a:pPr lvl="0"/>
            <a:r>
              <a:rPr lang="es-ES" dirty="0"/>
              <a:t>Aumento de la resistencia de la vía aérea superior. </a:t>
            </a:r>
            <a:endParaRPr lang="es-ES" dirty="0" smtClean="0"/>
          </a:p>
          <a:p>
            <a:pPr lvl="0"/>
            <a:endParaRPr lang="es-ES" dirty="0"/>
          </a:p>
          <a:p>
            <a:r>
              <a:rPr lang="es-ES" dirty="0"/>
              <a:t>Respiración paradojal (movimiento del abdomen o del tórax hacia adentro en inspiración)</a:t>
            </a:r>
          </a:p>
        </p:txBody>
      </p:sp>
    </p:spTree>
    <p:extLst>
      <p:ext uri="{BB962C8B-B14F-4D97-AF65-F5344CB8AC3E}">
        <p14:creationId xmlns:p14="http://schemas.microsoft.com/office/powerpoint/2010/main" val="28797538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lvl="0" algn="ctr"/>
            <a:r>
              <a:rPr lang="es-ES" b="1" dirty="0">
                <a:solidFill>
                  <a:schemeClr val="tx2"/>
                </a:solidFill>
              </a:rPr>
              <a:t>Tipos de alteraciones respiratorias durante el sueño en las ENM</a:t>
            </a:r>
            <a:r>
              <a:rPr lang="es-ES" b="1" dirty="0" smtClean="0">
                <a:solidFill>
                  <a:schemeClr val="tx2"/>
                </a:solidFill>
              </a:rPr>
              <a:t>.</a:t>
            </a:r>
            <a:endParaRPr lang="es-ES" dirty="0">
              <a:solidFill>
                <a:schemeClr val="tx2"/>
              </a:solidFill>
            </a:endParaRPr>
          </a:p>
        </p:txBody>
      </p:sp>
      <p:sp>
        <p:nvSpPr>
          <p:cNvPr id="3" name="Marcador de contenido 2"/>
          <p:cNvSpPr>
            <a:spLocks noGrp="1"/>
          </p:cNvSpPr>
          <p:nvPr>
            <p:ph idx="1"/>
          </p:nvPr>
        </p:nvSpPr>
        <p:spPr>
          <a:xfrm>
            <a:off x="838200" y="2315023"/>
            <a:ext cx="10515600" cy="4351338"/>
          </a:xfrm>
        </p:spPr>
        <p:txBody>
          <a:bodyPr>
            <a:normAutofit/>
          </a:bodyPr>
          <a:lstStyle/>
          <a:p>
            <a:pPr marL="0" indent="0" algn="ctr">
              <a:buNone/>
            </a:pPr>
            <a:r>
              <a:rPr lang="es-ES" sz="4000" i="1" dirty="0"/>
              <a:t>El TRS más importante que debe ser detectado y jerarquizado en las ENM es la hipoventilación alveolar; esto es, una reducción de la ventilación alveolar que produce hipercapnia y secundariamente hipoxemia.</a:t>
            </a:r>
          </a:p>
        </p:txBody>
      </p:sp>
    </p:spTree>
    <p:extLst>
      <p:ext uri="{BB962C8B-B14F-4D97-AF65-F5344CB8AC3E}">
        <p14:creationId xmlns:p14="http://schemas.microsoft.com/office/powerpoint/2010/main" val="343421521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TotalTime>
  <Words>1182</Words>
  <Application>Microsoft Office PowerPoint</Application>
  <PresentationFormat>Panorámica</PresentationFormat>
  <Paragraphs>166</Paragraphs>
  <Slides>24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24</vt:i4>
      </vt:variant>
    </vt:vector>
  </HeadingPairs>
  <TitlesOfParts>
    <vt:vector size="29" baseType="lpstr">
      <vt:lpstr>Arial</vt:lpstr>
      <vt:lpstr>Calibri</vt:lpstr>
      <vt:lpstr>Calibri Light</vt:lpstr>
      <vt:lpstr>Times New Roman</vt:lpstr>
      <vt:lpstr>Tema de Office</vt:lpstr>
      <vt:lpstr>Como evaluar la hipoventilación nocturna en enfermedades neuromusculares</vt:lpstr>
      <vt:lpstr>Constancia de la PCO2</vt:lpstr>
      <vt:lpstr>Cambios respiratorios durante el sueño en normales y en pacientes con ENM.</vt:lpstr>
      <vt:lpstr>Presentación de PowerPoint</vt:lpstr>
      <vt:lpstr>Factores que influencian la progresión de los TRS en las ENM</vt:lpstr>
      <vt:lpstr>Patogénesis de las alteraciones del sueño  en ENM</vt:lpstr>
      <vt:lpstr>Patogénesis de las alteraciones del sueño  en ENM</vt:lpstr>
      <vt:lpstr>Tipos de alteraciones respiratorias durante el sueño en las ENM (según PSG).</vt:lpstr>
      <vt:lpstr>Tipos de alteraciones respiratorias durante el sueño en las ENM.</vt:lpstr>
      <vt:lpstr>Evaluación de los trastornos respiratorios durante el sueño  en las ENM.</vt:lpstr>
      <vt:lpstr>Presentación de PowerPoint</vt:lpstr>
      <vt:lpstr>Presentación de PowerPoint</vt:lpstr>
      <vt:lpstr>Polisomnografía</vt:lpstr>
      <vt:lpstr>Los hallazgos polisomnográficos en diversas ENM  pueden incluir:</vt:lpstr>
      <vt:lpstr>Presión transcutánea de CO2</vt:lpstr>
      <vt:lpstr>Citas transcutáneo CO2</vt:lpstr>
      <vt:lpstr>Consideraciones respecto de la PSG en pacientes con ENM</vt:lpstr>
      <vt:lpstr>Consideraciones respecto de la PSG en pacientes con ENM (J Bach 2009) Secuencia a evitar</vt:lpstr>
      <vt:lpstr>Objetivos del tratamiento de los TRS en las ENM</vt:lpstr>
      <vt:lpstr>Presentación de PowerPoint</vt:lpstr>
      <vt:lpstr>Conclusiones generales 3/5</vt:lpstr>
      <vt:lpstr>Mecanismos propuestos mejoría de la hipercapnia diurna. </vt:lpstr>
      <vt:lpstr>Oxígeno suplementario en las ENM</vt:lpstr>
      <vt:lpstr>Y en otras situaciones…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Como evaluar la hipoventilacion nocturna en enfermedades neuromusculares</dc:title>
  <dc:creator>Eduardo De Vito</dc:creator>
  <cp:lastModifiedBy>Eduardo De Vito</cp:lastModifiedBy>
  <cp:revision>18</cp:revision>
  <dcterms:created xsi:type="dcterms:W3CDTF">2014-10-01T23:10:10Z</dcterms:created>
  <dcterms:modified xsi:type="dcterms:W3CDTF">2014-10-11T15:48:35Z</dcterms:modified>
</cp:coreProperties>
</file>