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1" r:id="rId17"/>
    <p:sldId id="270" r:id="rId18"/>
    <p:sldId id="277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5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49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95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43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76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5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02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53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94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47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22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3E92-D39A-4117-A211-7C562C9D84B4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EA27-BF21-41CC-9DE8-39F66D5D8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95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6000" dirty="0" smtClean="0"/>
              <a:t>Oxigenoterapia </a:t>
            </a:r>
            <a:r>
              <a:rPr lang="es-ES" sz="6000" dirty="0" err="1" smtClean="0"/>
              <a:t>Crònica</a:t>
            </a:r>
            <a:r>
              <a:rPr lang="es-ES" sz="6000" dirty="0" smtClean="0"/>
              <a:t> Domiciliaria </a:t>
            </a:r>
            <a:br>
              <a:rPr lang="es-ES" sz="6000" dirty="0" smtClean="0"/>
            </a:br>
            <a:r>
              <a:rPr lang="es-ES" sz="6000" dirty="0" smtClean="0"/>
              <a:t> </a:t>
            </a:r>
            <a:r>
              <a:rPr lang="es-ES" sz="6000" dirty="0"/>
              <a:t>S</a:t>
            </a:r>
            <a:r>
              <a:rPr lang="es-ES" sz="6000" dirty="0" smtClean="0"/>
              <a:t>ituaciones </a:t>
            </a:r>
            <a:r>
              <a:rPr lang="es-ES" sz="6000" dirty="0"/>
              <a:t>E</a:t>
            </a:r>
            <a:r>
              <a:rPr lang="es-ES" sz="6000" dirty="0" smtClean="0"/>
              <a:t>speciales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6400800" cy="1752600"/>
          </a:xfrm>
        </p:spPr>
        <p:txBody>
          <a:bodyPr/>
          <a:lstStyle/>
          <a:p>
            <a:r>
              <a:rPr lang="es-ES" dirty="0" smtClean="0"/>
              <a:t>Guías de la Sección Sueño, VNI y Oxigenoterapia</a:t>
            </a:r>
          </a:p>
          <a:p>
            <a:r>
              <a:rPr lang="es-ES" dirty="0" smtClean="0"/>
              <a:t>AAMR 2014</a:t>
            </a:r>
            <a:endParaRPr lang="es-ES" dirty="0"/>
          </a:p>
        </p:txBody>
      </p:sp>
      <p:pic>
        <p:nvPicPr>
          <p:cNvPr id="5" name="Picture 30" descr="http://www.go-tool.com/aamr/log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190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Hipoxemia exclusiva </a:t>
            </a:r>
            <a:br>
              <a:rPr lang="es-ES" dirty="0" smtClean="0"/>
            </a:br>
            <a:r>
              <a:rPr lang="es-ES" dirty="0" smtClean="0"/>
              <a:t>durante el ejercicio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Varios estudios sugieren que </a:t>
            </a:r>
            <a:r>
              <a:rPr lang="es-ES" dirty="0" smtClean="0"/>
              <a:t>es </a:t>
            </a:r>
            <a:r>
              <a:rPr lang="es-ES" dirty="0"/>
              <a:t>un indicador de mal pronostico en los pacientes con </a:t>
            </a:r>
            <a:r>
              <a:rPr lang="es-ES" dirty="0" smtClean="0"/>
              <a:t>EPOC o </a:t>
            </a:r>
            <a:r>
              <a:rPr lang="es-ES" dirty="0"/>
              <a:t>con </a:t>
            </a:r>
            <a:r>
              <a:rPr lang="es-ES" dirty="0" smtClean="0"/>
              <a:t>FPI (*)</a:t>
            </a:r>
          </a:p>
          <a:p>
            <a:r>
              <a:rPr lang="es-ES" dirty="0" smtClean="0"/>
              <a:t>Mejora la capacidad de esfuerzo y la tolerancia al ejercicio en pacientes con sólo hipoxemia de esfuerzo. Otros estudios no observaron esto (información contradictoria).</a:t>
            </a:r>
          </a:p>
          <a:p>
            <a:r>
              <a:rPr lang="es-ES" dirty="0" smtClean="0"/>
              <a:t>El oxígeno reduce la hipoxemia cerebral durante el esfuerzo (mecanismo de acción?)</a:t>
            </a:r>
          </a:p>
          <a:p>
            <a:r>
              <a:rPr lang="es-ES" dirty="0" smtClean="0"/>
              <a:t>Estudio NETT (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Enphysema</a:t>
            </a:r>
            <a:r>
              <a:rPr lang="es-ES" dirty="0" smtClean="0"/>
              <a:t> Trial), 471 pacientes no tuvieron mejor sobrevida en grupo oxígeno versus</a:t>
            </a:r>
            <a:r>
              <a:rPr lang="es-ES" dirty="0"/>
              <a:t> </a:t>
            </a:r>
            <a:r>
              <a:rPr lang="es-ES" dirty="0" smtClean="0"/>
              <a:t>sin oxígeno (retrospectivo).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5934670"/>
            <a:ext cx="7597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(*) </a:t>
            </a:r>
            <a:r>
              <a:rPr lang="es-ES" dirty="0" err="1" smtClean="0"/>
              <a:t>Haidl</a:t>
            </a:r>
            <a:r>
              <a:rPr lang="es-ES" dirty="0" smtClean="0"/>
              <a:t> </a:t>
            </a:r>
            <a:r>
              <a:rPr lang="es-ES" dirty="0"/>
              <a:t>P, </a:t>
            </a:r>
            <a:r>
              <a:rPr lang="es-ES" dirty="0" err="1"/>
              <a:t>Clement</a:t>
            </a:r>
            <a:r>
              <a:rPr lang="es-ES" dirty="0"/>
              <a:t> C, </a:t>
            </a:r>
            <a:r>
              <a:rPr lang="es-ES" dirty="0" err="1"/>
              <a:t>Wiese</a:t>
            </a:r>
            <a:r>
              <a:rPr lang="es-ES" dirty="0"/>
              <a:t> C, </a:t>
            </a:r>
            <a:r>
              <a:rPr lang="es-ES" dirty="0" err="1"/>
              <a:t>Dellweg</a:t>
            </a:r>
            <a:r>
              <a:rPr lang="es-ES" dirty="0"/>
              <a:t> D, </a:t>
            </a:r>
            <a:r>
              <a:rPr lang="es-ES" dirty="0" err="1"/>
              <a:t>Kohler</a:t>
            </a:r>
            <a:r>
              <a:rPr lang="es-ES" dirty="0"/>
              <a:t> D. Long-</a:t>
            </a:r>
            <a:r>
              <a:rPr lang="es-ES" dirty="0" err="1"/>
              <a:t>term</a:t>
            </a:r>
            <a:r>
              <a:rPr lang="es-ES" dirty="0"/>
              <a:t> </a:t>
            </a:r>
            <a:r>
              <a:rPr lang="es-ES" dirty="0" err="1"/>
              <a:t>oxygen</a:t>
            </a:r>
            <a:r>
              <a:rPr lang="es-ES" dirty="0"/>
              <a:t> </a:t>
            </a:r>
            <a:r>
              <a:rPr lang="es-ES" dirty="0" err="1"/>
              <a:t>therapy</a:t>
            </a:r>
            <a:endParaRPr lang="es-ES" dirty="0"/>
          </a:p>
          <a:p>
            <a:r>
              <a:rPr lang="en-US" dirty="0"/>
              <a:t>stops the natural decline of endurance in COPD patients with reversible</a:t>
            </a:r>
          </a:p>
          <a:p>
            <a:r>
              <a:rPr lang="es-ES" dirty="0" err="1"/>
              <a:t>hypercapnia</a:t>
            </a:r>
            <a:r>
              <a:rPr lang="es-ES" dirty="0"/>
              <a:t>. </a:t>
            </a:r>
            <a:r>
              <a:rPr lang="es-ES" dirty="0" err="1"/>
              <a:t>Respiration</a:t>
            </a:r>
            <a:r>
              <a:rPr lang="es-ES" dirty="0"/>
              <a:t>. 2004;71:342–7.</a:t>
            </a:r>
          </a:p>
        </p:txBody>
      </p:sp>
    </p:spTree>
    <p:extLst>
      <p:ext uri="{BB962C8B-B14F-4D97-AF65-F5344CB8AC3E}">
        <p14:creationId xmlns:p14="http://schemas.microsoft.com/office/powerpoint/2010/main" val="41339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Hipoxemia exclusiva </a:t>
            </a:r>
            <a:br>
              <a:rPr lang="es-ES" dirty="0" smtClean="0"/>
            </a:br>
            <a:r>
              <a:rPr lang="es-ES" dirty="0" smtClean="0"/>
              <a:t>durante el sueño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Varios estudios sugieren que </a:t>
            </a:r>
            <a:r>
              <a:rPr lang="es-ES" dirty="0" smtClean="0"/>
              <a:t>es </a:t>
            </a:r>
            <a:r>
              <a:rPr lang="es-ES" dirty="0"/>
              <a:t>un indicador de mal </a:t>
            </a:r>
            <a:r>
              <a:rPr lang="es-ES" dirty="0" smtClean="0"/>
              <a:t>pronóstico en pacientes sin hipoxemia diurna.</a:t>
            </a:r>
          </a:p>
          <a:p>
            <a:r>
              <a:rPr lang="es-ES" dirty="0" smtClean="0"/>
              <a:t>Oxigenoterapia Nocturna?: Pocos estudios, resultados contradictorios sobre efectos en </a:t>
            </a:r>
            <a:r>
              <a:rPr lang="es-ES" dirty="0" err="1" smtClean="0"/>
              <a:t>hemodinamia</a:t>
            </a:r>
            <a:r>
              <a:rPr lang="es-ES" dirty="0" smtClean="0"/>
              <a:t> pulmonar y sobrevida.</a:t>
            </a:r>
            <a:endParaRPr lang="es-ES" dirty="0"/>
          </a:p>
          <a:p>
            <a:r>
              <a:rPr lang="es-ES" dirty="0" err="1" smtClean="0"/>
              <a:t>Extrasistolia</a:t>
            </a:r>
            <a:r>
              <a:rPr lang="es-ES" dirty="0" smtClean="0"/>
              <a:t> ventricular nocturna en EPOC: 65 % de los pacientes, 40 % reducen el % con oxígeno nocturno.</a:t>
            </a:r>
          </a:p>
          <a:p>
            <a:r>
              <a:rPr lang="es-ES" dirty="0" smtClean="0"/>
              <a:t>El oxígeno reduce la hipoxemia cerebral durante el esfuerzo (mecanismo de acción?)</a:t>
            </a:r>
          </a:p>
          <a:p>
            <a:r>
              <a:rPr lang="es-ES" dirty="0" smtClean="0"/>
              <a:t>Estudio NETT (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Enphysema</a:t>
            </a:r>
            <a:r>
              <a:rPr lang="es-ES" dirty="0" smtClean="0"/>
              <a:t> Trial), 471 pacientes no tuvieron mejor sobrevida en grupo oxígeno versus</a:t>
            </a:r>
            <a:r>
              <a:rPr lang="es-ES" dirty="0"/>
              <a:t> </a:t>
            </a:r>
            <a:r>
              <a:rPr lang="es-ES" dirty="0" smtClean="0"/>
              <a:t>sin oxígeno (retrospectivo).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Hipertensión </a:t>
            </a:r>
            <a:r>
              <a:rPr lang="es-ES" sz="3600" dirty="0" err="1" smtClean="0"/>
              <a:t>Pulmomar</a:t>
            </a:r>
            <a:r>
              <a:rPr lang="es-ES" sz="3600" dirty="0" smtClean="0"/>
              <a:t>/</a:t>
            </a:r>
            <a:r>
              <a:rPr lang="es-ES" sz="3600" dirty="0" err="1" smtClean="0"/>
              <a:t>Enferm</a:t>
            </a:r>
            <a:r>
              <a:rPr lang="es-ES" sz="3600" dirty="0" smtClean="0"/>
              <a:t> Pulmonar difusa/</a:t>
            </a:r>
            <a:r>
              <a:rPr lang="es-ES" sz="3600" dirty="0" err="1" smtClean="0"/>
              <a:t>Sindr</a:t>
            </a:r>
            <a:r>
              <a:rPr lang="es-ES" sz="3600" dirty="0" smtClean="0"/>
              <a:t> </a:t>
            </a:r>
            <a:r>
              <a:rPr lang="es-ES" sz="3600" dirty="0" err="1" smtClean="0"/>
              <a:t>Hepatopulmonar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/>
              <a:t>HIPERTENSIÒN PULMONAR:</a:t>
            </a:r>
          </a:p>
          <a:p>
            <a:r>
              <a:rPr lang="es-ES" dirty="0" smtClean="0"/>
              <a:t>No existen datos consistentes con efectos a largo plazo de la oxigenoterapia.</a:t>
            </a:r>
          </a:p>
          <a:p>
            <a:r>
              <a:rPr lang="es-ES" dirty="0" smtClean="0"/>
              <a:t>Indicación: PaO2 ≤ 60 </a:t>
            </a:r>
            <a:r>
              <a:rPr lang="es-ES" dirty="0" err="1" smtClean="0"/>
              <a:t>mmHg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ENFERMEDAD PULMONAR DIFUSA</a:t>
            </a:r>
          </a:p>
          <a:p>
            <a:r>
              <a:rPr lang="es-ES" dirty="0" smtClean="0"/>
              <a:t>La hipoxemia en reposo en pacientes con FPI es un factor de mal pronóstico. Mejora la tolerancia al esfuerzo y reduce el trabajo ventilatorio.</a:t>
            </a:r>
          </a:p>
          <a:p>
            <a:r>
              <a:rPr lang="es-ES" dirty="0" smtClean="0"/>
              <a:t>No está demostrado que aumente la sobrevida.</a:t>
            </a:r>
          </a:p>
          <a:p>
            <a:r>
              <a:rPr lang="es-ES" dirty="0" smtClean="0"/>
              <a:t>Indicación: </a:t>
            </a:r>
            <a:r>
              <a:rPr lang="es-ES" dirty="0"/>
              <a:t>PaO2 </a:t>
            </a:r>
            <a:r>
              <a:rPr lang="es-ES" dirty="0" smtClean="0"/>
              <a:t>≤ 60 </a:t>
            </a:r>
            <a:r>
              <a:rPr lang="es-ES" dirty="0" err="1"/>
              <a:t>mmHg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SINDROME HEPATOPULMONAR (</a:t>
            </a:r>
            <a:r>
              <a:rPr lang="es-ES" dirty="0" err="1" smtClean="0"/>
              <a:t>Grad</a:t>
            </a:r>
            <a:r>
              <a:rPr lang="es-ES" dirty="0" smtClean="0"/>
              <a:t> A-a O2 elevado≥ 15):</a:t>
            </a:r>
          </a:p>
          <a:p>
            <a:pPr marL="0" indent="0">
              <a:buNone/>
            </a:pPr>
            <a:r>
              <a:rPr lang="es-ES" dirty="0" smtClean="0"/>
              <a:t>Evidencia contradictoria sobre mejoría de la función hepática(hipoxemia?)</a:t>
            </a:r>
          </a:p>
          <a:p>
            <a:r>
              <a:rPr lang="es-ES" dirty="0"/>
              <a:t>Indicación: PaO2 </a:t>
            </a:r>
            <a:r>
              <a:rPr lang="es-ES" dirty="0" smtClean="0"/>
              <a:t>≤ 60 </a:t>
            </a:r>
            <a:r>
              <a:rPr lang="es-ES" dirty="0" err="1"/>
              <a:t>mmHg</a:t>
            </a:r>
            <a:r>
              <a:rPr lang="es-ES" dirty="0"/>
              <a:t>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Disnea por Neoplasia avanzada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37361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Se asume que la disnea secundaria a neoplasias en </a:t>
            </a:r>
            <a:r>
              <a:rPr lang="es-ES" dirty="0" err="1" smtClean="0"/>
              <a:t>estadíos</a:t>
            </a:r>
            <a:r>
              <a:rPr lang="es-ES" dirty="0" smtClean="0"/>
              <a:t> avanzados (tratamiento paliativo).</a:t>
            </a:r>
          </a:p>
          <a:p>
            <a:pPr marL="0" indent="0">
              <a:buNone/>
            </a:pPr>
            <a:r>
              <a:rPr lang="es-ES" dirty="0" smtClean="0"/>
              <a:t>Sin embargo, no se demostró mejoría de la disnea en pacientes sin hipoxemia.</a:t>
            </a:r>
          </a:p>
          <a:p>
            <a:pPr marL="0" indent="0">
              <a:buNone/>
            </a:pPr>
            <a:r>
              <a:rPr lang="es-ES" dirty="0" smtClean="0"/>
              <a:t>Un estudio no encontró beneficio del oxígeno versus aire comprimido en pacientes con disnea refractaria, neoplasias avanzadas y PaO2 ≥ 55 </a:t>
            </a:r>
            <a:r>
              <a:rPr lang="es-ES" dirty="0" err="1" smtClean="0"/>
              <a:t>mmHg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Los opiáceos parecen ser más eficaces en el control sintomático de la disnea en neoplasias avanzadas.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6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Oxigenoterapia al viajar…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TIPO DE TRANSPORTE y DISTANCIA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TIPO DE FUENTE DE O2 (COP/LIQUIDO/GASEOSO)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83" y="234888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Resultado de imagen para imagen de automo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733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1743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3707904" y="2780928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707904" y="4183174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3724410" y="5618013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6" descr="imageO2tera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332656"/>
            <a:ext cx="980093" cy="985688"/>
          </a:xfr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88868"/>
            <a:ext cx="11525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399741"/>
            <a:ext cx="13541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FOTO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186052"/>
            <a:ext cx="1206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curvada hacia la derecha"/>
          <p:cNvSpPr/>
          <p:nvPr/>
        </p:nvSpPr>
        <p:spPr>
          <a:xfrm>
            <a:off x="6583363" y="3573016"/>
            <a:ext cx="436909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curvada hacia la derecha"/>
          <p:cNvSpPr/>
          <p:nvPr/>
        </p:nvSpPr>
        <p:spPr>
          <a:xfrm rot="10800000">
            <a:off x="7207858" y="3534785"/>
            <a:ext cx="436909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Oxigenoterapia en destino…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04302" y="1268759"/>
            <a:ext cx="3879666" cy="79208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LUGAR DE DESTINO</a:t>
            </a:r>
          </a:p>
          <a:p>
            <a:r>
              <a:rPr lang="es-ES" dirty="0" smtClean="0"/>
              <a:t>(Campo/ciudad)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947853" y="1421086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 TIPO DE FUENTE A CONSIDERAR (COP/LIQUIDO/GASEOSO)</a:t>
            </a:r>
            <a:endParaRPr lang="es-ES" dirty="0"/>
          </a:p>
        </p:txBody>
      </p:sp>
      <p:sp>
        <p:nvSpPr>
          <p:cNvPr id="9" name="AutoShape 4" descr="Resultado de imagen para imagen de automo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3707904" y="2780928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707904" y="4183174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3724410" y="5618013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6" descr="imageO2tera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41" y="160337"/>
            <a:ext cx="980093" cy="985688"/>
          </a:xfr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05" y="2060848"/>
            <a:ext cx="11525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FOT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90" y="5131623"/>
            <a:ext cx="1503505" cy="15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curvada hacia la derecha"/>
          <p:cNvSpPr/>
          <p:nvPr/>
        </p:nvSpPr>
        <p:spPr>
          <a:xfrm rot="16200000">
            <a:off x="6672500" y="4011363"/>
            <a:ext cx="592482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curvada hacia la derecha"/>
          <p:cNvSpPr/>
          <p:nvPr/>
        </p:nvSpPr>
        <p:spPr>
          <a:xfrm rot="5400000">
            <a:off x="6658573" y="3068694"/>
            <a:ext cx="436909" cy="1296144"/>
          </a:xfrm>
          <a:prstGeom prst="curvedRightArrow">
            <a:avLst>
              <a:gd name="adj1" fmla="val 25000"/>
              <a:gd name="adj2" fmla="val 50000"/>
              <a:gd name="adj3" fmla="val 3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8" name="Picture 5" descr="H36Reservo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46" y="5281777"/>
            <a:ext cx="1944216" cy="1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8" y="2060848"/>
            <a:ext cx="218424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1" y="3573016"/>
            <a:ext cx="2172977" cy="14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Resultado de imagen para imagende ciu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0" descr="Resultado de imagen para imagende ciud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9084"/>
            <a:ext cx="2492636" cy="155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48" y="2218891"/>
            <a:ext cx="1564547" cy="148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21076" y="3943936"/>
            <a:ext cx="3240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¿</a:t>
            </a:r>
            <a:r>
              <a:rPr lang="es-ES" dirty="0" err="1" smtClean="0"/>
              <a:t>Cercanìa</a:t>
            </a:r>
            <a:r>
              <a:rPr lang="es-ES" dirty="0" smtClean="0"/>
              <a:t> de Suministro O2 ? </a:t>
            </a:r>
          </a:p>
          <a:p>
            <a:r>
              <a:rPr lang="es-ES" dirty="0" smtClean="0"/>
              <a:t>¿ Tiempo de </a:t>
            </a:r>
            <a:r>
              <a:rPr lang="es-ES" dirty="0" err="1" smtClean="0"/>
              <a:t>estadìa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9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Evaluación de candidato a viajes en avión con enfermedad respiratoria crónica</a:t>
            </a:r>
            <a:endParaRPr lang="es-ES" sz="3600" dirty="0"/>
          </a:p>
        </p:txBody>
      </p:sp>
      <p:pic>
        <p:nvPicPr>
          <p:cNvPr id="6" name="Picture 5" descr="C:\Documents and Settings\carlos.codinardo\Mis documentos\Mis imágenes\DOMICILIARIO\EPOCcanul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700" y="2900842"/>
            <a:ext cx="1362075" cy="1381125"/>
          </a:xfrm>
          <a:noFill/>
        </p:spPr>
      </p:pic>
      <p:pic>
        <p:nvPicPr>
          <p:cNvPr id="7" name="Picture 7" descr="doctors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4913"/>
            <a:ext cx="2570212" cy="26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868144" y="4454447"/>
            <a:ext cx="2565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TEST DE SIMULACION DE </a:t>
            </a:r>
          </a:p>
          <a:p>
            <a:r>
              <a:rPr lang="es-ES" dirty="0" smtClean="0"/>
              <a:t>HIPOXIA /PROVOCACION </a:t>
            </a:r>
          </a:p>
          <a:p>
            <a:r>
              <a:rPr lang="es-ES" dirty="0" smtClean="0"/>
              <a:t>HIPOXICA.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00762" y="2254511"/>
            <a:ext cx="259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PREDICCION DE </a:t>
            </a:r>
          </a:p>
          <a:p>
            <a:r>
              <a:rPr lang="es-ES" dirty="0" smtClean="0"/>
              <a:t>NIVEL DE PaO2 EN VUELO</a:t>
            </a:r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>
            <a:off x="3923928" y="3284984"/>
            <a:ext cx="197683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Fracaso terapéutico en Oxigenoterapia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MX" sz="5500" b="1" i="1" dirty="0" smtClean="0"/>
              <a:t>Imposibilidad </a:t>
            </a:r>
            <a:r>
              <a:rPr lang="es-MX" sz="5500" b="1" i="1" dirty="0"/>
              <a:t>de mantener </a:t>
            </a:r>
            <a:r>
              <a:rPr lang="es-MX" sz="5500" b="1" i="1" dirty="0" smtClean="0"/>
              <a:t>valores </a:t>
            </a:r>
            <a:r>
              <a:rPr lang="es-MX" sz="5500" b="1" i="1" dirty="0"/>
              <a:t>de </a:t>
            </a:r>
            <a:r>
              <a:rPr lang="es-MX" sz="5500" b="1" i="1" dirty="0" smtClean="0"/>
              <a:t>PaO2 aceptables  c/ </a:t>
            </a:r>
            <a:r>
              <a:rPr lang="es-MX" sz="5500" b="1" i="1" dirty="0" err="1" smtClean="0"/>
              <a:t>Oxigenotx</a:t>
            </a:r>
            <a:endParaRPr lang="es-MX" sz="5500" b="1" i="1" dirty="0" smtClean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6000" dirty="0" smtClean="0"/>
              <a:t>Factores </a:t>
            </a:r>
            <a:r>
              <a:rPr lang="es-MX" sz="6000" dirty="0" smtClean="0"/>
              <a:t>a considerar: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6000" dirty="0" smtClean="0"/>
              <a:t>Progresión </a:t>
            </a:r>
            <a:r>
              <a:rPr lang="es-MX" sz="6000" dirty="0"/>
              <a:t>de la enfermedad </a:t>
            </a:r>
            <a:r>
              <a:rPr lang="es-MX" sz="6000" dirty="0" smtClean="0"/>
              <a:t>que </a:t>
            </a:r>
            <a:r>
              <a:rPr lang="es-MX" sz="6000" dirty="0"/>
              <a:t>originó la indicación</a:t>
            </a:r>
            <a:r>
              <a:rPr lang="es-MX" sz="6000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6000" dirty="0" smtClean="0"/>
              <a:t>Aparición </a:t>
            </a:r>
            <a:r>
              <a:rPr lang="es-MX" sz="6000" dirty="0"/>
              <a:t>de efectos adversos de la oxigenoterapia </a:t>
            </a:r>
            <a:endParaRPr lang="es-MX" sz="6000" dirty="0" smtClean="0"/>
          </a:p>
          <a:p>
            <a:pPr marL="0" indent="0">
              <a:buNone/>
            </a:pPr>
            <a:r>
              <a:rPr lang="es-MX" sz="6000" dirty="0" smtClean="0"/>
              <a:t>(</a:t>
            </a:r>
            <a:r>
              <a:rPr lang="es-MX" sz="6000" dirty="0"/>
              <a:t>hipercapnia</a:t>
            </a:r>
            <a:r>
              <a:rPr lang="es-MX" sz="6000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6000" dirty="0" smtClean="0"/>
              <a:t>Dificultad </a:t>
            </a:r>
            <a:r>
              <a:rPr lang="es-MX" sz="6000" dirty="0"/>
              <a:t>de los dispositivos de administración de </a:t>
            </a:r>
            <a:r>
              <a:rPr lang="es-MX" sz="6000" dirty="0" smtClean="0"/>
              <a:t>oxígeno,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6000" dirty="0" smtClean="0"/>
              <a:t>Falta </a:t>
            </a:r>
            <a:r>
              <a:rPr lang="es-MX" sz="6000" dirty="0"/>
              <a:t>de  adaptación del paciente (</a:t>
            </a:r>
            <a:r>
              <a:rPr lang="es-MX" sz="6000" i="1" dirty="0" err="1"/>
              <a:t>compliance</a:t>
            </a:r>
            <a:r>
              <a:rPr lang="es-MX" sz="60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MX" sz="5500" dirty="0"/>
              <a:t>Ante toda falla de la oxigenoterapia:</a:t>
            </a:r>
          </a:p>
          <a:p>
            <a:r>
              <a:rPr lang="es-MX" sz="5500" b="1" i="1" dirty="0"/>
              <a:t>Evaluar si la indicación es adecuada, y qué mecanismos fisiopatológicos intervienen en la producción de la insuficiencia respiratoria (uso asociado de VNI?).</a:t>
            </a:r>
            <a:endParaRPr lang="es-ES" sz="5500" b="1" i="1" dirty="0"/>
          </a:p>
          <a:p>
            <a:pPr marL="0" indent="0">
              <a:buNone/>
            </a:pPr>
            <a:endParaRPr lang="es-MX" sz="5500" dirty="0" smtClean="0"/>
          </a:p>
          <a:p>
            <a:pPr marL="0" indent="0">
              <a:buNone/>
            </a:pPr>
            <a:r>
              <a:rPr lang="es-MX" sz="5500" dirty="0"/>
              <a:t>El flujo de oxígeno se puede incrementar hasta un punto que lo permite el flujo aportado por las </a:t>
            </a:r>
            <a:r>
              <a:rPr lang="es-MX" sz="5500" dirty="0" smtClean="0"/>
              <a:t>fuentes de oxígeno, </a:t>
            </a:r>
            <a:r>
              <a:rPr lang="es-MX" sz="5500" dirty="0"/>
              <a:t>los dispositivos de administración o interfaces (bigotera nasal, máscaras, máscaras tipo Venturi)   y la </a:t>
            </a:r>
            <a:r>
              <a:rPr lang="es-MX" sz="5500" i="1" dirty="0" err="1"/>
              <a:t>compliance</a:t>
            </a:r>
            <a:r>
              <a:rPr lang="es-MX" sz="5500" dirty="0"/>
              <a:t> del paciente.</a:t>
            </a:r>
            <a:endParaRPr lang="es-ES" sz="5500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7" descr="99docmousepc-comks14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58706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smtClean="0"/>
              <a:t>Gracias!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0" y="1628800"/>
            <a:ext cx="44221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76246" y="4509120"/>
            <a:ext cx="4938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Hospital I. </a:t>
            </a:r>
            <a:r>
              <a:rPr lang="es-ES" sz="3200" dirty="0" err="1" smtClean="0"/>
              <a:t>Pirovano</a:t>
            </a:r>
            <a:endParaRPr lang="es-ES" sz="3200" dirty="0" smtClean="0"/>
          </a:p>
          <a:p>
            <a:pPr algn="ctr"/>
            <a:r>
              <a:rPr lang="es-ES" sz="3200" dirty="0" smtClean="0"/>
              <a:t>Sección </a:t>
            </a:r>
            <a:r>
              <a:rPr lang="es-ES" sz="3200" dirty="0" err="1" smtClean="0"/>
              <a:t>Neumonología</a:t>
            </a:r>
            <a:endParaRPr lang="es-ES" sz="3200" dirty="0" smtClean="0"/>
          </a:p>
          <a:p>
            <a:pPr algn="ctr"/>
            <a:r>
              <a:rPr lang="es-ES" sz="3200" dirty="0" smtClean="0"/>
              <a:t>codinardo72@yahoo.com.ar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89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Dr. Carlos A. Codinardo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sz="4700"/>
              <a:t>Declaración de intereses</a:t>
            </a:r>
            <a:endParaRPr lang="es-ES" altLang="es-ES" sz="470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type="tbl" idx="1"/>
          </p:nvPr>
        </p:nvGraphicFramePr>
        <p:xfrm>
          <a:off x="539750" y="1628775"/>
          <a:ext cx="8229600" cy="4071939"/>
        </p:xfrm>
        <a:graphic>
          <a:graphicData uri="http://schemas.openxmlformats.org/drawingml/2006/table">
            <a:tbl>
              <a:tblPr/>
              <a:tblGrid>
                <a:gridCol w="2514600"/>
                <a:gridCol w="5715000"/>
              </a:tblGrid>
              <a:tr h="766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Investigación para la industria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Empleado/a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Consultor/a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Accionista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Honorarios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Scientific Advisory 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conflicto de intereses para declarar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502" name="Picture 30" descr="http://www.go-tool.com/aamr/log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2190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1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¿Indicaciones en situaciones especiales?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Las indicaciones de oxigenoterapia se basan en estudios publicados hace más de 30 años en pacientes con EPOC con hipoxemia severa.</a:t>
            </a:r>
          </a:p>
          <a:p>
            <a:r>
              <a:rPr lang="es-ES" dirty="0" smtClean="0"/>
              <a:t>Se estima que el daño primordial de la hipoxemia crónica podría ser evitado con oxigenoterapia en situaciones que no representan el mismo origen fisiopatológico, a saber:</a:t>
            </a:r>
          </a:p>
          <a:p>
            <a:r>
              <a:rPr lang="es-ES" dirty="0" smtClean="0"/>
              <a:t>Insuficiencia cardíaca crónica.</a:t>
            </a:r>
          </a:p>
          <a:p>
            <a:r>
              <a:rPr lang="es-ES" dirty="0" smtClean="0"/>
              <a:t>Hipoxemia exclusiva durante la deambulación.</a:t>
            </a:r>
          </a:p>
          <a:p>
            <a:r>
              <a:rPr lang="es-ES" dirty="0" smtClean="0"/>
              <a:t>Oxigenoterapia durante viajes.</a:t>
            </a:r>
          </a:p>
          <a:p>
            <a:r>
              <a:rPr lang="es-ES" dirty="0" smtClean="0"/>
              <a:t>Falla terapéutica de la oxigenoterapia.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28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ES" sz="1400" smtClean="0">
                <a:latin typeface="Times New Roman" pitchFamily="18" charset="0"/>
              </a:rPr>
              <a:t>Dr. CARLOS CODINARDO   NEUMONOLOGIA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7350968" cy="1191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altLang="es-ES" sz="3200" dirty="0" smtClean="0">
                <a:solidFill>
                  <a:srgbClr val="003366"/>
                </a:solidFill>
              </a:rPr>
              <a:t>Grupo de Trabajo para </a:t>
            </a:r>
            <a:br>
              <a:rPr lang="es-AR" altLang="es-ES" sz="3200" dirty="0" smtClean="0">
                <a:solidFill>
                  <a:srgbClr val="003366"/>
                </a:solidFill>
              </a:rPr>
            </a:br>
            <a:r>
              <a:rPr lang="es-AR" altLang="es-ES" sz="3200" dirty="0" err="1" smtClean="0">
                <a:solidFill>
                  <a:srgbClr val="003366"/>
                </a:solidFill>
              </a:rPr>
              <a:t>Guìa</a:t>
            </a:r>
            <a:r>
              <a:rPr lang="es-AR" altLang="es-ES" sz="3200" dirty="0" smtClean="0">
                <a:solidFill>
                  <a:srgbClr val="003366"/>
                </a:solidFill>
              </a:rPr>
              <a:t> de Oxigenoterapia en situaciones especiales </a:t>
            </a:r>
            <a:endParaRPr lang="es-ES" altLang="es-ES" sz="3200" dirty="0" smtClean="0">
              <a:solidFill>
                <a:srgbClr val="0033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7978775" cy="3816350"/>
          </a:xfrm>
        </p:spPr>
        <p:txBody>
          <a:bodyPr>
            <a:normAutofit fontScale="85000" lnSpcReduction="10000"/>
          </a:bodyPr>
          <a:lstStyle/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" altLang="es-ES" sz="2400" b="1" i="1" dirty="0" smtClean="0"/>
              <a:t>Insuficiencia Cardíaca y Oxigenoterapia: Dra. </a:t>
            </a:r>
            <a:r>
              <a:rPr lang="es-ES" altLang="es-ES" sz="2400" b="1" i="1" dirty="0" err="1" smtClean="0"/>
              <a:t>Malisa</a:t>
            </a:r>
            <a:r>
              <a:rPr lang="es-ES" altLang="es-ES" sz="2400" b="1" i="1" dirty="0" smtClean="0"/>
              <a:t> Uribe Echevarría.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" altLang="es-ES" sz="2400" b="1" i="1" dirty="0" smtClean="0"/>
              <a:t>Oxigenoterapia en Viajes: Dr. Luis </a:t>
            </a:r>
            <a:r>
              <a:rPr lang="es-ES" altLang="es-ES" sz="2400" b="1" i="1" dirty="0" err="1" smtClean="0"/>
              <a:t>Larrateguy</a:t>
            </a:r>
            <a:r>
              <a:rPr lang="es-ES" altLang="es-ES" sz="2400" b="1" i="1" dirty="0" smtClean="0"/>
              <a:t>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" altLang="es-ES" sz="2400" b="1" i="1" dirty="0" smtClean="0"/>
              <a:t>Oxigenoterapia en Deambulación: Dr. Julián </a:t>
            </a:r>
            <a:r>
              <a:rPr lang="es-ES" altLang="es-ES" sz="2400" b="1" i="1" dirty="0" err="1" smtClean="0"/>
              <a:t>Ciruzzi</a:t>
            </a:r>
            <a:r>
              <a:rPr lang="es-ES" altLang="es-ES" sz="2400" b="1" i="1" dirty="0" smtClean="0"/>
              <a:t>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" altLang="es-ES" sz="2400" b="1" i="1" dirty="0" smtClean="0"/>
              <a:t>Falla terapéutica de Oxigenoterapia: Dr. Raúl </a:t>
            </a:r>
            <a:r>
              <a:rPr lang="es-ES" altLang="es-ES" sz="2400" b="1" i="1" dirty="0" err="1" smtClean="0"/>
              <a:t>Lisanti</a:t>
            </a:r>
            <a:r>
              <a:rPr lang="es-ES" altLang="es-ES" sz="2400" b="1" i="1" dirty="0" smtClean="0"/>
              <a:t>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" altLang="es-ES" sz="2400" b="1" i="1" dirty="0" smtClean="0"/>
              <a:t>Coordinación: Dr. Carlos </a:t>
            </a:r>
            <a:r>
              <a:rPr lang="es-ES" altLang="es-ES" sz="2400" b="1" i="1" dirty="0" err="1" smtClean="0"/>
              <a:t>Codinardo</a:t>
            </a:r>
            <a:endParaRPr lang="es-ES" altLang="es-ES" sz="2400" b="1" i="1" dirty="0" smtClean="0"/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" altLang="es-ES" sz="2400" b="1" i="1" dirty="0" smtClean="0"/>
              <a:t>Objetivo: Definir Guías sobre cada indicación especial de OCD.</a:t>
            </a:r>
            <a:endParaRPr lang="es-ES_tradnl" altLang="es-ES" sz="2400" b="1" i="1" dirty="0" smtClean="0"/>
          </a:p>
        </p:txBody>
      </p:sp>
      <p:pic>
        <p:nvPicPr>
          <p:cNvPr id="7" name="Picture 7" descr="doctors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492896"/>
            <a:ext cx="20716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65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Dr. Carlos A. Codinardo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r>
              <a:rPr lang="es-AR" altLang="es-ES" sz="4000" dirty="0"/>
              <a:t>Oxigenoterapia Crónica </a:t>
            </a:r>
            <a:r>
              <a:rPr lang="es-AR" altLang="es-ES" sz="4000" dirty="0" smtClean="0"/>
              <a:t>Domiciliaria </a:t>
            </a:r>
            <a:br>
              <a:rPr lang="es-AR" altLang="es-ES" sz="4000" dirty="0" smtClean="0"/>
            </a:br>
            <a:r>
              <a:rPr lang="es-AR" altLang="es-ES" sz="4000" dirty="0" smtClean="0"/>
              <a:t>en EPOC</a:t>
            </a:r>
            <a:endParaRPr lang="es-ES" altLang="es-E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4035425" cy="4302125"/>
          </a:xfrm>
        </p:spPr>
        <p:txBody>
          <a:bodyPr/>
          <a:lstStyle/>
          <a:p>
            <a:endParaRPr lang="es-ES" altLang="es-ES" sz="4000" dirty="0"/>
          </a:p>
          <a:p>
            <a:pPr>
              <a:buFont typeface="Wingdings" pitchFamily="2" charset="2"/>
              <a:buNone/>
            </a:pPr>
            <a:endParaRPr lang="es-ES" altLang="es-ES" sz="4000" dirty="0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820863"/>
            <a:ext cx="3168650" cy="2339975"/>
          </a:xfrm>
          <a:noFill/>
        </p:spPr>
      </p:pic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5254625" y="4149725"/>
            <a:ext cx="38893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ts val="500"/>
              </a:spcAft>
              <a:buFont typeface="Arial" charset="0"/>
              <a:buChar char="1"/>
            </a:pPr>
            <a:r>
              <a:rPr lang="en-US" altLang="es-ES" sz="1400" b="1"/>
              <a:t>NOTT Group</a:t>
            </a:r>
            <a:r>
              <a:rPr lang="en-US" altLang="es-ES" b="1"/>
              <a:t>. </a:t>
            </a:r>
            <a:r>
              <a:rPr lang="en-US" altLang="es-ES" sz="1000" b="1"/>
              <a:t>Continuous and nocturnal oxygen </a:t>
            </a:r>
          </a:p>
          <a:p>
            <a:pPr>
              <a:spcBef>
                <a:spcPct val="50000"/>
              </a:spcBef>
              <a:spcAft>
                <a:spcPts val="500"/>
              </a:spcAft>
              <a:buFont typeface="Arial" charset="0"/>
              <a:buNone/>
            </a:pPr>
            <a:r>
              <a:rPr lang="en-US" altLang="es-ES" sz="1000" b="1"/>
              <a:t>therapy in hypoxemic chronic obstructive lung disease</a:t>
            </a:r>
            <a:r>
              <a:rPr lang="en-US" altLang="es-ES" sz="1200" b="1"/>
              <a:t> </a:t>
            </a:r>
          </a:p>
          <a:p>
            <a:pPr>
              <a:spcBef>
                <a:spcPct val="50000"/>
              </a:spcBef>
              <a:spcAft>
                <a:spcPts val="500"/>
              </a:spcAft>
              <a:buFont typeface="Arial" charset="0"/>
              <a:buNone/>
            </a:pPr>
            <a:r>
              <a:rPr lang="en-US" altLang="es-ES" sz="1200" b="1"/>
              <a:t>Ann Intern Med 1980;93:391-398.</a:t>
            </a:r>
          </a:p>
          <a:p>
            <a:pPr>
              <a:spcBef>
                <a:spcPct val="50000"/>
              </a:spcBef>
              <a:spcAft>
                <a:spcPts val="500"/>
              </a:spcAft>
              <a:buFont typeface="Arial" charset="0"/>
              <a:buChar char="2"/>
            </a:pPr>
            <a:r>
              <a:rPr lang="en-US" altLang="es-ES" sz="1400" b="1"/>
              <a:t>MRC</a:t>
            </a:r>
            <a:r>
              <a:rPr lang="en-US" altLang="es-ES" b="1"/>
              <a:t>. </a:t>
            </a:r>
            <a:r>
              <a:rPr lang="en-US" altLang="es-ES" sz="1000" b="1"/>
              <a:t>Long term domiciliary oxygen therapy in chronic hypoxic chronic bronchitis and emphysema</a:t>
            </a:r>
            <a:r>
              <a:rPr lang="en-US" altLang="es-ES" b="1"/>
              <a:t>. </a:t>
            </a:r>
          </a:p>
          <a:p>
            <a:pPr>
              <a:spcBef>
                <a:spcPct val="50000"/>
              </a:spcBef>
              <a:spcAft>
                <a:spcPts val="500"/>
              </a:spcAft>
              <a:buFont typeface="Arial" charset="0"/>
              <a:buNone/>
            </a:pPr>
            <a:r>
              <a:rPr lang="en-US" altLang="es-ES" sz="1200" b="1"/>
              <a:t>Lancet 1981; 1:681-686.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611188" y="1700213"/>
            <a:ext cx="41243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s-AR" altLang="es-ES" b="1" i="1" dirty="0"/>
              <a:t>Mejora la sobrevida de EPOC severa </a:t>
            </a:r>
            <a:r>
              <a:rPr lang="es-AR" altLang="es-ES" b="1" i="1" dirty="0" err="1"/>
              <a:t>hipoxémicos</a:t>
            </a:r>
            <a:r>
              <a:rPr lang="es-AR" altLang="es-ES" b="1" i="1" dirty="0"/>
              <a:t> (NOTT y MRC, 1980-1981)</a:t>
            </a:r>
          </a:p>
          <a:p>
            <a:pPr>
              <a:buFontTx/>
              <a:buChar char="•"/>
            </a:pPr>
            <a:r>
              <a:rPr lang="es-AR" altLang="es-ES" b="1" i="1" dirty="0"/>
              <a:t>A mayor duración de OCD, mayor es la sobrevida observada (NOTT).</a:t>
            </a:r>
          </a:p>
          <a:p>
            <a:pPr>
              <a:buFontTx/>
              <a:buChar char="•"/>
            </a:pPr>
            <a:r>
              <a:rPr lang="es-AR" altLang="es-ES" b="1" i="1" dirty="0"/>
              <a:t>Reduce la policitemia y mejora la hipertensión pulmonar (NOTT ; </a:t>
            </a:r>
            <a:r>
              <a:rPr lang="es-AR" altLang="es-ES" b="1" i="1" dirty="0" err="1"/>
              <a:t>Weitsenblum</a:t>
            </a:r>
            <a:r>
              <a:rPr lang="es-AR" altLang="es-ES" b="1" i="1" dirty="0"/>
              <a:t>, 1985 ;</a:t>
            </a:r>
            <a:r>
              <a:rPr lang="es-AR" altLang="es-ES" b="1" i="1" dirty="0" err="1"/>
              <a:t>Eaton</a:t>
            </a:r>
            <a:r>
              <a:rPr lang="es-AR" altLang="es-ES" b="1" i="1" dirty="0"/>
              <a:t> 2002).</a:t>
            </a:r>
          </a:p>
          <a:p>
            <a:pPr>
              <a:buFontTx/>
              <a:buChar char="•"/>
            </a:pPr>
            <a:r>
              <a:rPr lang="es-AR" altLang="es-ES" b="1" i="1" dirty="0"/>
              <a:t>Mejora la tolerancia al ejercicio y el estado neuropsicológico, y así la calidad de vida del paciente (</a:t>
            </a:r>
            <a:r>
              <a:rPr lang="es-AR" altLang="es-ES" b="1" i="1" dirty="0" err="1"/>
              <a:t>Heaton</a:t>
            </a:r>
            <a:r>
              <a:rPr lang="es-AR" altLang="es-ES" b="1" i="1" dirty="0"/>
              <a:t>; </a:t>
            </a:r>
            <a:r>
              <a:rPr lang="es-AR" altLang="es-ES" b="1" i="1" dirty="0" err="1"/>
              <a:t>Grant</a:t>
            </a:r>
            <a:r>
              <a:rPr lang="es-AR" altLang="es-ES" b="1" i="1" dirty="0"/>
              <a:t>  1983-1985</a:t>
            </a:r>
            <a:r>
              <a:rPr lang="es-AR" altLang="es-ES" b="1" i="1" dirty="0" smtClean="0"/>
              <a:t>).</a:t>
            </a:r>
            <a:endParaRPr lang="es-AR" altLang="es-ES" b="1" i="1" dirty="0"/>
          </a:p>
        </p:txBody>
      </p:sp>
      <p:sp>
        <p:nvSpPr>
          <p:cNvPr id="49159" name="6 Marcador de pie de página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195796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4000" dirty="0"/>
              <a:t>Consenso Argentino de OCD </a:t>
            </a:r>
            <a:r>
              <a:rPr lang="es-ES" altLang="es-ES" sz="4000" dirty="0" smtClean="0"/>
              <a:t>– 1998</a:t>
            </a:r>
            <a:br>
              <a:rPr lang="es-ES" altLang="es-ES" sz="4000" dirty="0" smtClean="0"/>
            </a:br>
            <a:r>
              <a:rPr lang="es-ES" altLang="es-ES" sz="4000" dirty="0" smtClean="0"/>
              <a:t>Encuentro Ley de Oxigenoterapia – 2006 </a:t>
            </a:r>
            <a:endParaRPr lang="es-ES" altLang="es-ES" sz="40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Dr. Carlos A. Codinardo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13967" y="5085184"/>
            <a:ext cx="64499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REVISTA MEDICINA (Buenos Aires) 1998; 58: 85-94</a:t>
            </a:r>
          </a:p>
          <a:p>
            <a:r>
              <a:rPr lang="es-ES_tradnl" altLang="es-E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CONSENSO ARGENTINO DE OXIGENO TERAPIA CRONICA DOMICILIARIA</a:t>
            </a:r>
            <a:endParaRPr lang="en-US" altLang="es-ES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en-US" altLang="es-E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E. </a:t>
            </a:r>
            <a:r>
              <a:rPr lang="en-US" altLang="es-E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Rhodius</a:t>
            </a:r>
            <a:r>
              <a:rPr lang="en-US" altLang="es-E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y cols</a:t>
            </a:r>
            <a:endParaRPr lang="es-ES" altLang="es-E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754760" cy="281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963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9559" y="5833750"/>
            <a:ext cx="68506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ANTEPROYECTO LEY Nacional Oxigenoterapia 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Comisión de salud Senado Nacional</a:t>
            </a:r>
            <a:endParaRPr lang="es-ES_tradnl" altLang="es-E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es-ES" altLang="es-E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" altLang="es-ES" sz="1400" smtClean="0">
                <a:latin typeface="Times New Roman" pitchFamily="18" charset="0"/>
              </a:rPr>
              <a:t>Dr. CARLOS CODINARDO   NEUMONOLOGIA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7319963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altLang="es-ES" sz="3200" dirty="0" smtClean="0">
                <a:solidFill>
                  <a:srgbClr val="003366"/>
                </a:solidFill>
              </a:rPr>
              <a:t>Requisitos para prescribir Oxigenoterapia en Insuficiencia Respiratoria Crónica </a:t>
            </a:r>
            <a:endParaRPr lang="es-ES" altLang="es-ES" sz="3200" dirty="0" smtClean="0">
              <a:solidFill>
                <a:srgbClr val="0033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7978775" cy="3816350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_tradnl" altLang="es-ES" sz="2400" b="1" i="1" dirty="0" smtClean="0"/>
              <a:t>PaO</a:t>
            </a:r>
            <a:r>
              <a:rPr lang="es-ES_tradnl" altLang="es-ES" sz="2400" b="1" i="1" baseline="-25000" dirty="0" smtClean="0"/>
              <a:t>2</a:t>
            </a:r>
            <a:r>
              <a:rPr lang="es-ES_tradnl" altLang="es-ES" sz="2400" b="1" i="1" dirty="0" smtClean="0"/>
              <a:t> </a:t>
            </a:r>
            <a:r>
              <a:rPr lang="en-US" altLang="es-ES" sz="2400" b="1" i="1" dirty="0" smtClean="0">
                <a:cs typeface="Arial" pitchFamily="34" charset="0"/>
              </a:rPr>
              <a:t>&lt;=</a:t>
            </a:r>
            <a:r>
              <a:rPr lang="es-ES_tradnl" altLang="es-ES" sz="2400" b="1" i="1" dirty="0" smtClean="0"/>
              <a:t> a 55 </a:t>
            </a:r>
            <a:r>
              <a:rPr lang="es-ES_tradnl" altLang="es-ES" sz="2400" b="1" i="1" dirty="0" err="1" smtClean="0"/>
              <a:t>mmHg</a:t>
            </a:r>
            <a:r>
              <a:rPr lang="es-ES_tradnl" altLang="es-ES" sz="2400" b="1" i="1" dirty="0" smtClean="0"/>
              <a:t> en reposo, respirando aire ambiente y  a nivel del mar.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_tradnl" altLang="es-ES" sz="2400" b="1" i="1" dirty="0" smtClean="0"/>
              <a:t>SaHbO</a:t>
            </a:r>
            <a:r>
              <a:rPr lang="es-ES_tradnl" altLang="es-ES" sz="2400" b="1" i="1" baseline="-25000" dirty="0" smtClean="0"/>
              <a:t>2 </a:t>
            </a:r>
            <a:r>
              <a:rPr lang="es-ES_tradnl" altLang="es-ES" sz="2400" b="1" i="1" dirty="0" smtClean="0"/>
              <a:t> </a:t>
            </a:r>
            <a:r>
              <a:rPr lang="en-US" altLang="es-ES" sz="2400" b="1" i="1" dirty="0" smtClean="0">
                <a:cs typeface="Arial" pitchFamily="34" charset="0"/>
              </a:rPr>
              <a:t>&lt;=</a:t>
            </a:r>
            <a:r>
              <a:rPr lang="es-ES_tradnl" altLang="es-ES" sz="2400" b="1" i="1" dirty="0" smtClean="0"/>
              <a:t> a 90% es orientadora pero no válida p/prescripción.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defRPr/>
            </a:pPr>
            <a:r>
              <a:rPr lang="es-ES_tradnl" altLang="es-ES" sz="2400" b="1" i="1" dirty="0" smtClean="0"/>
              <a:t>PaO</a:t>
            </a:r>
            <a:r>
              <a:rPr lang="es-ES_tradnl" altLang="es-ES" sz="2400" b="1" i="1" baseline="-25000" dirty="0" smtClean="0"/>
              <a:t>2  </a:t>
            </a:r>
            <a:r>
              <a:rPr lang="en-US" altLang="es-ES" sz="2400" b="1" i="1" dirty="0" smtClean="0">
                <a:cs typeface="Arial" pitchFamily="34" charset="0"/>
              </a:rPr>
              <a:t>&gt;</a:t>
            </a:r>
            <a:r>
              <a:rPr lang="es-ES_tradnl" altLang="es-ES" sz="2400" b="1" i="1" dirty="0" smtClean="0"/>
              <a:t> a 55 </a:t>
            </a:r>
            <a:r>
              <a:rPr lang="es-ES_tradnl" altLang="es-ES" sz="2400" b="1" i="1" dirty="0" err="1" smtClean="0"/>
              <a:t>mmHg</a:t>
            </a:r>
            <a:r>
              <a:rPr lang="es-ES_tradnl" altLang="es-ES" sz="2400" b="1" i="1" dirty="0" smtClean="0"/>
              <a:t> pero </a:t>
            </a:r>
            <a:r>
              <a:rPr lang="en-US" altLang="es-ES" sz="2400" b="1" i="1" dirty="0" smtClean="0">
                <a:cs typeface="Arial" pitchFamily="34" charset="0"/>
              </a:rPr>
              <a:t>&lt; ó = </a:t>
            </a:r>
            <a:r>
              <a:rPr lang="es-ES_tradnl" altLang="es-ES" sz="2400" b="1" i="1" dirty="0" smtClean="0"/>
              <a:t> a 60 </a:t>
            </a:r>
            <a:r>
              <a:rPr lang="es-ES_tradnl" altLang="es-ES" sz="2400" b="1" i="1" dirty="0" err="1" smtClean="0"/>
              <a:t>mmHg</a:t>
            </a:r>
            <a:r>
              <a:rPr lang="es-ES_tradnl" altLang="es-ES" sz="2400" b="1" i="1" dirty="0" smtClean="0"/>
              <a:t> con: </a:t>
            </a:r>
            <a:r>
              <a:rPr lang="es-ES_tradnl" altLang="es-ES" sz="2400" b="1" i="1" dirty="0" err="1" smtClean="0"/>
              <a:t>poliglobulia</a:t>
            </a:r>
            <a:r>
              <a:rPr lang="es-ES_tradnl" altLang="es-ES" sz="2400" b="1" i="1" dirty="0" smtClean="0"/>
              <a:t> (</a:t>
            </a:r>
            <a:r>
              <a:rPr lang="es-ES_tradnl" altLang="es-ES" sz="2400" b="1" i="1" dirty="0" err="1" smtClean="0"/>
              <a:t>Hto</a:t>
            </a:r>
            <a:r>
              <a:rPr lang="es-ES_tradnl" altLang="es-ES" sz="2400" b="1" i="1" dirty="0" smtClean="0"/>
              <a:t> &gt;55%), </a:t>
            </a:r>
            <a:r>
              <a:rPr lang="es-ES_tradnl" altLang="es-ES" sz="2400" b="1" i="1" dirty="0" err="1" smtClean="0"/>
              <a:t>cor</a:t>
            </a:r>
            <a:r>
              <a:rPr lang="es-ES_tradnl" altLang="es-ES" sz="2400" b="1" i="1" dirty="0" smtClean="0"/>
              <a:t> </a:t>
            </a:r>
            <a:r>
              <a:rPr lang="es-ES_tradnl" altLang="es-ES" sz="2400" b="1" i="1" dirty="0" err="1" smtClean="0"/>
              <a:t>pulmonale</a:t>
            </a:r>
            <a:r>
              <a:rPr lang="es-ES_tradnl" altLang="es-ES" sz="2400" b="1" i="1" dirty="0" smtClean="0"/>
              <a:t>, hipertensión pulmonar.</a:t>
            </a:r>
          </a:p>
          <a:p>
            <a:pPr marL="609600" indent="-609600" algn="just">
              <a:lnSpc>
                <a:spcPct val="110000"/>
              </a:lnSpc>
              <a:spcBef>
                <a:spcPct val="100000"/>
              </a:spcBef>
              <a:buClr>
                <a:srgbClr val="FFFF99"/>
              </a:buClr>
              <a:buFontTx/>
              <a:buNone/>
              <a:defRPr/>
            </a:pPr>
            <a:r>
              <a:rPr lang="es-ES_tradnl" altLang="es-ES" sz="1400" b="1" dirty="0" smtClean="0"/>
              <a:t>REVISTA MEDICINA (Buenos Aires) 1998; 58: 85-94</a:t>
            </a:r>
          </a:p>
          <a:p>
            <a:pPr marL="609600" indent="-609600">
              <a:buFontTx/>
              <a:buNone/>
              <a:defRPr/>
            </a:pPr>
            <a:r>
              <a:rPr lang="es-ES_tradnl" altLang="es-ES" sz="1400" b="1" dirty="0" smtClean="0"/>
              <a:t>CONSENSO ARGENTINO DE OXIGENO TERAPIA CRONICA DOMICILIARIA</a:t>
            </a:r>
            <a:endParaRPr lang="en-US" altLang="es-ES" sz="1400" b="1" dirty="0" smtClean="0"/>
          </a:p>
          <a:p>
            <a:pPr marL="609600" indent="-609600">
              <a:buFontTx/>
              <a:buNone/>
              <a:defRPr/>
            </a:pPr>
            <a:r>
              <a:rPr lang="en-US" altLang="es-ES" sz="1400" b="1" dirty="0" smtClean="0"/>
              <a:t>E. </a:t>
            </a:r>
            <a:r>
              <a:rPr lang="en-US" altLang="es-ES" sz="1400" b="1" dirty="0" err="1" smtClean="0"/>
              <a:t>Rhodius</a:t>
            </a:r>
            <a:r>
              <a:rPr lang="en-US" altLang="es-ES" sz="1400" b="1" dirty="0" smtClean="0"/>
              <a:t> y </a:t>
            </a:r>
            <a:r>
              <a:rPr lang="en-US" altLang="es-ES" sz="1400" b="1" dirty="0" err="1" smtClean="0"/>
              <a:t>cs</a:t>
            </a:r>
            <a:endParaRPr lang="es-ES" altLang="es-E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17402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b="1" i="1" dirty="0"/>
              <a:t>Insuficiencia Cardíaca y Oxigenoterapia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La oxigenoterapia </a:t>
            </a:r>
            <a:r>
              <a:rPr lang="es-ES" dirty="0"/>
              <a:t>nocturna mejora los </a:t>
            </a:r>
            <a:r>
              <a:rPr lang="es-ES" dirty="0" smtClean="0"/>
              <a:t>parámetros </a:t>
            </a:r>
            <a:r>
              <a:rPr lang="es-ES" dirty="0"/>
              <a:t>de </a:t>
            </a:r>
            <a:r>
              <a:rPr lang="es-ES" dirty="0" err="1" smtClean="0"/>
              <a:t>sue</a:t>
            </a:r>
            <a:r>
              <a:rPr lang="en-US" dirty="0" err="1" smtClean="0"/>
              <a:t>ño</a:t>
            </a:r>
            <a:r>
              <a:rPr lang="es-ES" dirty="0" smtClean="0"/>
              <a:t>, </a:t>
            </a:r>
            <a:r>
              <a:rPr lang="es-ES" dirty="0"/>
              <a:t>la función del </a:t>
            </a:r>
            <a:r>
              <a:rPr lang="es-ES" dirty="0" smtClean="0"/>
              <a:t>VI y </a:t>
            </a:r>
            <a:r>
              <a:rPr lang="es-ES" dirty="0"/>
              <a:t>la calidad de vida relacionada con la </a:t>
            </a:r>
            <a:r>
              <a:rPr lang="es-ES" dirty="0" smtClean="0"/>
              <a:t>salud.</a:t>
            </a:r>
          </a:p>
          <a:p>
            <a:r>
              <a:rPr lang="es-ES" dirty="0" smtClean="0"/>
              <a:t>Del </a:t>
            </a:r>
            <a:r>
              <a:rPr lang="es-ES" dirty="0"/>
              <a:t>33 al 82% de pacientes con insuficiencia cardiaca crónica pueden tener apneas centrales con respiración periódica de </a:t>
            </a:r>
            <a:r>
              <a:rPr lang="es-ES" dirty="0" err="1"/>
              <a:t>Cheyne</a:t>
            </a:r>
            <a:r>
              <a:rPr lang="es-ES" dirty="0"/>
              <a:t>-Stokes.</a:t>
            </a:r>
          </a:p>
          <a:p>
            <a:r>
              <a:rPr lang="es-ES" dirty="0" smtClean="0"/>
              <a:t>La </a:t>
            </a:r>
            <a:r>
              <a:rPr lang="es-ES" dirty="0"/>
              <a:t>oxigenoterapia nocturna mejora el </a:t>
            </a:r>
            <a:r>
              <a:rPr lang="es-ES" dirty="0" err="1"/>
              <a:t>Cheyne</a:t>
            </a:r>
            <a:r>
              <a:rPr lang="es-ES" dirty="0"/>
              <a:t>-Stokes, reduce la actividad simpática y aumenta la tolerancia al ejercicio.</a:t>
            </a:r>
          </a:p>
          <a:p>
            <a:r>
              <a:rPr lang="es-ES" dirty="0" smtClean="0"/>
              <a:t>Pero…No hay evidencia de </a:t>
            </a:r>
            <a:r>
              <a:rPr lang="es-ES" dirty="0"/>
              <a:t>beneficios sobre la </a:t>
            </a:r>
            <a:r>
              <a:rPr lang="es-ES" dirty="0" smtClean="0"/>
              <a:t>sobrevida de pacientes </a:t>
            </a:r>
            <a:r>
              <a:rPr lang="es-ES" dirty="0"/>
              <a:t>(</a:t>
            </a:r>
            <a:r>
              <a:rPr lang="es-ES" dirty="0" smtClean="0"/>
              <a:t>recomendación </a:t>
            </a:r>
            <a:r>
              <a:rPr lang="es-ES" dirty="0"/>
              <a:t>consistente, calidad de la evidencia muy baja</a:t>
            </a:r>
            <a:r>
              <a:rPr lang="es-E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4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i="1" dirty="0"/>
              <a:t>Oxigenoterapia en Deambulación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19100" indent="-419100">
              <a:lnSpc>
                <a:spcPct val="80000"/>
              </a:lnSpc>
            </a:pPr>
            <a:r>
              <a:rPr lang="es-ES" altLang="es-ES" sz="3600" b="1" i="1" dirty="0"/>
              <a:t>Los pacientes bajo OCD que presentan mayor sobrevida han sido los que han tenido una duración diaria de uso superior, gracias a disponer de fuente portátil (OA), media 17.7 horas.</a:t>
            </a:r>
            <a:endParaRPr lang="es-ES" altLang="es-ES" dirty="0"/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altLang="es-ES" sz="2800" b="1" dirty="0">
                <a:solidFill>
                  <a:schemeClr val="accent2"/>
                </a:solidFill>
              </a:rPr>
              <a:t>NOTT Trial. Ann Intern Med 1980;93: 391-398.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altLang="es-ES" sz="2800" b="1" dirty="0">
                <a:solidFill>
                  <a:schemeClr val="accent2"/>
                </a:solidFill>
              </a:rPr>
              <a:t>MRC Working Party. Lancet 1981; 1:681-686.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endParaRPr lang="es-ES" altLang="es-ES" sz="2800" b="1" dirty="0">
              <a:solidFill>
                <a:schemeClr val="accent2"/>
              </a:solidFill>
            </a:endParaRPr>
          </a:p>
          <a:p>
            <a:pPr marL="419100" indent="-419100">
              <a:lnSpc>
                <a:spcPct val="80000"/>
              </a:lnSpc>
            </a:pPr>
            <a:r>
              <a:rPr lang="es-ES" altLang="es-ES" b="1" i="1" dirty="0"/>
              <a:t>La O.A. contribuyó a cumplir una media de 17,03 ± 2,5 horas/día con oxígeno líquido frente a 10,03 ± 5,7 con cilindros en 68 pacientes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s-ES" altLang="es-ES" b="1" i="1" dirty="0">
                <a:solidFill>
                  <a:schemeClr val="accent2"/>
                </a:solidFill>
              </a:rPr>
              <a:t>Levi-</a:t>
            </a:r>
            <a:r>
              <a:rPr lang="es-ES" altLang="es-ES" b="1" i="1" dirty="0" err="1">
                <a:solidFill>
                  <a:schemeClr val="accent2"/>
                </a:solidFill>
              </a:rPr>
              <a:t>Valensi</a:t>
            </a:r>
            <a:r>
              <a:rPr lang="es-ES" altLang="es-ES" b="1" i="1" dirty="0">
                <a:solidFill>
                  <a:schemeClr val="accent2"/>
                </a:solidFill>
              </a:rPr>
              <a:t> P. </a:t>
            </a:r>
            <a:r>
              <a:rPr lang="es-ES" altLang="es-ES" b="1" i="1" dirty="0" err="1">
                <a:solidFill>
                  <a:schemeClr val="accent2"/>
                </a:solidFill>
              </a:rPr>
              <a:t>L'oxigene</a:t>
            </a:r>
            <a:r>
              <a:rPr lang="es-ES" altLang="es-ES" b="1" i="1" dirty="0">
                <a:solidFill>
                  <a:schemeClr val="accent2"/>
                </a:solidFill>
              </a:rPr>
              <a:t> liquide portable </a:t>
            </a:r>
            <a:r>
              <a:rPr lang="es-ES" altLang="es-ES" b="1" i="1" dirty="0" err="1">
                <a:solidFill>
                  <a:schemeClr val="accent2"/>
                </a:solidFill>
              </a:rPr>
              <a:t>dans</a:t>
            </a:r>
            <a:r>
              <a:rPr lang="es-ES" altLang="es-ES" b="1" i="1" dirty="0">
                <a:solidFill>
                  <a:schemeClr val="accent2"/>
                </a:solidFill>
              </a:rPr>
              <a:t> les </a:t>
            </a:r>
            <a:r>
              <a:rPr lang="es-ES" altLang="es-ES" b="1" i="1" dirty="0" err="1">
                <a:solidFill>
                  <a:schemeClr val="accent2"/>
                </a:solidFill>
              </a:rPr>
              <a:t>traitements</a:t>
            </a:r>
            <a:r>
              <a:rPr lang="es-ES" altLang="es-ES" b="1" i="1" dirty="0">
                <a:solidFill>
                  <a:schemeClr val="accent2"/>
                </a:solidFill>
              </a:rPr>
              <a:t> a </a:t>
            </a:r>
            <a:r>
              <a:rPr lang="es-ES" altLang="es-ES" b="1" i="1" dirty="0" err="1">
                <a:solidFill>
                  <a:schemeClr val="accent2"/>
                </a:solidFill>
              </a:rPr>
              <a:t>longterm</a:t>
            </a:r>
            <a:r>
              <a:rPr lang="es-ES" altLang="es-ES" b="1" i="1" dirty="0">
                <a:solidFill>
                  <a:schemeClr val="accent2"/>
                </a:solidFill>
              </a:rPr>
              <a:t> par </a:t>
            </a:r>
            <a:r>
              <a:rPr lang="es-ES" altLang="es-ES" b="1" i="1" dirty="0" err="1">
                <a:solidFill>
                  <a:schemeClr val="accent2"/>
                </a:solidFill>
              </a:rPr>
              <a:t>oxygenotherapie</a:t>
            </a:r>
            <a:r>
              <a:rPr lang="es-ES" altLang="es-ES" b="1" i="1" dirty="0">
                <a:solidFill>
                  <a:schemeClr val="accent2"/>
                </a:solidFill>
              </a:rPr>
              <a:t> de </a:t>
            </a:r>
            <a:r>
              <a:rPr lang="es-ES" altLang="es-ES" b="1" i="1" dirty="0" err="1">
                <a:solidFill>
                  <a:schemeClr val="accent2"/>
                </a:solidFill>
              </a:rPr>
              <a:t>longue</a:t>
            </a:r>
            <a:r>
              <a:rPr lang="es-ES" altLang="es-ES" b="1" i="1" dirty="0">
                <a:solidFill>
                  <a:schemeClr val="accent2"/>
                </a:solidFill>
              </a:rPr>
              <a:t> </a:t>
            </a:r>
            <a:r>
              <a:rPr lang="es-ES" altLang="es-ES" b="1" i="1" dirty="0" err="1">
                <a:solidFill>
                  <a:schemeClr val="accent2"/>
                </a:solidFill>
              </a:rPr>
              <a:t>duree</a:t>
            </a:r>
            <a:r>
              <a:rPr lang="es-ES" altLang="es-ES" b="1" i="1" dirty="0">
                <a:solidFill>
                  <a:schemeClr val="accent2"/>
                </a:solidFill>
              </a:rPr>
              <a:t> </a:t>
            </a:r>
            <a:r>
              <a:rPr lang="es-ES" altLang="es-ES" b="1" i="1" dirty="0" err="1">
                <a:solidFill>
                  <a:schemeClr val="accent2"/>
                </a:solidFill>
              </a:rPr>
              <a:t>chez</a:t>
            </a:r>
            <a:r>
              <a:rPr lang="es-ES" altLang="es-ES" b="1" i="1" dirty="0">
                <a:solidFill>
                  <a:schemeClr val="accent2"/>
                </a:solidFill>
              </a:rPr>
              <a:t> les </a:t>
            </a:r>
            <a:r>
              <a:rPr lang="es-ES" altLang="es-ES" b="1" i="1" dirty="0" err="1">
                <a:solidFill>
                  <a:schemeClr val="accent2"/>
                </a:solidFill>
              </a:rPr>
              <a:t>obstructifs</a:t>
            </a:r>
            <a:r>
              <a:rPr lang="es-ES" altLang="es-ES" b="1" i="1" dirty="0">
                <a:solidFill>
                  <a:schemeClr val="accent2"/>
                </a:solidFill>
              </a:rPr>
              <a:t> graves. Rev. Fr. Mal. </a:t>
            </a:r>
            <a:r>
              <a:rPr lang="es-ES" altLang="es-ES" b="1" i="1" dirty="0" err="1">
                <a:solidFill>
                  <a:schemeClr val="accent2"/>
                </a:solidFill>
              </a:rPr>
              <a:t>Resp</a:t>
            </a:r>
            <a:r>
              <a:rPr lang="es-ES" altLang="es-ES" b="1" i="1" dirty="0">
                <a:solidFill>
                  <a:schemeClr val="accent2"/>
                </a:solidFill>
              </a:rPr>
              <a:t>. 1983; 11: 623 - 624.</a:t>
            </a:r>
          </a:p>
          <a:p>
            <a:pPr marL="419100" indent="-419100">
              <a:lnSpc>
                <a:spcPct val="80000"/>
              </a:lnSpc>
            </a:pPr>
            <a:r>
              <a:rPr lang="es-ES" altLang="es-ES" b="1" i="1" dirty="0"/>
              <a:t>La O.A. contribuye a mejorar el estado psicológico y reducir la incidencia de depresión en estos pacientes. </a:t>
            </a:r>
            <a:endParaRPr lang="en-US" altLang="es-ES" b="1" i="1" dirty="0"/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altLang="es-ES" sz="2800" b="1" dirty="0">
                <a:solidFill>
                  <a:schemeClr val="accent2"/>
                </a:solidFill>
              </a:rPr>
              <a:t>T Petty. Supportive Therapy in COPD. Chest 1998; 113: 256S-262S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altLang="es-ES" sz="2800" b="1" dirty="0" err="1">
                <a:solidFill>
                  <a:schemeClr val="accent2"/>
                </a:solidFill>
              </a:rPr>
              <a:t>Lacasse</a:t>
            </a:r>
            <a:r>
              <a:rPr lang="en-US" altLang="es-ES" sz="2800" b="1" dirty="0">
                <a:solidFill>
                  <a:schemeClr val="accent2"/>
                </a:solidFill>
              </a:rPr>
              <a:t> Y. Prevalence of depression in severe oxygen-dependent. </a:t>
            </a:r>
            <a:r>
              <a:rPr lang="es-ES" altLang="es-ES" sz="2800" b="1" dirty="0">
                <a:solidFill>
                  <a:schemeClr val="accent2"/>
                </a:solidFill>
              </a:rPr>
              <a:t>J </a:t>
            </a:r>
            <a:r>
              <a:rPr lang="es-ES" altLang="es-ES" sz="2800" b="1" dirty="0" err="1">
                <a:solidFill>
                  <a:schemeClr val="accent2"/>
                </a:solidFill>
              </a:rPr>
              <a:t>Cardiopulm</a:t>
            </a:r>
            <a:r>
              <a:rPr lang="es-ES" altLang="es-ES" sz="2800" b="1" dirty="0">
                <a:solidFill>
                  <a:schemeClr val="accent2"/>
                </a:solidFill>
              </a:rPr>
              <a:t> </a:t>
            </a:r>
            <a:r>
              <a:rPr lang="es-ES" altLang="es-ES" sz="2800" b="1" dirty="0" err="1">
                <a:solidFill>
                  <a:schemeClr val="accent2"/>
                </a:solidFill>
              </a:rPr>
              <a:t>Rehabil</a:t>
            </a:r>
            <a:r>
              <a:rPr lang="es-ES" altLang="es-ES" sz="2800" b="1" dirty="0">
                <a:solidFill>
                  <a:schemeClr val="accent2"/>
                </a:solidFill>
              </a:rPr>
              <a:t> 2001; 21: 80-86</a:t>
            </a:r>
            <a:r>
              <a:rPr lang="en-US" altLang="es-ES" sz="2800" b="1" dirty="0">
                <a:solidFill>
                  <a:schemeClr val="accent2"/>
                </a:solidFill>
              </a:rPr>
              <a:t>.</a:t>
            </a:r>
          </a:p>
          <a:p>
            <a:pPr marL="419100" indent="-419100">
              <a:lnSpc>
                <a:spcPct val="80000"/>
              </a:lnSpc>
            </a:pPr>
            <a:r>
              <a:rPr lang="en-US" altLang="es-ES" b="1" i="1" dirty="0"/>
              <a:t>La O.A. </a:t>
            </a:r>
            <a:r>
              <a:rPr lang="en-US" altLang="es-ES" b="1" i="1" dirty="0" err="1"/>
              <a:t>está</a:t>
            </a:r>
            <a:r>
              <a:rPr lang="en-US" altLang="es-ES" b="1" i="1" dirty="0"/>
              <a:t> </a:t>
            </a:r>
            <a:r>
              <a:rPr lang="en-US" altLang="es-ES" b="1" i="1" dirty="0" err="1"/>
              <a:t>asociada</a:t>
            </a:r>
            <a:r>
              <a:rPr lang="en-US" altLang="es-ES" b="1" i="1" dirty="0"/>
              <a:t> a </a:t>
            </a:r>
            <a:r>
              <a:rPr lang="en-US" altLang="es-ES" b="1" i="1" dirty="0" err="1"/>
              <a:t>una</a:t>
            </a:r>
            <a:r>
              <a:rPr lang="en-US" altLang="es-ES" b="1" i="1" dirty="0"/>
              <a:t> </a:t>
            </a:r>
            <a:r>
              <a:rPr lang="en-US" altLang="es-ES" b="1" i="1" dirty="0" err="1"/>
              <a:t>mejora</a:t>
            </a:r>
            <a:r>
              <a:rPr lang="en-US" altLang="es-ES" b="1" i="1" dirty="0"/>
              <a:t> considerable </a:t>
            </a:r>
            <a:r>
              <a:rPr lang="en-US" altLang="es-ES" b="1" i="1" dirty="0" err="1"/>
              <a:t>en</a:t>
            </a:r>
            <a:r>
              <a:rPr lang="en-US" altLang="es-ES" b="1" i="1" dirty="0"/>
              <a:t> la </a:t>
            </a:r>
            <a:r>
              <a:rPr lang="en-US" altLang="es-ES" b="1" i="1" dirty="0" err="1"/>
              <a:t>calidad</a:t>
            </a:r>
            <a:r>
              <a:rPr lang="en-US" altLang="es-ES" b="1" i="1" dirty="0"/>
              <a:t> de </a:t>
            </a:r>
            <a:r>
              <a:rPr lang="en-US" altLang="es-ES" b="1" i="1" dirty="0" err="1"/>
              <a:t>vida</a:t>
            </a:r>
            <a:r>
              <a:rPr lang="en-US" altLang="es-ES" b="1" i="1" dirty="0"/>
              <a:t> de </a:t>
            </a:r>
            <a:r>
              <a:rPr lang="en-US" altLang="es-ES" b="1" i="1" dirty="0" err="1"/>
              <a:t>pacientes</a:t>
            </a:r>
            <a:r>
              <a:rPr lang="en-US" altLang="es-ES" b="1" i="1" dirty="0"/>
              <a:t> con EPOC e </a:t>
            </a:r>
            <a:r>
              <a:rPr lang="en-US" altLang="es-ES" b="1" i="1" dirty="0" err="1"/>
              <a:t>hipoxemia</a:t>
            </a:r>
            <a:r>
              <a:rPr lang="en-US" altLang="es-ES" b="1" i="1" dirty="0"/>
              <a:t> </a:t>
            </a:r>
            <a:r>
              <a:rPr lang="en-US" altLang="es-ES" b="1" i="1" dirty="0" err="1"/>
              <a:t>severa</a:t>
            </a:r>
            <a:r>
              <a:rPr lang="en-US" altLang="es-ES" b="1" i="1" dirty="0"/>
              <a:t> (</a:t>
            </a:r>
            <a:r>
              <a:rPr lang="es-AR" altLang="es-ES" b="1" i="1" dirty="0"/>
              <a:t>HRQL y SF-36).</a:t>
            </a:r>
            <a:endParaRPr lang="en-US" altLang="es-ES" b="1" i="1" dirty="0"/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altLang="es-ES" sz="2800" b="1" dirty="0">
                <a:solidFill>
                  <a:schemeClr val="accent2"/>
                </a:solidFill>
              </a:rPr>
              <a:t>Eaton T. Ambulatory oxygen improves quality of life of COPD. </a:t>
            </a:r>
            <a:r>
              <a:rPr lang="en-US" altLang="es-ES" sz="2800" b="1" dirty="0" err="1">
                <a:solidFill>
                  <a:schemeClr val="accent2"/>
                </a:solidFill>
              </a:rPr>
              <a:t>Eur</a:t>
            </a:r>
            <a:r>
              <a:rPr lang="en-US" altLang="es-ES" sz="2800" b="1" dirty="0">
                <a:solidFill>
                  <a:schemeClr val="accent2"/>
                </a:solidFill>
              </a:rPr>
              <a:t> </a:t>
            </a:r>
            <a:r>
              <a:rPr lang="en-US" altLang="es-ES" sz="2800" b="1" dirty="0" err="1">
                <a:solidFill>
                  <a:schemeClr val="accent2"/>
                </a:solidFill>
              </a:rPr>
              <a:t>Respir</a:t>
            </a:r>
            <a:r>
              <a:rPr lang="en-US" altLang="es-ES" sz="2800" b="1" dirty="0">
                <a:solidFill>
                  <a:schemeClr val="accent2"/>
                </a:solidFill>
              </a:rPr>
              <a:t> J 2002; 20 :306-312.</a:t>
            </a:r>
          </a:p>
          <a:p>
            <a:pPr marL="419100" indent="-419100">
              <a:lnSpc>
                <a:spcPct val="80000"/>
              </a:lnSpc>
            </a:pPr>
            <a:r>
              <a:rPr lang="es-ES" altLang="es-ES" b="1" i="1" dirty="0"/>
              <a:t>La O.A. contribuye a mejorar la disnea y la tolerancia al ejercicio en pacientes EPOC bajo OCD</a:t>
            </a:r>
            <a:r>
              <a:rPr lang="es-ES" altLang="es-ES" dirty="0"/>
              <a:t>. 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en-US" altLang="es-ES" sz="2800" b="1" dirty="0">
                <a:solidFill>
                  <a:schemeClr val="accent2"/>
                </a:solidFill>
              </a:rPr>
              <a:t>M </a:t>
            </a:r>
            <a:r>
              <a:rPr lang="en-US" altLang="es-ES" sz="2800" b="1" dirty="0" err="1">
                <a:solidFill>
                  <a:schemeClr val="accent2"/>
                </a:solidFill>
              </a:rPr>
              <a:t>Emtner</a:t>
            </a:r>
            <a:r>
              <a:rPr lang="en-US" altLang="es-ES" sz="2800" b="1" dirty="0">
                <a:solidFill>
                  <a:schemeClr val="accent2"/>
                </a:solidFill>
              </a:rPr>
              <a:t>. Benefits of Supplemental Oxygen in COPD patients. Am J </a:t>
            </a:r>
            <a:r>
              <a:rPr lang="en-US" altLang="es-ES" sz="2800" b="1" dirty="0" err="1">
                <a:solidFill>
                  <a:schemeClr val="accent2"/>
                </a:solidFill>
              </a:rPr>
              <a:t>Respir</a:t>
            </a:r>
            <a:r>
              <a:rPr lang="en-US" altLang="es-ES" sz="2800" b="1" dirty="0">
                <a:solidFill>
                  <a:schemeClr val="accent2"/>
                </a:solidFill>
              </a:rPr>
              <a:t> </a:t>
            </a:r>
            <a:r>
              <a:rPr lang="en-US" altLang="es-ES" sz="2800" b="1" dirty="0" err="1">
                <a:solidFill>
                  <a:schemeClr val="accent2"/>
                </a:solidFill>
              </a:rPr>
              <a:t>Crit</a:t>
            </a:r>
            <a:r>
              <a:rPr lang="en-US" altLang="es-ES" sz="2800" b="1" dirty="0">
                <a:solidFill>
                  <a:schemeClr val="accent2"/>
                </a:solidFill>
              </a:rPr>
              <a:t> Care Med 2003 </a:t>
            </a:r>
            <a:r>
              <a:rPr lang="en-US" altLang="es-ES" sz="2800" b="1" dirty="0" err="1">
                <a:solidFill>
                  <a:schemeClr val="accent2"/>
                </a:solidFill>
              </a:rPr>
              <a:t>vol</a:t>
            </a:r>
            <a:r>
              <a:rPr lang="en-US" altLang="es-ES" sz="2800" b="1" dirty="0">
                <a:solidFill>
                  <a:schemeClr val="accent2"/>
                </a:solidFill>
              </a:rPr>
              <a:t> 168 1034-1042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endParaRPr lang="es-ES" altLang="es-ES" sz="2800" dirty="0">
              <a:solidFill>
                <a:schemeClr val="accent2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1419</Words>
  <Application>Microsoft Office PowerPoint</Application>
  <PresentationFormat>Presentación en pantalla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Oxigenoterapia Crònica Domiciliaria   Situaciones Especiales</vt:lpstr>
      <vt:lpstr>Declaración de intereses</vt:lpstr>
      <vt:lpstr>¿Indicaciones en situaciones especiales?</vt:lpstr>
      <vt:lpstr>Grupo de Trabajo para  Guìa de Oxigenoterapia en situaciones especiales </vt:lpstr>
      <vt:lpstr>Oxigenoterapia Crónica Domiciliaria  en EPOC</vt:lpstr>
      <vt:lpstr>Consenso Argentino de OCD – 1998 Encuentro Ley de Oxigenoterapia – 2006 </vt:lpstr>
      <vt:lpstr>Requisitos para prescribir Oxigenoterapia en Insuficiencia Respiratoria Crónica </vt:lpstr>
      <vt:lpstr>Insuficiencia Cardíaca y Oxigenoterapia</vt:lpstr>
      <vt:lpstr>Oxigenoterapia en Deambulación</vt:lpstr>
      <vt:lpstr>Hipoxemia exclusiva  durante el ejercicio</vt:lpstr>
      <vt:lpstr>Hipoxemia exclusiva  durante el sueño</vt:lpstr>
      <vt:lpstr>Hipertensión Pulmomar/Enferm Pulmonar difusa/Sindr Hepatopulmonar</vt:lpstr>
      <vt:lpstr>Disnea por Neoplasia avanzada</vt:lpstr>
      <vt:lpstr>Oxigenoterapia al viajar…</vt:lpstr>
      <vt:lpstr>Oxigenoterapia en destino…</vt:lpstr>
      <vt:lpstr>Evaluación de candidato a viajes en avión con enfermedad respiratoria crónica</vt:lpstr>
      <vt:lpstr>Fracaso terapéutico en Oxigenoterapia</vt:lpstr>
      <vt:lpstr>¡Gracias!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Oxigenoterapia Crònica Domiciliaria   Situaciones Especiales</dc:title>
  <dc:creator>neumonologia</dc:creator>
  <cp:lastModifiedBy>neumonologia</cp:lastModifiedBy>
  <cp:revision>14</cp:revision>
  <dcterms:created xsi:type="dcterms:W3CDTF">2014-10-07T12:16:52Z</dcterms:created>
  <dcterms:modified xsi:type="dcterms:W3CDTF">2014-10-08T14:36:05Z</dcterms:modified>
</cp:coreProperties>
</file>