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8" r:id="rId2"/>
  </p:sldMasterIdLst>
  <p:notesMasterIdLst>
    <p:notesMasterId r:id="rId40"/>
  </p:notesMasterIdLst>
  <p:sldIdLst>
    <p:sldId id="256" r:id="rId3"/>
    <p:sldId id="297" r:id="rId4"/>
    <p:sldId id="298" r:id="rId5"/>
    <p:sldId id="296" r:id="rId6"/>
    <p:sldId id="304" r:id="rId7"/>
    <p:sldId id="295" r:id="rId8"/>
    <p:sldId id="273" r:id="rId9"/>
    <p:sldId id="274" r:id="rId10"/>
    <p:sldId id="258" r:id="rId11"/>
    <p:sldId id="265" r:id="rId12"/>
    <p:sldId id="277" r:id="rId13"/>
    <p:sldId id="300" r:id="rId14"/>
    <p:sldId id="279" r:id="rId15"/>
    <p:sldId id="301" r:id="rId16"/>
    <p:sldId id="292" r:id="rId17"/>
    <p:sldId id="261" r:id="rId18"/>
    <p:sldId id="291" r:id="rId19"/>
    <p:sldId id="267" r:id="rId20"/>
    <p:sldId id="266" r:id="rId21"/>
    <p:sldId id="275" r:id="rId22"/>
    <p:sldId id="260" r:id="rId23"/>
    <p:sldId id="308" r:id="rId24"/>
    <p:sldId id="310" r:id="rId25"/>
    <p:sldId id="282" r:id="rId26"/>
    <p:sldId id="312" r:id="rId27"/>
    <p:sldId id="313" r:id="rId28"/>
    <p:sldId id="268" r:id="rId29"/>
    <p:sldId id="272" r:id="rId30"/>
    <p:sldId id="305" r:id="rId31"/>
    <p:sldId id="289" r:id="rId32"/>
    <p:sldId id="294" r:id="rId33"/>
    <p:sldId id="280" r:id="rId34"/>
    <p:sldId id="283" r:id="rId35"/>
    <p:sldId id="303" r:id="rId36"/>
    <p:sldId id="284" r:id="rId37"/>
    <p:sldId id="285" r:id="rId38"/>
    <p:sldId id="307" r:id="rId3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379" autoAdjust="0"/>
  </p:normalViewPr>
  <p:slideViewPr>
    <p:cSldViewPr>
      <p:cViewPr varScale="1">
        <p:scale>
          <a:sx n="57" d="100"/>
          <a:sy n="57" d="100"/>
        </p:scale>
        <p:origin x="12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E12B-3305-4BC0-A6BF-BF578DF72060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5605-F4BC-4EB2-AE59-B2BCD69313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093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incidencia global de la rinitis en los Estados Unidos reveló que la RNA (Rinitis No Alérgica) puede afectar hasta 17 millones de estadounidenses y que un adicional de 22 millones pueden sufrir de la "forma mixta" de la rinitis.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624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4A495F-F0C9-46E3-A2EA-92A956EFDF32}" type="slidenum">
              <a:rPr lang="es-ES" altLang="es-AR">
                <a:latin typeface="Calibri" panose="020F0502020204030204" pitchFamily="34" charset="0"/>
              </a:rPr>
              <a:pPr eaLnBrk="1" hangingPunct="1"/>
              <a:t>20</a:t>
            </a:fld>
            <a:endParaRPr lang="es-ES" altLang="es-A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8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2555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0844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Occupational Seed dusts, woods, furs, latex, flour, </a:t>
            </a:r>
            <a:r>
              <a:rPr lang="en-US" dirty="0" err="1" smtClean="0">
                <a:effectLst/>
              </a:rPr>
              <a:t>psyllium</a:t>
            </a:r>
            <a:r>
              <a:rPr lang="en-US" dirty="0" smtClean="0">
                <a:effectLst/>
              </a:rPr>
              <a:t>, and many others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782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s-AR" smtClean="0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0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Timothy Hanson,</a:t>
            </a:r>
            <a:r>
              <a:rPr lang="es-AR" baseline="0" dirty="0" smtClean="0"/>
              <a:t> en 1700 utilizó la semilla del </a:t>
            </a:r>
            <a:r>
              <a:rPr lang="es-AR" baseline="0" dirty="0" err="1" smtClean="0"/>
              <a:t>Phleum</a:t>
            </a:r>
            <a:r>
              <a:rPr lang="es-AR" baseline="0" dirty="0" smtClean="0"/>
              <a:t> Pratense para hacer heno como forraje y se popularizó como  Timothy </a:t>
            </a:r>
            <a:r>
              <a:rPr lang="es-AR" baseline="0" dirty="0" err="1" smtClean="0"/>
              <a:t>Grass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5660C-3267-4C2F-A5F6-244F1EA57D04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420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En la respuesta Th2 las células T estimulan a los linfocitos B para que produzcan altos niveles de IgE específica. La Inmunodesviación inducida por la inmunoterapia cambia la respuesta de las células T, que estimula a las células B para que produzcan </a:t>
            </a:r>
            <a:r>
              <a:rPr lang="es-AR" dirty="0" err="1" smtClean="0"/>
              <a:t>IgG</a:t>
            </a:r>
            <a:r>
              <a:rPr lang="es-AR" dirty="0" smtClean="0"/>
              <a:t>, los cuales bloquean la respuesta Th2, interceptando a los </a:t>
            </a:r>
            <a:r>
              <a:rPr lang="es-AR" dirty="0" err="1" smtClean="0"/>
              <a:t>alergenos</a:t>
            </a:r>
            <a:r>
              <a:rPr lang="es-AR" dirty="0" smtClean="0"/>
              <a:t> antes de que se enlacen a IgE o células </a:t>
            </a:r>
            <a:r>
              <a:rPr lang="es-AR" dirty="0" err="1" smtClean="0"/>
              <a:t>mastocíticas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5660C-3267-4C2F-A5F6-244F1EA57D04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3491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ffectLst/>
                <a:latin typeface="arial"/>
              </a:rPr>
              <a:t>Perfil de un paciente típico que ilustra los regímenes de dosis para la inmunoterapia y las respuestas de anticuerpos IgE e </a:t>
            </a:r>
            <a:r>
              <a:rPr lang="es-ES" dirty="0" err="1" smtClean="0">
                <a:effectLst/>
                <a:latin typeface="arial"/>
              </a:rPr>
              <a:t>IgG</a:t>
            </a:r>
            <a:r>
              <a:rPr lang="es-ES" dirty="0" smtClean="0">
                <a:effectLst/>
                <a:latin typeface="arial"/>
              </a:rPr>
              <a:t>. Tiempo expresado en días, dosis individuales y acumulativos de extracto de polen de ambrosía expresados ​​en </a:t>
            </a:r>
            <a:r>
              <a:rPr lang="es-ES" dirty="0" err="1" smtClean="0">
                <a:effectLst/>
                <a:latin typeface="arial"/>
              </a:rPr>
              <a:t>nanogramos</a:t>
            </a:r>
            <a:r>
              <a:rPr lang="es-ES" dirty="0" smtClean="0">
                <a:effectLst/>
                <a:latin typeface="arial"/>
              </a:rPr>
              <a:t> de antígeno E (AGE), y niveles séricos de IgE específica de ambrosía (RW-IgE),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(RW-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IgG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IgG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específica de</a:t>
            </a:r>
            <a:r>
              <a:rPr lang="es-ES" dirty="0" smtClean="0">
                <a:effectLst/>
                <a:latin typeface="arial"/>
              </a:rPr>
              <a:t> ambrosía e IgE total.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/>
              </a:rPr>
              <a:t> LL: large local reaction; 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Verdana"/>
              </a:rPr>
              <a:t>Th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Verdana"/>
              </a:rPr>
              <a:t>: threshold dose for IgE response</a:t>
            </a:r>
            <a:r>
              <a:rPr lang="en-US" dirty="0" smtClean="0"/>
              <a:t> </a:t>
            </a:r>
            <a:r>
              <a:rPr lang="es-ES" dirty="0" smtClean="0">
                <a:effectLst/>
                <a:latin typeface="arial"/>
              </a:rPr>
              <a:t/>
            </a:r>
            <a:br>
              <a:rPr lang="es-ES" dirty="0" smtClean="0">
                <a:effectLst/>
                <a:latin typeface="arial"/>
              </a:rPr>
            </a:b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5660C-3267-4C2F-A5F6-244F1EA57D04}" type="slidenum">
              <a:rPr lang="es-AR" smtClean="0"/>
              <a:t>35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052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7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963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Cuando los</a:t>
            </a:r>
            <a:r>
              <a:rPr lang="es-AR" baseline="0" dirty="0" smtClean="0"/>
              <a:t> </a:t>
            </a:r>
            <a:r>
              <a:rPr lang="es-AR" baseline="0" dirty="0" err="1" smtClean="0"/>
              <a:t>Ags</a:t>
            </a:r>
            <a:r>
              <a:rPr lang="es-AR" baseline="0" dirty="0" smtClean="0"/>
              <a:t> son presentados a los LTh0 (indiferenciados), estas células pueden diferenciarse en dos subtipos : Th1 o Th2.  En los seres humanos los Th1 se caracterizan por la presencia de IFN-gamma y TGF-beta, mientras los Th2 expresan IL-4, IL-5 e IL-9. Ambos tipos de linfocitos expresan IL-2, IL-3, IL-10, IL-13 y GM-CSF. </a:t>
            </a:r>
          </a:p>
          <a:p>
            <a:r>
              <a:rPr lang="es-AR" baseline="0" dirty="0" smtClean="0"/>
              <a:t>Th1 inducen activación de macrófagos y formación de granulomas. Th2 inducen atopía y promueven la formación de </a:t>
            </a:r>
            <a:r>
              <a:rPr lang="es-AR" baseline="0" dirty="0" err="1" smtClean="0"/>
              <a:t>IgE</a:t>
            </a:r>
            <a:r>
              <a:rPr lang="es-AR" baseline="0" dirty="0" smtClean="0"/>
              <a:t>, y producción de mastocitos y </a:t>
            </a:r>
            <a:r>
              <a:rPr lang="es-AR" baseline="0" dirty="0" err="1" smtClean="0"/>
              <a:t>eosinófilos</a:t>
            </a:r>
            <a:r>
              <a:rPr lang="es-AR" baseline="0" dirty="0" smtClean="0"/>
              <a:t>.</a:t>
            </a:r>
          </a:p>
          <a:p>
            <a:r>
              <a:rPr lang="es-AR" baseline="0" dirty="0" smtClean="0"/>
              <a:t>Esta división fundamental de las células T parece correlacionarse con la expresión fenotípica de varias enfermedades humanas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651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748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67FD67-89C9-462C-A1F8-45C438DB8487}" type="slidenum">
              <a:rPr lang="es-ES" altLang="es-AR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A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6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vía aérea esta inervada por el sistema simpático y parasimpático. Los primeros inervan los vasos sanguíneos y provocan vasoconstricción. Los parasimpáticos también inervan vasos y promueven la secreción de moco de las glándulas de la vía aérea. También inervan músculos lisos de la vía aérea. La acción contrapuesta de los nervios simpáticos y parasimpáticos en el flujo sanguíneo nasal probablemente sirva para optimizar el pasaje de aire nasal. Los nervios aferentes que inervan la mucosa nasal regulan reflejos homeostáticos y defensivos como la </a:t>
            </a:r>
            <a:r>
              <a:rPr lang="es-A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hipercrinia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estornudo.. Estos nervios que parten desde le ganglio trigémino pueden también iniciar reflejos en la vía aérea inferior y regular la respiración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010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Los síntomas de las </a:t>
            </a:r>
            <a:r>
              <a:rPr lang="es-AR" dirty="0" err="1" smtClean="0"/>
              <a:t>Enf</a:t>
            </a:r>
            <a:r>
              <a:rPr lang="es-AR" dirty="0" smtClean="0"/>
              <a:t>. De la vía aérea superior e inferior pueden </a:t>
            </a:r>
            <a:r>
              <a:rPr lang="es-AR" dirty="0" err="1" smtClean="0"/>
              <a:t>atrubuirse</a:t>
            </a:r>
            <a:r>
              <a:rPr lang="es-AR" dirty="0" smtClean="0"/>
              <a:t> a </a:t>
            </a:r>
            <a:r>
              <a:rPr lang="es-AR" dirty="0" err="1" smtClean="0"/>
              <a:t>disregulacion</a:t>
            </a:r>
            <a:r>
              <a:rPr lang="es-AR" dirty="0" smtClean="0"/>
              <a:t> de los nervios que inervan la </a:t>
            </a:r>
            <a:r>
              <a:rPr lang="es-AR" dirty="0" err="1" smtClean="0"/>
              <a:t>via</a:t>
            </a:r>
            <a:r>
              <a:rPr lang="es-AR" dirty="0" smtClean="0"/>
              <a:t> </a:t>
            </a:r>
            <a:r>
              <a:rPr lang="es-AR" dirty="0" err="1" smtClean="0"/>
              <a:t>aerea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891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5605-F4BC-4EB2-AE59-B2BCD693136F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33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92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260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849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58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020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188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0452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362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0638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6EAA-97D8-488D-B608-66AC82FD237E}" type="slidenum">
              <a:rPr lang="es-ES" altLang="es-A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086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6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310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629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11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183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319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A70E-4039-4E1F-B75B-894A64536F65}" type="datetimeFigureOut">
              <a:rPr lang="es-AR" smtClean="0"/>
              <a:t>11/10/2014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4508-8453-44C9-82D7-ED9464B0C5B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87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pyrigh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619876"/>
            <a:ext cx="13843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5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n.aaaai.org/nab/index.cfm?p=DisplayStationInfo&amp;stationid=21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54064" y="-7109"/>
            <a:ext cx="8825658" cy="3329581"/>
          </a:xfrm>
        </p:spPr>
        <p:txBody>
          <a:bodyPr/>
          <a:lstStyle/>
          <a:p>
            <a:r>
              <a:rPr lang="es-AR" sz="8000" b="1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Helvetica Neue"/>
              </a:rPr>
              <a:t>Rinitis:</a:t>
            </a:r>
            <a:endParaRPr lang="es-AR" sz="8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5520" y="3645024"/>
            <a:ext cx="8825658" cy="861420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</a:rPr>
              <a:t>Manejo práctico para el </a:t>
            </a:r>
            <a:r>
              <a:rPr lang="es-A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</a:rPr>
              <a:t>neumólogo</a:t>
            </a:r>
            <a:endParaRPr lang="es-AR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24192" y="515719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/>
              <a:t>René A. Baillieau</a:t>
            </a:r>
          </a:p>
          <a:p>
            <a:r>
              <a:rPr lang="es-AR" sz="1400" b="1" dirty="0" smtClean="0"/>
              <a:t>renebaillieau@Gmail.com</a:t>
            </a:r>
            <a:endParaRPr lang="es-AR" sz="1400" b="1" dirty="0"/>
          </a:p>
        </p:txBody>
      </p:sp>
      <p:pic>
        <p:nvPicPr>
          <p:cNvPr id="2050" name="Picture 2" descr="Sin título-1 cop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88"/>
          <a:stretch/>
        </p:blipFill>
        <p:spPr bwMode="auto">
          <a:xfrm>
            <a:off x="8832304" y="476671"/>
            <a:ext cx="2553495" cy="116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3418" y="275702"/>
            <a:ext cx="949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Síntomas de enfermedades de la vía aérea alta y baja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726000" y="1201353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Vía aérea alta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813897" y="60386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Vía aérea baja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23892" y="33136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NERVIOS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87888" y="16394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Cefalea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83722" y="21238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congestión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64116" y="241000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hidrorrea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2739706" y="31171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estornudos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638839" y="31090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picazon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71664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sibilancias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608168" y="42570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disnea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00069" y="47977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32104" y="482218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opresión  </a:t>
            </a:r>
            <a:endParaRPr lang="es-AR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27812" y="53335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Hiperreactividad bronquial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519936" y="2008745"/>
            <a:ext cx="0" cy="973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6059996" y="2779336"/>
            <a:ext cx="972108" cy="406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6276020" y="3467985"/>
            <a:ext cx="1116125" cy="107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endCxn id="13" idx="1"/>
          </p:cNvCxnSpPr>
          <p:nvPr/>
        </p:nvCxnSpPr>
        <p:spPr>
          <a:xfrm>
            <a:off x="6059996" y="3836092"/>
            <a:ext cx="1548172" cy="605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895964" y="3965306"/>
            <a:ext cx="1136140" cy="870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4239781" y="4034414"/>
            <a:ext cx="972439" cy="947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5672337" y="4105481"/>
            <a:ext cx="20083" cy="1380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4131663" y="3836093"/>
            <a:ext cx="866050" cy="435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 flipV="1">
            <a:off x="4114805" y="3391876"/>
            <a:ext cx="846033" cy="10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 flipV="1">
            <a:off x="4043773" y="2442556"/>
            <a:ext cx="1029364" cy="702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2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309" t="5906" r="27863" b="13377"/>
          <a:stretch/>
        </p:blipFill>
        <p:spPr>
          <a:xfrm>
            <a:off x="2279576" y="425368"/>
            <a:ext cx="6192688" cy="62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3282" t="7876" r="13665" b="9641"/>
          <a:stretch/>
        </p:blipFill>
        <p:spPr>
          <a:xfrm>
            <a:off x="1199456" y="116632"/>
            <a:ext cx="9505056" cy="60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133" t="16734" r="15133" b="15345"/>
          <a:stretch/>
        </p:blipFill>
        <p:spPr>
          <a:xfrm>
            <a:off x="1692329" y="260648"/>
            <a:ext cx="9073009" cy="49685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088374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88% of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COPD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nasal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 N et al., J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Laryngol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Otol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airways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COPD </a:t>
            </a:r>
            <a:r>
              <a:rPr lang="es-AR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Hens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et al., </a:t>
            </a:r>
            <a:r>
              <a:rPr lang="es-AR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</a:p>
          <a:p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9404723" cy="140053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s-AR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Alergenos</a:t>
            </a:r>
            <a:r>
              <a:rPr lang="es-AR" sz="9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br>
              <a:rPr lang="es-AR" sz="9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Alimentos						Ambientales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flipH="1">
            <a:off x="1127448" y="270892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Leche, </a:t>
            </a:r>
            <a:r>
              <a:rPr lang="es-AR" sz="2400" b="1" dirty="0" err="1" smtClean="0"/>
              <a:t>Melon</a:t>
            </a:r>
            <a:r>
              <a:rPr lang="es-AR" sz="2400" b="1" dirty="0" smtClean="0"/>
              <a:t> Banana</a:t>
            </a:r>
          </a:p>
          <a:p>
            <a:r>
              <a:rPr lang="es-AR" sz="2400" b="1" dirty="0" smtClean="0"/>
              <a:t>Papa</a:t>
            </a:r>
          </a:p>
          <a:p>
            <a:r>
              <a:rPr lang="es-AR" sz="2400" b="1" dirty="0" smtClean="0"/>
              <a:t>Legumbres, Soja</a:t>
            </a:r>
          </a:p>
          <a:p>
            <a:r>
              <a:rPr lang="es-AR" sz="2400" b="1" dirty="0" smtClean="0"/>
              <a:t>Carne</a:t>
            </a:r>
          </a:p>
          <a:p>
            <a:r>
              <a:rPr lang="es-AR" sz="2400" b="1" dirty="0" smtClean="0"/>
              <a:t>Huevo</a:t>
            </a:r>
            <a:endParaRPr lang="es-AR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951984" y="249289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Estacionales</a:t>
            </a:r>
          </a:p>
          <a:p>
            <a:r>
              <a:rPr lang="es-AR" sz="2400" b="1" dirty="0" err="1" smtClean="0"/>
              <a:t>Polenes</a:t>
            </a:r>
            <a:endParaRPr lang="es-AR" sz="2400" b="1" dirty="0" smtClean="0"/>
          </a:p>
          <a:p>
            <a:r>
              <a:rPr lang="es-AR" sz="2400" b="1" dirty="0" smtClean="0"/>
              <a:t>Hongos Anemófilos</a:t>
            </a:r>
          </a:p>
          <a:p>
            <a:endParaRPr lang="es-AR" sz="2400" b="1" dirty="0"/>
          </a:p>
          <a:p>
            <a:r>
              <a:rPr lang="es-AR" sz="2400" b="1" dirty="0" smtClean="0"/>
              <a:t>Perennes</a:t>
            </a:r>
          </a:p>
          <a:p>
            <a:r>
              <a:rPr lang="es-AR" sz="2400" b="1" dirty="0" err="1" smtClean="0"/>
              <a:t>Acaros</a:t>
            </a:r>
            <a:endParaRPr lang="es-AR" sz="2400" b="1" dirty="0" smtClean="0"/>
          </a:p>
          <a:p>
            <a:r>
              <a:rPr lang="es-AR" sz="2400" b="1" dirty="0" smtClean="0"/>
              <a:t>Epitelios</a:t>
            </a:r>
          </a:p>
          <a:p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6156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http://image.slidesharecdn.com/2rinitis-111102084421-phpapp02/95/2-rinitis-31-728.jpg?cb=13202415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19384" b="1694"/>
          <a:stretch/>
        </p:blipFill>
        <p:spPr bwMode="auto">
          <a:xfrm>
            <a:off x="1487488" y="1196752"/>
            <a:ext cx="7704856" cy="52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999656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FF00"/>
                </a:solidFill>
              </a:rPr>
              <a:t>Estigmas de Rinitis Alérgica</a:t>
            </a:r>
            <a:endParaRPr lang="es-A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7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10065" r="25569" b="13888"/>
          <a:stretch/>
        </p:blipFill>
        <p:spPr bwMode="auto">
          <a:xfrm>
            <a:off x="839416" y="116632"/>
            <a:ext cx="4464496" cy="659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t="14496" r="32136" b="25905"/>
          <a:stretch/>
        </p:blipFill>
        <p:spPr bwMode="auto">
          <a:xfrm>
            <a:off x="6240016" y="692696"/>
            <a:ext cx="4896544" cy="51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2rinitis-111102084421-phpapp02/95/2-rinitis-32-728.jpg?cb=13202415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26307" r="12770" b="14155"/>
          <a:stretch/>
        </p:blipFill>
        <p:spPr bwMode="auto">
          <a:xfrm>
            <a:off x="1343472" y="476672"/>
            <a:ext cx="9598564" cy="59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45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Diagnósticos Diferenciales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06476" y="1844825"/>
            <a:ext cx="8030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aguda infecciosa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crónica no alérgica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Rinosinusitis crónica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medicamentosa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por medicación sistémica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atrófica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hormonal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unilateral</a:t>
            </a:r>
          </a:p>
          <a:p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de la </a:t>
            </a:r>
            <a:r>
              <a:rPr lang="es-AR" sz="28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granulomatosis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con </a:t>
            </a:r>
            <a:r>
              <a:rPr lang="es-AR" sz="28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poliangeitis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02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609600"/>
            <a:ext cx="10081120" cy="1451248"/>
          </a:xfrm>
        </p:spPr>
        <p:txBody>
          <a:bodyPr/>
          <a:lstStyle/>
          <a:p>
            <a:r>
              <a:rPr lang="es-AR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y medicamentos sistémicos</a:t>
            </a:r>
            <a:endParaRPr lang="es-AR" sz="4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99456" y="2348880"/>
            <a:ext cx="10081120" cy="3514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Anticonceptivos</a:t>
            </a:r>
          </a:p>
          <a:p>
            <a:pPr>
              <a:lnSpc>
                <a:spcPct val="150000"/>
              </a:lnSpc>
            </a:pP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Antihipertensivos (bloqueadores alfa y beta-adrenérgicos,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IECA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Disfunción eréctil: Sildenafil,</a:t>
            </a:r>
            <a:r>
              <a:rPr lang="es-AR" sz="2400" dirty="0"/>
              <a:t>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tadalafil, vardenafil</a:t>
            </a:r>
            <a:endParaRPr lang="es-AR" sz="24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Aines</a:t>
            </a:r>
          </a:p>
          <a:p>
            <a:pPr>
              <a:lnSpc>
                <a:spcPct val="150000"/>
              </a:lnSpc>
            </a:pP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Psicofármacos (</a:t>
            </a:r>
            <a:r>
              <a:rPr lang="es-A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Chlorpromazina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Thioridazina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Perphenazina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    </a:t>
            </a:r>
            <a:r>
              <a:rPr lang="es-AR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Chlordiazepoxido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amitriptylina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Alprazolan</a:t>
            </a: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AR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Inmunosupresores: Ciclosporina, </a:t>
            </a:r>
            <a:r>
              <a:rPr lang="es-AR" sz="2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Mycophenolato</a:t>
            </a:r>
            <a:endParaRPr lang="es-AR" sz="2400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4667250" y="6357938"/>
            <a:ext cx="542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rbel" pitchFamily="34" charset="0"/>
              </a:rPr>
              <a:t> </a:t>
            </a:r>
          </a:p>
          <a:p>
            <a:pPr eaLnBrk="1" hangingPunct="1"/>
            <a:endParaRPr lang="es-ES">
              <a:latin typeface="Corbel" pitchFamily="34" charset="0"/>
            </a:endParaRPr>
          </a:p>
        </p:txBody>
      </p:sp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2809876" y="1071564"/>
            <a:ext cx="65008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DECLARACIÓN  DE CONFLICTOS DE INTERES</a:t>
            </a:r>
          </a:p>
          <a:p>
            <a:pPr algn="ctr" eaLnBrk="1" hangingPunct="1"/>
            <a:endParaRPr lang="es-ES" dirty="0">
              <a:latin typeface="Corbel" pitchFamily="34" charset="0"/>
            </a:endParaRPr>
          </a:p>
        </p:txBody>
      </p:sp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2095500" y="1928813"/>
            <a:ext cx="80724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>
                <a:latin typeface="Corbel" pitchFamily="34" charset="0"/>
              </a:rPr>
              <a:t> </a:t>
            </a:r>
          </a:p>
          <a:p>
            <a:pPr eaLnBrk="1" hangingPunct="1"/>
            <a:r>
              <a:rPr lang="es-ES" dirty="0">
                <a:latin typeface="Corbel" pitchFamily="34" charset="0"/>
              </a:rPr>
              <a:t>	</a:t>
            </a:r>
            <a:r>
              <a:rPr lang="es-ES" sz="2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Yo, RENE ALFREDO BAILLIEAU,   Presidente Electo de la AAAeIC y Secretario General de la Asociación Latinoamericana de Angioedema Hereditario, expreso:</a:t>
            </a:r>
          </a:p>
          <a:p>
            <a:pPr eaLnBrk="1" hangingPunct="1"/>
            <a:endParaRPr lang="es-ES" sz="2400" i="1" dirty="0">
              <a:solidFill>
                <a:schemeClr val="accent3">
                  <a:lumMod val="40000"/>
                  <a:lumOff val="60000"/>
                </a:schemeClr>
              </a:solidFill>
              <a:latin typeface="Corbel" pitchFamily="34" charset="0"/>
            </a:endParaRPr>
          </a:p>
          <a:p>
            <a:pPr eaLnBrk="1" hangingPunct="1"/>
            <a:r>
              <a:rPr lang="es-ES" sz="2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 	</a:t>
            </a:r>
            <a:r>
              <a:rPr lang="es-E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No h</a:t>
            </a:r>
            <a:r>
              <a:rPr lang="es-E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e </a:t>
            </a:r>
            <a:r>
              <a:rPr lang="es-ES" sz="2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recibido  </a:t>
            </a:r>
            <a:r>
              <a:rPr lang="es-E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ningún apoyo </a:t>
            </a:r>
            <a:r>
              <a:rPr lang="es-ES" sz="2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financiero </a:t>
            </a:r>
            <a:r>
              <a:rPr lang="es-ES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 </a:t>
            </a:r>
            <a:r>
              <a:rPr lang="es-ES" sz="2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para la realización de esta presentación.</a:t>
            </a:r>
          </a:p>
          <a:p>
            <a:pPr eaLnBrk="1" hangingPunct="1"/>
            <a:r>
              <a:rPr lang="es-ES" sz="2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 pitchFamily="34" charset="0"/>
              </a:rPr>
              <a:t> </a:t>
            </a:r>
          </a:p>
          <a:p>
            <a:pPr eaLnBrk="1" hangingPunct="1"/>
            <a:endParaRPr lang="es-ES" dirty="0">
              <a:latin typeface="Corbel" pitchFamily="34" charset="0"/>
            </a:endParaRPr>
          </a:p>
          <a:p>
            <a:pPr eaLnBrk="1" hangingPunct="1"/>
            <a:endParaRPr lang="es-ES" dirty="0">
              <a:latin typeface="Corbel" pitchFamily="34" charset="0"/>
            </a:endParaRPr>
          </a:p>
          <a:p>
            <a:pPr eaLnBrk="1" hangingPunct="1"/>
            <a:endParaRPr lang="es-ES" dirty="0">
              <a:latin typeface="Corbe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312024" y="6237312"/>
            <a:ext cx="38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itchFamily="34" charset="0"/>
              </a:rPr>
              <a:t>renebaillieau@gmail.com</a:t>
            </a:r>
          </a:p>
        </p:txBody>
      </p:sp>
    </p:spTree>
    <p:extLst>
      <p:ext uri="{BB962C8B-B14F-4D97-AF65-F5344CB8AC3E}">
        <p14:creationId xmlns:p14="http://schemas.microsoft.com/office/powerpoint/2010/main" val="125232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" name="Freeform 1126"/>
          <p:cNvSpPr>
            <a:spLocks/>
          </p:cNvSpPr>
          <p:nvPr/>
        </p:nvSpPr>
        <p:spPr bwMode="auto">
          <a:xfrm>
            <a:off x="4991100" y="2952750"/>
            <a:ext cx="3314700" cy="1168400"/>
          </a:xfrm>
          <a:custGeom>
            <a:avLst/>
            <a:gdLst>
              <a:gd name="T0" fmla="*/ 0 w 2088"/>
              <a:gd name="T1" fmla="*/ 1168400 h 736"/>
              <a:gd name="T2" fmla="*/ 304800 w 2088"/>
              <a:gd name="T3" fmla="*/ 876300 h 736"/>
              <a:gd name="T4" fmla="*/ 482600 w 2088"/>
              <a:gd name="T5" fmla="*/ 520700 h 736"/>
              <a:gd name="T6" fmla="*/ 609600 w 2088"/>
              <a:gd name="T7" fmla="*/ 241300 h 736"/>
              <a:gd name="T8" fmla="*/ 723900 w 2088"/>
              <a:gd name="T9" fmla="*/ 76200 h 736"/>
              <a:gd name="T10" fmla="*/ 876300 w 2088"/>
              <a:gd name="T11" fmla="*/ 0 h 736"/>
              <a:gd name="T12" fmla="*/ 1028700 w 2088"/>
              <a:gd name="T13" fmla="*/ 0 h 736"/>
              <a:gd name="T14" fmla="*/ 2324100 w 2088"/>
              <a:gd name="T15" fmla="*/ 0 h 736"/>
              <a:gd name="T16" fmla="*/ 3314700 w 2088"/>
              <a:gd name="T17" fmla="*/ 0 h 7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8"/>
              <a:gd name="T28" fmla="*/ 0 h 736"/>
              <a:gd name="T29" fmla="*/ 2088 w 2088"/>
              <a:gd name="T30" fmla="*/ 736 h 7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8" h="736">
                <a:moveTo>
                  <a:pt x="0" y="736"/>
                </a:moveTo>
                <a:lnTo>
                  <a:pt x="192" y="552"/>
                </a:lnTo>
                <a:lnTo>
                  <a:pt x="304" y="328"/>
                </a:lnTo>
                <a:lnTo>
                  <a:pt x="384" y="152"/>
                </a:lnTo>
                <a:lnTo>
                  <a:pt x="456" y="48"/>
                </a:lnTo>
                <a:lnTo>
                  <a:pt x="552" y="0"/>
                </a:lnTo>
                <a:lnTo>
                  <a:pt x="648" y="0"/>
                </a:lnTo>
                <a:lnTo>
                  <a:pt x="1464" y="0"/>
                </a:lnTo>
                <a:lnTo>
                  <a:pt x="2088" y="0"/>
                </a:lnTo>
              </a:path>
            </a:pathLst>
          </a:custGeom>
          <a:noFill/>
          <a:ln w="38100" cap="flat" cmpd="sng">
            <a:solidFill>
              <a:srgbClr val="E7FD15"/>
            </a:solidFill>
            <a:prstDash val="solid"/>
            <a:round/>
            <a:headEnd/>
            <a:tailEnd/>
          </a:ln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E7FD15"/>
            </a:extrusionClr>
            <a:contourClr>
              <a:srgbClr val="E7FD15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s-AR"/>
          </a:p>
        </p:txBody>
      </p:sp>
      <p:grpSp>
        <p:nvGrpSpPr>
          <p:cNvPr id="17411" name="Group 1123"/>
          <p:cNvGrpSpPr>
            <a:grpSpLocks/>
          </p:cNvGrpSpPr>
          <p:nvPr/>
        </p:nvGrpSpPr>
        <p:grpSpPr bwMode="auto">
          <a:xfrm>
            <a:off x="1981201" y="1624014"/>
            <a:ext cx="7745413" cy="4376737"/>
            <a:chOff x="288" y="1467"/>
            <a:chExt cx="4879" cy="2757"/>
          </a:xfrm>
        </p:grpSpPr>
        <p:sp>
          <p:nvSpPr>
            <p:cNvPr id="17433" name="Freeform 1094"/>
            <p:cNvSpPr>
              <a:spLocks/>
            </p:cNvSpPr>
            <p:nvPr/>
          </p:nvSpPr>
          <p:spPr bwMode="auto">
            <a:xfrm>
              <a:off x="696" y="3785"/>
              <a:ext cx="4392" cy="48"/>
            </a:xfrm>
            <a:custGeom>
              <a:avLst/>
              <a:gdLst>
                <a:gd name="T0" fmla="*/ 4392 w 4392"/>
                <a:gd name="T1" fmla="*/ 0 h 48"/>
                <a:gd name="T2" fmla="*/ 0 w 4392"/>
                <a:gd name="T3" fmla="*/ 0 h 48"/>
                <a:gd name="T4" fmla="*/ 0 w 4392"/>
                <a:gd name="T5" fmla="*/ 48 h 48"/>
                <a:gd name="T6" fmla="*/ 0 60000 65536"/>
                <a:gd name="T7" fmla="*/ 0 60000 65536"/>
                <a:gd name="T8" fmla="*/ 0 60000 65536"/>
                <a:gd name="T9" fmla="*/ 0 w 4392"/>
                <a:gd name="T10" fmla="*/ 0 h 48"/>
                <a:gd name="T11" fmla="*/ 4392 w 439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92" h="48">
                  <a:moveTo>
                    <a:pt x="4392" y="0"/>
                  </a:moveTo>
                  <a:lnTo>
                    <a:pt x="0" y="0"/>
                  </a:lnTo>
                  <a:lnTo>
                    <a:pt x="0" y="48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17434" name="Line 1095"/>
            <p:cNvSpPr>
              <a:spLocks noChangeShapeType="1"/>
            </p:cNvSpPr>
            <p:nvPr/>
          </p:nvSpPr>
          <p:spPr bwMode="auto">
            <a:xfrm>
              <a:off x="999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35" name="Line 1096"/>
            <p:cNvSpPr>
              <a:spLocks noChangeShapeType="1"/>
            </p:cNvSpPr>
            <p:nvPr/>
          </p:nvSpPr>
          <p:spPr bwMode="auto">
            <a:xfrm>
              <a:off x="1298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36" name="Line 1097"/>
            <p:cNvSpPr>
              <a:spLocks noChangeShapeType="1"/>
            </p:cNvSpPr>
            <p:nvPr/>
          </p:nvSpPr>
          <p:spPr bwMode="auto">
            <a:xfrm>
              <a:off x="1585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37" name="Line 1098"/>
            <p:cNvSpPr>
              <a:spLocks noChangeShapeType="1"/>
            </p:cNvSpPr>
            <p:nvPr/>
          </p:nvSpPr>
          <p:spPr bwMode="auto">
            <a:xfrm>
              <a:off x="1885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38" name="Line 1099"/>
            <p:cNvSpPr>
              <a:spLocks noChangeShapeType="1"/>
            </p:cNvSpPr>
            <p:nvPr/>
          </p:nvSpPr>
          <p:spPr bwMode="auto">
            <a:xfrm>
              <a:off x="2172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39" name="Line 1100"/>
            <p:cNvSpPr>
              <a:spLocks noChangeShapeType="1"/>
            </p:cNvSpPr>
            <p:nvPr/>
          </p:nvSpPr>
          <p:spPr bwMode="auto">
            <a:xfrm>
              <a:off x="2471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0" name="Line 1101"/>
            <p:cNvSpPr>
              <a:spLocks noChangeShapeType="1"/>
            </p:cNvSpPr>
            <p:nvPr/>
          </p:nvSpPr>
          <p:spPr bwMode="auto">
            <a:xfrm>
              <a:off x="2758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1" name="Line 1102"/>
            <p:cNvSpPr>
              <a:spLocks noChangeShapeType="1"/>
            </p:cNvSpPr>
            <p:nvPr/>
          </p:nvSpPr>
          <p:spPr bwMode="auto">
            <a:xfrm>
              <a:off x="3057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2" name="Line 1103"/>
            <p:cNvSpPr>
              <a:spLocks noChangeShapeType="1"/>
            </p:cNvSpPr>
            <p:nvPr/>
          </p:nvSpPr>
          <p:spPr bwMode="auto">
            <a:xfrm>
              <a:off x="3345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3" name="Line 1104"/>
            <p:cNvSpPr>
              <a:spLocks noChangeShapeType="1"/>
            </p:cNvSpPr>
            <p:nvPr/>
          </p:nvSpPr>
          <p:spPr bwMode="auto">
            <a:xfrm>
              <a:off x="3644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4" name="Line 1105"/>
            <p:cNvSpPr>
              <a:spLocks noChangeShapeType="1"/>
            </p:cNvSpPr>
            <p:nvPr/>
          </p:nvSpPr>
          <p:spPr bwMode="auto">
            <a:xfrm>
              <a:off x="3931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5" name="Line 1106"/>
            <p:cNvSpPr>
              <a:spLocks noChangeShapeType="1"/>
            </p:cNvSpPr>
            <p:nvPr/>
          </p:nvSpPr>
          <p:spPr bwMode="auto">
            <a:xfrm>
              <a:off x="4230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6" name="Line 1107"/>
            <p:cNvSpPr>
              <a:spLocks noChangeShapeType="1"/>
            </p:cNvSpPr>
            <p:nvPr/>
          </p:nvSpPr>
          <p:spPr bwMode="auto">
            <a:xfrm>
              <a:off x="4517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7" name="Line 1108"/>
            <p:cNvSpPr>
              <a:spLocks noChangeShapeType="1"/>
            </p:cNvSpPr>
            <p:nvPr/>
          </p:nvSpPr>
          <p:spPr bwMode="auto">
            <a:xfrm>
              <a:off x="4817" y="3785"/>
              <a:ext cx="1" cy="48"/>
            </a:xfrm>
            <a:prstGeom prst="line">
              <a:avLst/>
            </a:prstGeom>
            <a:noFill/>
            <a:ln w="28575">
              <a:solidFill>
                <a:srgbClr val="0076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8" name="Line 1109"/>
            <p:cNvSpPr>
              <a:spLocks noChangeShapeType="1"/>
            </p:cNvSpPr>
            <p:nvPr/>
          </p:nvSpPr>
          <p:spPr bwMode="auto">
            <a:xfrm>
              <a:off x="5039" y="3785"/>
              <a:ext cx="1" cy="48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7449" name="Rectangle 1110"/>
            <p:cNvSpPr>
              <a:spLocks noChangeArrowheads="1"/>
            </p:cNvSpPr>
            <p:nvPr/>
          </p:nvSpPr>
          <p:spPr bwMode="auto">
            <a:xfrm>
              <a:off x="660" y="3821"/>
              <a:ext cx="1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20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0</a:t>
              </a:r>
              <a:endParaRPr lang="en-GB" altLang="es-AR" sz="24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0" name="Rectangle 1111"/>
            <p:cNvSpPr>
              <a:spLocks noChangeArrowheads="1"/>
            </p:cNvSpPr>
            <p:nvPr/>
          </p:nvSpPr>
          <p:spPr bwMode="auto">
            <a:xfrm>
              <a:off x="2132" y="3821"/>
              <a:ext cx="1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20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5</a:t>
              </a:r>
              <a:endParaRPr lang="en-GB" altLang="es-AR" sz="24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1" name="Rectangle 1112"/>
            <p:cNvSpPr>
              <a:spLocks noChangeArrowheads="1"/>
            </p:cNvSpPr>
            <p:nvPr/>
          </p:nvSpPr>
          <p:spPr bwMode="auto">
            <a:xfrm>
              <a:off x="3535" y="3821"/>
              <a:ext cx="2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20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10</a:t>
              </a:r>
              <a:endParaRPr lang="en-GB" altLang="es-AR" sz="24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2" name="Rectangle 1113"/>
            <p:cNvSpPr>
              <a:spLocks noChangeArrowheads="1"/>
            </p:cNvSpPr>
            <p:nvPr/>
          </p:nvSpPr>
          <p:spPr bwMode="auto">
            <a:xfrm>
              <a:off x="4963" y="3805"/>
              <a:ext cx="2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20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15</a:t>
              </a:r>
              <a:endParaRPr lang="en-GB" altLang="es-AR" sz="24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3" name="Rectangle 1114"/>
            <p:cNvSpPr>
              <a:spLocks noChangeArrowheads="1"/>
            </p:cNvSpPr>
            <p:nvPr/>
          </p:nvSpPr>
          <p:spPr bwMode="auto">
            <a:xfrm>
              <a:off x="2089" y="4032"/>
              <a:ext cx="16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2000" b="1">
                  <a:solidFill>
                    <a:schemeClr val="tx2"/>
                  </a:solidFill>
                  <a:latin typeface="Tahoma" panose="020B0604030504040204" pitchFamily="34" charset="0"/>
                </a:rPr>
                <a:t>Días de evolución</a:t>
              </a:r>
              <a:endParaRPr lang="en-GB" altLang="es-AR" sz="2000" b="1">
                <a:solidFill>
                  <a:schemeClr val="tx2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54" name="Rectangle 1115"/>
            <p:cNvSpPr>
              <a:spLocks noChangeArrowheads="1"/>
            </p:cNvSpPr>
            <p:nvPr/>
          </p:nvSpPr>
          <p:spPr bwMode="auto">
            <a:xfrm rot="-5400000">
              <a:off x="-560" y="2519"/>
              <a:ext cx="18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2000" b="1">
                  <a:latin typeface="Tahoma" panose="020B0604030504040204" pitchFamily="34" charset="0"/>
                </a:rPr>
                <a:t>Intensidad de síntomas</a:t>
              </a:r>
              <a:endParaRPr lang="en-GB" altLang="es-AR" sz="2000" b="1">
                <a:latin typeface="Tahoma" panose="020B0604030504040204" pitchFamily="34" charset="0"/>
              </a:endParaRPr>
            </a:p>
          </p:txBody>
        </p:sp>
        <p:sp>
          <p:nvSpPr>
            <p:cNvPr id="17455" name="Line 1116"/>
            <p:cNvSpPr>
              <a:spLocks noChangeShapeType="1"/>
            </p:cNvSpPr>
            <p:nvPr/>
          </p:nvSpPr>
          <p:spPr bwMode="auto">
            <a:xfrm flipV="1">
              <a:off x="696" y="1467"/>
              <a:ext cx="1" cy="231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s-AR"/>
            </a:p>
          </p:txBody>
        </p:sp>
      </p:grpSp>
      <p:grpSp>
        <p:nvGrpSpPr>
          <p:cNvPr id="17412" name="Group 1074"/>
          <p:cNvGrpSpPr>
            <a:grpSpLocks/>
          </p:cNvGrpSpPr>
          <p:nvPr/>
        </p:nvGrpSpPr>
        <p:grpSpPr bwMode="auto">
          <a:xfrm>
            <a:off x="2976564" y="1260476"/>
            <a:ext cx="7169152" cy="1077913"/>
            <a:chOff x="915" y="1075"/>
            <a:chExt cx="4516" cy="679"/>
          </a:xfrm>
        </p:grpSpPr>
        <p:sp>
          <p:nvSpPr>
            <p:cNvPr id="17427" name="Line 1075"/>
            <p:cNvSpPr>
              <a:spLocks noChangeShapeType="1"/>
            </p:cNvSpPr>
            <p:nvPr/>
          </p:nvSpPr>
          <p:spPr bwMode="auto">
            <a:xfrm flipH="1">
              <a:off x="920" y="1171"/>
              <a:ext cx="16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  <p:sp>
          <p:nvSpPr>
            <p:cNvPr id="17428" name="Rectangle 1076"/>
            <p:cNvSpPr>
              <a:spLocks noChangeArrowheads="1"/>
            </p:cNvSpPr>
            <p:nvPr/>
          </p:nvSpPr>
          <p:spPr bwMode="auto">
            <a:xfrm>
              <a:off x="1248" y="1075"/>
              <a:ext cx="10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Resfriado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común</a:t>
              </a:r>
              <a:endParaRPr lang="en-GB" altLang="es-AR" sz="16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29" name="Line 1077"/>
            <p:cNvSpPr>
              <a:spLocks noChangeShapeType="1"/>
            </p:cNvSpPr>
            <p:nvPr/>
          </p:nvSpPr>
          <p:spPr bwMode="auto">
            <a:xfrm flipH="1">
              <a:off x="961" y="1723"/>
              <a:ext cx="168" cy="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  <p:sp>
          <p:nvSpPr>
            <p:cNvPr id="17430" name="Rectangle 1078"/>
            <p:cNvSpPr>
              <a:spLocks noChangeArrowheads="1"/>
            </p:cNvSpPr>
            <p:nvPr/>
          </p:nvSpPr>
          <p:spPr bwMode="auto">
            <a:xfrm>
              <a:off x="1234" y="1599"/>
              <a:ext cx="36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Rinosinusitis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Aguda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 smtClean="0">
                  <a:solidFill>
                    <a:srgbClr val="FFFF00"/>
                  </a:solidFill>
                  <a:latin typeface="Tahoma" panose="020B0604030504040204" pitchFamily="34" charset="0"/>
                </a:rPr>
                <a:t>severa</a:t>
              </a:r>
              <a:r>
                <a:rPr lang="en-US" altLang="es-AR" sz="1600" b="1" dirty="0" smtClean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(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empeora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después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de 5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días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)</a:t>
              </a:r>
              <a:endParaRPr lang="en-GB" altLang="es-AR" sz="16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431" name="Line 1079"/>
            <p:cNvSpPr>
              <a:spLocks noChangeShapeType="1"/>
            </p:cNvSpPr>
            <p:nvPr/>
          </p:nvSpPr>
          <p:spPr bwMode="auto">
            <a:xfrm flipH="1">
              <a:off x="915" y="1476"/>
              <a:ext cx="168" cy="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  <p:sp>
          <p:nvSpPr>
            <p:cNvPr id="17432" name="Rectangle 1080"/>
            <p:cNvSpPr>
              <a:spLocks noChangeArrowheads="1"/>
            </p:cNvSpPr>
            <p:nvPr/>
          </p:nvSpPr>
          <p:spPr bwMode="auto">
            <a:xfrm>
              <a:off x="1226" y="1343"/>
              <a:ext cx="4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Rinosinusitis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Aguda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 smtClean="0">
                  <a:solidFill>
                    <a:srgbClr val="FFFF00"/>
                  </a:solidFill>
                  <a:latin typeface="Tahoma" panose="020B0604030504040204" pitchFamily="34" charset="0"/>
                </a:rPr>
                <a:t>moderada</a:t>
              </a:r>
              <a:r>
                <a:rPr lang="en-US" altLang="es-AR" sz="1600" b="1" dirty="0" smtClean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(se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mantiene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después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 de 10 </a:t>
              </a:r>
              <a:r>
                <a:rPr lang="en-US" altLang="es-AR" sz="1600" b="1" dirty="0" err="1">
                  <a:solidFill>
                    <a:srgbClr val="FFFF00"/>
                  </a:solidFill>
                  <a:latin typeface="Tahoma" panose="020B0604030504040204" pitchFamily="34" charset="0"/>
                </a:rPr>
                <a:t>días</a:t>
              </a:r>
              <a:r>
                <a:rPr lang="en-US" altLang="es-AR" sz="16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)</a:t>
              </a:r>
              <a:endParaRPr lang="en-GB" altLang="es-AR" sz="1600" b="1" dirty="0">
                <a:solidFill>
                  <a:srgbClr val="FFFF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1081"/>
          <p:cNvGrpSpPr>
            <a:grpSpLocks/>
          </p:cNvGrpSpPr>
          <p:nvPr/>
        </p:nvGrpSpPr>
        <p:grpSpPr bwMode="auto">
          <a:xfrm>
            <a:off x="2628900" y="3444876"/>
            <a:ext cx="4179888" cy="1858963"/>
            <a:chOff x="544" y="2448"/>
            <a:chExt cx="2633" cy="1171"/>
          </a:xfrm>
        </p:grpSpPr>
        <p:sp>
          <p:nvSpPr>
            <p:cNvPr id="17424" name="Freeform 1082"/>
            <p:cNvSpPr>
              <a:spLocks/>
            </p:cNvSpPr>
            <p:nvPr/>
          </p:nvSpPr>
          <p:spPr bwMode="auto">
            <a:xfrm>
              <a:off x="544" y="2448"/>
              <a:ext cx="2058" cy="1171"/>
            </a:xfrm>
            <a:custGeom>
              <a:avLst/>
              <a:gdLst>
                <a:gd name="T0" fmla="*/ 0 w 2058"/>
                <a:gd name="T1" fmla="*/ 1159 h 1171"/>
                <a:gd name="T2" fmla="*/ 71 w 2058"/>
                <a:gd name="T3" fmla="*/ 1004 h 1171"/>
                <a:gd name="T4" fmla="*/ 143 w 2058"/>
                <a:gd name="T5" fmla="*/ 837 h 1171"/>
                <a:gd name="T6" fmla="*/ 227 w 2058"/>
                <a:gd name="T7" fmla="*/ 681 h 1171"/>
                <a:gd name="T8" fmla="*/ 299 w 2058"/>
                <a:gd name="T9" fmla="*/ 538 h 1171"/>
                <a:gd name="T10" fmla="*/ 335 w 2058"/>
                <a:gd name="T11" fmla="*/ 454 h 1171"/>
                <a:gd name="T12" fmla="*/ 371 w 2058"/>
                <a:gd name="T13" fmla="*/ 371 h 1171"/>
                <a:gd name="T14" fmla="*/ 407 w 2058"/>
                <a:gd name="T15" fmla="*/ 275 h 1171"/>
                <a:gd name="T16" fmla="*/ 442 w 2058"/>
                <a:gd name="T17" fmla="*/ 191 h 1171"/>
                <a:gd name="T18" fmla="*/ 478 w 2058"/>
                <a:gd name="T19" fmla="*/ 108 h 1171"/>
                <a:gd name="T20" fmla="*/ 502 w 2058"/>
                <a:gd name="T21" fmla="*/ 72 h 1171"/>
                <a:gd name="T22" fmla="*/ 514 w 2058"/>
                <a:gd name="T23" fmla="*/ 48 h 1171"/>
                <a:gd name="T24" fmla="*/ 538 w 2058"/>
                <a:gd name="T25" fmla="*/ 24 h 1171"/>
                <a:gd name="T26" fmla="*/ 550 w 2058"/>
                <a:gd name="T27" fmla="*/ 12 h 1171"/>
                <a:gd name="T28" fmla="*/ 574 w 2058"/>
                <a:gd name="T29" fmla="*/ 0 h 1171"/>
                <a:gd name="T30" fmla="*/ 586 w 2058"/>
                <a:gd name="T31" fmla="*/ 0 h 1171"/>
                <a:gd name="T32" fmla="*/ 610 w 2058"/>
                <a:gd name="T33" fmla="*/ 12 h 1171"/>
                <a:gd name="T34" fmla="*/ 622 w 2058"/>
                <a:gd name="T35" fmla="*/ 36 h 1171"/>
                <a:gd name="T36" fmla="*/ 646 w 2058"/>
                <a:gd name="T37" fmla="*/ 60 h 1171"/>
                <a:gd name="T38" fmla="*/ 658 w 2058"/>
                <a:gd name="T39" fmla="*/ 96 h 1171"/>
                <a:gd name="T40" fmla="*/ 682 w 2058"/>
                <a:gd name="T41" fmla="*/ 144 h 1171"/>
                <a:gd name="T42" fmla="*/ 694 w 2058"/>
                <a:gd name="T43" fmla="*/ 191 h 1171"/>
                <a:gd name="T44" fmla="*/ 730 w 2058"/>
                <a:gd name="T45" fmla="*/ 299 h 1171"/>
                <a:gd name="T46" fmla="*/ 778 w 2058"/>
                <a:gd name="T47" fmla="*/ 418 h 1171"/>
                <a:gd name="T48" fmla="*/ 813 w 2058"/>
                <a:gd name="T49" fmla="*/ 526 h 1171"/>
                <a:gd name="T50" fmla="*/ 825 w 2058"/>
                <a:gd name="T51" fmla="*/ 574 h 1171"/>
                <a:gd name="T52" fmla="*/ 849 w 2058"/>
                <a:gd name="T53" fmla="*/ 622 h 1171"/>
                <a:gd name="T54" fmla="*/ 861 w 2058"/>
                <a:gd name="T55" fmla="*/ 657 h 1171"/>
                <a:gd name="T56" fmla="*/ 885 w 2058"/>
                <a:gd name="T57" fmla="*/ 693 h 1171"/>
                <a:gd name="T58" fmla="*/ 921 w 2058"/>
                <a:gd name="T59" fmla="*/ 753 h 1171"/>
                <a:gd name="T60" fmla="*/ 957 w 2058"/>
                <a:gd name="T61" fmla="*/ 789 h 1171"/>
                <a:gd name="T62" fmla="*/ 993 w 2058"/>
                <a:gd name="T63" fmla="*/ 825 h 1171"/>
                <a:gd name="T64" fmla="*/ 1029 w 2058"/>
                <a:gd name="T65" fmla="*/ 849 h 1171"/>
                <a:gd name="T66" fmla="*/ 1101 w 2058"/>
                <a:gd name="T67" fmla="*/ 884 h 1171"/>
                <a:gd name="T68" fmla="*/ 1137 w 2058"/>
                <a:gd name="T69" fmla="*/ 908 h 1171"/>
                <a:gd name="T70" fmla="*/ 1173 w 2058"/>
                <a:gd name="T71" fmla="*/ 932 h 1171"/>
                <a:gd name="T72" fmla="*/ 1244 w 2058"/>
                <a:gd name="T73" fmla="*/ 980 h 1171"/>
                <a:gd name="T74" fmla="*/ 1316 w 2058"/>
                <a:gd name="T75" fmla="*/ 1028 h 1171"/>
                <a:gd name="T76" fmla="*/ 1400 w 2058"/>
                <a:gd name="T77" fmla="*/ 1076 h 1171"/>
                <a:gd name="T78" fmla="*/ 1472 w 2058"/>
                <a:gd name="T79" fmla="*/ 1111 h 1171"/>
                <a:gd name="T80" fmla="*/ 1544 w 2058"/>
                <a:gd name="T81" fmla="*/ 1135 h 1171"/>
                <a:gd name="T82" fmla="*/ 1615 w 2058"/>
                <a:gd name="T83" fmla="*/ 1147 h 1171"/>
                <a:gd name="T84" fmla="*/ 1687 w 2058"/>
                <a:gd name="T85" fmla="*/ 1159 h 1171"/>
                <a:gd name="T86" fmla="*/ 1759 w 2058"/>
                <a:gd name="T87" fmla="*/ 1159 h 1171"/>
                <a:gd name="T88" fmla="*/ 1831 w 2058"/>
                <a:gd name="T89" fmla="*/ 1171 h 1171"/>
                <a:gd name="T90" fmla="*/ 1903 w 2058"/>
                <a:gd name="T91" fmla="*/ 1159 h 1171"/>
                <a:gd name="T92" fmla="*/ 2058 w 2058"/>
                <a:gd name="T93" fmla="*/ 1159 h 1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58"/>
                <a:gd name="T142" fmla="*/ 0 h 1171"/>
                <a:gd name="T143" fmla="*/ 2058 w 2058"/>
                <a:gd name="T144" fmla="*/ 1171 h 1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58" h="1171">
                  <a:moveTo>
                    <a:pt x="0" y="1159"/>
                  </a:moveTo>
                  <a:lnTo>
                    <a:pt x="71" y="1004"/>
                  </a:lnTo>
                  <a:lnTo>
                    <a:pt x="143" y="837"/>
                  </a:lnTo>
                  <a:lnTo>
                    <a:pt x="227" y="681"/>
                  </a:lnTo>
                  <a:lnTo>
                    <a:pt x="299" y="538"/>
                  </a:lnTo>
                  <a:lnTo>
                    <a:pt x="335" y="454"/>
                  </a:lnTo>
                  <a:lnTo>
                    <a:pt x="371" y="371"/>
                  </a:lnTo>
                  <a:lnTo>
                    <a:pt x="407" y="275"/>
                  </a:lnTo>
                  <a:lnTo>
                    <a:pt x="442" y="191"/>
                  </a:lnTo>
                  <a:lnTo>
                    <a:pt x="478" y="108"/>
                  </a:lnTo>
                  <a:lnTo>
                    <a:pt x="502" y="72"/>
                  </a:lnTo>
                  <a:lnTo>
                    <a:pt x="514" y="48"/>
                  </a:lnTo>
                  <a:lnTo>
                    <a:pt x="538" y="24"/>
                  </a:lnTo>
                  <a:lnTo>
                    <a:pt x="550" y="12"/>
                  </a:lnTo>
                  <a:lnTo>
                    <a:pt x="574" y="0"/>
                  </a:lnTo>
                  <a:lnTo>
                    <a:pt x="586" y="0"/>
                  </a:lnTo>
                  <a:lnTo>
                    <a:pt x="610" y="12"/>
                  </a:lnTo>
                  <a:lnTo>
                    <a:pt x="622" y="36"/>
                  </a:lnTo>
                  <a:lnTo>
                    <a:pt x="646" y="60"/>
                  </a:lnTo>
                  <a:lnTo>
                    <a:pt x="658" y="96"/>
                  </a:lnTo>
                  <a:lnTo>
                    <a:pt x="682" y="144"/>
                  </a:lnTo>
                  <a:lnTo>
                    <a:pt x="694" y="191"/>
                  </a:lnTo>
                  <a:lnTo>
                    <a:pt x="730" y="299"/>
                  </a:lnTo>
                  <a:lnTo>
                    <a:pt x="778" y="418"/>
                  </a:lnTo>
                  <a:lnTo>
                    <a:pt x="813" y="526"/>
                  </a:lnTo>
                  <a:lnTo>
                    <a:pt x="825" y="574"/>
                  </a:lnTo>
                  <a:lnTo>
                    <a:pt x="849" y="622"/>
                  </a:lnTo>
                  <a:lnTo>
                    <a:pt x="861" y="657"/>
                  </a:lnTo>
                  <a:lnTo>
                    <a:pt x="885" y="693"/>
                  </a:lnTo>
                  <a:lnTo>
                    <a:pt x="921" y="753"/>
                  </a:lnTo>
                  <a:lnTo>
                    <a:pt x="957" y="789"/>
                  </a:lnTo>
                  <a:lnTo>
                    <a:pt x="993" y="825"/>
                  </a:lnTo>
                  <a:lnTo>
                    <a:pt x="1029" y="849"/>
                  </a:lnTo>
                  <a:lnTo>
                    <a:pt x="1101" y="884"/>
                  </a:lnTo>
                  <a:lnTo>
                    <a:pt x="1137" y="908"/>
                  </a:lnTo>
                  <a:lnTo>
                    <a:pt x="1173" y="932"/>
                  </a:lnTo>
                  <a:lnTo>
                    <a:pt x="1244" y="980"/>
                  </a:lnTo>
                  <a:lnTo>
                    <a:pt x="1316" y="1028"/>
                  </a:lnTo>
                  <a:lnTo>
                    <a:pt x="1400" y="1076"/>
                  </a:lnTo>
                  <a:lnTo>
                    <a:pt x="1472" y="1111"/>
                  </a:lnTo>
                  <a:lnTo>
                    <a:pt x="1544" y="1135"/>
                  </a:lnTo>
                  <a:lnTo>
                    <a:pt x="1615" y="1147"/>
                  </a:lnTo>
                  <a:lnTo>
                    <a:pt x="1687" y="1159"/>
                  </a:lnTo>
                  <a:lnTo>
                    <a:pt x="1759" y="1159"/>
                  </a:lnTo>
                  <a:lnTo>
                    <a:pt x="1831" y="1171"/>
                  </a:lnTo>
                  <a:lnTo>
                    <a:pt x="1903" y="1159"/>
                  </a:lnTo>
                  <a:lnTo>
                    <a:pt x="2058" y="115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  <p:sp>
          <p:nvSpPr>
            <p:cNvPr id="17425" name="Line 1083"/>
            <p:cNvSpPr>
              <a:spLocks noChangeShapeType="1"/>
            </p:cNvSpPr>
            <p:nvPr/>
          </p:nvSpPr>
          <p:spPr bwMode="auto">
            <a:xfrm flipH="1">
              <a:off x="2590" y="3600"/>
              <a:ext cx="29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  <p:sp>
          <p:nvSpPr>
            <p:cNvPr id="17426" name="Line 1084"/>
            <p:cNvSpPr>
              <a:spLocks noChangeShapeType="1"/>
            </p:cNvSpPr>
            <p:nvPr/>
          </p:nvSpPr>
          <p:spPr bwMode="auto">
            <a:xfrm flipH="1">
              <a:off x="2889" y="3600"/>
              <a:ext cx="28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</p:grpSp>
      <p:grpSp>
        <p:nvGrpSpPr>
          <p:cNvPr id="5" name="Group 1086"/>
          <p:cNvGrpSpPr>
            <a:grpSpLocks/>
          </p:cNvGrpSpPr>
          <p:nvPr/>
        </p:nvGrpSpPr>
        <p:grpSpPr bwMode="auto">
          <a:xfrm>
            <a:off x="2654301" y="3443288"/>
            <a:ext cx="5584825" cy="1820862"/>
            <a:chOff x="712" y="2517"/>
            <a:chExt cx="3518" cy="1147"/>
          </a:xfrm>
        </p:grpSpPr>
        <p:sp>
          <p:nvSpPr>
            <p:cNvPr id="17417" name="Freeform 1087"/>
            <p:cNvSpPr>
              <a:spLocks/>
            </p:cNvSpPr>
            <p:nvPr/>
          </p:nvSpPr>
          <p:spPr bwMode="auto">
            <a:xfrm>
              <a:off x="712" y="2517"/>
              <a:ext cx="2058" cy="1147"/>
            </a:xfrm>
            <a:custGeom>
              <a:avLst/>
              <a:gdLst>
                <a:gd name="T0" fmla="*/ 0 w 2058"/>
                <a:gd name="T1" fmla="*/ 1147 h 1147"/>
                <a:gd name="T2" fmla="*/ 143 w 2058"/>
                <a:gd name="T3" fmla="*/ 872 h 1147"/>
                <a:gd name="T4" fmla="*/ 299 w 2058"/>
                <a:gd name="T5" fmla="*/ 598 h 1147"/>
                <a:gd name="T6" fmla="*/ 335 w 2058"/>
                <a:gd name="T7" fmla="*/ 514 h 1147"/>
                <a:gd name="T8" fmla="*/ 371 w 2058"/>
                <a:gd name="T9" fmla="*/ 430 h 1147"/>
                <a:gd name="T10" fmla="*/ 407 w 2058"/>
                <a:gd name="T11" fmla="*/ 347 h 1147"/>
                <a:gd name="T12" fmla="*/ 442 w 2058"/>
                <a:gd name="T13" fmla="*/ 263 h 1147"/>
                <a:gd name="T14" fmla="*/ 478 w 2058"/>
                <a:gd name="T15" fmla="*/ 179 h 1147"/>
                <a:gd name="T16" fmla="*/ 514 w 2058"/>
                <a:gd name="T17" fmla="*/ 108 h 1147"/>
                <a:gd name="T18" fmla="*/ 538 w 2058"/>
                <a:gd name="T19" fmla="*/ 72 h 1147"/>
                <a:gd name="T20" fmla="*/ 550 w 2058"/>
                <a:gd name="T21" fmla="*/ 48 h 1147"/>
                <a:gd name="T22" fmla="*/ 574 w 2058"/>
                <a:gd name="T23" fmla="*/ 24 h 1147"/>
                <a:gd name="T24" fmla="*/ 586 w 2058"/>
                <a:gd name="T25" fmla="*/ 12 h 1147"/>
                <a:gd name="T26" fmla="*/ 610 w 2058"/>
                <a:gd name="T27" fmla="*/ 12 h 1147"/>
                <a:gd name="T28" fmla="*/ 622 w 2058"/>
                <a:gd name="T29" fmla="*/ 0 h 1147"/>
                <a:gd name="T30" fmla="*/ 646 w 2058"/>
                <a:gd name="T31" fmla="*/ 0 h 1147"/>
                <a:gd name="T32" fmla="*/ 658 w 2058"/>
                <a:gd name="T33" fmla="*/ 12 h 1147"/>
                <a:gd name="T34" fmla="*/ 694 w 2058"/>
                <a:gd name="T35" fmla="*/ 36 h 1147"/>
                <a:gd name="T36" fmla="*/ 730 w 2058"/>
                <a:gd name="T37" fmla="*/ 72 h 1147"/>
                <a:gd name="T38" fmla="*/ 778 w 2058"/>
                <a:gd name="T39" fmla="*/ 108 h 1147"/>
                <a:gd name="T40" fmla="*/ 813 w 2058"/>
                <a:gd name="T41" fmla="*/ 155 h 1147"/>
                <a:gd name="T42" fmla="*/ 849 w 2058"/>
                <a:gd name="T43" fmla="*/ 191 h 1147"/>
                <a:gd name="T44" fmla="*/ 885 w 2058"/>
                <a:gd name="T45" fmla="*/ 227 h 1147"/>
                <a:gd name="T46" fmla="*/ 921 w 2058"/>
                <a:gd name="T47" fmla="*/ 251 h 1147"/>
                <a:gd name="T48" fmla="*/ 957 w 2058"/>
                <a:gd name="T49" fmla="*/ 287 h 1147"/>
                <a:gd name="T50" fmla="*/ 1029 w 2058"/>
                <a:gd name="T51" fmla="*/ 359 h 1147"/>
                <a:gd name="T52" fmla="*/ 1065 w 2058"/>
                <a:gd name="T53" fmla="*/ 383 h 1147"/>
                <a:gd name="T54" fmla="*/ 1101 w 2058"/>
                <a:gd name="T55" fmla="*/ 418 h 1147"/>
                <a:gd name="T56" fmla="*/ 1137 w 2058"/>
                <a:gd name="T57" fmla="*/ 442 h 1147"/>
                <a:gd name="T58" fmla="*/ 1173 w 2058"/>
                <a:gd name="T59" fmla="*/ 454 h 1147"/>
                <a:gd name="T60" fmla="*/ 1208 w 2058"/>
                <a:gd name="T61" fmla="*/ 466 h 1147"/>
                <a:gd name="T62" fmla="*/ 1244 w 2058"/>
                <a:gd name="T63" fmla="*/ 466 h 1147"/>
                <a:gd name="T64" fmla="*/ 1280 w 2058"/>
                <a:gd name="T65" fmla="*/ 466 h 1147"/>
                <a:gd name="T66" fmla="*/ 1316 w 2058"/>
                <a:gd name="T67" fmla="*/ 454 h 1147"/>
                <a:gd name="T68" fmla="*/ 1400 w 2058"/>
                <a:gd name="T69" fmla="*/ 442 h 1147"/>
                <a:gd name="T70" fmla="*/ 1436 w 2058"/>
                <a:gd name="T71" fmla="*/ 430 h 1147"/>
                <a:gd name="T72" fmla="*/ 1472 w 2058"/>
                <a:gd name="T73" fmla="*/ 430 h 1147"/>
                <a:gd name="T74" fmla="*/ 1544 w 2058"/>
                <a:gd name="T75" fmla="*/ 442 h 1147"/>
                <a:gd name="T76" fmla="*/ 1615 w 2058"/>
                <a:gd name="T77" fmla="*/ 442 h 1147"/>
                <a:gd name="T78" fmla="*/ 1687 w 2058"/>
                <a:gd name="T79" fmla="*/ 454 h 1147"/>
                <a:gd name="T80" fmla="*/ 1759 w 2058"/>
                <a:gd name="T81" fmla="*/ 454 h 1147"/>
                <a:gd name="T82" fmla="*/ 1903 w 2058"/>
                <a:gd name="T83" fmla="*/ 454 h 1147"/>
                <a:gd name="T84" fmla="*/ 2058 w 2058"/>
                <a:gd name="T85" fmla="*/ 454 h 1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8"/>
                <a:gd name="T130" fmla="*/ 0 h 1147"/>
                <a:gd name="T131" fmla="*/ 2058 w 2058"/>
                <a:gd name="T132" fmla="*/ 1147 h 11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8" h="1147">
                  <a:moveTo>
                    <a:pt x="0" y="1147"/>
                  </a:moveTo>
                  <a:lnTo>
                    <a:pt x="143" y="872"/>
                  </a:lnTo>
                  <a:lnTo>
                    <a:pt x="299" y="598"/>
                  </a:lnTo>
                  <a:lnTo>
                    <a:pt x="335" y="514"/>
                  </a:lnTo>
                  <a:lnTo>
                    <a:pt x="371" y="430"/>
                  </a:lnTo>
                  <a:lnTo>
                    <a:pt x="407" y="347"/>
                  </a:lnTo>
                  <a:lnTo>
                    <a:pt x="442" y="263"/>
                  </a:lnTo>
                  <a:lnTo>
                    <a:pt x="478" y="179"/>
                  </a:lnTo>
                  <a:lnTo>
                    <a:pt x="514" y="108"/>
                  </a:lnTo>
                  <a:lnTo>
                    <a:pt x="538" y="72"/>
                  </a:lnTo>
                  <a:lnTo>
                    <a:pt x="550" y="48"/>
                  </a:lnTo>
                  <a:lnTo>
                    <a:pt x="574" y="24"/>
                  </a:lnTo>
                  <a:lnTo>
                    <a:pt x="586" y="12"/>
                  </a:lnTo>
                  <a:lnTo>
                    <a:pt x="610" y="12"/>
                  </a:lnTo>
                  <a:lnTo>
                    <a:pt x="622" y="0"/>
                  </a:lnTo>
                  <a:lnTo>
                    <a:pt x="646" y="0"/>
                  </a:lnTo>
                  <a:lnTo>
                    <a:pt x="658" y="12"/>
                  </a:lnTo>
                  <a:lnTo>
                    <a:pt x="694" y="36"/>
                  </a:lnTo>
                  <a:lnTo>
                    <a:pt x="730" y="72"/>
                  </a:lnTo>
                  <a:lnTo>
                    <a:pt x="778" y="108"/>
                  </a:lnTo>
                  <a:lnTo>
                    <a:pt x="813" y="155"/>
                  </a:lnTo>
                  <a:lnTo>
                    <a:pt x="849" y="191"/>
                  </a:lnTo>
                  <a:lnTo>
                    <a:pt x="885" y="227"/>
                  </a:lnTo>
                  <a:lnTo>
                    <a:pt x="921" y="251"/>
                  </a:lnTo>
                  <a:lnTo>
                    <a:pt x="957" y="287"/>
                  </a:lnTo>
                  <a:lnTo>
                    <a:pt x="1029" y="359"/>
                  </a:lnTo>
                  <a:lnTo>
                    <a:pt x="1065" y="383"/>
                  </a:lnTo>
                  <a:lnTo>
                    <a:pt x="1101" y="418"/>
                  </a:lnTo>
                  <a:lnTo>
                    <a:pt x="1137" y="442"/>
                  </a:lnTo>
                  <a:lnTo>
                    <a:pt x="1173" y="454"/>
                  </a:lnTo>
                  <a:lnTo>
                    <a:pt x="1208" y="466"/>
                  </a:lnTo>
                  <a:lnTo>
                    <a:pt x="1244" y="466"/>
                  </a:lnTo>
                  <a:lnTo>
                    <a:pt x="1280" y="466"/>
                  </a:lnTo>
                  <a:lnTo>
                    <a:pt x="1316" y="454"/>
                  </a:lnTo>
                  <a:lnTo>
                    <a:pt x="1400" y="442"/>
                  </a:lnTo>
                  <a:lnTo>
                    <a:pt x="1436" y="430"/>
                  </a:lnTo>
                  <a:lnTo>
                    <a:pt x="1472" y="430"/>
                  </a:lnTo>
                  <a:lnTo>
                    <a:pt x="1544" y="442"/>
                  </a:lnTo>
                  <a:lnTo>
                    <a:pt x="1615" y="442"/>
                  </a:lnTo>
                  <a:lnTo>
                    <a:pt x="1687" y="454"/>
                  </a:lnTo>
                  <a:lnTo>
                    <a:pt x="1759" y="454"/>
                  </a:lnTo>
                  <a:lnTo>
                    <a:pt x="1903" y="454"/>
                  </a:lnTo>
                  <a:lnTo>
                    <a:pt x="2058" y="454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prstDash val="solid"/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es-AR"/>
            </a:p>
          </p:txBody>
        </p:sp>
        <p:grpSp>
          <p:nvGrpSpPr>
            <p:cNvPr id="17418" name="Group 1088"/>
            <p:cNvGrpSpPr>
              <a:grpSpLocks/>
            </p:cNvGrpSpPr>
            <p:nvPr/>
          </p:nvGrpSpPr>
          <p:grpSpPr bwMode="auto">
            <a:xfrm>
              <a:off x="2758" y="2971"/>
              <a:ext cx="1472" cy="1"/>
              <a:chOff x="2758" y="2971"/>
              <a:chExt cx="1472" cy="1"/>
            </a:xfrm>
          </p:grpSpPr>
          <p:sp>
            <p:nvSpPr>
              <p:cNvPr id="17419" name="Line 1089"/>
              <p:cNvSpPr>
                <a:spLocks noChangeShapeType="1"/>
              </p:cNvSpPr>
              <p:nvPr/>
            </p:nvSpPr>
            <p:spPr bwMode="auto">
              <a:xfrm flipH="1">
                <a:off x="2758" y="2971"/>
                <a:ext cx="299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00"/>
                </a:extrusionClr>
                <a:contourClr>
                  <a:srgbClr val="00FF00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flatTx/>
              </a:bodyPr>
              <a:lstStyle/>
              <a:p>
                <a:endParaRPr lang="es-AR"/>
              </a:p>
            </p:txBody>
          </p:sp>
          <p:sp>
            <p:nvSpPr>
              <p:cNvPr id="17420" name="Line 1090"/>
              <p:cNvSpPr>
                <a:spLocks noChangeShapeType="1"/>
              </p:cNvSpPr>
              <p:nvPr/>
            </p:nvSpPr>
            <p:spPr bwMode="auto">
              <a:xfrm flipH="1">
                <a:off x="3057" y="2971"/>
                <a:ext cx="288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00"/>
                </a:extrusionClr>
                <a:contourClr>
                  <a:srgbClr val="00FF00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flatTx/>
              </a:bodyPr>
              <a:lstStyle/>
              <a:p>
                <a:endParaRPr lang="es-AR"/>
              </a:p>
            </p:txBody>
          </p:sp>
          <p:sp>
            <p:nvSpPr>
              <p:cNvPr id="17421" name="Line 1091"/>
              <p:cNvSpPr>
                <a:spLocks noChangeShapeType="1"/>
              </p:cNvSpPr>
              <p:nvPr/>
            </p:nvSpPr>
            <p:spPr bwMode="auto">
              <a:xfrm flipH="1">
                <a:off x="3345" y="2971"/>
                <a:ext cx="299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00"/>
                </a:extrusionClr>
                <a:contourClr>
                  <a:srgbClr val="00FF00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flatTx/>
              </a:bodyPr>
              <a:lstStyle/>
              <a:p>
                <a:endParaRPr lang="es-AR"/>
              </a:p>
            </p:txBody>
          </p:sp>
          <p:sp>
            <p:nvSpPr>
              <p:cNvPr id="17422" name="Line 1092"/>
              <p:cNvSpPr>
                <a:spLocks noChangeShapeType="1"/>
              </p:cNvSpPr>
              <p:nvPr/>
            </p:nvSpPr>
            <p:spPr bwMode="auto">
              <a:xfrm flipH="1">
                <a:off x="3644" y="2971"/>
                <a:ext cx="287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00"/>
                </a:extrusionClr>
                <a:contourClr>
                  <a:srgbClr val="00FF00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flatTx/>
              </a:bodyPr>
              <a:lstStyle/>
              <a:p>
                <a:endParaRPr lang="es-AR"/>
              </a:p>
            </p:txBody>
          </p:sp>
          <p:sp>
            <p:nvSpPr>
              <p:cNvPr id="17423" name="Line 1093"/>
              <p:cNvSpPr>
                <a:spLocks noChangeShapeType="1"/>
              </p:cNvSpPr>
              <p:nvPr/>
            </p:nvSpPr>
            <p:spPr bwMode="auto">
              <a:xfrm flipH="1">
                <a:off x="3931" y="2971"/>
                <a:ext cx="299" cy="1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00FF00"/>
                </a:extrusionClr>
                <a:contourClr>
                  <a:srgbClr val="00FF00"/>
                </a:contour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flatTx/>
              </a:bodyPr>
              <a:lstStyle/>
              <a:p>
                <a:endParaRPr lang="es-AR"/>
              </a:p>
            </p:txBody>
          </p:sp>
        </p:grpSp>
      </p:grpSp>
      <p:sp>
        <p:nvSpPr>
          <p:cNvPr id="17415" name="Rectangle 1117"/>
          <p:cNvSpPr>
            <a:spLocks noGrp="1" noChangeArrowheads="1"/>
          </p:cNvSpPr>
          <p:nvPr>
            <p:ph type="title"/>
          </p:nvPr>
        </p:nvSpPr>
        <p:spPr>
          <a:xfrm>
            <a:off x="2524125" y="90488"/>
            <a:ext cx="5715000" cy="838200"/>
          </a:xfrm>
        </p:spPr>
        <p:txBody>
          <a:bodyPr/>
          <a:lstStyle/>
          <a:p>
            <a:pPr eaLnBrk="1" hangingPunct="1"/>
            <a:r>
              <a:rPr lang="en-US" altLang="es-AR" sz="3600" b="1" dirty="0" err="1"/>
              <a:t>Rinosinusitis</a:t>
            </a:r>
            <a:r>
              <a:rPr lang="en-US" altLang="es-AR" sz="3600" b="1" dirty="0"/>
              <a:t> </a:t>
            </a:r>
            <a:r>
              <a:rPr lang="en-US" altLang="es-AR" sz="3600" b="1" dirty="0" err="1"/>
              <a:t>aguda</a:t>
            </a:r>
            <a:endParaRPr lang="es-ES" alt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3458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0"/>
            <a:ext cx="70739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64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7223"/>
              </p:ext>
            </p:extLst>
          </p:nvPr>
        </p:nvGraphicFramePr>
        <p:xfrm>
          <a:off x="2316828" y="2053832"/>
          <a:ext cx="9383832" cy="490019"/>
        </p:xfrm>
        <a:graphic>
          <a:graphicData uri="http://schemas.openxmlformats.org/drawingml/2006/table">
            <a:tbl>
              <a:tblPr/>
              <a:tblGrid>
                <a:gridCol w="3127944"/>
                <a:gridCol w="3127944"/>
                <a:gridCol w="3127944"/>
              </a:tblGrid>
              <a:tr h="490019">
                <a:tc>
                  <a:txBody>
                    <a:bodyPr/>
                    <a:lstStyle/>
                    <a:p>
                      <a:r>
                        <a:rPr lang="es-AR"/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AR"/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www.alergia.org.ar/pacientes/polenes/imgs/mapa_ar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75" y="192809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ergia.org.ar/pacientes/polenes/imgs/semaforo_apag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03" y="2726229"/>
            <a:ext cx="304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lergia.org.ar/pacientes/polenes/imgs/semaforo_apag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33" y="2555695"/>
            <a:ext cx="304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ergia.org.ar/pacientes/polenes/imgs/semaforo_apag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33" y="4347357"/>
            <a:ext cx="304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lergia.org.ar/pacientes/polenes/imgs/semaforo_apag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83" y="5669405"/>
            <a:ext cx="304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152056" y="675772"/>
            <a:ext cx="618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u="sng" dirty="0"/>
              <a:t>AEROBIOLOGÍA - Recuento de pólenes</a:t>
            </a:r>
            <a:endParaRPr lang="es-AR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616280" y="2708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/>
              <a:t>BUENOS AIRES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8616280" y="45489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MAR DEL PLATA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8597056" y="58725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BAHIA BLANCA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954760" y="2804100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Verdana" panose="020B0604030504040204" pitchFamily="34" charset="0"/>
              </a:rPr>
              <a:t>CORDOBA</a:t>
            </a:r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675838" y="4424157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Verdana" panose="020B0604030504040204" pitchFamily="34" charset="0"/>
              </a:rPr>
              <a:t>ALTO VALLE</a:t>
            </a:r>
            <a:endParaRPr lang="es-AR" dirty="0"/>
          </a:p>
        </p:txBody>
      </p:sp>
      <p:sp>
        <p:nvSpPr>
          <p:cNvPr id="11" name="Rectángulo 10"/>
          <p:cNvSpPr/>
          <p:nvPr/>
        </p:nvSpPr>
        <p:spPr>
          <a:xfrm>
            <a:off x="697211" y="5471778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Verdana" panose="020B0604030504040204" pitchFamily="34" charset="0"/>
              </a:rPr>
              <a:t>BARILOCHE</a:t>
            </a:r>
            <a:endParaRPr lang="es-AR" dirty="0"/>
          </a:p>
        </p:txBody>
      </p:sp>
      <p:pic>
        <p:nvPicPr>
          <p:cNvPr id="17" name="Picture 4" descr="http://www.alergia.org.ar/pacientes/polenes/imgs/semaforo_apag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76" y="5404690"/>
            <a:ext cx="304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lergia.org.ar/pacientes/polenes/imgs/semaforo_apag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03" y="4161897"/>
            <a:ext cx="304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/>
          <p:cNvCxnSpPr>
            <a:stCxn id="18" idx="3"/>
          </p:cNvCxnSpPr>
          <p:nvPr/>
        </p:nvCxnSpPr>
        <p:spPr>
          <a:xfrm flipV="1">
            <a:off x="3067903" y="4161897"/>
            <a:ext cx="1875969" cy="4238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3114800" y="4424157"/>
            <a:ext cx="1685056" cy="124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7490695" y="3030468"/>
            <a:ext cx="405505" cy="894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7490695" y="4579358"/>
            <a:ext cx="449229" cy="2031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7424221" y="5746790"/>
            <a:ext cx="470924" cy="4275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01080015"/>
              </p:ext>
            </p:extLst>
          </p:nvPr>
        </p:nvGraphicFramePr>
        <p:xfrm>
          <a:off x="911424" y="0"/>
          <a:ext cx="9144000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áfico" r:id="rId4" imgW="5086502" imgH="4838700" progId="Excel.Chart.8">
                  <p:embed/>
                </p:oleObj>
              </mc:Choice>
              <mc:Fallback>
                <p:oleObj name="Gráfico" r:id="rId4" imgW="5086502" imgH="48387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0"/>
                        <a:ext cx="9144000" cy="659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703388" y="6524625"/>
            <a:ext cx="8964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1600" b="1" dirty="0"/>
              <a:t>Dra. Fabiana Latorre                                                                 Mar del Plata, noviembre 2013</a:t>
            </a:r>
            <a:endParaRPr lang="es-ES" altLang="es-A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7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98485322"/>
              </p:ext>
            </p:extLst>
          </p:nvPr>
        </p:nvGraphicFramePr>
        <p:xfrm>
          <a:off x="1199456" y="339988"/>
          <a:ext cx="91440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áfico" r:id="rId3" imgW="4629302" imgH="2162251" progId="Excel.Chart.8">
                  <p:embed/>
                </p:oleObj>
              </mc:Choice>
              <mc:Fallback>
                <p:oleObj name="Gráfico" r:id="rId3" imgW="4629302" imgH="21622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339988"/>
                        <a:ext cx="9144000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61381" y="5467482"/>
            <a:ext cx="882015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AR" altLang="es-AR" b="1" dirty="0">
                <a:solidFill>
                  <a:schemeClr val="bg1"/>
                </a:solidFill>
              </a:rPr>
              <a:t>En noviembre, el 45% del polen diario se registró entre las 12 y 18 horas.</a:t>
            </a:r>
            <a:endParaRPr lang="es-ES" altLang="es-AR" b="1" dirty="0">
              <a:solidFill>
                <a:schemeClr val="bg1"/>
              </a:solidFill>
            </a:endParaRPr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5664200" y="1773239"/>
            <a:ext cx="3168650" cy="936625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AR" altLang="es-AR">
              <a:solidFill>
                <a:srgbClr val="000000"/>
              </a:solidFill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378844" y="6340869"/>
            <a:ext cx="8964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AR" altLang="es-AR" sz="1600" b="1" dirty="0">
                <a:solidFill>
                  <a:srgbClr val="FFFF00"/>
                </a:solidFill>
              </a:rPr>
              <a:t>Dra. Fabiana Latorre                                                                 Mar del Plata, noviembre 2013</a:t>
            </a:r>
            <a:endParaRPr lang="es-ES" altLang="es-AR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4195447"/>
              </p:ext>
            </p:extLst>
          </p:nvPr>
        </p:nvGraphicFramePr>
        <p:xfrm>
          <a:off x="1732319" y="93921"/>
          <a:ext cx="8684153" cy="33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Gráfico" r:id="rId4" imgW="4667402" imgH="2400300" progId="Excel.Chart.8">
                  <p:embed/>
                </p:oleObj>
              </mc:Choice>
              <mc:Fallback>
                <p:oleObj name="Gráfico" r:id="rId4" imgW="4667402" imgH="2400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319" y="93921"/>
                        <a:ext cx="8684153" cy="3393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88088" y="525749"/>
            <a:ext cx="3024188" cy="954087"/>
          </a:xfr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AR" altLang="es-AR" dirty="0" err="1">
                <a:solidFill>
                  <a:srgbClr val="FF0000"/>
                </a:solidFill>
              </a:rPr>
              <a:t>Alternaria</a:t>
            </a:r>
            <a:endParaRPr lang="es-ES" altLang="es-AR" dirty="0">
              <a:solidFill>
                <a:srgbClr val="FF0000"/>
              </a:solidFill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1760588" y="6381328"/>
            <a:ext cx="8964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1600" b="1" dirty="0"/>
              <a:t>Dra. Fabiana Latorre                                                                 Mar del Plata, noviembre 2013</a:t>
            </a:r>
            <a:endParaRPr lang="es-ES" altLang="es-AR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11981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5435488"/>
              </p:ext>
            </p:extLst>
          </p:nvPr>
        </p:nvGraphicFramePr>
        <p:xfrm>
          <a:off x="2652485" y="3463222"/>
          <a:ext cx="6843819" cy="277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Gráfico" r:id="rId6" imgW="4695749" imgH="2428951" progId="Excel.Chart.8">
                  <p:embed/>
                </p:oleObj>
              </mc:Choice>
              <mc:Fallback>
                <p:oleObj name="Gráfico" r:id="rId6" imgW="4695749" imgH="24289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85" y="3463222"/>
                        <a:ext cx="6843819" cy="2776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79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5133" t="7672" r="52767" b="7672"/>
          <a:stretch/>
        </p:blipFill>
        <p:spPr>
          <a:xfrm>
            <a:off x="6384032" y="332656"/>
            <a:ext cx="4176465" cy="6192688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87431"/>
              </p:ext>
            </p:extLst>
          </p:nvPr>
        </p:nvGraphicFramePr>
        <p:xfrm>
          <a:off x="1127448" y="1916832"/>
          <a:ext cx="3019227" cy="1080120"/>
        </p:xfrm>
        <a:graphic>
          <a:graphicData uri="http://schemas.openxmlformats.org/drawingml/2006/table">
            <a:tbl>
              <a:tblPr/>
              <a:tblGrid>
                <a:gridCol w="3019227"/>
              </a:tblGrid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National Allergy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Bureau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Pollen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and Mold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Report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9050" marR="19050" marT="19050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46831"/>
              </p:ext>
            </p:extLst>
          </p:nvPr>
        </p:nvGraphicFramePr>
        <p:xfrm>
          <a:off x="911424" y="3429000"/>
          <a:ext cx="3487280" cy="1447800"/>
        </p:xfrm>
        <a:graphic>
          <a:graphicData uri="http://schemas.openxmlformats.org/drawingml/2006/table">
            <a:tbl>
              <a:tblPr/>
              <a:tblGrid>
                <a:gridCol w="1743640"/>
                <a:gridCol w="174364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AR" b="1" dirty="0" err="1">
                          <a:solidFill>
                            <a:schemeClr val="bg1"/>
                          </a:solidFill>
                          <a:effectLst/>
                        </a:rPr>
                        <a:t>Location</a:t>
                      </a:r>
                      <a:r>
                        <a:rPr lang="es-AR" b="1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es-AR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AR" b="1" dirty="0" smtClean="0">
                          <a:solidFill>
                            <a:schemeClr val="bg1"/>
                          </a:solidFill>
                          <a:effectLst/>
                        </a:rPr>
                        <a:t>Mar </a:t>
                      </a:r>
                      <a:r>
                        <a:rPr lang="es-AR" b="1" dirty="0">
                          <a:solidFill>
                            <a:schemeClr val="bg1"/>
                          </a:solidFill>
                          <a:effectLst/>
                        </a:rPr>
                        <a:t>del </a:t>
                      </a:r>
                      <a:r>
                        <a:rPr lang="es-AR" b="1" dirty="0" smtClean="0">
                          <a:solidFill>
                            <a:schemeClr val="bg1"/>
                          </a:solidFill>
                          <a:effectLst/>
                        </a:rPr>
                        <a:t>Plata, Argentina</a:t>
                      </a:r>
                      <a:endParaRPr lang="es-AR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AR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s-AR" b="1" dirty="0" smtClean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r>
                        <a:rPr lang="es-AR" b="1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es-AR" b="1" dirty="0" err="1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  <a:r>
                        <a:rPr lang="es-AR" b="1" dirty="0">
                          <a:solidFill>
                            <a:schemeClr val="bg1"/>
                          </a:solidFill>
                          <a:effectLst/>
                        </a:rPr>
                        <a:t> 24, 2014</a:t>
                      </a:r>
                      <a:endParaRPr lang="es-AR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AR" b="1" dirty="0">
                          <a:solidFill>
                            <a:schemeClr val="bg1"/>
                          </a:solidFill>
                          <a:effectLst/>
                        </a:rPr>
                        <a:t>NAB </a:t>
                      </a:r>
                      <a:r>
                        <a:rPr lang="es-AR" b="1" dirty="0" err="1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r>
                        <a:rPr lang="es-AR" b="1" dirty="0">
                          <a:solidFill>
                            <a:schemeClr val="bg1"/>
                          </a:solidFill>
                          <a:effectLst/>
                        </a:rPr>
                        <a:t>: </a:t>
                      </a:r>
                      <a:r>
                        <a:rPr lang="es-AR" b="1" u="sng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Mar del Plata</a:t>
                      </a:r>
                      <a:endParaRPr lang="es-AR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84" name="Picture 64" descr="AAAAI - American Academy of Allergy Asthma &amp; Immu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20688"/>
            <a:ext cx="48863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87025"/>
            <a:ext cx="9404723" cy="1400530"/>
          </a:xfrm>
        </p:spPr>
        <p:txBody>
          <a:bodyPr/>
          <a:lstStyle/>
          <a:p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Causas de Rinitis en relación al momento de los síntomas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209" y="2431719"/>
            <a:ext cx="2940050" cy="576262"/>
          </a:xfrm>
        </p:spPr>
        <p:txBody>
          <a:bodyPr/>
          <a:lstStyle/>
          <a:p>
            <a:r>
              <a:rPr lang="es-AR" sz="2000" b="1" dirty="0" smtClean="0">
                <a:solidFill>
                  <a:srgbClr val="FFFF00"/>
                </a:solidFill>
              </a:rPr>
              <a:t>Comienzo de primavera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8"/>
          </p:nvPr>
        </p:nvSpPr>
        <p:spPr>
          <a:xfrm>
            <a:off x="653266" y="3826896"/>
            <a:ext cx="2940050" cy="659189"/>
          </a:xfrm>
        </p:spPr>
        <p:txBody>
          <a:bodyPr>
            <a:normAutofit/>
          </a:bodyPr>
          <a:lstStyle/>
          <a:p>
            <a:r>
              <a:rPr lang="es-AR" sz="2000" b="1" dirty="0" smtClean="0">
                <a:solidFill>
                  <a:srgbClr val="FFFF00"/>
                </a:solidFill>
              </a:rPr>
              <a:t>Fines del verano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056451" y="2346744"/>
            <a:ext cx="2930525" cy="576262"/>
          </a:xfrm>
        </p:spPr>
        <p:txBody>
          <a:bodyPr/>
          <a:lstStyle/>
          <a:p>
            <a:r>
              <a:rPr lang="es-AR" sz="2000" b="1" dirty="0" smtClean="0">
                <a:solidFill>
                  <a:srgbClr val="FFFF00"/>
                </a:solidFill>
              </a:rPr>
              <a:t>árboles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9"/>
          </p:nvPr>
        </p:nvSpPr>
        <p:spPr>
          <a:xfrm>
            <a:off x="3974941" y="3128517"/>
            <a:ext cx="2934406" cy="659189"/>
          </a:xfrm>
        </p:spPr>
        <p:txBody>
          <a:bodyPr>
            <a:normAutofit/>
          </a:bodyPr>
          <a:lstStyle/>
          <a:p>
            <a:r>
              <a:rPr lang="es-AR" sz="2000" b="1" dirty="0" smtClean="0">
                <a:solidFill>
                  <a:srgbClr val="FFFF00"/>
                </a:solidFill>
              </a:rPr>
              <a:t>gramíneas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7023697" y="2292554"/>
            <a:ext cx="3230032" cy="576262"/>
          </a:xfrm>
        </p:spPr>
        <p:txBody>
          <a:bodyPr/>
          <a:lstStyle/>
          <a:p>
            <a:r>
              <a:rPr lang="es-AR" sz="2000" b="1" dirty="0" smtClean="0">
                <a:solidFill>
                  <a:srgbClr val="FFFF00"/>
                </a:solidFill>
              </a:rPr>
              <a:t>Plátano, abedul, </a:t>
            </a:r>
            <a:r>
              <a:rPr lang="es-AR" sz="2000" b="1" dirty="0" err="1" smtClean="0">
                <a:solidFill>
                  <a:srgbClr val="FFFF00"/>
                </a:solidFill>
              </a:rPr>
              <a:t>cipres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20"/>
          </p:nvPr>
        </p:nvSpPr>
        <p:spPr>
          <a:xfrm>
            <a:off x="6778877" y="3153624"/>
            <a:ext cx="3719672" cy="659189"/>
          </a:xfrm>
        </p:spPr>
        <p:txBody>
          <a:bodyPr>
            <a:noAutofit/>
          </a:bodyPr>
          <a:lstStyle/>
          <a:p>
            <a:r>
              <a:rPr lang="es-AR" sz="2000" b="1" dirty="0" err="1" smtClean="0">
                <a:solidFill>
                  <a:srgbClr val="FFFF00"/>
                </a:solidFill>
              </a:rPr>
              <a:t>Lolium</a:t>
            </a:r>
            <a:r>
              <a:rPr lang="es-AR" sz="2000" b="1" dirty="0" smtClean="0">
                <a:solidFill>
                  <a:srgbClr val="FFFF00"/>
                </a:solidFill>
              </a:rPr>
              <a:t>, </a:t>
            </a:r>
            <a:r>
              <a:rPr lang="es-AR" sz="2000" b="1" dirty="0" err="1" smtClean="0">
                <a:solidFill>
                  <a:srgbClr val="FFFF00"/>
                </a:solidFill>
              </a:rPr>
              <a:t>cynodon</a:t>
            </a:r>
            <a:r>
              <a:rPr lang="es-AR" sz="2000" b="1" dirty="0" smtClean="0">
                <a:solidFill>
                  <a:srgbClr val="FFFF00"/>
                </a:solidFill>
              </a:rPr>
              <a:t>, </a:t>
            </a:r>
            <a:r>
              <a:rPr lang="es-AR" sz="2000" b="1" dirty="0" err="1" smtClean="0">
                <a:solidFill>
                  <a:srgbClr val="FFFF00"/>
                </a:solidFill>
              </a:rPr>
              <a:t>phleum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6112" y="1687555"/>
            <a:ext cx="94282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Estación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33083" y="16558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Antígeno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13320" y="1692306"/>
            <a:ext cx="221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Ejemplos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6" name="Marcador de texto 4"/>
          <p:cNvSpPr txBox="1">
            <a:spLocks/>
          </p:cNvSpPr>
          <p:nvPr/>
        </p:nvSpPr>
        <p:spPr>
          <a:xfrm>
            <a:off x="577753" y="3173424"/>
            <a:ext cx="2940050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Primavera/verano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17" name="Marcador de texto 7"/>
          <p:cNvSpPr txBox="1">
            <a:spLocks/>
          </p:cNvSpPr>
          <p:nvPr/>
        </p:nvSpPr>
        <p:spPr>
          <a:xfrm>
            <a:off x="3944688" y="4554428"/>
            <a:ext cx="2934406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Hongos anemófilos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18" name="Marcador de texto 7"/>
          <p:cNvSpPr txBox="1">
            <a:spLocks/>
          </p:cNvSpPr>
          <p:nvPr/>
        </p:nvSpPr>
        <p:spPr>
          <a:xfrm>
            <a:off x="6804464" y="3878837"/>
            <a:ext cx="2934406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ambrosia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19" name="Marcador de texto 4"/>
          <p:cNvSpPr txBox="1">
            <a:spLocks/>
          </p:cNvSpPr>
          <p:nvPr/>
        </p:nvSpPr>
        <p:spPr>
          <a:xfrm>
            <a:off x="667673" y="4529741"/>
            <a:ext cx="2940050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Otoño/invierno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20" name="Marcador de texto 7"/>
          <p:cNvSpPr txBox="1">
            <a:spLocks/>
          </p:cNvSpPr>
          <p:nvPr/>
        </p:nvSpPr>
        <p:spPr>
          <a:xfrm>
            <a:off x="3974941" y="3838523"/>
            <a:ext cx="2934406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malezas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21" name="Marcador de texto 7"/>
          <p:cNvSpPr txBox="1">
            <a:spLocks/>
          </p:cNvSpPr>
          <p:nvPr/>
        </p:nvSpPr>
        <p:spPr>
          <a:xfrm>
            <a:off x="705710" y="5273027"/>
            <a:ext cx="2934406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Todo el año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22" name="Marcador de texto 7"/>
          <p:cNvSpPr txBox="1">
            <a:spLocks/>
          </p:cNvSpPr>
          <p:nvPr/>
        </p:nvSpPr>
        <p:spPr>
          <a:xfrm>
            <a:off x="4089291" y="5357124"/>
            <a:ext cx="2934406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Alergenos domésticos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23" name="Marcador de texto 7"/>
          <p:cNvSpPr txBox="1">
            <a:spLocks/>
          </p:cNvSpPr>
          <p:nvPr/>
        </p:nvSpPr>
        <p:spPr>
          <a:xfrm>
            <a:off x="7190656" y="5357124"/>
            <a:ext cx="4810000" cy="65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sz="2000" b="1" dirty="0" smtClean="0">
                <a:solidFill>
                  <a:srgbClr val="FFFF00"/>
                </a:solidFill>
              </a:rPr>
              <a:t>Ácaros, mascotas, cucarachas</a:t>
            </a:r>
            <a:endParaRPr lang="es-AR" sz="2000" b="1" dirty="0">
              <a:solidFill>
                <a:srgbClr val="FFFF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909347" y="4590761"/>
            <a:ext cx="265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 smtClean="0">
                <a:solidFill>
                  <a:srgbClr val="FFFF00"/>
                </a:solidFill>
              </a:rPr>
              <a:t>Alternaria</a:t>
            </a:r>
            <a:r>
              <a:rPr lang="es-AR" b="1" dirty="0" smtClean="0">
                <a:solidFill>
                  <a:srgbClr val="FFFF00"/>
                </a:solidFill>
              </a:rPr>
              <a:t>, </a:t>
            </a:r>
            <a:r>
              <a:rPr lang="es-AR" b="1" dirty="0" err="1" smtClean="0">
                <a:solidFill>
                  <a:srgbClr val="FFFF00"/>
                </a:solidFill>
              </a:rPr>
              <a:t>penicillium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8713" y="601631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FF00"/>
                </a:solidFill>
              </a:rPr>
              <a:t>Ocupacional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74941" y="6016313"/>
            <a:ext cx="627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FFFF00"/>
                </a:solidFill>
              </a:rPr>
              <a:t>Polvos de semillas, maderas, pieles, látex, harina</a:t>
            </a:r>
          </a:p>
        </p:txBody>
      </p:sp>
    </p:spTree>
    <p:extLst>
      <p:ext uri="{BB962C8B-B14F-4D97-AF65-F5344CB8AC3E}">
        <p14:creationId xmlns:p14="http://schemas.microsoft.com/office/powerpoint/2010/main" val="15620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1" y="6400800"/>
            <a:ext cx="1730375" cy="4572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42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027" t="7673" r="14027" b="19485"/>
          <a:stretch/>
        </p:blipFill>
        <p:spPr>
          <a:xfrm>
            <a:off x="1415479" y="332656"/>
            <a:ext cx="936104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2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1055441" y="5661248"/>
            <a:ext cx="92887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 b="1" dirty="0" smtClean="0"/>
              <a:t>El  </a:t>
            </a:r>
            <a:r>
              <a:rPr lang="es-ES" altLang="es-AR" sz="2000" b="1" dirty="0" smtClean="0"/>
              <a:t>40 % de niños </a:t>
            </a:r>
            <a:r>
              <a:rPr lang="es-ES" altLang="es-AR" sz="2000" b="1" dirty="0" smtClean="0"/>
              <a:t>y el </a:t>
            </a:r>
            <a:r>
              <a:rPr lang="es-ES" altLang="es-AR" sz="2000" b="1" dirty="0"/>
              <a:t>10 al 30 % de adultos padecen </a:t>
            </a:r>
            <a:r>
              <a:rPr lang="es-ES" altLang="es-AR" sz="2000" b="1" dirty="0"/>
              <a:t>de rinitis </a:t>
            </a:r>
            <a:r>
              <a:rPr lang="es-ES" altLang="es-AR" sz="2000" b="1" dirty="0" smtClean="0"/>
              <a:t>alérgica</a:t>
            </a:r>
          </a:p>
          <a:p>
            <a:pPr eaLnBrk="1" hangingPunct="1"/>
            <a:endParaRPr lang="es-ES" altLang="es-AR" dirty="0"/>
          </a:p>
        </p:txBody>
      </p:sp>
      <p:pic>
        <p:nvPicPr>
          <p:cNvPr id="2050" name="Picture 2" descr="https://encrypted-tbn3.gstatic.com/images?q=tbn:ANd9GcRdr0qfucnyBfu00P0Ia2OGNvBiEZf5_w7hF0s0W02KwIqctSux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04664"/>
            <a:ext cx="5760640" cy="43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J47kq_fySfAfjA7xCTKVhchenW_QxjW5SoEIBNuxq0q4rtcUQ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5" y="404664"/>
            <a:ext cx="3708177" cy="48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7202"/>
            <a:ext cx="8804910" cy="6687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6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580" r="18455" b="5502"/>
          <a:stretch/>
        </p:blipFill>
        <p:spPr>
          <a:xfrm>
            <a:off x="1199456" y="92704"/>
            <a:ext cx="8280921" cy="65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161293"/>
            <a:ext cx="2376264" cy="341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40182" y="4725144"/>
            <a:ext cx="4887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John </a:t>
            </a:r>
            <a:r>
              <a:rPr lang="es-AR" b="1" dirty="0" err="1"/>
              <a:t>Freeman</a:t>
            </a:r>
            <a:endParaRPr lang="es-AR" dirty="0"/>
          </a:p>
          <a:p>
            <a:r>
              <a:rPr lang="es-AR" b="1" dirty="0"/>
              <a:t>(1877-1972)</a:t>
            </a:r>
            <a:endParaRPr lang="es-AR" dirty="0"/>
          </a:p>
          <a:p>
            <a:r>
              <a:rPr lang="en-US" b="1" dirty="0"/>
              <a:t>Further observations on the treatment of hay fever by hypodermic inoculations of pollen vaccine. </a:t>
            </a:r>
            <a:endParaRPr lang="en-US" dirty="0"/>
          </a:p>
          <a:p>
            <a:r>
              <a:rPr lang="es-AR" b="1" dirty="0" err="1"/>
              <a:t>Lancet</a:t>
            </a:r>
            <a:r>
              <a:rPr lang="es-AR" b="1" dirty="0"/>
              <a:t> 1911; 2:814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223792" y="112996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 Leonard </a:t>
            </a:r>
            <a:r>
              <a:rPr lang="es-AR" b="1" dirty="0" err="1"/>
              <a:t>Noon</a:t>
            </a:r>
            <a:r>
              <a:rPr lang="es-AR" b="1" dirty="0"/>
              <a:t> demostró que</a:t>
            </a:r>
          </a:p>
          <a:p>
            <a:r>
              <a:rPr lang="es-AR" b="1" dirty="0"/>
              <a:t>la inyección subcutánea con extractos de pólenes de pastos en pacientes con rinitis alérgica, producía desensibilización efectiva</a:t>
            </a:r>
            <a:endParaRPr lang="es-AR" dirty="0"/>
          </a:p>
          <a:p>
            <a:r>
              <a:rPr lang="en-US" b="1" dirty="0"/>
              <a:t>Prophylactic inoculations against hay fever.  </a:t>
            </a:r>
            <a:r>
              <a:rPr lang="es-AR" b="1" dirty="0" err="1"/>
              <a:t>Lancet</a:t>
            </a:r>
            <a:r>
              <a:rPr lang="es-AR" b="1" dirty="0"/>
              <a:t> 1911; 1:1572–3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32656"/>
            <a:ext cx="2520280" cy="36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88641"/>
            <a:ext cx="7882253" cy="61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3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29532" t="33810" r="28887" b="16684"/>
          <a:stretch/>
        </p:blipFill>
        <p:spPr bwMode="auto">
          <a:xfrm>
            <a:off x="1199456" y="548680"/>
            <a:ext cx="9361039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8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1"/>
          <a:stretch/>
        </p:blipFill>
        <p:spPr bwMode="auto">
          <a:xfrm>
            <a:off x="911424" y="1340768"/>
            <a:ext cx="95391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71664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es-AR" sz="2400" b="1" i="1" dirty="0" err="1">
                <a:latin typeface="Verdana"/>
              </a:rPr>
              <a:t>ragweed</a:t>
            </a:r>
            <a:r>
              <a:rPr lang="es-AR" sz="2400" b="1" i="1" dirty="0">
                <a:latin typeface="Verdana"/>
              </a:rPr>
              <a:t> </a:t>
            </a:r>
            <a:r>
              <a:rPr lang="es-AR" sz="2400" b="1" i="1" dirty="0" err="1">
                <a:latin typeface="Verdana"/>
              </a:rPr>
              <a:t>immunotherapy</a:t>
            </a:r>
            <a:r>
              <a:rPr lang="es-A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6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CONSENSO sobre los</a:t>
            </a:r>
            <a:br>
              <a:rPr lang="es-AR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Beneficios de la Inmunoterapia</a:t>
            </a:r>
            <a:endParaRPr lang="es-AR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2060849"/>
            <a:ext cx="8229600" cy="4525963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FFFF00"/>
                </a:solidFill>
              </a:rPr>
              <a:t>Modifica el curso natural de las enfermedades alérgicas.</a:t>
            </a:r>
          </a:p>
          <a:p>
            <a:r>
              <a:rPr lang="es-AR" sz="2800" b="1" dirty="0">
                <a:solidFill>
                  <a:srgbClr val="FFFF00"/>
                </a:solidFill>
              </a:rPr>
              <a:t>Puede prevenir el desarrollo de asma en los pacientes con rinitis alérgica.</a:t>
            </a:r>
          </a:p>
          <a:p>
            <a:r>
              <a:rPr lang="es-AR" sz="2800" b="1" dirty="0">
                <a:solidFill>
                  <a:srgbClr val="FFFF00"/>
                </a:solidFill>
              </a:rPr>
              <a:t>Previene nuevas sensibilizaciones.</a:t>
            </a:r>
          </a:p>
          <a:p>
            <a:r>
              <a:rPr lang="es-AR" sz="2800" b="1" dirty="0">
                <a:solidFill>
                  <a:srgbClr val="FFFF00"/>
                </a:solidFill>
              </a:rPr>
              <a:t>Crea tolerancia inmunológica</a:t>
            </a:r>
          </a:p>
        </p:txBody>
      </p:sp>
    </p:spTree>
    <p:extLst>
      <p:ext uri="{BB962C8B-B14F-4D97-AF65-F5344CB8AC3E}">
        <p14:creationId xmlns:p14="http://schemas.microsoft.com/office/powerpoint/2010/main" val="25732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05868" y="1072912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XXXVIII </a:t>
            </a:r>
            <a:r>
              <a:rPr lang="es-AR" sz="2400" b="1" dirty="0"/>
              <a:t>CONGRESO  ANUAL  AAAeIC</a:t>
            </a:r>
          </a:p>
          <a:p>
            <a:pPr algn="ctr"/>
            <a:r>
              <a:rPr lang="es-AR" sz="2400" b="1" dirty="0" smtClean="0"/>
              <a:t>13, 14  </a:t>
            </a:r>
            <a:r>
              <a:rPr lang="es-AR" sz="2400" b="1" dirty="0"/>
              <a:t>y  </a:t>
            </a:r>
            <a:r>
              <a:rPr lang="es-AR" sz="2400" b="1" dirty="0" smtClean="0"/>
              <a:t>15  </a:t>
            </a:r>
            <a:r>
              <a:rPr lang="es-AR" sz="2400" b="1" dirty="0"/>
              <a:t>de  Agosto  de  </a:t>
            </a:r>
            <a:r>
              <a:rPr lang="es-AR" sz="2400" b="1" dirty="0" smtClean="0"/>
              <a:t>2015</a:t>
            </a:r>
            <a:endParaRPr lang="es-AR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32" y="5283822"/>
            <a:ext cx="8390026" cy="129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9544" r="15139" b="45274"/>
          <a:stretch/>
        </p:blipFill>
        <p:spPr bwMode="auto">
          <a:xfrm>
            <a:off x="263352" y="2109459"/>
            <a:ext cx="3753412" cy="2994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05868" y="451996"/>
            <a:ext cx="5714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AR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oudy Stout" panose="0202090407030B020401" pitchFamily="18" charset="0"/>
              </a:rPr>
              <a:t>Los  invito a nuestro Congreso Anual </a:t>
            </a:r>
            <a:endParaRPr lang="es-AR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56585" y="2924944"/>
            <a:ext cx="3137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s-AR" sz="48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GRACIAS</a:t>
            </a:r>
            <a:r>
              <a:rPr lang="es-AR" sz="36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095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Prevalencia de enfermedades crónicas </a:t>
            </a:r>
            <a:r>
              <a:rPr lang="es-A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/>
            </a:r>
            <a:br>
              <a:rPr lang="es-A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+mn-ea"/>
                <a:cs typeface="+mn-cs"/>
              </a:rPr>
            </a:br>
            <a:r>
              <a:rPr lang="es-AR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en 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niños menores de 18 años (USA)</a:t>
            </a:r>
            <a:b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+mn-ea"/>
                <a:cs typeface="+mn-cs"/>
              </a:rPr>
            </a:br>
            <a:endParaRPr lang="es-AR" sz="5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775520" y="194325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							Casos por 1000</a:t>
            </a:r>
          </a:p>
          <a:p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Rinitis 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Alérgica						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59.7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Asma							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42.5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Eczema / Alergias de piel			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32.9</a:t>
            </a: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Alergia Digestiva					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25.1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Cardiopatías						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15.2</a:t>
            </a:r>
            <a:endParaRPr lang="es-AR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Artritis y otras artropatías					  4.6</a:t>
            </a:r>
          </a:p>
          <a:p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Diabetes Mellitus					</a:t>
            </a:r>
            <a:r>
              <a:rPr 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  </a:t>
            </a:r>
            <a:r>
              <a:rPr lang="es-AR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1.0</a:t>
            </a:r>
          </a:p>
          <a:p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5735960" y="613873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400" dirty="0">
                <a:latin typeface="Calibri" panose="020F0502020204030204"/>
              </a:rPr>
              <a:t>Newacheck PW, </a:t>
            </a:r>
            <a:r>
              <a:rPr lang="es-AR" sz="1400" dirty="0" err="1">
                <a:latin typeface="Calibri" panose="020F0502020204030204"/>
              </a:rPr>
              <a:t>Stoddard</a:t>
            </a:r>
            <a:r>
              <a:rPr lang="es-AR" sz="1400" dirty="0">
                <a:latin typeface="Calibri" panose="020F0502020204030204"/>
              </a:rPr>
              <a:t> JJ. </a:t>
            </a:r>
            <a:r>
              <a:rPr lang="es-AR" sz="1400" dirty="0" err="1">
                <a:latin typeface="Calibri" panose="020F0502020204030204"/>
              </a:rPr>
              <a:t>Prevalence</a:t>
            </a:r>
            <a:r>
              <a:rPr lang="es-AR" sz="1400" dirty="0">
                <a:latin typeface="Calibri" panose="020F0502020204030204"/>
              </a:rPr>
              <a:t> and </a:t>
            </a:r>
            <a:r>
              <a:rPr lang="es-AR" sz="1400" dirty="0" err="1">
                <a:latin typeface="Calibri" panose="020F0502020204030204"/>
              </a:rPr>
              <a:t>impact</a:t>
            </a:r>
            <a:r>
              <a:rPr lang="es-AR" sz="1400" dirty="0">
                <a:latin typeface="Calibri" panose="020F0502020204030204"/>
              </a:rPr>
              <a:t> of </a:t>
            </a:r>
            <a:r>
              <a:rPr lang="es-AR" sz="1400" dirty="0" err="1">
                <a:latin typeface="Calibri" panose="020F0502020204030204"/>
              </a:rPr>
              <a:t>multiple</a:t>
            </a:r>
            <a:r>
              <a:rPr lang="es-AR" sz="1400" dirty="0">
                <a:latin typeface="Calibri" panose="020F0502020204030204"/>
              </a:rPr>
              <a:t> </a:t>
            </a:r>
            <a:r>
              <a:rPr lang="es-AR" sz="1400" dirty="0" err="1">
                <a:latin typeface="Calibri" panose="020F0502020204030204"/>
              </a:rPr>
              <a:t>chiddhood</a:t>
            </a:r>
            <a:r>
              <a:rPr lang="es-AR" sz="1400" dirty="0">
                <a:latin typeface="Calibri" panose="020F0502020204030204"/>
              </a:rPr>
              <a:t> </a:t>
            </a:r>
            <a:r>
              <a:rPr lang="es-AR" sz="1400" dirty="0" err="1">
                <a:latin typeface="Calibri" panose="020F0502020204030204"/>
              </a:rPr>
              <a:t>chronic</a:t>
            </a:r>
            <a:r>
              <a:rPr lang="es-AR" sz="1400" dirty="0">
                <a:latin typeface="Calibri" panose="020F0502020204030204"/>
              </a:rPr>
              <a:t> </a:t>
            </a:r>
            <a:r>
              <a:rPr lang="es-AR" sz="1400" dirty="0" err="1" smtClean="0">
                <a:latin typeface="Calibri" panose="020F0502020204030204"/>
              </a:rPr>
              <a:t>illnesses</a:t>
            </a:r>
            <a:r>
              <a:rPr lang="es-AR" sz="1400" dirty="0" smtClean="0">
                <a:latin typeface="Calibri" panose="020F0502020204030204"/>
              </a:rPr>
              <a:t> . </a:t>
            </a:r>
            <a:r>
              <a:rPr lang="es-AR" sz="1400" dirty="0">
                <a:latin typeface="Calibri" panose="020F0502020204030204"/>
              </a:rPr>
              <a:t>J </a:t>
            </a:r>
            <a:r>
              <a:rPr lang="es-AR" sz="1400" dirty="0" err="1">
                <a:latin typeface="Calibri" panose="020F0502020204030204"/>
              </a:rPr>
              <a:t>Pedriatics</a:t>
            </a:r>
            <a:r>
              <a:rPr lang="es-AR" sz="1400" dirty="0">
                <a:latin typeface="Calibri" panose="020F0502020204030204"/>
              </a:rPr>
              <a:t> 1994; 124: 40</a:t>
            </a:r>
            <a:endParaRPr lang="es-AR" sz="12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1686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920" r="12367" b="15547"/>
          <a:stretch/>
        </p:blipFill>
        <p:spPr>
          <a:xfrm>
            <a:off x="1199456" y="404664"/>
            <a:ext cx="9721081" cy="61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15"/>
          <a:stretch/>
        </p:blipFill>
        <p:spPr bwMode="auto">
          <a:xfrm>
            <a:off x="2063552" y="188640"/>
            <a:ext cx="6048672" cy="56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6" b="3800"/>
          <a:stretch/>
        </p:blipFill>
        <p:spPr bwMode="auto">
          <a:xfrm>
            <a:off x="1415480" y="6093296"/>
            <a:ext cx="7560840" cy="5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7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image00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107250"/>
            <a:ext cx="8856984" cy="664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ANY0028.JPG"/>
          <p:cNvPicPr>
            <a:picLocks noChangeAspect="1"/>
          </p:cNvPicPr>
          <p:nvPr/>
        </p:nvPicPr>
        <p:blipFill>
          <a:blip r:embed="rId3" cstate="print">
            <a:lum bright="40000" contrast="40000"/>
          </a:blip>
          <a:srcRect l="7812" t="22916" r="7031" b="12500"/>
          <a:stretch>
            <a:fillRect/>
          </a:stretch>
        </p:blipFill>
        <p:spPr>
          <a:xfrm>
            <a:off x="1631504" y="1134997"/>
            <a:ext cx="8712968" cy="4956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4238625" y="6059489"/>
            <a:ext cx="600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i="1">
                <a:latin typeface="Calibri" panose="020F0502020204030204" pitchFamily="34" charset="0"/>
              </a:rPr>
              <a:t>Feleszko, W y cols. European Journal of Pharmacology. 2006</a:t>
            </a:r>
          </a:p>
        </p:txBody>
      </p:sp>
      <p:sp>
        <p:nvSpPr>
          <p:cNvPr id="8196" name="3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es-ES" altLang="es-A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Hipótesis de la higiene</a:t>
            </a:r>
          </a:p>
        </p:txBody>
      </p:sp>
    </p:spTree>
    <p:extLst>
      <p:ext uri="{BB962C8B-B14F-4D97-AF65-F5344CB8AC3E}">
        <p14:creationId xmlns:p14="http://schemas.microsoft.com/office/powerpoint/2010/main" val="260857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4"/>
          <a:stretch/>
        </p:blipFill>
        <p:spPr bwMode="auto">
          <a:xfrm>
            <a:off x="3431704" y="692697"/>
            <a:ext cx="5472608" cy="58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4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986</Words>
  <Application>Microsoft Office PowerPoint</Application>
  <PresentationFormat>Panorámica</PresentationFormat>
  <Paragraphs>169</Paragraphs>
  <Slides>37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3" baseType="lpstr">
      <vt:lpstr>Aharoni</vt:lpstr>
      <vt:lpstr>Arial</vt:lpstr>
      <vt:lpstr>Arial</vt:lpstr>
      <vt:lpstr>Calibri</vt:lpstr>
      <vt:lpstr>Century Gothic</vt:lpstr>
      <vt:lpstr>Corbel</vt:lpstr>
      <vt:lpstr>Georgia</vt:lpstr>
      <vt:lpstr>Goudy Stout</vt:lpstr>
      <vt:lpstr>Helvetica Neue</vt:lpstr>
      <vt:lpstr>Tahoma</vt:lpstr>
      <vt:lpstr>Times New Roman</vt:lpstr>
      <vt:lpstr>Verdana</vt:lpstr>
      <vt:lpstr>Wingdings 3</vt:lpstr>
      <vt:lpstr>Custom Design</vt:lpstr>
      <vt:lpstr>Ion</vt:lpstr>
      <vt:lpstr>Gráfico</vt:lpstr>
      <vt:lpstr>Rinitis:</vt:lpstr>
      <vt:lpstr>Presentación de PowerPoint</vt:lpstr>
      <vt:lpstr>Presentación de PowerPoint</vt:lpstr>
      <vt:lpstr>Prevalencia de enfermedades crónicas  en niños menores de 18 años (USA) </vt:lpstr>
      <vt:lpstr>Presentación de PowerPoint</vt:lpstr>
      <vt:lpstr>Presentación de PowerPoint</vt:lpstr>
      <vt:lpstr>Presentación de PowerPoint</vt:lpstr>
      <vt:lpstr>Hipótesis de la higiene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Alergenos  Alimentos      Ambientales</vt:lpstr>
      <vt:lpstr>Presentación de PowerPoint</vt:lpstr>
      <vt:lpstr>Presentación de PowerPoint</vt:lpstr>
      <vt:lpstr>Presentación de PowerPoint</vt:lpstr>
      <vt:lpstr>Diagnósticos Diferenciales</vt:lpstr>
      <vt:lpstr>Rinitis y medicamentos sistémicos</vt:lpstr>
      <vt:lpstr>Rinosinusitis aguda</vt:lpstr>
      <vt:lpstr>Presentación de PowerPoint</vt:lpstr>
      <vt:lpstr>Presentación de PowerPoint</vt:lpstr>
      <vt:lpstr>Presentación de PowerPoint</vt:lpstr>
      <vt:lpstr>Presentación de PowerPoint</vt:lpstr>
      <vt:lpstr>Alternaria</vt:lpstr>
      <vt:lpstr>Presentación de PowerPoint</vt:lpstr>
      <vt:lpstr>Causas de Rinitis en relación al momento de los síntomas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CONSENSO sobre los Beneficios de la Inmunoterapia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Rinitis: Manejo práctico para el neumónologo</dc:title>
  <dc:creator>User</dc:creator>
  <cp:lastModifiedBy>Rene Alfredo Baillieau</cp:lastModifiedBy>
  <cp:revision>75</cp:revision>
  <dcterms:created xsi:type="dcterms:W3CDTF">2014-09-11T02:06:48Z</dcterms:created>
  <dcterms:modified xsi:type="dcterms:W3CDTF">2014-10-11T19:18:53Z</dcterms:modified>
</cp:coreProperties>
</file>