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8" r:id="rId2"/>
    <p:sldId id="257" r:id="rId3"/>
    <p:sldId id="258" r:id="rId4"/>
    <p:sldId id="280" r:id="rId5"/>
    <p:sldId id="339" r:id="rId6"/>
    <p:sldId id="344" r:id="rId7"/>
    <p:sldId id="341" r:id="rId8"/>
    <p:sldId id="345" r:id="rId9"/>
    <p:sldId id="343" r:id="rId10"/>
    <p:sldId id="346" r:id="rId11"/>
    <p:sldId id="347" r:id="rId12"/>
    <p:sldId id="292" r:id="rId13"/>
    <p:sldId id="350" r:id="rId14"/>
    <p:sldId id="348" r:id="rId15"/>
    <p:sldId id="304" r:id="rId16"/>
    <p:sldId id="262" r:id="rId17"/>
    <p:sldId id="321" r:id="rId18"/>
    <p:sldId id="323" r:id="rId19"/>
    <p:sldId id="325" r:id="rId20"/>
    <p:sldId id="309" r:id="rId21"/>
    <p:sldId id="283" r:id="rId22"/>
    <p:sldId id="349" r:id="rId23"/>
    <p:sldId id="319" r:id="rId24"/>
    <p:sldId id="351" r:id="rId25"/>
    <p:sldId id="316" r:id="rId26"/>
    <p:sldId id="327" r:id="rId27"/>
    <p:sldId id="328" r:id="rId28"/>
    <p:sldId id="329" r:id="rId29"/>
    <p:sldId id="288" r:id="rId30"/>
    <p:sldId id="289" r:id="rId31"/>
    <p:sldId id="322" r:id="rId32"/>
    <p:sldId id="274" r:id="rId3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53" autoAdjust="0"/>
  </p:normalViewPr>
  <p:slideViewPr>
    <p:cSldViewPr showGuides="1">
      <p:cViewPr>
        <p:scale>
          <a:sx n="60" d="100"/>
          <a:sy n="60" d="100"/>
        </p:scale>
        <p:origin x="-33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66EC-7927-4440-8DBB-E86835B02046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55D7-29D7-4C37-96F3-6B7B251264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Hematosis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55D7-29D7-4C37-96F3-6B7B25126420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Área</a:t>
            </a:r>
            <a:r>
              <a:rPr lang="es-AR" baseline="0" dirty="0" smtClean="0"/>
              <a:t> Hipodensa: Igual densidad. Área Hiperdensa: menor densidad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55D7-29D7-4C37-96F3-6B7B25126420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err="1" smtClean="0"/>
              <a:t>Area</a:t>
            </a:r>
            <a:r>
              <a:rPr lang="es-AR" baseline="0" dirty="0" smtClean="0"/>
              <a:t> Hipodensa: Igual </a:t>
            </a:r>
            <a:r>
              <a:rPr lang="es-AR" baseline="0" dirty="0" err="1" smtClean="0"/>
              <a:t>volumne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Area</a:t>
            </a:r>
            <a:r>
              <a:rPr lang="es-AR" baseline="0" dirty="0" smtClean="0"/>
              <a:t> Hiperdensa: menor volumen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55D7-29D7-4C37-96F3-6B7B25126420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55D7-29D7-4C37-96F3-6B7B25126420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95EC-688D-4588-BAB3-91FED3BB1F20}" type="datetimeFigureOut">
              <a:rPr lang="es-AR" smtClean="0"/>
              <a:pPr/>
              <a:t>11/10/2014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E5728-68AA-4819-BE10-831B0691944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source=images&amp;cd=&amp;cad=rja&amp;docid=hFl9tY-f5MqTuM&amp;tbnid=hIcJGzFn4o9fdM:&amp;ved=0CAUQjRw&amp;url=http://www.unifesp.br/dmorfo/histologia/ensino/pulmao/histologia.htm&amp;ei=99m8UYu5NILfrAHosYG4Dw&amp;bvm=bv.47883778,d.aWM&amp;psig=AFQjCNFHRaA5jFbAU86Y9CynD036VNQKFg&amp;ust=137141744842413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r/url?sa=i&amp;rct=j&amp;q=globo&amp;source=images&amp;cd=&amp;cad=rja&amp;docid=EpqB-5XTkM6XfM&amp;tbnid=puRqdS8iMtfQZM:&amp;ved=0CAUQjRw&amp;url=http://www.tiendadeglobos.com/Globos+colores+Est%E1ndar+5%22-13cm+Sempertex/0&amp;71&amp;ei=c--8UZOpKM6XrgGB7YGQCA&amp;psig=AFQjCNEp-0SAiTebzH6-8cAkksOnfIzRqw&amp;ust=1371422953326619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ar/url?sa=i&amp;rct=j&amp;q=globos+desinflados&amp;source=images&amp;cd=&amp;cad=rja&amp;docid=6TjomAwrFrgaMM&amp;tbnid=Ey13-iRsmafYHM:&amp;ved=0CAUQjRw&amp;url=http://es.123rf.com/photo_4433640_una-macro-foto-de-parte-globos-desinflados.html&amp;ei=Me-8UbvcFtG7qQHP3YHIBg&amp;psig=AFQjCNEzDm5GbeRQBGjYGgmmroNFt4U2gg&amp;ust=137142282689221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frm=1&amp;source=images&amp;cd=&amp;cad=rja&amp;docid=QPW_6qz4BNdWMM&amp;tbnid=u-tmnmVl7xxWDM:&amp;ved=0CAUQjRw&amp;url=http://mosaicartsource.wordpress.com/2007/02/02/abstract-mosaics-mosaic-artist-sheila-hudson-boise-idaho/&amp;ei=dAjGUfn_JIqm9ATGvYCgCw&amp;bvm=bv.48293060,d.dmg&amp;psig=AFQjCNHTipIM_C3B_oc5I4fRcN89MCaUGQ&amp;ust=137201909985918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ar/url?sa=i&amp;rct=j&amp;q=&amp;source=images&amp;cd=&amp;cad=rja&amp;docid=hFl9tY-f5MqTuM&amp;tbnid=hIcJGzFn4o9fdM:&amp;ved=0CAUQjRw&amp;url=http://www.unifesp.br/dmorfo/histologia/ensino/pulmao/histologia.htm&amp;ei=99m8UYu5NILfrAHosYG4Dw&amp;bvm=bv.47883778,d.aWM&amp;psig=AFQjCNFHRaA5jFbAU86Y9CynD036VNQKFg&amp;ust=137141744842413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9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ar/url?sa=i&amp;rct=j&amp;q=&amp;source=images&amp;cd=&amp;cad=rja&amp;docid=hFl9tY-f5MqTuM&amp;tbnid=hIcJGzFn4o9fdM:&amp;ved=0CAUQjRw&amp;url=http://www.unifesp.br/dmorfo/histologia/ensino/pulmao/histologia.htm&amp;ei=99m8UYu5NILfrAHosYG4Dw&amp;bvm=bv.47883778,d.aWM&amp;psig=AFQjCNFHRaA5jFbAU86Y9CynD036VNQKFg&amp;ust=1371417448424133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ar/url?sa=i&amp;rct=j&amp;q=&amp;source=images&amp;cd=&amp;cad=rja&amp;docid=hFl9tY-f5MqTuM&amp;tbnid=hIcJGzFn4o9fdM:&amp;ved=0CAUQjRw&amp;url=http://www.unifesp.br/dmorfo/histologia/ensino/pulmao/histologia.htm&amp;ei=99m8UYu5NILfrAHosYG4Dw&amp;bvm=bv.47883778,d.aWM&amp;psig=AFQjCNFHRaA5jFbAU86Y9CynD036VNQKFg&amp;ust=137141744842413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lang="es-AR" sz="6000" dirty="0" smtClean="0">
                <a:solidFill>
                  <a:srgbClr val="FFFF00"/>
                </a:solidFill>
              </a:rPr>
              <a:t>PATRÓN EN MOSAICO</a:t>
            </a:r>
            <a:endParaRPr lang="es-AR" sz="6000" dirty="0">
              <a:solidFill>
                <a:srgbClr val="FFFF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71312" y="2204864"/>
            <a:ext cx="758897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Interpretación Imagenológica</a:t>
            </a:r>
            <a:endParaRPr kumimoji="0" lang="es-AR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045764" y="5916628"/>
            <a:ext cx="3038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Instituto Radiológico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latin typeface="Times New Roman" pitchFamily="18" charset="0"/>
              </a:rPr>
              <a:t>Mar del Plata - </a:t>
            </a:r>
            <a:r>
              <a:rPr lang="es-ES_tradnl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Argentina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011044" y="6067354"/>
            <a:ext cx="1449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Times New Roman" pitchFamily="18" charset="0"/>
              </a:rPr>
              <a:t>FAARDIT</a:t>
            </a:r>
          </a:p>
        </p:txBody>
      </p:sp>
      <p:pic>
        <p:nvPicPr>
          <p:cNvPr id="16" name="Picture 4" descr="http://edu.faardit.org.ar/img/fondo/cab2.jpg"/>
          <p:cNvPicPr>
            <a:picLocks noChangeAspect="1" noChangeArrowheads="1"/>
          </p:cNvPicPr>
          <p:nvPr/>
        </p:nvPicPr>
        <p:blipFill>
          <a:blip r:embed="rId2" cstate="print"/>
          <a:srcRect r="76695" b="28127"/>
          <a:stretch>
            <a:fillRect/>
          </a:stretch>
        </p:blipFill>
        <p:spPr bwMode="auto">
          <a:xfrm>
            <a:off x="7159925" y="4836752"/>
            <a:ext cx="1175094" cy="1160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7" descr="C:\Users\SAR\Desktop\SEBASTIAN\MEDICINA\ACADEMICO\CLASES 2014\Lesiones quisticas pulmonares\logo_disertant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37" y="4756676"/>
            <a:ext cx="1583345" cy="1677872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rcRect l="6145" t="19062" r="69042" b="19959"/>
          <a:stretch>
            <a:fillRect/>
          </a:stretch>
        </p:blipFill>
        <p:spPr bwMode="auto">
          <a:xfrm>
            <a:off x="3952083" y="4725144"/>
            <a:ext cx="1228349" cy="111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23290" y="1089640"/>
            <a:ext cx="3065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Fisiopatología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24536" y="2619024"/>
            <a:ext cx="4139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Infiltrados intersticiales o alveolares.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Vidrio esmerilado.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875798" y="1910010"/>
            <a:ext cx="3960440" cy="57606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s-AR" sz="2800" dirty="0" smtClean="0">
                <a:solidFill>
                  <a:schemeClr val="bg1"/>
                </a:solidFill>
              </a:rPr>
              <a:t>Enf. Intersticial parcheada</a:t>
            </a:r>
          </a:p>
        </p:txBody>
      </p:sp>
      <p:pic>
        <p:nvPicPr>
          <p:cNvPr id="18" name="Picture 2" descr="http://www.unifesp.br/dmorfo/histologia/ensino/pulmao/img/01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5838" y="3992303"/>
            <a:ext cx="3261776" cy="2718146"/>
          </a:xfrm>
          <a:prstGeom prst="rect">
            <a:avLst/>
          </a:prstGeom>
          <a:noFill/>
        </p:spPr>
      </p:pic>
      <p:sp>
        <p:nvSpPr>
          <p:cNvPr id="19" name="18 Flecha derecha"/>
          <p:cNvSpPr/>
          <p:nvPr/>
        </p:nvSpPr>
        <p:spPr>
          <a:xfrm rot="17099354">
            <a:off x="5496920" y="5911359"/>
            <a:ext cx="491245" cy="35386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Flecha derecha"/>
          <p:cNvSpPr/>
          <p:nvPr/>
        </p:nvSpPr>
        <p:spPr>
          <a:xfrm rot="5940658">
            <a:off x="5547707" y="4530484"/>
            <a:ext cx="491245" cy="35386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1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5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22" name="21 Forma libre"/>
          <p:cNvSpPr/>
          <p:nvPr/>
        </p:nvSpPr>
        <p:spPr>
          <a:xfrm>
            <a:off x="560934" y="2908235"/>
            <a:ext cx="3059281" cy="3124541"/>
          </a:xfrm>
          <a:custGeom>
            <a:avLst/>
            <a:gdLst>
              <a:gd name="connsiteX0" fmla="*/ 530199 w 3059281"/>
              <a:gd name="connsiteY0" fmla="*/ 3116047 h 3124541"/>
              <a:gd name="connsiteX1" fmla="*/ 545567 w 3059281"/>
              <a:gd name="connsiteY1" fmla="*/ 3085311 h 3124541"/>
              <a:gd name="connsiteX2" fmla="*/ 576303 w 3059281"/>
              <a:gd name="connsiteY2" fmla="*/ 3039207 h 3124541"/>
              <a:gd name="connsiteX3" fmla="*/ 591671 w 3059281"/>
              <a:gd name="connsiteY3" fmla="*/ 3016155 h 3124541"/>
              <a:gd name="connsiteX4" fmla="*/ 637775 w 3059281"/>
              <a:gd name="connsiteY4" fmla="*/ 2939315 h 3124541"/>
              <a:gd name="connsiteX5" fmla="*/ 660827 w 3059281"/>
              <a:gd name="connsiteY5" fmla="*/ 2893210 h 3124541"/>
              <a:gd name="connsiteX6" fmla="*/ 699248 w 3059281"/>
              <a:gd name="connsiteY6" fmla="*/ 2839422 h 3124541"/>
              <a:gd name="connsiteX7" fmla="*/ 706932 w 3059281"/>
              <a:gd name="connsiteY7" fmla="*/ 2808686 h 3124541"/>
              <a:gd name="connsiteX8" fmla="*/ 722300 w 3059281"/>
              <a:gd name="connsiteY8" fmla="*/ 2747214 h 3124541"/>
              <a:gd name="connsiteX9" fmla="*/ 753036 w 3059281"/>
              <a:gd name="connsiteY9" fmla="*/ 2701110 h 3124541"/>
              <a:gd name="connsiteX10" fmla="*/ 768404 w 3059281"/>
              <a:gd name="connsiteY10" fmla="*/ 2678057 h 3124541"/>
              <a:gd name="connsiteX11" fmla="*/ 783772 w 3059281"/>
              <a:gd name="connsiteY11" fmla="*/ 2655005 h 3124541"/>
              <a:gd name="connsiteX12" fmla="*/ 799140 w 3059281"/>
              <a:gd name="connsiteY12" fmla="*/ 2624269 h 3124541"/>
              <a:gd name="connsiteX13" fmla="*/ 806824 w 3059281"/>
              <a:gd name="connsiteY13" fmla="*/ 2601217 h 3124541"/>
              <a:gd name="connsiteX14" fmla="*/ 845244 w 3059281"/>
              <a:gd name="connsiteY14" fmla="*/ 2547429 h 3124541"/>
              <a:gd name="connsiteX15" fmla="*/ 860612 w 3059281"/>
              <a:gd name="connsiteY15" fmla="*/ 2524377 h 3124541"/>
              <a:gd name="connsiteX16" fmla="*/ 922084 w 3059281"/>
              <a:gd name="connsiteY16" fmla="*/ 2485957 h 3124541"/>
              <a:gd name="connsiteX17" fmla="*/ 937453 w 3059281"/>
              <a:gd name="connsiteY17" fmla="*/ 2455220 h 3124541"/>
              <a:gd name="connsiteX18" fmla="*/ 983557 w 3059281"/>
              <a:gd name="connsiteY18" fmla="*/ 2424484 h 3124541"/>
              <a:gd name="connsiteX19" fmla="*/ 1052713 w 3059281"/>
              <a:gd name="connsiteY19" fmla="*/ 2378380 h 3124541"/>
              <a:gd name="connsiteX20" fmla="*/ 1075765 w 3059281"/>
              <a:gd name="connsiteY20" fmla="*/ 2363012 h 3124541"/>
              <a:gd name="connsiteX21" fmla="*/ 1098817 w 3059281"/>
              <a:gd name="connsiteY21" fmla="*/ 2355328 h 3124541"/>
              <a:gd name="connsiteX22" fmla="*/ 1114185 w 3059281"/>
              <a:gd name="connsiteY22" fmla="*/ 2332276 h 3124541"/>
              <a:gd name="connsiteX23" fmla="*/ 1144921 w 3059281"/>
              <a:gd name="connsiteY23" fmla="*/ 2316908 h 3124541"/>
              <a:gd name="connsiteX24" fmla="*/ 1198710 w 3059281"/>
              <a:gd name="connsiteY24" fmla="*/ 2286172 h 3124541"/>
              <a:gd name="connsiteX25" fmla="*/ 1275550 w 3059281"/>
              <a:gd name="connsiteY25" fmla="*/ 2263120 h 3124541"/>
              <a:gd name="connsiteX26" fmla="*/ 1313970 w 3059281"/>
              <a:gd name="connsiteY26" fmla="*/ 2232383 h 3124541"/>
              <a:gd name="connsiteX27" fmla="*/ 1329338 w 3059281"/>
              <a:gd name="connsiteY27" fmla="*/ 2209331 h 3124541"/>
              <a:gd name="connsiteX28" fmla="*/ 1352390 w 3059281"/>
              <a:gd name="connsiteY28" fmla="*/ 2193963 h 3124541"/>
              <a:gd name="connsiteX29" fmla="*/ 1383127 w 3059281"/>
              <a:gd name="connsiteY29" fmla="*/ 2155543 h 3124541"/>
              <a:gd name="connsiteX30" fmla="*/ 1398495 w 3059281"/>
              <a:gd name="connsiteY30" fmla="*/ 2132491 h 3124541"/>
              <a:gd name="connsiteX31" fmla="*/ 1421547 w 3059281"/>
              <a:gd name="connsiteY31" fmla="*/ 2124807 h 3124541"/>
              <a:gd name="connsiteX32" fmla="*/ 1444599 w 3059281"/>
              <a:gd name="connsiteY32" fmla="*/ 2109439 h 3124541"/>
              <a:gd name="connsiteX33" fmla="*/ 1490703 w 3059281"/>
              <a:gd name="connsiteY33" fmla="*/ 2094071 h 3124541"/>
              <a:gd name="connsiteX34" fmla="*/ 1751960 w 3059281"/>
              <a:gd name="connsiteY34" fmla="*/ 2078703 h 3124541"/>
              <a:gd name="connsiteX35" fmla="*/ 1890273 w 3059281"/>
              <a:gd name="connsiteY35" fmla="*/ 2063335 h 3124541"/>
              <a:gd name="connsiteX36" fmla="*/ 1936377 w 3059281"/>
              <a:gd name="connsiteY36" fmla="*/ 2047967 h 3124541"/>
              <a:gd name="connsiteX37" fmla="*/ 1982481 w 3059281"/>
              <a:gd name="connsiteY37" fmla="*/ 2017231 h 3124541"/>
              <a:gd name="connsiteX38" fmla="*/ 1997849 w 3059281"/>
              <a:gd name="connsiteY38" fmla="*/ 2001862 h 3124541"/>
              <a:gd name="connsiteX39" fmla="*/ 2051637 w 3059281"/>
              <a:gd name="connsiteY39" fmla="*/ 1978810 h 3124541"/>
              <a:gd name="connsiteX40" fmla="*/ 2113110 w 3059281"/>
              <a:gd name="connsiteY40" fmla="*/ 1955758 h 3124541"/>
              <a:gd name="connsiteX41" fmla="*/ 2143846 w 3059281"/>
              <a:gd name="connsiteY41" fmla="*/ 1940390 h 3124541"/>
              <a:gd name="connsiteX42" fmla="*/ 2189950 w 3059281"/>
              <a:gd name="connsiteY42" fmla="*/ 1925022 h 3124541"/>
              <a:gd name="connsiteX43" fmla="*/ 2243738 w 3059281"/>
              <a:gd name="connsiteY43" fmla="*/ 1894286 h 3124541"/>
              <a:gd name="connsiteX44" fmla="*/ 2305211 w 3059281"/>
              <a:gd name="connsiteY44" fmla="*/ 1878918 h 3124541"/>
              <a:gd name="connsiteX45" fmla="*/ 2358999 w 3059281"/>
              <a:gd name="connsiteY45" fmla="*/ 1863550 h 3124541"/>
              <a:gd name="connsiteX46" fmla="*/ 2397419 w 3059281"/>
              <a:gd name="connsiteY46" fmla="*/ 1855866 h 3124541"/>
              <a:gd name="connsiteX47" fmla="*/ 2420471 w 3059281"/>
              <a:gd name="connsiteY47" fmla="*/ 1848182 h 3124541"/>
              <a:gd name="connsiteX48" fmla="*/ 2458891 w 3059281"/>
              <a:gd name="connsiteY48" fmla="*/ 1840498 h 3124541"/>
              <a:gd name="connsiteX49" fmla="*/ 2504995 w 3059281"/>
              <a:gd name="connsiteY49" fmla="*/ 1825130 h 3124541"/>
              <a:gd name="connsiteX50" fmla="*/ 2528048 w 3059281"/>
              <a:gd name="connsiteY50" fmla="*/ 1817446 h 3124541"/>
              <a:gd name="connsiteX51" fmla="*/ 2574152 w 3059281"/>
              <a:gd name="connsiteY51" fmla="*/ 1802078 h 3124541"/>
              <a:gd name="connsiteX52" fmla="*/ 2597204 w 3059281"/>
              <a:gd name="connsiteY52" fmla="*/ 1794394 h 3124541"/>
              <a:gd name="connsiteX53" fmla="*/ 2643308 w 3059281"/>
              <a:gd name="connsiteY53" fmla="*/ 1771341 h 3124541"/>
              <a:gd name="connsiteX54" fmla="*/ 2666360 w 3059281"/>
              <a:gd name="connsiteY54" fmla="*/ 1755973 h 3124541"/>
              <a:gd name="connsiteX55" fmla="*/ 2689412 w 3059281"/>
              <a:gd name="connsiteY55" fmla="*/ 1748289 h 3124541"/>
              <a:gd name="connsiteX56" fmla="*/ 2735516 w 3059281"/>
              <a:gd name="connsiteY56" fmla="*/ 1725237 h 3124541"/>
              <a:gd name="connsiteX57" fmla="*/ 2758569 w 3059281"/>
              <a:gd name="connsiteY57" fmla="*/ 1702185 h 3124541"/>
              <a:gd name="connsiteX58" fmla="*/ 2820041 w 3059281"/>
              <a:gd name="connsiteY58" fmla="*/ 1686817 h 3124541"/>
              <a:gd name="connsiteX59" fmla="*/ 2866145 w 3059281"/>
              <a:gd name="connsiteY59" fmla="*/ 1671449 h 3124541"/>
              <a:gd name="connsiteX60" fmla="*/ 2919933 w 3059281"/>
              <a:gd name="connsiteY60" fmla="*/ 1656081 h 3124541"/>
              <a:gd name="connsiteX61" fmla="*/ 2973721 w 3059281"/>
              <a:gd name="connsiteY61" fmla="*/ 1640713 h 3124541"/>
              <a:gd name="connsiteX62" fmla="*/ 2942985 w 3059281"/>
              <a:gd name="connsiteY62" fmla="*/ 1594609 h 3124541"/>
              <a:gd name="connsiteX63" fmla="*/ 2981405 w 3059281"/>
              <a:gd name="connsiteY63" fmla="*/ 1440928 h 3124541"/>
              <a:gd name="connsiteX64" fmla="*/ 2996774 w 3059281"/>
              <a:gd name="connsiteY64" fmla="*/ 1425560 h 3124541"/>
              <a:gd name="connsiteX65" fmla="*/ 3012142 w 3059281"/>
              <a:gd name="connsiteY65" fmla="*/ 1402508 h 3124541"/>
              <a:gd name="connsiteX66" fmla="*/ 3058246 w 3059281"/>
              <a:gd name="connsiteY66" fmla="*/ 1371772 h 3124541"/>
              <a:gd name="connsiteX67" fmla="*/ 3050562 w 3059281"/>
              <a:gd name="connsiteY67" fmla="*/ 1264195 h 3124541"/>
              <a:gd name="connsiteX68" fmla="*/ 3027510 w 3059281"/>
              <a:gd name="connsiteY68" fmla="*/ 1248827 h 3124541"/>
              <a:gd name="connsiteX69" fmla="*/ 2820041 w 3059281"/>
              <a:gd name="connsiteY69" fmla="*/ 1241143 h 3124541"/>
              <a:gd name="connsiteX70" fmla="*/ 2773937 w 3059281"/>
              <a:gd name="connsiteY70" fmla="*/ 1225775 h 3124541"/>
              <a:gd name="connsiteX71" fmla="*/ 2697096 w 3059281"/>
              <a:gd name="connsiteY71" fmla="*/ 1210407 h 3124541"/>
              <a:gd name="connsiteX72" fmla="*/ 2674044 w 3059281"/>
              <a:gd name="connsiteY72" fmla="*/ 1202723 h 3124541"/>
              <a:gd name="connsiteX73" fmla="*/ 2558784 w 3059281"/>
              <a:gd name="connsiteY73" fmla="*/ 1195039 h 3124541"/>
              <a:gd name="connsiteX74" fmla="*/ 2481943 w 3059281"/>
              <a:gd name="connsiteY74" fmla="*/ 1179671 h 3124541"/>
              <a:gd name="connsiteX75" fmla="*/ 2435839 w 3059281"/>
              <a:gd name="connsiteY75" fmla="*/ 1164303 h 3124541"/>
              <a:gd name="connsiteX76" fmla="*/ 2405103 w 3059281"/>
              <a:gd name="connsiteY76" fmla="*/ 1156619 h 3124541"/>
              <a:gd name="connsiteX77" fmla="*/ 2382051 w 3059281"/>
              <a:gd name="connsiteY77" fmla="*/ 1141251 h 3124541"/>
              <a:gd name="connsiteX78" fmla="*/ 2335947 w 3059281"/>
              <a:gd name="connsiteY78" fmla="*/ 1118199 h 3124541"/>
              <a:gd name="connsiteX79" fmla="*/ 2320579 w 3059281"/>
              <a:gd name="connsiteY79" fmla="*/ 1095147 h 3124541"/>
              <a:gd name="connsiteX80" fmla="*/ 2289842 w 3059281"/>
              <a:gd name="connsiteY80" fmla="*/ 1056726 h 3124541"/>
              <a:gd name="connsiteX81" fmla="*/ 2266790 w 3059281"/>
              <a:gd name="connsiteY81" fmla="*/ 1010622 h 3124541"/>
              <a:gd name="connsiteX82" fmla="*/ 2259106 w 3059281"/>
              <a:gd name="connsiteY82" fmla="*/ 987570 h 3124541"/>
              <a:gd name="connsiteX83" fmla="*/ 2228370 w 3059281"/>
              <a:gd name="connsiteY83" fmla="*/ 941466 h 3124541"/>
              <a:gd name="connsiteX84" fmla="*/ 2197634 w 3059281"/>
              <a:gd name="connsiteY84" fmla="*/ 895362 h 3124541"/>
              <a:gd name="connsiteX85" fmla="*/ 2182266 w 3059281"/>
              <a:gd name="connsiteY85" fmla="*/ 872310 h 3124541"/>
              <a:gd name="connsiteX86" fmla="*/ 2174582 w 3059281"/>
              <a:gd name="connsiteY86" fmla="*/ 849257 h 3124541"/>
              <a:gd name="connsiteX87" fmla="*/ 2082374 w 3059281"/>
              <a:gd name="connsiteY87" fmla="*/ 872310 h 3124541"/>
              <a:gd name="connsiteX88" fmla="*/ 2005533 w 3059281"/>
              <a:gd name="connsiteY88" fmla="*/ 887678 h 3124541"/>
              <a:gd name="connsiteX89" fmla="*/ 1967113 w 3059281"/>
              <a:gd name="connsiteY89" fmla="*/ 903046 h 3124541"/>
              <a:gd name="connsiteX90" fmla="*/ 1944061 w 3059281"/>
              <a:gd name="connsiteY90" fmla="*/ 910730 h 3124541"/>
              <a:gd name="connsiteX91" fmla="*/ 1921009 w 3059281"/>
              <a:gd name="connsiteY91" fmla="*/ 926098 h 3124541"/>
              <a:gd name="connsiteX92" fmla="*/ 1913325 w 3059281"/>
              <a:gd name="connsiteY92" fmla="*/ 1072094 h 3124541"/>
              <a:gd name="connsiteX93" fmla="*/ 1897957 w 3059281"/>
              <a:gd name="connsiteY93" fmla="*/ 1118199 h 3124541"/>
              <a:gd name="connsiteX94" fmla="*/ 1890273 w 3059281"/>
              <a:gd name="connsiteY94" fmla="*/ 1141251 h 3124541"/>
              <a:gd name="connsiteX95" fmla="*/ 1851853 w 3059281"/>
              <a:gd name="connsiteY95" fmla="*/ 1195039 h 3124541"/>
              <a:gd name="connsiteX96" fmla="*/ 1798064 w 3059281"/>
              <a:gd name="connsiteY96" fmla="*/ 1248827 h 3124541"/>
              <a:gd name="connsiteX97" fmla="*/ 1782696 w 3059281"/>
              <a:gd name="connsiteY97" fmla="*/ 1271879 h 3124541"/>
              <a:gd name="connsiteX98" fmla="*/ 1652068 w 3059281"/>
              <a:gd name="connsiteY98" fmla="*/ 1248827 h 3124541"/>
              <a:gd name="connsiteX99" fmla="*/ 1629016 w 3059281"/>
              <a:gd name="connsiteY99" fmla="*/ 1241143 h 3124541"/>
              <a:gd name="connsiteX100" fmla="*/ 1575227 w 3059281"/>
              <a:gd name="connsiteY100" fmla="*/ 1225775 h 3124541"/>
              <a:gd name="connsiteX101" fmla="*/ 1529123 w 3059281"/>
              <a:gd name="connsiteY101" fmla="*/ 1179671 h 3124541"/>
              <a:gd name="connsiteX102" fmla="*/ 1506071 w 3059281"/>
              <a:gd name="connsiteY102" fmla="*/ 1156619 h 3124541"/>
              <a:gd name="connsiteX103" fmla="*/ 1459967 w 3059281"/>
              <a:gd name="connsiteY103" fmla="*/ 1064410 h 3124541"/>
              <a:gd name="connsiteX104" fmla="*/ 1436915 w 3059281"/>
              <a:gd name="connsiteY104" fmla="*/ 1049042 h 3124541"/>
              <a:gd name="connsiteX105" fmla="*/ 1413863 w 3059281"/>
              <a:gd name="connsiteY105" fmla="*/ 1010622 h 3124541"/>
              <a:gd name="connsiteX106" fmla="*/ 1398495 w 3059281"/>
              <a:gd name="connsiteY106" fmla="*/ 987570 h 3124541"/>
              <a:gd name="connsiteX107" fmla="*/ 1383127 w 3059281"/>
              <a:gd name="connsiteY107" fmla="*/ 941466 h 3124541"/>
              <a:gd name="connsiteX108" fmla="*/ 1367758 w 3059281"/>
              <a:gd name="connsiteY108" fmla="*/ 895362 h 3124541"/>
              <a:gd name="connsiteX109" fmla="*/ 1360074 w 3059281"/>
              <a:gd name="connsiteY109" fmla="*/ 872310 h 3124541"/>
              <a:gd name="connsiteX110" fmla="*/ 1352390 w 3059281"/>
              <a:gd name="connsiteY110" fmla="*/ 841573 h 3124541"/>
              <a:gd name="connsiteX111" fmla="*/ 1329338 w 3059281"/>
              <a:gd name="connsiteY111" fmla="*/ 787785 h 3124541"/>
              <a:gd name="connsiteX112" fmla="*/ 1313970 w 3059281"/>
              <a:gd name="connsiteY112" fmla="*/ 726313 h 3124541"/>
              <a:gd name="connsiteX113" fmla="*/ 1298602 w 3059281"/>
              <a:gd name="connsiteY113" fmla="*/ 695577 h 3124541"/>
              <a:gd name="connsiteX114" fmla="*/ 1275550 w 3059281"/>
              <a:gd name="connsiteY114" fmla="*/ 611052 h 3124541"/>
              <a:gd name="connsiteX115" fmla="*/ 1267866 w 3059281"/>
              <a:gd name="connsiteY115" fmla="*/ 588000 h 3124541"/>
              <a:gd name="connsiteX116" fmla="*/ 1244814 w 3059281"/>
              <a:gd name="connsiteY116" fmla="*/ 557264 h 3124541"/>
              <a:gd name="connsiteX117" fmla="*/ 1229446 w 3059281"/>
              <a:gd name="connsiteY117" fmla="*/ 503476 h 3124541"/>
              <a:gd name="connsiteX118" fmla="*/ 1206394 w 3059281"/>
              <a:gd name="connsiteY118" fmla="*/ 488108 h 3124541"/>
              <a:gd name="connsiteX119" fmla="*/ 1191026 w 3059281"/>
              <a:gd name="connsiteY119" fmla="*/ 457372 h 3124541"/>
              <a:gd name="connsiteX120" fmla="*/ 1167974 w 3059281"/>
              <a:gd name="connsiteY120" fmla="*/ 442004 h 3124541"/>
              <a:gd name="connsiteX121" fmla="*/ 1160290 w 3059281"/>
              <a:gd name="connsiteY121" fmla="*/ 418952 h 3124541"/>
              <a:gd name="connsiteX122" fmla="*/ 1144921 w 3059281"/>
              <a:gd name="connsiteY122" fmla="*/ 403583 h 3124541"/>
              <a:gd name="connsiteX123" fmla="*/ 1129553 w 3059281"/>
              <a:gd name="connsiteY123" fmla="*/ 357479 h 3124541"/>
              <a:gd name="connsiteX124" fmla="*/ 1121869 w 3059281"/>
              <a:gd name="connsiteY124" fmla="*/ 334427 h 3124541"/>
              <a:gd name="connsiteX125" fmla="*/ 1106501 w 3059281"/>
              <a:gd name="connsiteY125" fmla="*/ 303691 h 3124541"/>
              <a:gd name="connsiteX126" fmla="*/ 1098817 w 3059281"/>
              <a:gd name="connsiteY126" fmla="*/ 272955 h 3124541"/>
              <a:gd name="connsiteX127" fmla="*/ 1083449 w 3059281"/>
              <a:gd name="connsiteY127" fmla="*/ 249903 h 3124541"/>
              <a:gd name="connsiteX128" fmla="*/ 1068081 w 3059281"/>
              <a:gd name="connsiteY128" fmla="*/ 203799 h 3124541"/>
              <a:gd name="connsiteX129" fmla="*/ 1060397 w 3059281"/>
              <a:gd name="connsiteY129" fmla="*/ 180747 h 3124541"/>
              <a:gd name="connsiteX130" fmla="*/ 1052713 w 3059281"/>
              <a:gd name="connsiteY130" fmla="*/ 157694 h 3124541"/>
              <a:gd name="connsiteX131" fmla="*/ 1037345 w 3059281"/>
              <a:gd name="connsiteY131" fmla="*/ 134642 h 3124541"/>
              <a:gd name="connsiteX132" fmla="*/ 1014293 w 3059281"/>
              <a:gd name="connsiteY132" fmla="*/ 50118 h 3124541"/>
              <a:gd name="connsiteX133" fmla="*/ 998925 w 3059281"/>
              <a:gd name="connsiteY133" fmla="*/ 27066 h 3124541"/>
              <a:gd name="connsiteX134" fmla="*/ 937453 w 3059281"/>
              <a:gd name="connsiteY134" fmla="*/ 34750 h 3124541"/>
              <a:gd name="connsiteX135" fmla="*/ 914400 w 3059281"/>
              <a:gd name="connsiteY135" fmla="*/ 42434 h 3124541"/>
              <a:gd name="connsiteX136" fmla="*/ 883664 w 3059281"/>
              <a:gd name="connsiteY136" fmla="*/ 50118 h 3124541"/>
              <a:gd name="connsiteX137" fmla="*/ 860612 w 3059281"/>
              <a:gd name="connsiteY137" fmla="*/ 65486 h 3124541"/>
              <a:gd name="connsiteX138" fmla="*/ 783772 w 3059281"/>
              <a:gd name="connsiteY138" fmla="*/ 88538 h 3124541"/>
              <a:gd name="connsiteX139" fmla="*/ 760720 w 3059281"/>
              <a:gd name="connsiteY139" fmla="*/ 103906 h 3124541"/>
              <a:gd name="connsiteX140" fmla="*/ 691563 w 3059281"/>
              <a:gd name="connsiteY140" fmla="*/ 126958 h 3124541"/>
              <a:gd name="connsiteX141" fmla="*/ 668511 w 3059281"/>
              <a:gd name="connsiteY141" fmla="*/ 134642 h 3124541"/>
              <a:gd name="connsiteX142" fmla="*/ 645459 w 3059281"/>
              <a:gd name="connsiteY142" fmla="*/ 142326 h 3124541"/>
              <a:gd name="connsiteX143" fmla="*/ 568619 w 3059281"/>
              <a:gd name="connsiteY143" fmla="*/ 165378 h 3124541"/>
              <a:gd name="connsiteX144" fmla="*/ 476411 w 3059281"/>
              <a:gd name="connsiteY144" fmla="*/ 196115 h 3124541"/>
              <a:gd name="connsiteX145" fmla="*/ 453358 w 3059281"/>
              <a:gd name="connsiteY145" fmla="*/ 203799 h 3124541"/>
              <a:gd name="connsiteX146" fmla="*/ 430306 w 3059281"/>
              <a:gd name="connsiteY146" fmla="*/ 211483 h 3124541"/>
              <a:gd name="connsiteX147" fmla="*/ 384202 w 3059281"/>
              <a:gd name="connsiteY147" fmla="*/ 257587 h 3124541"/>
              <a:gd name="connsiteX148" fmla="*/ 368834 w 3059281"/>
              <a:gd name="connsiteY148" fmla="*/ 280639 h 3124541"/>
              <a:gd name="connsiteX149" fmla="*/ 345782 w 3059281"/>
              <a:gd name="connsiteY149" fmla="*/ 288323 h 3124541"/>
              <a:gd name="connsiteX150" fmla="*/ 322730 w 3059281"/>
              <a:gd name="connsiteY150" fmla="*/ 303691 h 3124541"/>
              <a:gd name="connsiteX151" fmla="*/ 284310 w 3059281"/>
              <a:gd name="connsiteY151" fmla="*/ 349795 h 3124541"/>
              <a:gd name="connsiteX152" fmla="*/ 261258 w 3059281"/>
              <a:gd name="connsiteY152" fmla="*/ 357479 h 3124541"/>
              <a:gd name="connsiteX153" fmla="*/ 276626 w 3059281"/>
              <a:gd name="connsiteY153" fmla="*/ 449688 h 3124541"/>
              <a:gd name="connsiteX154" fmla="*/ 284310 w 3059281"/>
              <a:gd name="connsiteY154" fmla="*/ 472740 h 3124541"/>
              <a:gd name="connsiteX155" fmla="*/ 299678 w 3059281"/>
              <a:gd name="connsiteY155" fmla="*/ 495792 h 3124541"/>
              <a:gd name="connsiteX156" fmla="*/ 307362 w 3059281"/>
              <a:gd name="connsiteY156" fmla="*/ 611052 h 3124541"/>
              <a:gd name="connsiteX157" fmla="*/ 322730 w 3059281"/>
              <a:gd name="connsiteY157" fmla="*/ 657157 h 3124541"/>
              <a:gd name="connsiteX158" fmla="*/ 330414 w 3059281"/>
              <a:gd name="connsiteY158" fmla="*/ 680209 h 3124541"/>
              <a:gd name="connsiteX159" fmla="*/ 353466 w 3059281"/>
              <a:gd name="connsiteY159" fmla="*/ 687893 h 3124541"/>
              <a:gd name="connsiteX160" fmla="*/ 399570 w 3059281"/>
              <a:gd name="connsiteY160" fmla="*/ 726313 h 3124541"/>
              <a:gd name="connsiteX161" fmla="*/ 422622 w 3059281"/>
              <a:gd name="connsiteY161" fmla="*/ 733997 h 3124541"/>
              <a:gd name="connsiteX162" fmla="*/ 445674 w 3059281"/>
              <a:gd name="connsiteY162" fmla="*/ 757049 h 3124541"/>
              <a:gd name="connsiteX163" fmla="*/ 468727 w 3059281"/>
              <a:gd name="connsiteY163" fmla="*/ 764733 h 3124541"/>
              <a:gd name="connsiteX164" fmla="*/ 491779 w 3059281"/>
              <a:gd name="connsiteY164" fmla="*/ 780101 h 3124541"/>
              <a:gd name="connsiteX165" fmla="*/ 514831 w 3059281"/>
              <a:gd name="connsiteY165" fmla="*/ 787785 h 3124541"/>
              <a:gd name="connsiteX166" fmla="*/ 537883 w 3059281"/>
              <a:gd name="connsiteY166" fmla="*/ 803153 h 3124541"/>
              <a:gd name="connsiteX167" fmla="*/ 607039 w 3059281"/>
              <a:gd name="connsiteY167" fmla="*/ 826205 h 3124541"/>
              <a:gd name="connsiteX168" fmla="*/ 630091 w 3059281"/>
              <a:gd name="connsiteY168" fmla="*/ 833889 h 3124541"/>
              <a:gd name="connsiteX169" fmla="*/ 676195 w 3059281"/>
              <a:gd name="connsiteY169" fmla="*/ 872310 h 3124541"/>
              <a:gd name="connsiteX170" fmla="*/ 722300 w 3059281"/>
              <a:gd name="connsiteY170" fmla="*/ 926098 h 3124541"/>
              <a:gd name="connsiteX171" fmla="*/ 745352 w 3059281"/>
              <a:gd name="connsiteY171" fmla="*/ 941466 h 3124541"/>
              <a:gd name="connsiteX172" fmla="*/ 776088 w 3059281"/>
              <a:gd name="connsiteY172" fmla="*/ 987570 h 3124541"/>
              <a:gd name="connsiteX173" fmla="*/ 791456 w 3059281"/>
              <a:gd name="connsiteY173" fmla="*/ 1010622 h 3124541"/>
              <a:gd name="connsiteX174" fmla="*/ 806824 w 3059281"/>
              <a:gd name="connsiteY174" fmla="*/ 1056726 h 3124541"/>
              <a:gd name="connsiteX175" fmla="*/ 829876 w 3059281"/>
              <a:gd name="connsiteY175" fmla="*/ 1133567 h 3124541"/>
              <a:gd name="connsiteX176" fmla="*/ 837560 w 3059281"/>
              <a:gd name="connsiteY176" fmla="*/ 1156619 h 3124541"/>
              <a:gd name="connsiteX177" fmla="*/ 852928 w 3059281"/>
              <a:gd name="connsiteY177" fmla="*/ 1179671 h 3124541"/>
              <a:gd name="connsiteX178" fmla="*/ 875980 w 3059281"/>
              <a:gd name="connsiteY178" fmla="*/ 1225775 h 3124541"/>
              <a:gd name="connsiteX179" fmla="*/ 868296 w 3059281"/>
              <a:gd name="connsiteY179" fmla="*/ 1540820 h 3124541"/>
              <a:gd name="connsiteX180" fmla="*/ 845244 w 3059281"/>
              <a:gd name="connsiteY180" fmla="*/ 1609977 h 3124541"/>
              <a:gd name="connsiteX181" fmla="*/ 837560 w 3059281"/>
              <a:gd name="connsiteY181" fmla="*/ 1633029 h 3124541"/>
              <a:gd name="connsiteX182" fmla="*/ 829876 w 3059281"/>
              <a:gd name="connsiteY182" fmla="*/ 1656081 h 3124541"/>
              <a:gd name="connsiteX183" fmla="*/ 791456 w 3059281"/>
              <a:gd name="connsiteY183" fmla="*/ 1709869 h 3124541"/>
              <a:gd name="connsiteX184" fmla="*/ 737668 w 3059281"/>
              <a:gd name="connsiteY184" fmla="*/ 1771341 h 3124541"/>
              <a:gd name="connsiteX185" fmla="*/ 668511 w 3059281"/>
              <a:gd name="connsiteY185" fmla="*/ 1794394 h 3124541"/>
              <a:gd name="connsiteX186" fmla="*/ 645459 w 3059281"/>
              <a:gd name="connsiteY186" fmla="*/ 1802078 h 3124541"/>
              <a:gd name="connsiteX187" fmla="*/ 568619 w 3059281"/>
              <a:gd name="connsiteY187" fmla="*/ 1840498 h 3124541"/>
              <a:gd name="connsiteX188" fmla="*/ 545567 w 3059281"/>
              <a:gd name="connsiteY188" fmla="*/ 1848182 h 3124541"/>
              <a:gd name="connsiteX189" fmla="*/ 499463 w 3059281"/>
              <a:gd name="connsiteY189" fmla="*/ 1886602 h 3124541"/>
              <a:gd name="connsiteX190" fmla="*/ 476411 w 3059281"/>
              <a:gd name="connsiteY190" fmla="*/ 1894286 h 3124541"/>
              <a:gd name="connsiteX191" fmla="*/ 422622 w 3059281"/>
              <a:gd name="connsiteY191" fmla="*/ 1917338 h 3124541"/>
              <a:gd name="connsiteX192" fmla="*/ 399570 w 3059281"/>
              <a:gd name="connsiteY192" fmla="*/ 1932706 h 3124541"/>
              <a:gd name="connsiteX193" fmla="*/ 330414 w 3059281"/>
              <a:gd name="connsiteY193" fmla="*/ 1948074 h 3124541"/>
              <a:gd name="connsiteX194" fmla="*/ 238205 w 3059281"/>
              <a:gd name="connsiteY194" fmla="*/ 1986494 h 3124541"/>
              <a:gd name="connsiteX195" fmla="*/ 207469 w 3059281"/>
              <a:gd name="connsiteY195" fmla="*/ 2001862 h 3124541"/>
              <a:gd name="connsiteX196" fmla="*/ 184417 w 3059281"/>
              <a:gd name="connsiteY196" fmla="*/ 2017231 h 3124541"/>
              <a:gd name="connsiteX197" fmla="*/ 161365 w 3059281"/>
              <a:gd name="connsiteY197" fmla="*/ 2024915 h 3124541"/>
              <a:gd name="connsiteX198" fmla="*/ 107577 w 3059281"/>
              <a:gd name="connsiteY198" fmla="*/ 2055651 h 3124541"/>
              <a:gd name="connsiteX199" fmla="*/ 76841 w 3059281"/>
              <a:gd name="connsiteY199" fmla="*/ 2101755 h 3124541"/>
              <a:gd name="connsiteX200" fmla="*/ 61473 w 3059281"/>
              <a:gd name="connsiteY200" fmla="*/ 2186279 h 3124541"/>
              <a:gd name="connsiteX201" fmla="*/ 46105 w 3059281"/>
              <a:gd name="connsiteY201" fmla="*/ 2232383 h 3124541"/>
              <a:gd name="connsiteX202" fmla="*/ 30737 w 3059281"/>
              <a:gd name="connsiteY202" fmla="*/ 2278488 h 3124541"/>
              <a:gd name="connsiteX203" fmla="*/ 15369 w 3059281"/>
              <a:gd name="connsiteY203" fmla="*/ 2332276 h 3124541"/>
              <a:gd name="connsiteX204" fmla="*/ 0 w 3059281"/>
              <a:gd name="connsiteY204" fmla="*/ 2378380 h 3124541"/>
              <a:gd name="connsiteX205" fmla="*/ 7684 w 3059281"/>
              <a:gd name="connsiteY205" fmla="*/ 2555113 h 3124541"/>
              <a:gd name="connsiteX206" fmla="*/ 23053 w 3059281"/>
              <a:gd name="connsiteY206" fmla="*/ 2570481 h 3124541"/>
              <a:gd name="connsiteX207" fmla="*/ 38421 w 3059281"/>
              <a:gd name="connsiteY207" fmla="*/ 2616585 h 3124541"/>
              <a:gd name="connsiteX208" fmla="*/ 69157 w 3059281"/>
              <a:gd name="connsiteY208" fmla="*/ 2662689 h 3124541"/>
              <a:gd name="connsiteX209" fmla="*/ 92209 w 3059281"/>
              <a:gd name="connsiteY209" fmla="*/ 2701110 h 3124541"/>
              <a:gd name="connsiteX210" fmla="*/ 115261 w 3059281"/>
              <a:gd name="connsiteY210" fmla="*/ 2770266 h 3124541"/>
              <a:gd name="connsiteX211" fmla="*/ 122945 w 3059281"/>
              <a:gd name="connsiteY211" fmla="*/ 2793318 h 3124541"/>
              <a:gd name="connsiteX212" fmla="*/ 138313 w 3059281"/>
              <a:gd name="connsiteY212" fmla="*/ 2816370 h 3124541"/>
              <a:gd name="connsiteX213" fmla="*/ 176733 w 3059281"/>
              <a:gd name="connsiteY213" fmla="*/ 2885526 h 3124541"/>
              <a:gd name="connsiteX214" fmla="*/ 199785 w 3059281"/>
              <a:gd name="connsiteY214" fmla="*/ 2900894 h 3124541"/>
              <a:gd name="connsiteX215" fmla="*/ 238205 w 3059281"/>
              <a:gd name="connsiteY215" fmla="*/ 2939315 h 3124541"/>
              <a:gd name="connsiteX216" fmla="*/ 276626 w 3059281"/>
              <a:gd name="connsiteY216" fmla="*/ 2977735 h 3124541"/>
              <a:gd name="connsiteX217" fmla="*/ 284310 w 3059281"/>
              <a:gd name="connsiteY217" fmla="*/ 3000787 h 3124541"/>
              <a:gd name="connsiteX218" fmla="*/ 307362 w 3059281"/>
              <a:gd name="connsiteY218" fmla="*/ 3008471 h 3124541"/>
              <a:gd name="connsiteX219" fmla="*/ 353466 w 3059281"/>
              <a:gd name="connsiteY219" fmla="*/ 3039207 h 3124541"/>
              <a:gd name="connsiteX220" fmla="*/ 376518 w 3059281"/>
              <a:gd name="connsiteY220" fmla="*/ 3046891 h 3124541"/>
              <a:gd name="connsiteX221" fmla="*/ 422622 w 3059281"/>
              <a:gd name="connsiteY221" fmla="*/ 3077627 h 3124541"/>
              <a:gd name="connsiteX222" fmla="*/ 437990 w 3059281"/>
              <a:gd name="connsiteY222" fmla="*/ 3100679 h 3124541"/>
              <a:gd name="connsiteX223" fmla="*/ 484095 w 3059281"/>
              <a:gd name="connsiteY223" fmla="*/ 3116047 h 3124541"/>
              <a:gd name="connsiteX224" fmla="*/ 530199 w 3059281"/>
              <a:gd name="connsiteY224" fmla="*/ 3116047 h 31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3059281" h="3124541">
                <a:moveTo>
                  <a:pt x="530199" y="3116047"/>
                </a:moveTo>
                <a:cubicBezTo>
                  <a:pt x="540444" y="3110924"/>
                  <a:pt x="539674" y="3095133"/>
                  <a:pt x="545567" y="3085311"/>
                </a:cubicBezTo>
                <a:cubicBezTo>
                  <a:pt x="555070" y="3069473"/>
                  <a:pt x="566058" y="3054575"/>
                  <a:pt x="576303" y="3039207"/>
                </a:cubicBezTo>
                <a:cubicBezTo>
                  <a:pt x="581426" y="3031523"/>
                  <a:pt x="587541" y="3024415"/>
                  <a:pt x="591671" y="3016155"/>
                </a:cubicBezTo>
                <a:cubicBezTo>
                  <a:pt x="632553" y="2934390"/>
                  <a:pt x="572863" y="3050593"/>
                  <a:pt x="637775" y="2939315"/>
                </a:cubicBezTo>
                <a:cubicBezTo>
                  <a:pt x="646433" y="2924473"/>
                  <a:pt x="651296" y="2907507"/>
                  <a:pt x="660827" y="2893210"/>
                </a:cubicBezTo>
                <a:cubicBezTo>
                  <a:pt x="723141" y="2799737"/>
                  <a:pt x="646170" y="2945570"/>
                  <a:pt x="699248" y="2839422"/>
                </a:cubicBezTo>
                <a:cubicBezTo>
                  <a:pt x="701809" y="2829177"/>
                  <a:pt x="704641" y="2818995"/>
                  <a:pt x="706932" y="2808686"/>
                </a:cubicBezTo>
                <a:cubicBezTo>
                  <a:pt x="709455" y="2797332"/>
                  <a:pt x="714672" y="2760945"/>
                  <a:pt x="722300" y="2747214"/>
                </a:cubicBezTo>
                <a:cubicBezTo>
                  <a:pt x="731270" y="2731068"/>
                  <a:pt x="742791" y="2716478"/>
                  <a:pt x="753036" y="2701110"/>
                </a:cubicBezTo>
                <a:lnTo>
                  <a:pt x="768404" y="2678057"/>
                </a:lnTo>
                <a:cubicBezTo>
                  <a:pt x="773527" y="2670373"/>
                  <a:pt x="779642" y="2663265"/>
                  <a:pt x="783772" y="2655005"/>
                </a:cubicBezTo>
                <a:cubicBezTo>
                  <a:pt x="788895" y="2644760"/>
                  <a:pt x="794628" y="2634797"/>
                  <a:pt x="799140" y="2624269"/>
                </a:cubicBezTo>
                <a:cubicBezTo>
                  <a:pt x="802331" y="2616824"/>
                  <a:pt x="803202" y="2608462"/>
                  <a:pt x="806824" y="2601217"/>
                </a:cubicBezTo>
                <a:cubicBezTo>
                  <a:pt x="812860" y="2589144"/>
                  <a:pt x="839443" y="2555550"/>
                  <a:pt x="845244" y="2547429"/>
                </a:cubicBezTo>
                <a:cubicBezTo>
                  <a:pt x="850612" y="2539914"/>
                  <a:pt x="854082" y="2530907"/>
                  <a:pt x="860612" y="2524377"/>
                </a:cubicBezTo>
                <a:cubicBezTo>
                  <a:pt x="880562" y="2504427"/>
                  <a:pt x="897737" y="2498130"/>
                  <a:pt x="922084" y="2485957"/>
                </a:cubicBezTo>
                <a:cubicBezTo>
                  <a:pt x="927207" y="2475711"/>
                  <a:pt x="929353" y="2463320"/>
                  <a:pt x="937453" y="2455220"/>
                </a:cubicBezTo>
                <a:cubicBezTo>
                  <a:pt x="950513" y="2442160"/>
                  <a:pt x="968189" y="2434729"/>
                  <a:pt x="983557" y="2424484"/>
                </a:cubicBezTo>
                <a:lnTo>
                  <a:pt x="1052713" y="2378380"/>
                </a:lnTo>
                <a:cubicBezTo>
                  <a:pt x="1060397" y="2373257"/>
                  <a:pt x="1067004" y="2365932"/>
                  <a:pt x="1075765" y="2363012"/>
                </a:cubicBezTo>
                <a:lnTo>
                  <a:pt x="1098817" y="2355328"/>
                </a:lnTo>
                <a:cubicBezTo>
                  <a:pt x="1103940" y="2347644"/>
                  <a:pt x="1107090" y="2338188"/>
                  <a:pt x="1114185" y="2332276"/>
                </a:cubicBezTo>
                <a:cubicBezTo>
                  <a:pt x="1122985" y="2324943"/>
                  <a:pt x="1134976" y="2322591"/>
                  <a:pt x="1144921" y="2316908"/>
                </a:cubicBezTo>
                <a:cubicBezTo>
                  <a:pt x="1168527" y="2303419"/>
                  <a:pt x="1170849" y="2295459"/>
                  <a:pt x="1198710" y="2286172"/>
                </a:cubicBezTo>
                <a:cubicBezTo>
                  <a:pt x="1263495" y="2264577"/>
                  <a:pt x="1211443" y="2295173"/>
                  <a:pt x="1275550" y="2263120"/>
                </a:cubicBezTo>
                <a:cubicBezTo>
                  <a:pt x="1288865" y="2256462"/>
                  <a:pt x="1304439" y="2244297"/>
                  <a:pt x="1313970" y="2232383"/>
                </a:cubicBezTo>
                <a:cubicBezTo>
                  <a:pt x="1319739" y="2225172"/>
                  <a:pt x="1322808" y="2215861"/>
                  <a:pt x="1329338" y="2209331"/>
                </a:cubicBezTo>
                <a:cubicBezTo>
                  <a:pt x="1335868" y="2202801"/>
                  <a:pt x="1344706" y="2199086"/>
                  <a:pt x="1352390" y="2193963"/>
                </a:cubicBezTo>
                <a:cubicBezTo>
                  <a:pt x="1399690" y="2123013"/>
                  <a:pt x="1339330" y="2210288"/>
                  <a:pt x="1383127" y="2155543"/>
                </a:cubicBezTo>
                <a:cubicBezTo>
                  <a:pt x="1388896" y="2148332"/>
                  <a:pt x="1391284" y="2138260"/>
                  <a:pt x="1398495" y="2132491"/>
                </a:cubicBezTo>
                <a:cubicBezTo>
                  <a:pt x="1404820" y="2127431"/>
                  <a:pt x="1414302" y="2128429"/>
                  <a:pt x="1421547" y="2124807"/>
                </a:cubicBezTo>
                <a:cubicBezTo>
                  <a:pt x="1429807" y="2120677"/>
                  <a:pt x="1436160" y="2113190"/>
                  <a:pt x="1444599" y="2109439"/>
                </a:cubicBezTo>
                <a:cubicBezTo>
                  <a:pt x="1459402" y="2102860"/>
                  <a:pt x="1475335" y="2099194"/>
                  <a:pt x="1490703" y="2094071"/>
                </a:cubicBezTo>
                <a:cubicBezTo>
                  <a:pt x="1589121" y="2061265"/>
                  <a:pt x="1505660" y="2086648"/>
                  <a:pt x="1751960" y="2078703"/>
                </a:cubicBezTo>
                <a:cubicBezTo>
                  <a:pt x="1783947" y="2076037"/>
                  <a:pt x="1852009" y="2072901"/>
                  <a:pt x="1890273" y="2063335"/>
                </a:cubicBezTo>
                <a:cubicBezTo>
                  <a:pt x="1905989" y="2059406"/>
                  <a:pt x="1922898" y="2056953"/>
                  <a:pt x="1936377" y="2047967"/>
                </a:cubicBezTo>
                <a:cubicBezTo>
                  <a:pt x="1951745" y="2037722"/>
                  <a:pt x="1969421" y="2030292"/>
                  <a:pt x="1982481" y="2017231"/>
                </a:cubicBezTo>
                <a:cubicBezTo>
                  <a:pt x="1987604" y="2012108"/>
                  <a:pt x="1991821" y="2005881"/>
                  <a:pt x="1997849" y="2001862"/>
                </a:cubicBezTo>
                <a:cubicBezTo>
                  <a:pt x="2045807" y="1969889"/>
                  <a:pt x="2010663" y="1999297"/>
                  <a:pt x="2051637" y="1978810"/>
                </a:cubicBezTo>
                <a:cubicBezTo>
                  <a:pt x="2104400" y="1952429"/>
                  <a:pt x="2038987" y="1970583"/>
                  <a:pt x="2113110" y="1955758"/>
                </a:cubicBezTo>
                <a:cubicBezTo>
                  <a:pt x="2123355" y="1950635"/>
                  <a:pt x="2133211" y="1944644"/>
                  <a:pt x="2143846" y="1940390"/>
                </a:cubicBezTo>
                <a:cubicBezTo>
                  <a:pt x="2158887" y="1934374"/>
                  <a:pt x="2175147" y="1931601"/>
                  <a:pt x="2189950" y="1925022"/>
                </a:cubicBezTo>
                <a:cubicBezTo>
                  <a:pt x="2240537" y="1902539"/>
                  <a:pt x="2182410" y="1914728"/>
                  <a:pt x="2243738" y="1894286"/>
                </a:cubicBezTo>
                <a:cubicBezTo>
                  <a:pt x="2263776" y="1887607"/>
                  <a:pt x="2285173" y="1885597"/>
                  <a:pt x="2305211" y="1878918"/>
                </a:cubicBezTo>
                <a:cubicBezTo>
                  <a:pt x="2330882" y="1870361"/>
                  <a:pt x="2330054" y="1869982"/>
                  <a:pt x="2358999" y="1863550"/>
                </a:cubicBezTo>
                <a:cubicBezTo>
                  <a:pt x="2371748" y="1860717"/>
                  <a:pt x="2384749" y="1859034"/>
                  <a:pt x="2397419" y="1855866"/>
                </a:cubicBezTo>
                <a:cubicBezTo>
                  <a:pt x="2405277" y="1853902"/>
                  <a:pt x="2412613" y="1850146"/>
                  <a:pt x="2420471" y="1848182"/>
                </a:cubicBezTo>
                <a:cubicBezTo>
                  <a:pt x="2433141" y="1845014"/>
                  <a:pt x="2446291" y="1843934"/>
                  <a:pt x="2458891" y="1840498"/>
                </a:cubicBezTo>
                <a:cubicBezTo>
                  <a:pt x="2474519" y="1836236"/>
                  <a:pt x="2489627" y="1830253"/>
                  <a:pt x="2504995" y="1825130"/>
                </a:cubicBezTo>
                <a:lnTo>
                  <a:pt x="2528048" y="1817446"/>
                </a:lnTo>
                <a:lnTo>
                  <a:pt x="2574152" y="1802078"/>
                </a:lnTo>
                <a:cubicBezTo>
                  <a:pt x="2581836" y="1799517"/>
                  <a:pt x="2590465" y="1798887"/>
                  <a:pt x="2597204" y="1794394"/>
                </a:cubicBezTo>
                <a:cubicBezTo>
                  <a:pt x="2663267" y="1750352"/>
                  <a:pt x="2579682" y="1803155"/>
                  <a:pt x="2643308" y="1771341"/>
                </a:cubicBezTo>
                <a:cubicBezTo>
                  <a:pt x="2651568" y="1767211"/>
                  <a:pt x="2658100" y="1760103"/>
                  <a:pt x="2666360" y="1755973"/>
                </a:cubicBezTo>
                <a:cubicBezTo>
                  <a:pt x="2673605" y="1752351"/>
                  <a:pt x="2682167" y="1751911"/>
                  <a:pt x="2689412" y="1748289"/>
                </a:cubicBezTo>
                <a:cubicBezTo>
                  <a:pt x="2748995" y="1718498"/>
                  <a:pt x="2677574" y="1744551"/>
                  <a:pt x="2735516" y="1725237"/>
                </a:cubicBezTo>
                <a:cubicBezTo>
                  <a:pt x="2743200" y="1717553"/>
                  <a:pt x="2749527" y="1708213"/>
                  <a:pt x="2758569" y="1702185"/>
                </a:cubicBezTo>
                <a:cubicBezTo>
                  <a:pt x="2769330" y="1695011"/>
                  <a:pt x="2813475" y="1688608"/>
                  <a:pt x="2820041" y="1686817"/>
                </a:cubicBezTo>
                <a:cubicBezTo>
                  <a:pt x="2835669" y="1682555"/>
                  <a:pt x="2850429" y="1675378"/>
                  <a:pt x="2866145" y="1671449"/>
                </a:cubicBezTo>
                <a:cubicBezTo>
                  <a:pt x="2962231" y="1647428"/>
                  <a:pt x="2842768" y="1678128"/>
                  <a:pt x="2919933" y="1656081"/>
                </a:cubicBezTo>
                <a:cubicBezTo>
                  <a:pt x="2987472" y="1636784"/>
                  <a:pt x="2918450" y="1659137"/>
                  <a:pt x="2973721" y="1640713"/>
                </a:cubicBezTo>
                <a:cubicBezTo>
                  <a:pt x="2963476" y="1625345"/>
                  <a:pt x="2941669" y="1613032"/>
                  <a:pt x="2942985" y="1594609"/>
                </a:cubicBezTo>
                <a:cubicBezTo>
                  <a:pt x="2948191" y="1521729"/>
                  <a:pt x="2932677" y="1489653"/>
                  <a:pt x="2981405" y="1440928"/>
                </a:cubicBezTo>
                <a:cubicBezTo>
                  <a:pt x="2986528" y="1435805"/>
                  <a:pt x="2992248" y="1431217"/>
                  <a:pt x="2996774" y="1425560"/>
                </a:cubicBezTo>
                <a:cubicBezTo>
                  <a:pt x="3002543" y="1418349"/>
                  <a:pt x="3005192" y="1408589"/>
                  <a:pt x="3012142" y="1402508"/>
                </a:cubicBezTo>
                <a:cubicBezTo>
                  <a:pt x="3026042" y="1390345"/>
                  <a:pt x="3058246" y="1371772"/>
                  <a:pt x="3058246" y="1371772"/>
                </a:cubicBezTo>
                <a:cubicBezTo>
                  <a:pt x="3055685" y="1335913"/>
                  <a:pt x="3059281" y="1299072"/>
                  <a:pt x="3050562" y="1264195"/>
                </a:cubicBezTo>
                <a:cubicBezTo>
                  <a:pt x="3048322" y="1255236"/>
                  <a:pt x="3036699" y="1249746"/>
                  <a:pt x="3027510" y="1248827"/>
                </a:cubicBezTo>
                <a:cubicBezTo>
                  <a:pt x="2958650" y="1241941"/>
                  <a:pt x="2889197" y="1243704"/>
                  <a:pt x="2820041" y="1241143"/>
                </a:cubicBezTo>
                <a:cubicBezTo>
                  <a:pt x="2804673" y="1236020"/>
                  <a:pt x="2789822" y="1228952"/>
                  <a:pt x="2773937" y="1225775"/>
                </a:cubicBezTo>
                <a:cubicBezTo>
                  <a:pt x="2748323" y="1220652"/>
                  <a:pt x="2721876" y="1218667"/>
                  <a:pt x="2697096" y="1210407"/>
                </a:cubicBezTo>
                <a:cubicBezTo>
                  <a:pt x="2689412" y="1207846"/>
                  <a:pt x="2682094" y="1203617"/>
                  <a:pt x="2674044" y="1202723"/>
                </a:cubicBezTo>
                <a:cubicBezTo>
                  <a:pt x="2635774" y="1198471"/>
                  <a:pt x="2597204" y="1197600"/>
                  <a:pt x="2558784" y="1195039"/>
                </a:cubicBezTo>
                <a:cubicBezTo>
                  <a:pt x="2494858" y="1173730"/>
                  <a:pt x="2596727" y="1206159"/>
                  <a:pt x="2481943" y="1179671"/>
                </a:cubicBezTo>
                <a:cubicBezTo>
                  <a:pt x="2466159" y="1176028"/>
                  <a:pt x="2451555" y="1168232"/>
                  <a:pt x="2435839" y="1164303"/>
                </a:cubicBezTo>
                <a:lnTo>
                  <a:pt x="2405103" y="1156619"/>
                </a:lnTo>
                <a:cubicBezTo>
                  <a:pt x="2397419" y="1151496"/>
                  <a:pt x="2390311" y="1145381"/>
                  <a:pt x="2382051" y="1141251"/>
                </a:cubicBezTo>
                <a:cubicBezTo>
                  <a:pt x="2318425" y="1109438"/>
                  <a:pt x="2402011" y="1162242"/>
                  <a:pt x="2335947" y="1118199"/>
                </a:cubicBezTo>
                <a:cubicBezTo>
                  <a:pt x="2330824" y="1110515"/>
                  <a:pt x="2326348" y="1102358"/>
                  <a:pt x="2320579" y="1095147"/>
                </a:cubicBezTo>
                <a:cubicBezTo>
                  <a:pt x="2276774" y="1040390"/>
                  <a:pt x="2337155" y="1127691"/>
                  <a:pt x="2289842" y="1056726"/>
                </a:cubicBezTo>
                <a:cubicBezTo>
                  <a:pt x="2270528" y="998784"/>
                  <a:pt x="2296581" y="1070205"/>
                  <a:pt x="2266790" y="1010622"/>
                </a:cubicBezTo>
                <a:cubicBezTo>
                  <a:pt x="2263168" y="1003377"/>
                  <a:pt x="2263040" y="994650"/>
                  <a:pt x="2259106" y="987570"/>
                </a:cubicBezTo>
                <a:cubicBezTo>
                  <a:pt x="2250136" y="971424"/>
                  <a:pt x="2238615" y="956834"/>
                  <a:pt x="2228370" y="941466"/>
                </a:cubicBezTo>
                <a:lnTo>
                  <a:pt x="2197634" y="895362"/>
                </a:lnTo>
                <a:lnTo>
                  <a:pt x="2182266" y="872310"/>
                </a:lnTo>
                <a:cubicBezTo>
                  <a:pt x="2179705" y="864626"/>
                  <a:pt x="2182440" y="851222"/>
                  <a:pt x="2174582" y="849257"/>
                </a:cubicBezTo>
                <a:cubicBezTo>
                  <a:pt x="2144269" y="841678"/>
                  <a:pt x="2109332" y="863324"/>
                  <a:pt x="2082374" y="872310"/>
                </a:cubicBezTo>
                <a:cubicBezTo>
                  <a:pt x="2059452" y="879951"/>
                  <a:pt x="2028228" y="883896"/>
                  <a:pt x="2005533" y="887678"/>
                </a:cubicBezTo>
                <a:cubicBezTo>
                  <a:pt x="1992726" y="892801"/>
                  <a:pt x="1980028" y="898203"/>
                  <a:pt x="1967113" y="903046"/>
                </a:cubicBezTo>
                <a:cubicBezTo>
                  <a:pt x="1959529" y="905890"/>
                  <a:pt x="1951306" y="907108"/>
                  <a:pt x="1944061" y="910730"/>
                </a:cubicBezTo>
                <a:cubicBezTo>
                  <a:pt x="1935801" y="914860"/>
                  <a:pt x="1928693" y="920975"/>
                  <a:pt x="1921009" y="926098"/>
                </a:cubicBezTo>
                <a:cubicBezTo>
                  <a:pt x="1918448" y="974763"/>
                  <a:pt x="1919131" y="1023708"/>
                  <a:pt x="1913325" y="1072094"/>
                </a:cubicBezTo>
                <a:cubicBezTo>
                  <a:pt x="1911395" y="1088178"/>
                  <a:pt x="1903080" y="1102831"/>
                  <a:pt x="1897957" y="1118199"/>
                </a:cubicBezTo>
                <a:cubicBezTo>
                  <a:pt x="1895396" y="1125883"/>
                  <a:pt x="1894766" y="1134512"/>
                  <a:pt x="1890273" y="1141251"/>
                </a:cubicBezTo>
                <a:cubicBezTo>
                  <a:pt x="1840327" y="1216169"/>
                  <a:pt x="1918545" y="1099766"/>
                  <a:pt x="1851853" y="1195039"/>
                </a:cubicBezTo>
                <a:cubicBezTo>
                  <a:pt x="1814326" y="1248648"/>
                  <a:pt x="1839646" y="1234966"/>
                  <a:pt x="1798064" y="1248827"/>
                </a:cubicBezTo>
                <a:cubicBezTo>
                  <a:pt x="1792941" y="1256511"/>
                  <a:pt x="1791824" y="1270475"/>
                  <a:pt x="1782696" y="1271879"/>
                </a:cubicBezTo>
                <a:cubicBezTo>
                  <a:pt x="1732608" y="1279585"/>
                  <a:pt x="1696055" y="1263489"/>
                  <a:pt x="1652068" y="1248827"/>
                </a:cubicBezTo>
                <a:cubicBezTo>
                  <a:pt x="1644384" y="1246266"/>
                  <a:pt x="1636874" y="1243107"/>
                  <a:pt x="1629016" y="1241143"/>
                </a:cubicBezTo>
                <a:cubicBezTo>
                  <a:pt x="1590421" y="1231495"/>
                  <a:pt x="1608298" y="1236799"/>
                  <a:pt x="1575227" y="1225775"/>
                </a:cubicBezTo>
                <a:lnTo>
                  <a:pt x="1529123" y="1179671"/>
                </a:lnTo>
                <a:lnTo>
                  <a:pt x="1506071" y="1156619"/>
                </a:lnTo>
                <a:cubicBezTo>
                  <a:pt x="1497305" y="1130320"/>
                  <a:pt x="1485502" y="1081433"/>
                  <a:pt x="1459967" y="1064410"/>
                </a:cubicBezTo>
                <a:lnTo>
                  <a:pt x="1436915" y="1049042"/>
                </a:lnTo>
                <a:cubicBezTo>
                  <a:pt x="1429231" y="1036235"/>
                  <a:pt x="1421779" y="1023287"/>
                  <a:pt x="1413863" y="1010622"/>
                </a:cubicBezTo>
                <a:cubicBezTo>
                  <a:pt x="1408968" y="1002791"/>
                  <a:pt x="1402246" y="996009"/>
                  <a:pt x="1398495" y="987570"/>
                </a:cubicBezTo>
                <a:cubicBezTo>
                  <a:pt x="1391916" y="972767"/>
                  <a:pt x="1388250" y="956834"/>
                  <a:pt x="1383127" y="941466"/>
                </a:cubicBezTo>
                <a:lnTo>
                  <a:pt x="1367758" y="895362"/>
                </a:lnTo>
                <a:cubicBezTo>
                  <a:pt x="1365197" y="887678"/>
                  <a:pt x="1362038" y="880168"/>
                  <a:pt x="1360074" y="872310"/>
                </a:cubicBezTo>
                <a:cubicBezTo>
                  <a:pt x="1357513" y="862064"/>
                  <a:pt x="1355291" y="851728"/>
                  <a:pt x="1352390" y="841573"/>
                </a:cubicBezTo>
                <a:cubicBezTo>
                  <a:pt x="1342093" y="805534"/>
                  <a:pt x="1346901" y="828764"/>
                  <a:pt x="1329338" y="787785"/>
                </a:cubicBezTo>
                <a:cubicBezTo>
                  <a:pt x="1312086" y="747531"/>
                  <a:pt x="1332010" y="780434"/>
                  <a:pt x="1313970" y="726313"/>
                </a:cubicBezTo>
                <a:cubicBezTo>
                  <a:pt x="1310348" y="715446"/>
                  <a:pt x="1303114" y="706105"/>
                  <a:pt x="1298602" y="695577"/>
                </a:cubicBezTo>
                <a:cubicBezTo>
                  <a:pt x="1288631" y="672312"/>
                  <a:pt x="1281427" y="628684"/>
                  <a:pt x="1275550" y="611052"/>
                </a:cubicBezTo>
                <a:cubicBezTo>
                  <a:pt x="1272989" y="603368"/>
                  <a:pt x="1271885" y="595032"/>
                  <a:pt x="1267866" y="588000"/>
                </a:cubicBezTo>
                <a:cubicBezTo>
                  <a:pt x="1261512" y="576881"/>
                  <a:pt x="1252498" y="567509"/>
                  <a:pt x="1244814" y="557264"/>
                </a:cubicBezTo>
                <a:cubicBezTo>
                  <a:pt x="1244312" y="555256"/>
                  <a:pt x="1233455" y="508487"/>
                  <a:pt x="1229446" y="503476"/>
                </a:cubicBezTo>
                <a:cubicBezTo>
                  <a:pt x="1223677" y="496265"/>
                  <a:pt x="1214078" y="493231"/>
                  <a:pt x="1206394" y="488108"/>
                </a:cubicBezTo>
                <a:cubicBezTo>
                  <a:pt x="1201271" y="477863"/>
                  <a:pt x="1198359" y="466172"/>
                  <a:pt x="1191026" y="457372"/>
                </a:cubicBezTo>
                <a:cubicBezTo>
                  <a:pt x="1185114" y="450277"/>
                  <a:pt x="1173743" y="449215"/>
                  <a:pt x="1167974" y="442004"/>
                </a:cubicBezTo>
                <a:cubicBezTo>
                  <a:pt x="1162914" y="435679"/>
                  <a:pt x="1164457" y="425897"/>
                  <a:pt x="1160290" y="418952"/>
                </a:cubicBezTo>
                <a:cubicBezTo>
                  <a:pt x="1156562" y="412739"/>
                  <a:pt x="1150044" y="408706"/>
                  <a:pt x="1144921" y="403583"/>
                </a:cubicBezTo>
                <a:lnTo>
                  <a:pt x="1129553" y="357479"/>
                </a:lnTo>
                <a:cubicBezTo>
                  <a:pt x="1126992" y="349795"/>
                  <a:pt x="1125491" y="341672"/>
                  <a:pt x="1121869" y="334427"/>
                </a:cubicBezTo>
                <a:cubicBezTo>
                  <a:pt x="1116746" y="324182"/>
                  <a:pt x="1110523" y="314416"/>
                  <a:pt x="1106501" y="303691"/>
                </a:cubicBezTo>
                <a:cubicBezTo>
                  <a:pt x="1102793" y="293803"/>
                  <a:pt x="1102977" y="282662"/>
                  <a:pt x="1098817" y="272955"/>
                </a:cubicBezTo>
                <a:cubicBezTo>
                  <a:pt x="1095179" y="264467"/>
                  <a:pt x="1087200" y="258342"/>
                  <a:pt x="1083449" y="249903"/>
                </a:cubicBezTo>
                <a:cubicBezTo>
                  <a:pt x="1076870" y="235100"/>
                  <a:pt x="1073204" y="219167"/>
                  <a:pt x="1068081" y="203799"/>
                </a:cubicBezTo>
                <a:lnTo>
                  <a:pt x="1060397" y="180747"/>
                </a:lnTo>
                <a:cubicBezTo>
                  <a:pt x="1057836" y="173063"/>
                  <a:pt x="1057206" y="164434"/>
                  <a:pt x="1052713" y="157694"/>
                </a:cubicBezTo>
                <a:cubicBezTo>
                  <a:pt x="1047590" y="150010"/>
                  <a:pt x="1041096" y="143081"/>
                  <a:pt x="1037345" y="134642"/>
                </a:cubicBezTo>
                <a:cubicBezTo>
                  <a:pt x="977504" y="0"/>
                  <a:pt x="1057680" y="165816"/>
                  <a:pt x="1014293" y="50118"/>
                </a:cubicBezTo>
                <a:cubicBezTo>
                  <a:pt x="1011050" y="41471"/>
                  <a:pt x="1004048" y="34750"/>
                  <a:pt x="998925" y="27066"/>
                </a:cubicBezTo>
                <a:cubicBezTo>
                  <a:pt x="978434" y="29627"/>
                  <a:pt x="957770" y="31056"/>
                  <a:pt x="937453" y="34750"/>
                </a:cubicBezTo>
                <a:cubicBezTo>
                  <a:pt x="929484" y="36199"/>
                  <a:pt x="922188" y="40209"/>
                  <a:pt x="914400" y="42434"/>
                </a:cubicBezTo>
                <a:cubicBezTo>
                  <a:pt x="904246" y="45335"/>
                  <a:pt x="893909" y="47557"/>
                  <a:pt x="883664" y="50118"/>
                </a:cubicBezTo>
                <a:cubicBezTo>
                  <a:pt x="875980" y="55241"/>
                  <a:pt x="869100" y="61848"/>
                  <a:pt x="860612" y="65486"/>
                </a:cubicBezTo>
                <a:cubicBezTo>
                  <a:pt x="830544" y="78372"/>
                  <a:pt x="814763" y="67877"/>
                  <a:pt x="783772" y="88538"/>
                </a:cubicBezTo>
                <a:cubicBezTo>
                  <a:pt x="776088" y="93661"/>
                  <a:pt x="769159" y="100155"/>
                  <a:pt x="760720" y="103906"/>
                </a:cubicBezTo>
                <a:cubicBezTo>
                  <a:pt x="760712" y="103910"/>
                  <a:pt x="703093" y="123115"/>
                  <a:pt x="691563" y="126958"/>
                </a:cubicBezTo>
                <a:lnTo>
                  <a:pt x="668511" y="134642"/>
                </a:lnTo>
                <a:cubicBezTo>
                  <a:pt x="660827" y="137203"/>
                  <a:pt x="653317" y="140362"/>
                  <a:pt x="645459" y="142326"/>
                </a:cubicBezTo>
                <a:cubicBezTo>
                  <a:pt x="599007" y="153939"/>
                  <a:pt x="624742" y="146670"/>
                  <a:pt x="568619" y="165378"/>
                </a:cubicBezTo>
                <a:lnTo>
                  <a:pt x="476411" y="196115"/>
                </a:lnTo>
                <a:lnTo>
                  <a:pt x="453358" y="203799"/>
                </a:lnTo>
                <a:lnTo>
                  <a:pt x="430306" y="211483"/>
                </a:lnTo>
                <a:cubicBezTo>
                  <a:pt x="414938" y="226851"/>
                  <a:pt x="396258" y="239504"/>
                  <a:pt x="384202" y="257587"/>
                </a:cubicBezTo>
                <a:cubicBezTo>
                  <a:pt x="379079" y="265271"/>
                  <a:pt x="376045" y="274870"/>
                  <a:pt x="368834" y="280639"/>
                </a:cubicBezTo>
                <a:cubicBezTo>
                  <a:pt x="362509" y="285699"/>
                  <a:pt x="353027" y="284701"/>
                  <a:pt x="345782" y="288323"/>
                </a:cubicBezTo>
                <a:cubicBezTo>
                  <a:pt x="337522" y="292453"/>
                  <a:pt x="330414" y="298568"/>
                  <a:pt x="322730" y="303691"/>
                </a:cubicBezTo>
                <a:cubicBezTo>
                  <a:pt x="311390" y="320701"/>
                  <a:pt x="302059" y="337962"/>
                  <a:pt x="284310" y="349795"/>
                </a:cubicBezTo>
                <a:cubicBezTo>
                  <a:pt x="277571" y="354288"/>
                  <a:pt x="268942" y="354918"/>
                  <a:pt x="261258" y="357479"/>
                </a:cubicBezTo>
                <a:cubicBezTo>
                  <a:pt x="267494" y="407370"/>
                  <a:pt x="265344" y="410200"/>
                  <a:pt x="276626" y="449688"/>
                </a:cubicBezTo>
                <a:cubicBezTo>
                  <a:pt x="278851" y="457476"/>
                  <a:pt x="280688" y="465495"/>
                  <a:pt x="284310" y="472740"/>
                </a:cubicBezTo>
                <a:cubicBezTo>
                  <a:pt x="288440" y="481000"/>
                  <a:pt x="294555" y="488108"/>
                  <a:pt x="299678" y="495792"/>
                </a:cubicBezTo>
                <a:cubicBezTo>
                  <a:pt x="302239" y="534212"/>
                  <a:pt x="301917" y="572934"/>
                  <a:pt x="307362" y="611052"/>
                </a:cubicBezTo>
                <a:cubicBezTo>
                  <a:pt x="309653" y="627089"/>
                  <a:pt x="317607" y="641789"/>
                  <a:pt x="322730" y="657157"/>
                </a:cubicBezTo>
                <a:cubicBezTo>
                  <a:pt x="325291" y="664841"/>
                  <a:pt x="322730" y="677648"/>
                  <a:pt x="330414" y="680209"/>
                </a:cubicBezTo>
                <a:lnTo>
                  <a:pt x="353466" y="687893"/>
                </a:lnTo>
                <a:cubicBezTo>
                  <a:pt x="370460" y="704887"/>
                  <a:pt x="378174" y="715615"/>
                  <a:pt x="399570" y="726313"/>
                </a:cubicBezTo>
                <a:cubicBezTo>
                  <a:pt x="406815" y="729935"/>
                  <a:pt x="414938" y="731436"/>
                  <a:pt x="422622" y="733997"/>
                </a:cubicBezTo>
                <a:cubicBezTo>
                  <a:pt x="430306" y="741681"/>
                  <a:pt x="436632" y="751021"/>
                  <a:pt x="445674" y="757049"/>
                </a:cubicBezTo>
                <a:cubicBezTo>
                  <a:pt x="452414" y="761542"/>
                  <a:pt x="461482" y="761111"/>
                  <a:pt x="468727" y="764733"/>
                </a:cubicBezTo>
                <a:cubicBezTo>
                  <a:pt x="476987" y="768863"/>
                  <a:pt x="483519" y="775971"/>
                  <a:pt x="491779" y="780101"/>
                </a:cubicBezTo>
                <a:cubicBezTo>
                  <a:pt x="499024" y="783723"/>
                  <a:pt x="507586" y="784163"/>
                  <a:pt x="514831" y="787785"/>
                </a:cubicBezTo>
                <a:cubicBezTo>
                  <a:pt x="523091" y="791915"/>
                  <a:pt x="529444" y="799402"/>
                  <a:pt x="537883" y="803153"/>
                </a:cubicBezTo>
                <a:lnTo>
                  <a:pt x="607039" y="826205"/>
                </a:lnTo>
                <a:lnTo>
                  <a:pt x="630091" y="833889"/>
                </a:lnTo>
                <a:cubicBezTo>
                  <a:pt x="697429" y="901227"/>
                  <a:pt x="612015" y="818826"/>
                  <a:pt x="676195" y="872310"/>
                </a:cubicBezTo>
                <a:cubicBezTo>
                  <a:pt x="726391" y="914140"/>
                  <a:pt x="671412" y="875210"/>
                  <a:pt x="722300" y="926098"/>
                </a:cubicBezTo>
                <a:cubicBezTo>
                  <a:pt x="728830" y="932628"/>
                  <a:pt x="737668" y="936343"/>
                  <a:pt x="745352" y="941466"/>
                </a:cubicBezTo>
                <a:lnTo>
                  <a:pt x="776088" y="987570"/>
                </a:lnTo>
                <a:cubicBezTo>
                  <a:pt x="781211" y="995254"/>
                  <a:pt x="788536" y="1001861"/>
                  <a:pt x="791456" y="1010622"/>
                </a:cubicBezTo>
                <a:cubicBezTo>
                  <a:pt x="796579" y="1025990"/>
                  <a:pt x="802895" y="1041010"/>
                  <a:pt x="806824" y="1056726"/>
                </a:cubicBezTo>
                <a:cubicBezTo>
                  <a:pt x="818437" y="1103177"/>
                  <a:pt x="811169" y="1077445"/>
                  <a:pt x="829876" y="1133567"/>
                </a:cubicBezTo>
                <a:cubicBezTo>
                  <a:pt x="832437" y="1141251"/>
                  <a:pt x="833067" y="1149880"/>
                  <a:pt x="837560" y="1156619"/>
                </a:cubicBezTo>
                <a:cubicBezTo>
                  <a:pt x="842683" y="1164303"/>
                  <a:pt x="848798" y="1171411"/>
                  <a:pt x="852928" y="1179671"/>
                </a:cubicBezTo>
                <a:cubicBezTo>
                  <a:pt x="884741" y="1243297"/>
                  <a:pt x="831937" y="1159711"/>
                  <a:pt x="875980" y="1225775"/>
                </a:cubicBezTo>
                <a:cubicBezTo>
                  <a:pt x="873419" y="1330790"/>
                  <a:pt x="874987" y="1435987"/>
                  <a:pt x="868296" y="1540820"/>
                </a:cubicBezTo>
                <a:cubicBezTo>
                  <a:pt x="868296" y="1540821"/>
                  <a:pt x="849086" y="1598450"/>
                  <a:pt x="845244" y="1609977"/>
                </a:cubicBezTo>
                <a:lnTo>
                  <a:pt x="837560" y="1633029"/>
                </a:lnTo>
                <a:cubicBezTo>
                  <a:pt x="834999" y="1640713"/>
                  <a:pt x="834369" y="1649342"/>
                  <a:pt x="829876" y="1656081"/>
                </a:cubicBezTo>
                <a:cubicBezTo>
                  <a:pt x="779913" y="1731026"/>
                  <a:pt x="858173" y="1614559"/>
                  <a:pt x="791456" y="1709869"/>
                </a:cubicBezTo>
                <a:cubicBezTo>
                  <a:pt x="770345" y="1740027"/>
                  <a:pt x="768714" y="1757542"/>
                  <a:pt x="737668" y="1771341"/>
                </a:cubicBezTo>
                <a:cubicBezTo>
                  <a:pt x="737661" y="1771344"/>
                  <a:pt x="680041" y="1790551"/>
                  <a:pt x="668511" y="1794394"/>
                </a:cubicBezTo>
                <a:lnTo>
                  <a:pt x="645459" y="1802078"/>
                </a:lnTo>
                <a:cubicBezTo>
                  <a:pt x="601764" y="1834850"/>
                  <a:pt x="626872" y="1821080"/>
                  <a:pt x="568619" y="1840498"/>
                </a:cubicBezTo>
                <a:lnTo>
                  <a:pt x="545567" y="1848182"/>
                </a:lnTo>
                <a:cubicBezTo>
                  <a:pt x="528573" y="1865176"/>
                  <a:pt x="520859" y="1875904"/>
                  <a:pt x="499463" y="1886602"/>
                </a:cubicBezTo>
                <a:cubicBezTo>
                  <a:pt x="492218" y="1890224"/>
                  <a:pt x="483656" y="1890664"/>
                  <a:pt x="476411" y="1894286"/>
                </a:cubicBezTo>
                <a:cubicBezTo>
                  <a:pt x="423346" y="1920818"/>
                  <a:pt x="486589" y="1901346"/>
                  <a:pt x="422622" y="1917338"/>
                </a:cubicBezTo>
                <a:cubicBezTo>
                  <a:pt x="414938" y="1922461"/>
                  <a:pt x="407830" y="1928576"/>
                  <a:pt x="399570" y="1932706"/>
                </a:cubicBezTo>
                <a:cubicBezTo>
                  <a:pt x="380654" y="1942164"/>
                  <a:pt x="348121" y="1945123"/>
                  <a:pt x="330414" y="1948074"/>
                </a:cubicBezTo>
                <a:cubicBezTo>
                  <a:pt x="259496" y="1983533"/>
                  <a:pt x="291167" y="1973254"/>
                  <a:pt x="238205" y="1986494"/>
                </a:cubicBezTo>
                <a:cubicBezTo>
                  <a:pt x="227960" y="1991617"/>
                  <a:pt x="217414" y="1996179"/>
                  <a:pt x="207469" y="2001862"/>
                </a:cubicBezTo>
                <a:cubicBezTo>
                  <a:pt x="199451" y="2006444"/>
                  <a:pt x="192677" y="2013101"/>
                  <a:pt x="184417" y="2017231"/>
                </a:cubicBezTo>
                <a:cubicBezTo>
                  <a:pt x="177173" y="2020853"/>
                  <a:pt x="168810" y="2021724"/>
                  <a:pt x="161365" y="2024915"/>
                </a:cubicBezTo>
                <a:cubicBezTo>
                  <a:pt x="134068" y="2036614"/>
                  <a:pt x="130728" y="2040217"/>
                  <a:pt x="107577" y="2055651"/>
                </a:cubicBezTo>
                <a:cubicBezTo>
                  <a:pt x="97332" y="2071019"/>
                  <a:pt x="79877" y="2083536"/>
                  <a:pt x="76841" y="2101755"/>
                </a:cubicBezTo>
                <a:cubicBezTo>
                  <a:pt x="74331" y="2116817"/>
                  <a:pt x="66076" y="2169403"/>
                  <a:pt x="61473" y="2186279"/>
                </a:cubicBezTo>
                <a:cubicBezTo>
                  <a:pt x="57211" y="2201907"/>
                  <a:pt x="51228" y="2217015"/>
                  <a:pt x="46105" y="2232383"/>
                </a:cubicBezTo>
                <a:lnTo>
                  <a:pt x="30737" y="2278488"/>
                </a:lnTo>
                <a:cubicBezTo>
                  <a:pt x="4904" y="2355988"/>
                  <a:pt x="44327" y="2235754"/>
                  <a:pt x="15369" y="2332276"/>
                </a:cubicBezTo>
                <a:cubicBezTo>
                  <a:pt x="10714" y="2347792"/>
                  <a:pt x="0" y="2378380"/>
                  <a:pt x="0" y="2378380"/>
                </a:cubicBezTo>
                <a:cubicBezTo>
                  <a:pt x="2561" y="2437291"/>
                  <a:pt x="658" y="2496566"/>
                  <a:pt x="7684" y="2555113"/>
                </a:cubicBezTo>
                <a:cubicBezTo>
                  <a:pt x="8547" y="2562306"/>
                  <a:pt x="19813" y="2564001"/>
                  <a:pt x="23053" y="2570481"/>
                </a:cubicBezTo>
                <a:cubicBezTo>
                  <a:pt x="30298" y="2584970"/>
                  <a:pt x="29435" y="2603106"/>
                  <a:pt x="38421" y="2616585"/>
                </a:cubicBezTo>
                <a:cubicBezTo>
                  <a:pt x="48666" y="2631953"/>
                  <a:pt x="63316" y="2645167"/>
                  <a:pt x="69157" y="2662689"/>
                </a:cubicBezTo>
                <a:cubicBezTo>
                  <a:pt x="79132" y="2692614"/>
                  <a:pt x="71114" y="2680013"/>
                  <a:pt x="92209" y="2701110"/>
                </a:cubicBezTo>
                <a:lnTo>
                  <a:pt x="115261" y="2770266"/>
                </a:lnTo>
                <a:cubicBezTo>
                  <a:pt x="117822" y="2777950"/>
                  <a:pt x="118452" y="2786579"/>
                  <a:pt x="122945" y="2793318"/>
                </a:cubicBezTo>
                <a:cubicBezTo>
                  <a:pt x="128068" y="2801002"/>
                  <a:pt x="134562" y="2807931"/>
                  <a:pt x="138313" y="2816370"/>
                </a:cubicBezTo>
                <a:cubicBezTo>
                  <a:pt x="161021" y="2867463"/>
                  <a:pt x="139608" y="2854588"/>
                  <a:pt x="176733" y="2885526"/>
                </a:cubicBezTo>
                <a:cubicBezTo>
                  <a:pt x="183828" y="2891438"/>
                  <a:pt x="192101" y="2895771"/>
                  <a:pt x="199785" y="2900894"/>
                </a:cubicBezTo>
                <a:cubicBezTo>
                  <a:pt x="230519" y="2946997"/>
                  <a:pt x="197225" y="2903458"/>
                  <a:pt x="238205" y="2939315"/>
                </a:cubicBezTo>
                <a:cubicBezTo>
                  <a:pt x="251835" y="2951241"/>
                  <a:pt x="276626" y="2977735"/>
                  <a:pt x="276626" y="2977735"/>
                </a:cubicBezTo>
                <a:cubicBezTo>
                  <a:pt x="279187" y="2985419"/>
                  <a:pt x="278583" y="2995060"/>
                  <a:pt x="284310" y="3000787"/>
                </a:cubicBezTo>
                <a:cubicBezTo>
                  <a:pt x="290037" y="3006514"/>
                  <a:pt x="300282" y="3004537"/>
                  <a:pt x="307362" y="3008471"/>
                </a:cubicBezTo>
                <a:cubicBezTo>
                  <a:pt x="323508" y="3017441"/>
                  <a:pt x="335944" y="3033366"/>
                  <a:pt x="353466" y="3039207"/>
                </a:cubicBezTo>
                <a:cubicBezTo>
                  <a:pt x="361150" y="3041768"/>
                  <a:pt x="369438" y="3042957"/>
                  <a:pt x="376518" y="3046891"/>
                </a:cubicBezTo>
                <a:cubicBezTo>
                  <a:pt x="392664" y="3055861"/>
                  <a:pt x="422622" y="3077627"/>
                  <a:pt x="422622" y="3077627"/>
                </a:cubicBezTo>
                <a:cubicBezTo>
                  <a:pt x="427745" y="3085311"/>
                  <a:pt x="430159" y="3095785"/>
                  <a:pt x="437990" y="3100679"/>
                </a:cubicBezTo>
                <a:cubicBezTo>
                  <a:pt x="451727" y="3109265"/>
                  <a:pt x="468727" y="3110924"/>
                  <a:pt x="484095" y="3116047"/>
                </a:cubicBezTo>
                <a:cubicBezTo>
                  <a:pt x="509577" y="3124541"/>
                  <a:pt x="519954" y="3121170"/>
                  <a:pt x="530199" y="3116047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23290" y="1089640"/>
            <a:ext cx="3065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Fisiopatología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24536" y="2619024"/>
            <a:ext cx="4139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Infiltrados intersticiales o alveolares.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Vidrio esmerilado.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875798" y="1910010"/>
            <a:ext cx="3960440" cy="57606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s-AR" sz="2800" dirty="0" smtClean="0">
                <a:solidFill>
                  <a:schemeClr val="bg1"/>
                </a:solidFill>
              </a:rPr>
              <a:t>Enf. Intersticial parcheada</a:t>
            </a:r>
          </a:p>
        </p:txBody>
      </p:sp>
      <p:pic>
        <p:nvPicPr>
          <p:cNvPr id="21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22" name="21 Forma libre"/>
          <p:cNvSpPr/>
          <p:nvPr/>
        </p:nvSpPr>
        <p:spPr>
          <a:xfrm>
            <a:off x="560934" y="2908235"/>
            <a:ext cx="3059281" cy="3124541"/>
          </a:xfrm>
          <a:custGeom>
            <a:avLst/>
            <a:gdLst>
              <a:gd name="connsiteX0" fmla="*/ 530199 w 3059281"/>
              <a:gd name="connsiteY0" fmla="*/ 3116047 h 3124541"/>
              <a:gd name="connsiteX1" fmla="*/ 545567 w 3059281"/>
              <a:gd name="connsiteY1" fmla="*/ 3085311 h 3124541"/>
              <a:gd name="connsiteX2" fmla="*/ 576303 w 3059281"/>
              <a:gd name="connsiteY2" fmla="*/ 3039207 h 3124541"/>
              <a:gd name="connsiteX3" fmla="*/ 591671 w 3059281"/>
              <a:gd name="connsiteY3" fmla="*/ 3016155 h 3124541"/>
              <a:gd name="connsiteX4" fmla="*/ 637775 w 3059281"/>
              <a:gd name="connsiteY4" fmla="*/ 2939315 h 3124541"/>
              <a:gd name="connsiteX5" fmla="*/ 660827 w 3059281"/>
              <a:gd name="connsiteY5" fmla="*/ 2893210 h 3124541"/>
              <a:gd name="connsiteX6" fmla="*/ 699248 w 3059281"/>
              <a:gd name="connsiteY6" fmla="*/ 2839422 h 3124541"/>
              <a:gd name="connsiteX7" fmla="*/ 706932 w 3059281"/>
              <a:gd name="connsiteY7" fmla="*/ 2808686 h 3124541"/>
              <a:gd name="connsiteX8" fmla="*/ 722300 w 3059281"/>
              <a:gd name="connsiteY8" fmla="*/ 2747214 h 3124541"/>
              <a:gd name="connsiteX9" fmla="*/ 753036 w 3059281"/>
              <a:gd name="connsiteY9" fmla="*/ 2701110 h 3124541"/>
              <a:gd name="connsiteX10" fmla="*/ 768404 w 3059281"/>
              <a:gd name="connsiteY10" fmla="*/ 2678057 h 3124541"/>
              <a:gd name="connsiteX11" fmla="*/ 783772 w 3059281"/>
              <a:gd name="connsiteY11" fmla="*/ 2655005 h 3124541"/>
              <a:gd name="connsiteX12" fmla="*/ 799140 w 3059281"/>
              <a:gd name="connsiteY12" fmla="*/ 2624269 h 3124541"/>
              <a:gd name="connsiteX13" fmla="*/ 806824 w 3059281"/>
              <a:gd name="connsiteY13" fmla="*/ 2601217 h 3124541"/>
              <a:gd name="connsiteX14" fmla="*/ 845244 w 3059281"/>
              <a:gd name="connsiteY14" fmla="*/ 2547429 h 3124541"/>
              <a:gd name="connsiteX15" fmla="*/ 860612 w 3059281"/>
              <a:gd name="connsiteY15" fmla="*/ 2524377 h 3124541"/>
              <a:gd name="connsiteX16" fmla="*/ 922084 w 3059281"/>
              <a:gd name="connsiteY16" fmla="*/ 2485957 h 3124541"/>
              <a:gd name="connsiteX17" fmla="*/ 937453 w 3059281"/>
              <a:gd name="connsiteY17" fmla="*/ 2455220 h 3124541"/>
              <a:gd name="connsiteX18" fmla="*/ 983557 w 3059281"/>
              <a:gd name="connsiteY18" fmla="*/ 2424484 h 3124541"/>
              <a:gd name="connsiteX19" fmla="*/ 1052713 w 3059281"/>
              <a:gd name="connsiteY19" fmla="*/ 2378380 h 3124541"/>
              <a:gd name="connsiteX20" fmla="*/ 1075765 w 3059281"/>
              <a:gd name="connsiteY20" fmla="*/ 2363012 h 3124541"/>
              <a:gd name="connsiteX21" fmla="*/ 1098817 w 3059281"/>
              <a:gd name="connsiteY21" fmla="*/ 2355328 h 3124541"/>
              <a:gd name="connsiteX22" fmla="*/ 1114185 w 3059281"/>
              <a:gd name="connsiteY22" fmla="*/ 2332276 h 3124541"/>
              <a:gd name="connsiteX23" fmla="*/ 1144921 w 3059281"/>
              <a:gd name="connsiteY23" fmla="*/ 2316908 h 3124541"/>
              <a:gd name="connsiteX24" fmla="*/ 1198710 w 3059281"/>
              <a:gd name="connsiteY24" fmla="*/ 2286172 h 3124541"/>
              <a:gd name="connsiteX25" fmla="*/ 1275550 w 3059281"/>
              <a:gd name="connsiteY25" fmla="*/ 2263120 h 3124541"/>
              <a:gd name="connsiteX26" fmla="*/ 1313970 w 3059281"/>
              <a:gd name="connsiteY26" fmla="*/ 2232383 h 3124541"/>
              <a:gd name="connsiteX27" fmla="*/ 1329338 w 3059281"/>
              <a:gd name="connsiteY27" fmla="*/ 2209331 h 3124541"/>
              <a:gd name="connsiteX28" fmla="*/ 1352390 w 3059281"/>
              <a:gd name="connsiteY28" fmla="*/ 2193963 h 3124541"/>
              <a:gd name="connsiteX29" fmla="*/ 1383127 w 3059281"/>
              <a:gd name="connsiteY29" fmla="*/ 2155543 h 3124541"/>
              <a:gd name="connsiteX30" fmla="*/ 1398495 w 3059281"/>
              <a:gd name="connsiteY30" fmla="*/ 2132491 h 3124541"/>
              <a:gd name="connsiteX31" fmla="*/ 1421547 w 3059281"/>
              <a:gd name="connsiteY31" fmla="*/ 2124807 h 3124541"/>
              <a:gd name="connsiteX32" fmla="*/ 1444599 w 3059281"/>
              <a:gd name="connsiteY32" fmla="*/ 2109439 h 3124541"/>
              <a:gd name="connsiteX33" fmla="*/ 1490703 w 3059281"/>
              <a:gd name="connsiteY33" fmla="*/ 2094071 h 3124541"/>
              <a:gd name="connsiteX34" fmla="*/ 1751960 w 3059281"/>
              <a:gd name="connsiteY34" fmla="*/ 2078703 h 3124541"/>
              <a:gd name="connsiteX35" fmla="*/ 1890273 w 3059281"/>
              <a:gd name="connsiteY35" fmla="*/ 2063335 h 3124541"/>
              <a:gd name="connsiteX36" fmla="*/ 1936377 w 3059281"/>
              <a:gd name="connsiteY36" fmla="*/ 2047967 h 3124541"/>
              <a:gd name="connsiteX37" fmla="*/ 1982481 w 3059281"/>
              <a:gd name="connsiteY37" fmla="*/ 2017231 h 3124541"/>
              <a:gd name="connsiteX38" fmla="*/ 1997849 w 3059281"/>
              <a:gd name="connsiteY38" fmla="*/ 2001862 h 3124541"/>
              <a:gd name="connsiteX39" fmla="*/ 2051637 w 3059281"/>
              <a:gd name="connsiteY39" fmla="*/ 1978810 h 3124541"/>
              <a:gd name="connsiteX40" fmla="*/ 2113110 w 3059281"/>
              <a:gd name="connsiteY40" fmla="*/ 1955758 h 3124541"/>
              <a:gd name="connsiteX41" fmla="*/ 2143846 w 3059281"/>
              <a:gd name="connsiteY41" fmla="*/ 1940390 h 3124541"/>
              <a:gd name="connsiteX42" fmla="*/ 2189950 w 3059281"/>
              <a:gd name="connsiteY42" fmla="*/ 1925022 h 3124541"/>
              <a:gd name="connsiteX43" fmla="*/ 2243738 w 3059281"/>
              <a:gd name="connsiteY43" fmla="*/ 1894286 h 3124541"/>
              <a:gd name="connsiteX44" fmla="*/ 2305211 w 3059281"/>
              <a:gd name="connsiteY44" fmla="*/ 1878918 h 3124541"/>
              <a:gd name="connsiteX45" fmla="*/ 2358999 w 3059281"/>
              <a:gd name="connsiteY45" fmla="*/ 1863550 h 3124541"/>
              <a:gd name="connsiteX46" fmla="*/ 2397419 w 3059281"/>
              <a:gd name="connsiteY46" fmla="*/ 1855866 h 3124541"/>
              <a:gd name="connsiteX47" fmla="*/ 2420471 w 3059281"/>
              <a:gd name="connsiteY47" fmla="*/ 1848182 h 3124541"/>
              <a:gd name="connsiteX48" fmla="*/ 2458891 w 3059281"/>
              <a:gd name="connsiteY48" fmla="*/ 1840498 h 3124541"/>
              <a:gd name="connsiteX49" fmla="*/ 2504995 w 3059281"/>
              <a:gd name="connsiteY49" fmla="*/ 1825130 h 3124541"/>
              <a:gd name="connsiteX50" fmla="*/ 2528048 w 3059281"/>
              <a:gd name="connsiteY50" fmla="*/ 1817446 h 3124541"/>
              <a:gd name="connsiteX51" fmla="*/ 2574152 w 3059281"/>
              <a:gd name="connsiteY51" fmla="*/ 1802078 h 3124541"/>
              <a:gd name="connsiteX52" fmla="*/ 2597204 w 3059281"/>
              <a:gd name="connsiteY52" fmla="*/ 1794394 h 3124541"/>
              <a:gd name="connsiteX53" fmla="*/ 2643308 w 3059281"/>
              <a:gd name="connsiteY53" fmla="*/ 1771341 h 3124541"/>
              <a:gd name="connsiteX54" fmla="*/ 2666360 w 3059281"/>
              <a:gd name="connsiteY54" fmla="*/ 1755973 h 3124541"/>
              <a:gd name="connsiteX55" fmla="*/ 2689412 w 3059281"/>
              <a:gd name="connsiteY55" fmla="*/ 1748289 h 3124541"/>
              <a:gd name="connsiteX56" fmla="*/ 2735516 w 3059281"/>
              <a:gd name="connsiteY56" fmla="*/ 1725237 h 3124541"/>
              <a:gd name="connsiteX57" fmla="*/ 2758569 w 3059281"/>
              <a:gd name="connsiteY57" fmla="*/ 1702185 h 3124541"/>
              <a:gd name="connsiteX58" fmla="*/ 2820041 w 3059281"/>
              <a:gd name="connsiteY58" fmla="*/ 1686817 h 3124541"/>
              <a:gd name="connsiteX59" fmla="*/ 2866145 w 3059281"/>
              <a:gd name="connsiteY59" fmla="*/ 1671449 h 3124541"/>
              <a:gd name="connsiteX60" fmla="*/ 2919933 w 3059281"/>
              <a:gd name="connsiteY60" fmla="*/ 1656081 h 3124541"/>
              <a:gd name="connsiteX61" fmla="*/ 2973721 w 3059281"/>
              <a:gd name="connsiteY61" fmla="*/ 1640713 h 3124541"/>
              <a:gd name="connsiteX62" fmla="*/ 2942985 w 3059281"/>
              <a:gd name="connsiteY62" fmla="*/ 1594609 h 3124541"/>
              <a:gd name="connsiteX63" fmla="*/ 2981405 w 3059281"/>
              <a:gd name="connsiteY63" fmla="*/ 1440928 h 3124541"/>
              <a:gd name="connsiteX64" fmla="*/ 2996774 w 3059281"/>
              <a:gd name="connsiteY64" fmla="*/ 1425560 h 3124541"/>
              <a:gd name="connsiteX65" fmla="*/ 3012142 w 3059281"/>
              <a:gd name="connsiteY65" fmla="*/ 1402508 h 3124541"/>
              <a:gd name="connsiteX66" fmla="*/ 3058246 w 3059281"/>
              <a:gd name="connsiteY66" fmla="*/ 1371772 h 3124541"/>
              <a:gd name="connsiteX67" fmla="*/ 3050562 w 3059281"/>
              <a:gd name="connsiteY67" fmla="*/ 1264195 h 3124541"/>
              <a:gd name="connsiteX68" fmla="*/ 3027510 w 3059281"/>
              <a:gd name="connsiteY68" fmla="*/ 1248827 h 3124541"/>
              <a:gd name="connsiteX69" fmla="*/ 2820041 w 3059281"/>
              <a:gd name="connsiteY69" fmla="*/ 1241143 h 3124541"/>
              <a:gd name="connsiteX70" fmla="*/ 2773937 w 3059281"/>
              <a:gd name="connsiteY70" fmla="*/ 1225775 h 3124541"/>
              <a:gd name="connsiteX71" fmla="*/ 2697096 w 3059281"/>
              <a:gd name="connsiteY71" fmla="*/ 1210407 h 3124541"/>
              <a:gd name="connsiteX72" fmla="*/ 2674044 w 3059281"/>
              <a:gd name="connsiteY72" fmla="*/ 1202723 h 3124541"/>
              <a:gd name="connsiteX73" fmla="*/ 2558784 w 3059281"/>
              <a:gd name="connsiteY73" fmla="*/ 1195039 h 3124541"/>
              <a:gd name="connsiteX74" fmla="*/ 2481943 w 3059281"/>
              <a:gd name="connsiteY74" fmla="*/ 1179671 h 3124541"/>
              <a:gd name="connsiteX75" fmla="*/ 2435839 w 3059281"/>
              <a:gd name="connsiteY75" fmla="*/ 1164303 h 3124541"/>
              <a:gd name="connsiteX76" fmla="*/ 2405103 w 3059281"/>
              <a:gd name="connsiteY76" fmla="*/ 1156619 h 3124541"/>
              <a:gd name="connsiteX77" fmla="*/ 2382051 w 3059281"/>
              <a:gd name="connsiteY77" fmla="*/ 1141251 h 3124541"/>
              <a:gd name="connsiteX78" fmla="*/ 2335947 w 3059281"/>
              <a:gd name="connsiteY78" fmla="*/ 1118199 h 3124541"/>
              <a:gd name="connsiteX79" fmla="*/ 2320579 w 3059281"/>
              <a:gd name="connsiteY79" fmla="*/ 1095147 h 3124541"/>
              <a:gd name="connsiteX80" fmla="*/ 2289842 w 3059281"/>
              <a:gd name="connsiteY80" fmla="*/ 1056726 h 3124541"/>
              <a:gd name="connsiteX81" fmla="*/ 2266790 w 3059281"/>
              <a:gd name="connsiteY81" fmla="*/ 1010622 h 3124541"/>
              <a:gd name="connsiteX82" fmla="*/ 2259106 w 3059281"/>
              <a:gd name="connsiteY82" fmla="*/ 987570 h 3124541"/>
              <a:gd name="connsiteX83" fmla="*/ 2228370 w 3059281"/>
              <a:gd name="connsiteY83" fmla="*/ 941466 h 3124541"/>
              <a:gd name="connsiteX84" fmla="*/ 2197634 w 3059281"/>
              <a:gd name="connsiteY84" fmla="*/ 895362 h 3124541"/>
              <a:gd name="connsiteX85" fmla="*/ 2182266 w 3059281"/>
              <a:gd name="connsiteY85" fmla="*/ 872310 h 3124541"/>
              <a:gd name="connsiteX86" fmla="*/ 2174582 w 3059281"/>
              <a:gd name="connsiteY86" fmla="*/ 849257 h 3124541"/>
              <a:gd name="connsiteX87" fmla="*/ 2082374 w 3059281"/>
              <a:gd name="connsiteY87" fmla="*/ 872310 h 3124541"/>
              <a:gd name="connsiteX88" fmla="*/ 2005533 w 3059281"/>
              <a:gd name="connsiteY88" fmla="*/ 887678 h 3124541"/>
              <a:gd name="connsiteX89" fmla="*/ 1967113 w 3059281"/>
              <a:gd name="connsiteY89" fmla="*/ 903046 h 3124541"/>
              <a:gd name="connsiteX90" fmla="*/ 1944061 w 3059281"/>
              <a:gd name="connsiteY90" fmla="*/ 910730 h 3124541"/>
              <a:gd name="connsiteX91" fmla="*/ 1921009 w 3059281"/>
              <a:gd name="connsiteY91" fmla="*/ 926098 h 3124541"/>
              <a:gd name="connsiteX92" fmla="*/ 1913325 w 3059281"/>
              <a:gd name="connsiteY92" fmla="*/ 1072094 h 3124541"/>
              <a:gd name="connsiteX93" fmla="*/ 1897957 w 3059281"/>
              <a:gd name="connsiteY93" fmla="*/ 1118199 h 3124541"/>
              <a:gd name="connsiteX94" fmla="*/ 1890273 w 3059281"/>
              <a:gd name="connsiteY94" fmla="*/ 1141251 h 3124541"/>
              <a:gd name="connsiteX95" fmla="*/ 1851853 w 3059281"/>
              <a:gd name="connsiteY95" fmla="*/ 1195039 h 3124541"/>
              <a:gd name="connsiteX96" fmla="*/ 1798064 w 3059281"/>
              <a:gd name="connsiteY96" fmla="*/ 1248827 h 3124541"/>
              <a:gd name="connsiteX97" fmla="*/ 1782696 w 3059281"/>
              <a:gd name="connsiteY97" fmla="*/ 1271879 h 3124541"/>
              <a:gd name="connsiteX98" fmla="*/ 1652068 w 3059281"/>
              <a:gd name="connsiteY98" fmla="*/ 1248827 h 3124541"/>
              <a:gd name="connsiteX99" fmla="*/ 1629016 w 3059281"/>
              <a:gd name="connsiteY99" fmla="*/ 1241143 h 3124541"/>
              <a:gd name="connsiteX100" fmla="*/ 1575227 w 3059281"/>
              <a:gd name="connsiteY100" fmla="*/ 1225775 h 3124541"/>
              <a:gd name="connsiteX101" fmla="*/ 1529123 w 3059281"/>
              <a:gd name="connsiteY101" fmla="*/ 1179671 h 3124541"/>
              <a:gd name="connsiteX102" fmla="*/ 1506071 w 3059281"/>
              <a:gd name="connsiteY102" fmla="*/ 1156619 h 3124541"/>
              <a:gd name="connsiteX103" fmla="*/ 1459967 w 3059281"/>
              <a:gd name="connsiteY103" fmla="*/ 1064410 h 3124541"/>
              <a:gd name="connsiteX104" fmla="*/ 1436915 w 3059281"/>
              <a:gd name="connsiteY104" fmla="*/ 1049042 h 3124541"/>
              <a:gd name="connsiteX105" fmla="*/ 1413863 w 3059281"/>
              <a:gd name="connsiteY105" fmla="*/ 1010622 h 3124541"/>
              <a:gd name="connsiteX106" fmla="*/ 1398495 w 3059281"/>
              <a:gd name="connsiteY106" fmla="*/ 987570 h 3124541"/>
              <a:gd name="connsiteX107" fmla="*/ 1383127 w 3059281"/>
              <a:gd name="connsiteY107" fmla="*/ 941466 h 3124541"/>
              <a:gd name="connsiteX108" fmla="*/ 1367758 w 3059281"/>
              <a:gd name="connsiteY108" fmla="*/ 895362 h 3124541"/>
              <a:gd name="connsiteX109" fmla="*/ 1360074 w 3059281"/>
              <a:gd name="connsiteY109" fmla="*/ 872310 h 3124541"/>
              <a:gd name="connsiteX110" fmla="*/ 1352390 w 3059281"/>
              <a:gd name="connsiteY110" fmla="*/ 841573 h 3124541"/>
              <a:gd name="connsiteX111" fmla="*/ 1329338 w 3059281"/>
              <a:gd name="connsiteY111" fmla="*/ 787785 h 3124541"/>
              <a:gd name="connsiteX112" fmla="*/ 1313970 w 3059281"/>
              <a:gd name="connsiteY112" fmla="*/ 726313 h 3124541"/>
              <a:gd name="connsiteX113" fmla="*/ 1298602 w 3059281"/>
              <a:gd name="connsiteY113" fmla="*/ 695577 h 3124541"/>
              <a:gd name="connsiteX114" fmla="*/ 1275550 w 3059281"/>
              <a:gd name="connsiteY114" fmla="*/ 611052 h 3124541"/>
              <a:gd name="connsiteX115" fmla="*/ 1267866 w 3059281"/>
              <a:gd name="connsiteY115" fmla="*/ 588000 h 3124541"/>
              <a:gd name="connsiteX116" fmla="*/ 1244814 w 3059281"/>
              <a:gd name="connsiteY116" fmla="*/ 557264 h 3124541"/>
              <a:gd name="connsiteX117" fmla="*/ 1229446 w 3059281"/>
              <a:gd name="connsiteY117" fmla="*/ 503476 h 3124541"/>
              <a:gd name="connsiteX118" fmla="*/ 1206394 w 3059281"/>
              <a:gd name="connsiteY118" fmla="*/ 488108 h 3124541"/>
              <a:gd name="connsiteX119" fmla="*/ 1191026 w 3059281"/>
              <a:gd name="connsiteY119" fmla="*/ 457372 h 3124541"/>
              <a:gd name="connsiteX120" fmla="*/ 1167974 w 3059281"/>
              <a:gd name="connsiteY120" fmla="*/ 442004 h 3124541"/>
              <a:gd name="connsiteX121" fmla="*/ 1160290 w 3059281"/>
              <a:gd name="connsiteY121" fmla="*/ 418952 h 3124541"/>
              <a:gd name="connsiteX122" fmla="*/ 1144921 w 3059281"/>
              <a:gd name="connsiteY122" fmla="*/ 403583 h 3124541"/>
              <a:gd name="connsiteX123" fmla="*/ 1129553 w 3059281"/>
              <a:gd name="connsiteY123" fmla="*/ 357479 h 3124541"/>
              <a:gd name="connsiteX124" fmla="*/ 1121869 w 3059281"/>
              <a:gd name="connsiteY124" fmla="*/ 334427 h 3124541"/>
              <a:gd name="connsiteX125" fmla="*/ 1106501 w 3059281"/>
              <a:gd name="connsiteY125" fmla="*/ 303691 h 3124541"/>
              <a:gd name="connsiteX126" fmla="*/ 1098817 w 3059281"/>
              <a:gd name="connsiteY126" fmla="*/ 272955 h 3124541"/>
              <a:gd name="connsiteX127" fmla="*/ 1083449 w 3059281"/>
              <a:gd name="connsiteY127" fmla="*/ 249903 h 3124541"/>
              <a:gd name="connsiteX128" fmla="*/ 1068081 w 3059281"/>
              <a:gd name="connsiteY128" fmla="*/ 203799 h 3124541"/>
              <a:gd name="connsiteX129" fmla="*/ 1060397 w 3059281"/>
              <a:gd name="connsiteY129" fmla="*/ 180747 h 3124541"/>
              <a:gd name="connsiteX130" fmla="*/ 1052713 w 3059281"/>
              <a:gd name="connsiteY130" fmla="*/ 157694 h 3124541"/>
              <a:gd name="connsiteX131" fmla="*/ 1037345 w 3059281"/>
              <a:gd name="connsiteY131" fmla="*/ 134642 h 3124541"/>
              <a:gd name="connsiteX132" fmla="*/ 1014293 w 3059281"/>
              <a:gd name="connsiteY132" fmla="*/ 50118 h 3124541"/>
              <a:gd name="connsiteX133" fmla="*/ 998925 w 3059281"/>
              <a:gd name="connsiteY133" fmla="*/ 27066 h 3124541"/>
              <a:gd name="connsiteX134" fmla="*/ 937453 w 3059281"/>
              <a:gd name="connsiteY134" fmla="*/ 34750 h 3124541"/>
              <a:gd name="connsiteX135" fmla="*/ 914400 w 3059281"/>
              <a:gd name="connsiteY135" fmla="*/ 42434 h 3124541"/>
              <a:gd name="connsiteX136" fmla="*/ 883664 w 3059281"/>
              <a:gd name="connsiteY136" fmla="*/ 50118 h 3124541"/>
              <a:gd name="connsiteX137" fmla="*/ 860612 w 3059281"/>
              <a:gd name="connsiteY137" fmla="*/ 65486 h 3124541"/>
              <a:gd name="connsiteX138" fmla="*/ 783772 w 3059281"/>
              <a:gd name="connsiteY138" fmla="*/ 88538 h 3124541"/>
              <a:gd name="connsiteX139" fmla="*/ 760720 w 3059281"/>
              <a:gd name="connsiteY139" fmla="*/ 103906 h 3124541"/>
              <a:gd name="connsiteX140" fmla="*/ 691563 w 3059281"/>
              <a:gd name="connsiteY140" fmla="*/ 126958 h 3124541"/>
              <a:gd name="connsiteX141" fmla="*/ 668511 w 3059281"/>
              <a:gd name="connsiteY141" fmla="*/ 134642 h 3124541"/>
              <a:gd name="connsiteX142" fmla="*/ 645459 w 3059281"/>
              <a:gd name="connsiteY142" fmla="*/ 142326 h 3124541"/>
              <a:gd name="connsiteX143" fmla="*/ 568619 w 3059281"/>
              <a:gd name="connsiteY143" fmla="*/ 165378 h 3124541"/>
              <a:gd name="connsiteX144" fmla="*/ 476411 w 3059281"/>
              <a:gd name="connsiteY144" fmla="*/ 196115 h 3124541"/>
              <a:gd name="connsiteX145" fmla="*/ 453358 w 3059281"/>
              <a:gd name="connsiteY145" fmla="*/ 203799 h 3124541"/>
              <a:gd name="connsiteX146" fmla="*/ 430306 w 3059281"/>
              <a:gd name="connsiteY146" fmla="*/ 211483 h 3124541"/>
              <a:gd name="connsiteX147" fmla="*/ 384202 w 3059281"/>
              <a:gd name="connsiteY147" fmla="*/ 257587 h 3124541"/>
              <a:gd name="connsiteX148" fmla="*/ 368834 w 3059281"/>
              <a:gd name="connsiteY148" fmla="*/ 280639 h 3124541"/>
              <a:gd name="connsiteX149" fmla="*/ 345782 w 3059281"/>
              <a:gd name="connsiteY149" fmla="*/ 288323 h 3124541"/>
              <a:gd name="connsiteX150" fmla="*/ 322730 w 3059281"/>
              <a:gd name="connsiteY150" fmla="*/ 303691 h 3124541"/>
              <a:gd name="connsiteX151" fmla="*/ 284310 w 3059281"/>
              <a:gd name="connsiteY151" fmla="*/ 349795 h 3124541"/>
              <a:gd name="connsiteX152" fmla="*/ 261258 w 3059281"/>
              <a:gd name="connsiteY152" fmla="*/ 357479 h 3124541"/>
              <a:gd name="connsiteX153" fmla="*/ 276626 w 3059281"/>
              <a:gd name="connsiteY153" fmla="*/ 449688 h 3124541"/>
              <a:gd name="connsiteX154" fmla="*/ 284310 w 3059281"/>
              <a:gd name="connsiteY154" fmla="*/ 472740 h 3124541"/>
              <a:gd name="connsiteX155" fmla="*/ 299678 w 3059281"/>
              <a:gd name="connsiteY155" fmla="*/ 495792 h 3124541"/>
              <a:gd name="connsiteX156" fmla="*/ 307362 w 3059281"/>
              <a:gd name="connsiteY156" fmla="*/ 611052 h 3124541"/>
              <a:gd name="connsiteX157" fmla="*/ 322730 w 3059281"/>
              <a:gd name="connsiteY157" fmla="*/ 657157 h 3124541"/>
              <a:gd name="connsiteX158" fmla="*/ 330414 w 3059281"/>
              <a:gd name="connsiteY158" fmla="*/ 680209 h 3124541"/>
              <a:gd name="connsiteX159" fmla="*/ 353466 w 3059281"/>
              <a:gd name="connsiteY159" fmla="*/ 687893 h 3124541"/>
              <a:gd name="connsiteX160" fmla="*/ 399570 w 3059281"/>
              <a:gd name="connsiteY160" fmla="*/ 726313 h 3124541"/>
              <a:gd name="connsiteX161" fmla="*/ 422622 w 3059281"/>
              <a:gd name="connsiteY161" fmla="*/ 733997 h 3124541"/>
              <a:gd name="connsiteX162" fmla="*/ 445674 w 3059281"/>
              <a:gd name="connsiteY162" fmla="*/ 757049 h 3124541"/>
              <a:gd name="connsiteX163" fmla="*/ 468727 w 3059281"/>
              <a:gd name="connsiteY163" fmla="*/ 764733 h 3124541"/>
              <a:gd name="connsiteX164" fmla="*/ 491779 w 3059281"/>
              <a:gd name="connsiteY164" fmla="*/ 780101 h 3124541"/>
              <a:gd name="connsiteX165" fmla="*/ 514831 w 3059281"/>
              <a:gd name="connsiteY165" fmla="*/ 787785 h 3124541"/>
              <a:gd name="connsiteX166" fmla="*/ 537883 w 3059281"/>
              <a:gd name="connsiteY166" fmla="*/ 803153 h 3124541"/>
              <a:gd name="connsiteX167" fmla="*/ 607039 w 3059281"/>
              <a:gd name="connsiteY167" fmla="*/ 826205 h 3124541"/>
              <a:gd name="connsiteX168" fmla="*/ 630091 w 3059281"/>
              <a:gd name="connsiteY168" fmla="*/ 833889 h 3124541"/>
              <a:gd name="connsiteX169" fmla="*/ 676195 w 3059281"/>
              <a:gd name="connsiteY169" fmla="*/ 872310 h 3124541"/>
              <a:gd name="connsiteX170" fmla="*/ 722300 w 3059281"/>
              <a:gd name="connsiteY170" fmla="*/ 926098 h 3124541"/>
              <a:gd name="connsiteX171" fmla="*/ 745352 w 3059281"/>
              <a:gd name="connsiteY171" fmla="*/ 941466 h 3124541"/>
              <a:gd name="connsiteX172" fmla="*/ 776088 w 3059281"/>
              <a:gd name="connsiteY172" fmla="*/ 987570 h 3124541"/>
              <a:gd name="connsiteX173" fmla="*/ 791456 w 3059281"/>
              <a:gd name="connsiteY173" fmla="*/ 1010622 h 3124541"/>
              <a:gd name="connsiteX174" fmla="*/ 806824 w 3059281"/>
              <a:gd name="connsiteY174" fmla="*/ 1056726 h 3124541"/>
              <a:gd name="connsiteX175" fmla="*/ 829876 w 3059281"/>
              <a:gd name="connsiteY175" fmla="*/ 1133567 h 3124541"/>
              <a:gd name="connsiteX176" fmla="*/ 837560 w 3059281"/>
              <a:gd name="connsiteY176" fmla="*/ 1156619 h 3124541"/>
              <a:gd name="connsiteX177" fmla="*/ 852928 w 3059281"/>
              <a:gd name="connsiteY177" fmla="*/ 1179671 h 3124541"/>
              <a:gd name="connsiteX178" fmla="*/ 875980 w 3059281"/>
              <a:gd name="connsiteY178" fmla="*/ 1225775 h 3124541"/>
              <a:gd name="connsiteX179" fmla="*/ 868296 w 3059281"/>
              <a:gd name="connsiteY179" fmla="*/ 1540820 h 3124541"/>
              <a:gd name="connsiteX180" fmla="*/ 845244 w 3059281"/>
              <a:gd name="connsiteY180" fmla="*/ 1609977 h 3124541"/>
              <a:gd name="connsiteX181" fmla="*/ 837560 w 3059281"/>
              <a:gd name="connsiteY181" fmla="*/ 1633029 h 3124541"/>
              <a:gd name="connsiteX182" fmla="*/ 829876 w 3059281"/>
              <a:gd name="connsiteY182" fmla="*/ 1656081 h 3124541"/>
              <a:gd name="connsiteX183" fmla="*/ 791456 w 3059281"/>
              <a:gd name="connsiteY183" fmla="*/ 1709869 h 3124541"/>
              <a:gd name="connsiteX184" fmla="*/ 737668 w 3059281"/>
              <a:gd name="connsiteY184" fmla="*/ 1771341 h 3124541"/>
              <a:gd name="connsiteX185" fmla="*/ 668511 w 3059281"/>
              <a:gd name="connsiteY185" fmla="*/ 1794394 h 3124541"/>
              <a:gd name="connsiteX186" fmla="*/ 645459 w 3059281"/>
              <a:gd name="connsiteY186" fmla="*/ 1802078 h 3124541"/>
              <a:gd name="connsiteX187" fmla="*/ 568619 w 3059281"/>
              <a:gd name="connsiteY187" fmla="*/ 1840498 h 3124541"/>
              <a:gd name="connsiteX188" fmla="*/ 545567 w 3059281"/>
              <a:gd name="connsiteY188" fmla="*/ 1848182 h 3124541"/>
              <a:gd name="connsiteX189" fmla="*/ 499463 w 3059281"/>
              <a:gd name="connsiteY189" fmla="*/ 1886602 h 3124541"/>
              <a:gd name="connsiteX190" fmla="*/ 476411 w 3059281"/>
              <a:gd name="connsiteY190" fmla="*/ 1894286 h 3124541"/>
              <a:gd name="connsiteX191" fmla="*/ 422622 w 3059281"/>
              <a:gd name="connsiteY191" fmla="*/ 1917338 h 3124541"/>
              <a:gd name="connsiteX192" fmla="*/ 399570 w 3059281"/>
              <a:gd name="connsiteY192" fmla="*/ 1932706 h 3124541"/>
              <a:gd name="connsiteX193" fmla="*/ 330414 w 3059281"/>
              <a:gd name="connsiteY193" fmla="*/ 1948074 h 3124541"/>
              <a:gd name="connsiteX194" fmla="*/ 238205 w 3059281"/>
              <a:gd name="connsiteY194" fmla="*/ 1986494 h 3124541"/>
              <a:gd name="connsiteX195" fmla="*/ 207469 w 3059281"/>
              <a:gd name="connsiteY195" fmla="*/ 2001862 h 3124541"/>
              <a:gd name="connsiteX196" fmla="*/ 184417 w 3059281"/>
              <a:gd name="connsiteY196" fmla="*/ 2017231 h 3124541"/>
              <a:gd name="connsiteX197" fmla="*/ 161365 w 3059281"/>
              <a:gd name="connsiteY197" fmla="*/ 2024915 h 3124541"/>
              <a:gd name="connsiteX198" fmla="*/ 107577 w 3059281"/>
              <a:gd name="connsiteY198" fmla="*/ 2055651 h 3124541"/>
              <a:gd name="connsiteX199" fmla="*/ 76841 w 3059281"/>
              <a:gd name="connsiteY199" fmla="*/ 2101755 h 3124541"/>
              <a:gd name="connsiteX200" fmla="*/ 61473 w 3059281"/>
              <a:gd name="connsiteY200" fmla="*/ 2186279 h 3124541"/>
              <a:gd name="connsiteX201" fmla="*/ 46105 w 3059281"/>
              <a:gd name="connsiteY201" fmla="*/ 2232383 h 3124541"/>
              <a:gd name="connsiteX202" fmla="*/ 30737 w 3059281"/>
              <a:gd name="connsiteY202" fmla="*/ 2278488 h 3124541"/>
              <a:gd name="connsiteX203" fmla="*/ 15369 w 3059281"/>
              <a:gd name="connsiteY203" fmla="*/ 2332276 h 3124541"/>
              <a:gd name="connsiteX204" fmla="*/ 0 w 3059281"/>
              <a:gd name="connsiteY204" fmla="*/ 2378380 h 3124541"/>
              <a:gd name="connsiteX205" fmla="*/ 7684 w 3059281"/>
              <a:gd name="connsiteY205" fmla="*/ 2555113 h 3124541"/>
              <a:gd name="connsiteX206" fmla="*/ 23053 w 3059281"/>
              <a:gd name="connsiteY206" fmla="*/ 2570481 h 3124541"/>
              <a:gd name="connsiteX207" fmla="*/ 38421 w 3059281"/>
              <a:gd name="connsiteY207" fmla="*/ 2616585 h 3124541"/>
              <a:gd name="connsiteX208" fmla="*/ 69157 w 3059281"/>
              <a:gd name="connsiteY208" fmla="*/ 2662689 h 3124541"/>
              <a:gd name="connsiteX209" fmla="*/ 92209 w 3059281"/>
              <a:gd name="connsiteY209" fmla="*/ 2701110 h 3124541"/>
              <a:gd name="connsiteX210" fmla="*/ 115261 w 3059281"/>
              <a:gd name="connsiteY210" fmla="*/ 2770266 h 3124541"/>
              <a:gd name="connsiteX211" fmla="*/ 122945 w 3059281"/>
              <a:gd name="connsiteY211" fmla="*/ 2793318 h 3124541"/>
              <a:gd name="connsiteX212" fmla="*/ 138313 w 3059281"/>
              <a:gd name="connsiteY212" fmla="*/ 2816370 h 3124541"/>
              <a:gd name="connsiteX213" fmla="*/ 176733 w 3059281"/>
              <a:gd name="connsiteY213" fmla="*/ 2885526 h 3124541"/>
              <a:gd name="connsiteX214" fmla="*/ 199785 w 3059281"/>
              <a:gd name="connsiteY214" fmla="*/ 2900894 h 3124541"/>
              <a:gd name="connsiteX215" fmla="*/ 238205 w 3059281"/>
              <a:gd name="connsiteY215" fmla="*/ 2939315 h 3124541"/>
              <a:gd name="connsiteX216" fmla="*/ 276626 w 3059281"/>
              <a:gd name="connsiteY216" fmla="*/ 2977735 h 3124541"/>
              <a:gd name="connsiteX217" fmla="*/ 284310 w 3059281"/>
              <a:gd name="connsiteY217" fmla="*/ 3000787 h 3124541"/>
              <a:gd name="connsiteX218" fmla="*/ 307362 w 3059281"/>
              <a:gd name="connsiteY218" fmla="*/ 3008471 h 3124541"/>
              <a:gd name="connsiteX219" fmla="*/ 353466 w 3059281"/>
              <a:gd name="connsiteY219" fmla="*/ 3039207 h 3124541"/>
              <a:gd name="connsiteX220" fmla="*/ 376518 w 3059281"/>
              <a:gd name="connsiteY220" fmla="*/ 3046891 h 3124541"/>
              <a:gd name="connsiteX221" fmla="*/ 422622 w 3059281"/>
              <a:gd name="connsiteY221" fmla="*/ 3077627 h 3124541"/>
              <a:gd name="connsiteX222" fmla="*/ 437990 w 3059281"/>
              <a:gd name="connsiteY222" fmla="*/ 3100679 h 3124541"/>
              <a:gd name="connsiteX223" fmla="*/ 484095 w 3059281"/>
              <a:gd name="connsiteY223" fmla="*/ 3116047 h 3124541"/>
              <a:gd name="connsiteX224" fmla="*/ 530199 w 3059281"/>
              <a:gd name="connsiteY224" fmla="*/ 3116047 h 31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3059281" h="3124541">
                <a:moveTo>
                  <a:pt x="530199" y="3116047"/>
                </a:moveTo>
                <a:cubicBezTo>
                  <a:pt x="540444" y="3110924"/>
                  <a:pt x="539674" y="3095133"/>
                  <a:pt x="545567" y="3085311"/>
                </a:cubicBezTo>
                <a:cubicBezTo>
                  <a:pt x="555070" y="3069473"/>
                  <a:pt x="566058" y="3054575"/>
                  <a:pt x="576303" y="3039207"/>
                </a:cubicBezTo>
                <a:cubicBezTo>
                  <a:pt x="581426" y="3031523"/>
                  <a:pt x="587541" y="3024415"/>
                  <a:pt x="591671" y="3016155"/>
                </a:cubicBezTo>
                <a:cubicBezTo>
                  <a:pt x="632553" y="2934390"/>
                  <a:pt x="572863" y="3050593"/>
                  <a:pt x="637775" y="2939315"/>
                </a:cubicBezTo>
                <a:cubicBezTo>
                  <a:pt x="646433" y="2924473"/>
                  <a:pt x="651296" y="2907507"/>
                  <a:pt x="660827" y="2893210"/>
                </a:cubicBezTo>
                <a:cubicBezTo>
                  <a:pt x="723141" y="2799737"/>
                  <a:pt x="646170" y="2945570"/>
                  <a:pt x="699248" y="2839422"/>
                </a:cubicBezTo>
                <a:cubicBezTo>
                  <a:pt x="701809" y="2829177"/>
                  <a:pt x="704641" y="2818995"/>
                  <a:pt x="706932" y="2808686"/>
                </a:cubicBezTo>
                <a:cubicBezTo>
                  <a:pt x="709455" y="2797332"/>
                  <a:pt x="714672" y="2760945"/>
                  <a:pt x="722300" y="2747214"/>
                </a:cubicBezTo>
                <a:cubicBezTo>
                  <a:pt x="731270" y="2731068"/>
                  <a:pt x="742791" y="2716478"/>
                  <a:pt x="753036" y="2701110"/>
                </a:cubicBezTo>
                <a:lnTo>
                  <a:pt x="768404" y="2678057"/>
                </a:lnTo>
                <a:cubicBezTo>
                  <a:pt x="773527" y="2670373"/>
                  <a:pt x="779642" y="2663265"/>
                  <a:pt x="783772" y="2655005"/>
                </a:cubicBezTo>
                <a:cubicBezTo>
                  <a:pt x="788895" y="2644760"/>
                  <a:pt x="794628" y="2634797"/>
                  <a:pt x="799140" y="2624269"/>
                </a:cubicBezTo>
                <a:cubicBezTo>
                  <a:pt x="802331" y="2616824"/>
                  <a:pt x="803202" y="2608462"/>
                  <a:pt x="806824" y="2601217"/>
                </a:cubicBezTo>
                <a:cubicBezTo>
                  <a:pt x="812860" y="2589144"/>
                  <a:pt x="839443" y="2555550"/>
                  <a:pt x="845244" y="2547429"/>
                </a:cubicBezTo>
                <a:cubicBezTo>
                  <a:pt x="850612" y="2539914"/>
                  <a:pt x="854082" y="2530907"/>
                  <a:pt x="860612" y="2524377"/>
                </a:cubicBezTo>
                <a:cubicBezTo>
                  <a:pt x="880562" y="2504427"/>
                  <a:pt x="897737" y="2498130"/>
                  <a:pt x="922084" y="2485957"/>
                </a:cubicBezTo>
                <a:cubicBezTo>
                  <a:pt x="927207" y="2475711"/>
                  <a:pt x="929353" y="2463320"/>
                  <a:pt x="937453" y="2455220"/>
                </a:cubicBezTo>
                <a:cubicBezTo>
                  <a:pt x="950513" y="2442160"/>
                  <a:pt x="968189" y="2434729"/>
                  <a:pt x="983557" y="2424484"/>
                </a:cubicBezTo>
                <a:lnTo>
                  <a:pt x="1052713" y="2378380"/>
                </a:lnTo>
                <a:cubicBezTo>
                  <a:pt x="1060397" y="2373257"/>
                  <a:pt x="1067004" y="2365932"/>
                  <a:pt x="1075765" y="2363012"/>
                </a:cubicBezTo>
                <a:lnTo>
                  <a:pt x="1098817" y="2355328"/>
                </a:lnTo>
                <a:cubicBezTo>
                  <a:pt x="1103940" y="2347644"/>
                  <a:pt x="1107090" y="2338188"/>
                  <a:pt x="1114185" y="2332276"/>
                </a:cubicBezTo>
                <a:cubicBezTo>
                  <a:pt x="1122985" y="2324943"/>
                  <a:pt x="1134976" y="2322591"/>
                  <a:pt x="1144921" y="2316908"/>
                </a:cubicBezTo>
                <a:cubicBezTo>
                  <a:pt x="1168527" y="2303419"/>
                  <a:pt x="1170849" y="2295459"/>
                  <a:pt x="1198710" y="2286172"/>
                </a:cubicBezTo>
                <a:cubicBezTo>
                  <a:pt x="1263495" y="2264577"/>
                  <a:pt x="1211443" y="2295173"/>
                  <a:pt x="1275550" y="2263120"/>
                </a:cubicBezTo>
                <a:cubicBezTo>
                  <a:pt x="1288865" y="2256462"/>
                  <a:pt x="1304439" y="2244297"/>
                  <a:pt x="1313970" y="2232383"/>
                </a:cubicBezTo>
                <a:cubicBezTo>
                  <a:pt x="1319739" y="2225172"/>
                  <a:pt x="1322808" y="2215861"/>
                  <a:pt x="1329338" y="2209331"/>
                </a:cubicBezTo>
                <a:cubicBezTo>
                  <a:pt x="1335868" y="2202801"/>
                  <a:pt x="1344706" y="2199086"/>
                  <a:pt x="1352390" y="2193963"/>
                </a:cubicBezTo>
                <a:cubicBezTo>
                  <a:pt x="1399690" y="2123013"/>
                  <a:pt x="1339330" y="2210288"/>
                  <a:pt x="1383127" y="2155543"/>
                </a:cubicBezTo>
                <a:cubicBezTo>
                  <a:pt x="1388896" y="2148332"/>
                  <a:pt x="1391284" y="2138260"/>
                  <a:pt x="1398495" y="2132491"/>
                </a:cubicBezTo>
                <a:cubicBezTo>
                  <a:pt x="1404820" y="2127431"/>
                  <a:pt x="1414302" y="2128429"/>
                  <a:pt x="1421547" y="2124807"/>
                </a:cubicBezTo>
                <a:cubicBezTo>
                  <a:pt x="1429807" y="2120677"/>
                  <a:pt x="1436160" y="2113190"/>
                  <a:pt x="1444599" y="2109439"/>
                </a:cubicBezTo>
                <a:cubicBezTo>
                  <a:pt x="1459402" y="2102860"/>
                  <a:pt x="1475335" y="2099194"/>
                  <a:pt x="1490703" y="2094071"/>
                </a:cubicBezTo>
                <a:cubicBezTo>
                  <a:pt x="1589121" y="2061265"/>
                  <a:pt x="1505660" y="2086648"/>
                  <a:pt x="1751960" y="2078703"/>
                </a:cubicBezTo>
                <a:cubicBezTo>
                  <a:pt x="1783947" y="2076037"/>
                  <a:pt x="1852009" y="2072901"/>
                  <a:pt x="1890273" y="2063335"/>
                </a:cubicBezTo>
                <a:cubicBezTo>
                  <a:pt x="1905989" y="2059406"/>
                  <a:pt x="1922898" y="2056953"/>
                  <a:pt x="1936377" y="2047967"/>
                </a:cubicBezTo>
                <a:cubicBezTo>
                  <a:pt x="1951745" y="2037722"/>
                  <a:pt x="1969421" y="2030292"/>
                  <a:pt x="1982481" y="2017231"/>
                </a:cubicBezTo>
                <a:cubicBezTo>
                  <a:pt x="1987604" y="2012108"/>
                  <a:pt x="1991821" y="2005881"/>
                  <a:pt x="1997849" y="2001862"/>
                </a:cubicBezTo>
                <a:cubicBezTo>
                  <a:pt x="2045807" y="1969889"/>
                  <a:pt x="2010663" y="1999297"/>
                  <a:pt x="2051637" y="1978810"/>
                </a:cubicBezTo>
                <a:cubicBezTo>
                  <a:pt x="2104400" y="1952429"/>
                  <a:pt x="2038987" y="1970583"/>
                  <a:pt x="2113110" y="1955758"/>
                </a:cubicBezTo>
                <a:cubicBezTo>
                  <a:pt x="2123355" y="1950635"/>
                  <a:pt x="2133211" y="1944644"/>
                  <a:pt x="2143846" y="1940390"/>
                </a:cubicBezTo>
                <a:cubicBezTo>
                  <a:pt x="2158887" y="1934374"/>
                  <a:pt x="2175147" y="1931601"/>
                  <a:pt x="2189950" y="1925022"/>
                </a:cubicBezTo>
                <a:cubicBezTo>
                  <a:pt x="2240537" y="1902539"/>
                  <a:pt x="2182410" y="1914728"/>
                  <a:pt x="2243738" y="1894286"/>
                </a:cubicBezTo>
                <a:cubicBezTo>
                  <a:pt x="2263776" y="1887607"/>
                  <a:pt x="2285173" y="1885597"/>
                  <a:pt x="2305211" y="1878918"/>
                </a:cubicBezTo>
                <a:cubicBezTo>
                  <a:pt x="2330882" y="1870361"/>
                  <a:pt x="2330054" y="1869982"/>
                  <a:pt x="2358999" y="1863550"/>
                </a:cubicBezTo>
                <a:cubicBezTo>
                  <a:pt x="2371748" y="1860717"/>
                  <a:pt x="2384749" y="1859034"/>
                  <a:pt x="2397419" y="1855866"/>
                </a:cubicBezTo>
                <a:cubicBezTo>
                  <a:pt x="2405277" y="1853902"/>
                  <a:pt x="2412613" y="1850146"/>
                  <a:pt x="2420471" y="1848182"/>
                </a:cubicBezTo>
                <a:cubicBezTo>
                  <a:pt x="2433141" y="1845014"/>
                  <a:pt x="2446291" y="1843934"/>
                  <a:pt x="2458891" y="1840498"/>
                </a:cubicBezTo>
                <a:cubicBezTo>
                  <a:pt x="2474519" y="1836236"/>
                  <a:pt x="2489627" y="1830253"/>
                  <a:pt x="2504995" y="1825130"/>
                </a:cubicBezTo>
                <a:lnTo>
                  <a:pt x="2528048" y="1817446"/>
                </a:lnTo>
                <a:lnTo>
                  <a:pt x="2574152" y="1802078"/>
                </a:lnTo>
                <a:cubicBezTo>
                  <a:pt x="2581836" y="1799517"/>
                  <a:pt x="2590465" y="1798887"/>
                  <a:pt x="2597204" y="1794394"/>
                </a:cubicBezTo>
                <a:cubicBezTo>
                  <a:pt x="2663267" y="1750352"/>
                  <a:pt x="2579682" y="1803155"/>
                  <a:pt x="2643308" y="1771341"/>
                </a:cubicBezTo>
                <a:cubicBezTo>
                  <a:pt x="2651568" y="1767211"/>
                  <a:pt x="2658100" y="1760103"/>
                  <a:pt x="2666360" y="1755973"/>
                </a:cubicBezTo>
                <a:cubicBezTo>
                  <a:pt x="2673605" y="1752351"/>
                  <a:pt x="2682167" y="1751911"/>
                  <a:pt x="2689412" y="1748289"/>
                </a:cubicBezTo>
                <a:cubicBezTo>
                  <a:pt x="2748995" y="1718498"/>
                  <a:pt x="2677574" y="1744551"/>
                  <a:pt x="2735516" y="1725237"/>
                </a:cubicBezTo>
                <a:cubicBezTo>
                  <a:pt x="2743200" y="1717553"/>
                  <a:pt x="2749527" y="1708213"/>
                  <a:pt x="2758569" y="1702185"/>
                </a:cubicBezTo>
                <a:cubicBezTo>
                  <a:pt x="2769330" y="1695011"/>
                  <a:pt x="2813475" y="1688608"/>
                  <a:pt x="2820041" y="1686817"/>
                </a:cubicBezTo>
                <a:cubicBezTo>
                  <a:pt x="2835669" y="1682555"/>
                  <a:pt x="2850429" y="1675378"/>
                  <a:pt x="2866145" y="1671449"/>
                </a:cubicBezTo>
                <a:cubicBezTo>
                  <a:pt x="2962231" y="1647428"/>
                  <a:pt x="2842768" y="1678128"/>
                  <a:pt x="2919933" y="1656081"/>
                </a:cubicBezTo>
                <a:cubicBezTo>
                  <a:pt x="2987472" y="1636784"/>
                  <a:pt x="2918450" y="1659137"/>
                  <a:pt x="2973721" y="1640713"/>
                </a:cubicBezTo>
                <a:cubicBezTo>
                  <a:pt x="2963476" y="1625345"/>
                  <a:pt x="2941669" y="1613032"/>
                  <a:pt x="2942985" y="1594609"/>
                </a:cubicBezTo>
                <a:cubicBezTo>
                  <a:pt x="2948191" y="1521729"/>
                  <a:pt x="2932677" y="1489653"/>
                  <a:pt x="2981405" y="1440928"/>
                </a:cubicBezTo>
                <a:cubicBezTo>
                  <a:pt x="2986528" y="1435805"/>
                  <a:pt x="2992248" y="1431217"/>
                  <a:pt x="2996774" y="1425560"/>
                </a:cubicBezTo>
                <a:cubicBezTo>
                  <a:pt x="3002543" y="1418349"/>
                  <a:pt x="3005192" y="1408589"/>
                  <a:pt x="3012142" y="1402508"/>
                </a:cubicBezTo>
                <a:cubicBezTo>
                  <a:pt x="3026042" y="1390345"/>
                  <a:pt x="3058246" y="1371772"/>
                  <a:pt x="3058246" y="1371772"/>
                </a:cubicBezTo>
                <a:cubicBezTo>
                  <a:pt x="3055685" y="1335913"/>
                  <a:pt x="3059281" y="1299072"/>
                  <a:pt x="3050562" y="1264195"/>
                </a:cubicBezTo>
                <a:cubicBezTo>
                  <a:pt x="3048322" y="1255236"/>
                  <a:pt x="3036699" y="1249746"/>
                  <a:pt x="3027510" y="1248827"/>
                </a:cubicBezTo>
                <a:cubicBezTo>
                  <a:pt x="2958650" y="1241941"/>
                  <a:pt x="2889197" y="1243704"/>
                  <a:pt x="2820041" y="1241143"/>
                </a:cubicBezTo>
                <a:cubicBezTo>
                  <a:pt x="2804673" y="1236020"/>
                  <a:pt x="2789822" y="1228952"/>
                  <a:pt x="2773937" y="1225775"/>
                </a:cubicBezTo>
                <a:cubicBezTo>
                  <a:pt x="2748323" y="1220652"/>
                  <a:pt x="2721876" y="1218667"/>
                  <a:pt x="2697096" y="1210407"/>
                </a:cubicBezTo>
                <a:cubicBezTo>
                  <a:pt x="2689412" y="1207846"/>
                  <a:pt x="2682094" y="1203617"/>
                  <a:pt x="2674044" y="1202723"/>
                </a:cubicBezTo>
                <a:cubicBezTo>
                  <a:pt x="2635774" y="1198471"/>
                  <a:pt x="2597204" y="1197600"/>
                  <a:pt x="2558784" y="1195039"/>
                </a:cubicBezTo>
                <a:cubicBezTo>
                  <a:pt x="2494858" y="1173730"/>
                  <a:pt x="2596727" y="1206159"/>
                  <a:pt x="2481943" y="1179671"/>
                </a:cubicBezTo>
                <a:cubicBezTo>
                  <a:pt x="2466159" y="1176028"/>
                  <a:pt x="2451555" y="1168232"/>
                  <a:pt x="2435839" y="1164303"/>
                </a:cubicBezTo>
                <a:lnTo>
                  <a:pt x="2405103" y="1156619"/>
                </a:lnTo>
                <a:cubicBezTo>
                  <a:pt x="2397419" y="1151496"/>
                  <a:pt x="2390311" y="1145381"/>
                  <a:pt x="2382051" y="1141251"/>
                </a:cubicBezTo>
                <a:cubicBezTo>
                  <a:pt x="2318425" y="1109438"/>
                  <a:pt x="2402011" y="1162242"/>
                  <a:pt x="2335947" y="1118199"/>
                </a:cubicBezTo>
                <a:cubicBezTo>
                  <a:pt x="2330824" y="1110515"/>
                  <a:pt x="2326348" y="1102358"/>
                  <a:pt x="2320579" y="1095147"/>
                </a:cubicBezTo>
                <a:cubicBezTo>
                  <a:pt x="2276774" y="1040390"/>
                  <a:pt x="2337155" y="1127691"/>
                  <a:pt x="2289842" y="1056726"/>
                </a:cubicBezTo>
                <a:cubicBezTo>
                  <a:pt x="2270528" y="998784"/>
                  <a:pt x="2296581" y="1070205"/>
                  <a:pt x="2266790" y="1010622"/>
                </a:cubicBezTo>
                <a:cubicBezTo>
                  <a:pt x="2263168" y="1003377"/>
                  <a:pt x="2263040" y="994650"/>
                  <a:pt x="2259106" y="987570"/>
                </a:cubicBezTo>
                <a:cubicBezTo>
                  <a:pt x="2250136" y="971424"/>
                  <a:pt x="2238615" y="956834"/>
                  <a:pt x="2228370" y="941466"/>
                </a:cubicBezTo>
                <a:lnTo>
                  <a:pt x="2197634" y="895362"/>
                </a:lnTo>
                <a:lnTo>
                  <a:pt x="2182266" y="872310"/>
                </a:lnTo>
                <a:cubicBezTo>
                  <a:pt x="2179705" y="864626"/>
                  <a:pt x="2182440" y="851222"/>
                  <a:pt x="2174582" y="849257"/>
                </a:cubicBezTo>
                <a:cubicBezTo>
                  <a:pt x="2144269" y="841678"/>
                  <a:pt x="2109332" y="863324"/>
                  <a:pt x="2082374" y="872310"/>
                </a:cubicBezTo>
                <a:cubicBezTo>
                  <a:pt x="2059452" y="879951"/>
                  <a:pt x="2028228" y="883896"/>
                  <a:pt x="2005533" y="887678"/>
                </a:cubicBezTo>
                <a:cubicBezTo>
                  <a:pt x="1992726" y="892801"/>
                  <a:pt x="1980028" y="898203"/>
                  <a:pt x="1967113" y="903046"/>
                </a:cubicBezTo>
                <a:cubicBezTo>
                  <a:pt x="1959529" y="905890"/>
                  <a:pt x="1951306" y="907108"/>
                  <a:pt x="1944061" y="910730"/>
                </a:cubicBezTo>
                <a:cubicBezTo>
                  <a:pt x="1935801" y="914860"/>
                  <a:pt x="1928693" y="920975"/>
                  <a:pt x="1921009" y="926098"/>
                </a:cubicBezTo>
                <a:cubicBezTo>
                  <a:pt x="1918448" y="974763"/>
                  <a:pt x="1919131" y="1023708"/>
                  <a:pt x="1913325" y="1072094"/>
                </a:cubicBezTo>
                <a:cubicBezTo>
                  <a:pt x="1911395" y="1088178"/>
                  <a:pt x="1903080" y="1102831"/>
                  <a:pt x="1897957" y="1118199"/>
                </a:cubicBezTo>
                <a:cubicBezTo>
                  <a:pt x="1895396" y="1125883"/>
                  <a:pt x="1894766" y="1134512"/>
                  <a:pt x="1890273" y="1141251"/>
                </a:cubicBezTo>
                <a:cubicBezTo>
                  <a:pt x="1840327" y="1216169"/>
                  <a:pt x="1918545" y="1099766"/>
                  <a:pt x="1851853" y="1195039"/>
                </a:cubicBezTo>
                <a:cubicBezTo>
                  <a:pt x="1814326" y="1248648"/>
                  <a:pt x="1839646" y="1234966"/>
                  <a:pt x="1798064" y="1248827"/>
                </a:cubicBezTo>
                <a:cubicBezTo>
                  <a:pt x="1792941" y="1256511"/>
                  <a:pt x="1791824" y="1270475"/>
                  <a:pt x="1782696" y="1271879"/>
                </a:cubicBezTo>
                <a:cubicBezTo>
                  <a:pt x="1732608" y="1279585"/>
                  <a:pt x="1696055" y="1263489"/>
                  <a:pt x="1652068" y="1248827"/>
                </a:cubicBezTo>
                <a:cubicBezTo>
                  <a:pt x="1644384" y="1246266"/>
                  <a:pt x="1636874" y="1243107"/>
                  <a:pt x="1629016" y="1241143"/>
                </a:cubicBezTo>
                <a:cubicBezTo>
                  <a:pt x="1590421" y="1231495"/>
                  <a:pt x="1608298" y="1236799"/>
                  <a:pt x="1575227" y="1225775"/>
                </a:cubicBezTo>
                <a:lnTo>
                  <a:pt x="1529123" y="1179671"/>
                </a:lnTo>
                <a:lnTo>
                  <a:pt x="1506071" y="1156619"/>
                </a:lnTo>
                <a:cubicBezTo>
                  <a:pt x="1497305" y="1130320"/>
                  <a:pt x="1485502" y="1081433"/>
                  <a:pt x="1459967" y="1064410"/>
                </a:cubicBezTo>
                <a:lnTo>
                  <a:pt x="1436915" y="1049042"/>
                </a:lnTo>
                <a:cubicBezTo>
                  <a:pt x="1429231" y="1036235"/>
                  <a:pt x="1421779" y="1023287"/>
                  <a:pt x="1413863" y="1010622"/>
                </a:cubicBezTo>
                <a:cubicBezTo>
                  <a:pt x="1408968" y="1002791"/>
                  <a:pt x="1402246" y="996009"/>
                  <a:pt x="1398495" y="987570"/>
                </a:cubicBezTo>
                <a:cubicBezTo>
                  <a:pt x="1391916" y="972767"/>
                  <a:pt x="1388250" y="956834"/>
                  <a:pt x="1383127" y="941466"/>
                </a:cubicBezTo>
                <a:lnTo>
                  <a:pt x="1367758" y="895362"/>
                </a:lnTo>
                <a:cubicBezTo>
                  <a:pt x="1365197" y="887678"/>
                  <a:pt x="1362038" y="880168"/>
                  <a:pt x="1360074" y="872310"/>
                </a:cubicBezTo>
                <a:cubicBezTo>
                  <a:pt x="1357513" y="862064"/>
                  <a:pt x="1355291" y="851728"/>
                  <a:pt x="1352390" y="841573"/>
                </a:cubicBezTo>
                <a:cubicBezTo>
                  <a:pt x="1342093" y="805534"/>
                  <a:pt x="1346901" y="828764"/>
                  <a:pt x="1329338" y="787785"/>
                </a:cubicBezTo>
                <a:cubicBezTo>
                  <a:pt x="1312086" y="747531"/>
                  <a:pt x="1332010" y="780434"/>
                  <a:pt x="1313970" y="726313"/>
                </a:cubicBezTo>
                <a:cubicBezTo>
                  <a:pt x="1310348" y="715446"/>
                  <a:pt x="1303114" y="706105"/>
                  <a:pt x="1298602" y="695577"/>
                </a:cubicBezTo>
                <a:cubicBezTo>
                  <a:pt x="1288631" y="672312"/>
                  <a:pt x="1281427" y="628684"/>
                  <a:pt x="1275550" y="611052"/>
                </a:cubicBezTo>
                <a:cubicBezTo>
                  <a:pt x="1272989" y="603368"/>
                  <a:pt x="1271885" y="595032"/>
                  <a:pt x="1267866" y="588000"/>
                </a:cubicBezTo>
                <a:cubicBezTo>
                  <a:pt x="1261512" y="576881"/>
                  <a:pt x="1252498" y="567509"/>
                  <a:pt x="1244814" y="557264"/>
                </a:cubicBezTo>
                <a:cubicBezTo>
                  <a:pt x="1244312" y="555256"/>
                  <a:pt x="1233455" y="508487"/>
                  <a:pt x="1229446" y="503476"/>
                </a:cubicBezTo>
                <a:cubicBezTo>
                  <a:pt x="1223677" y="496265"/>
                  <a:pt x="1214078" y="493231"/>
                  <a:pt x="1206394" y="488108"/>
                </a:cubicBezTo>
                <a:cubicBezTo>
                  <a:pt x="1201271" y="477863"/>
                  <a:pt x="1198359" y="466172"/>
                  <a:pt x="1191026" y="457372"/>
                </a:cubicBezTo>
                <a:cubicBezTo>
                  <a:pt x="1185114" y="450277"/>
                  <a:pt x="1173743" y="449215"/>
                  <a:pt x="1167974" y="442004"/>
                </a:cubicBezTo>
                <a:cubicBezTo>
                  <a:pt x="1162914" y="435679"/>
                  <a:pt x="1164457" y="425897"/>
                  <a:pt x="1160290" y="418952"/>
                </a:cubicBezTo>
                <a:cubicBezTo>
                  <a:pt x="1156562" y="412739"/>
                  <a:pt x="1150044" y="408706"/>
                  <a:pt x="1144921" y="403583"/>
                </a:cubicBezTo>
                <a:lnTo>
                  <a:pt x="1129553" y="357479"/>
                </a:lnTo>
                <a:cubicBezTo>
                  <a:pt x="1126992" y="349795"/>
                  <a:pt x="1125491" y="341672"/>
                  <a:pt x="1121869" y="334427"/>
                </a:cubicBezTo>
                <a:cubicBezTo>
                  <a:pt x="1116746" y="324182"/>
                  <a:pt x="1110523" y="314416"/>
                  <a:pt x="1106501" y="303691"/>
                </a:cubicBezTo>
                <a:cubicBezTo>
                  <a:pt x="1102793" y="293803"/>
                  <a:pt x="1102977" y="282662"/>
                  <a:pt x="1098817" y="272955"/>
                </a:cubicBezTo>
                <a:cubicBezTo>
                  <a:pt x="1095179" y="264467"/>
                  <a:pt x="1087200" y="258342"/>
                  <a:pt x="1083449" y="249903"/>
                </a:cubicBezTo>
                <a:cubicBezTo>
                  <a:pt x="1076870" y="235100"/>
                  <a:pt x="1073204" y="219167"/>
                  <a:pt x="1068081" y="203799"/>
                </a:cubicBezTo>
                <a:lnTo>
                  <a:pt x="1060397" y="180747"/>
                </a:lnTo>
                <a:cubicBezTo>
                  <a:pt x="1057836" y="173063"/>
                  <a:pt x="1057206" y="164434"/>
                  <a:pt x="1052713" y="157694"/>
                </a:cubicBezTo>
                <a:cubicBezTo>
                  <a:pt x="1047590" y="150010"/>
                  <a:pt x="1041096" y="143081"/>
                  <a:pt x="1037345" y="134642"/>
                </a:cubicBezTo>
                <a:cubicBezTo>
                  <a:pt x="977504" y="0"/>
                  <a:pt x="1057680" y="165816"/>
                  <a:pt x="1014293" y="50118"/>
                </a:cubicBezTo>
                <a:cubicBezTo>
                  <a:pt x="1011050" y="41471"/>
                  <a:pt x="1004048" y="34750"/>
                  <a:pt x="998925" y="27066"/>
                </a:cubicBezTo>
                <a:cubicBezTo>
                  <a:pt x="978434" y="29627"/>
                  <a:pt x="957770" y="31056"/>
                  <a:pt x="937453" y="34750"/>
                </a:cubicBezTo>
                <a:cubicBezTo>
                  <a:pt x="929484" y="36199"/>
                  <a:pt x="922188" y="40209"/>
                  <a:pt x="914400" y="42434"/>
                </a:cubicBezTo>
                <a:cubicBezTo>
                  <a:pt x="904246" y="45335"/>
                  <a:pt x="893909" y="47557"/>
                  <a:pt x="883664" y="50118"/>
                </a:cubicBezTo>
                <a:cubicBezTo>
                  <a:pt x="875980" y="55241"/>
                  <a:pt x="869100" y="61848"/>
                  <a:pt x="860612" y="65486"/>
                </a:cubicBezTo>
                <a:cubicBezTo>
                  <a:pt x="830544" y="78372"/>
                  <a:pt x="814763" y="67877"/>
                  <a:pt x="783772" y="88538"/>
                </a:cubicBezTo>
                <a:cubicBezTo>
                  <a:pt x="776088" y="93661"/>
                  <a:pt x="769159" y="100155"/>
                  <a:pt x="760720" y="103906"/>
                </a:cubicBezTo>
                <a:cubicBezTo>
                  <a:pt x="760712" y="103910"/>
                  <a:pt x="703093" y="123115"/>
                  <a:pt x="691563" y="126958"/>
                </a:cubicBezTo>
                <a:lnTo>
                  <a:pt x="668511" y="134642"/>
                </a:lnTo>
                <a:cubicBezTo>
                  <a:pt x="660827" y="137203"/>
                  <a:pt x="653317" y="140362"/>
                  <a:pt x="645459" y="142326"/>
                </a:cubicBezTo>
                <a:cubicBezTo>
                  <a:pt x="599007" y="153939"/>
                  <a:pt x="624742" y="146670"/>
                  <a:pt x="568619" y="165378"/>
                </a:cubicBezTo>
                <a:lnTo>
                  <a:pt x="476411" y="196115"/>
                </a:lnTo>
                <a:lnTo>
                  <a:pt x="453358" y="203799"/>
                </a:lnTo>
                <a:lnTo>
                  <a:pt x="430306" y="211483"/>
                </a:lnTo>
                <a:cubicBezTo>
                  <a:pt x="414938" y="226851"/>
                  <a:pt x="396258" y="239504"/>
                  <a:pt x="384202" y="257587"/>
                </a:cubicBezTo>
                <a:cubicBezTo>
                  <a:pt x="379079" y="265271"/>
                  <a:pt x="376045" y="274870"/>
                  <a:pt x="368834" y="280639"/>
                </a:cubicBezTo>
                <a:cubicBezTo>
                  <a:pt x="362509" y="285699"/>
                  <a:pt x="353027" y="284701"/>
                  <a:pt x="345782" y="288323"/>
                </a:cubicBezTo>
                <a:cubicBezTo>
                  <a:pt x="337522" y="292453"/>
                  <a:pt x="330414" y="298568"/>
                  <a:pt x="322730" y="303691"/>
                </a:cubicBezTo>
                <a:cubicBezTo>
                  <a:pt x="311390" y="320701"/>
                  <a:pt x="302059" y="337962"/>
                  <a:pt x="284310" y="349795"/>
                </a:cubicBezTo>
                <a:cubicBezTo>
                  <a:pt x="277571" y="354288"/>
                  <a:pt x="268942" y="354918"/>
                  <a:pt x="261258" y="357479"/>
                </a:cubicBezTo>
                <a:cubicBezTo>
                  <a:pt x="267494" y="407370"/>
                  <a:pt x="265344" y="410200"/>
                  <a:pt x="276626" y="449688"/>
                </a:cubicBezTo>
                <a:cubicBezTo>
                  <a:pt x="278851" y="457476"/>
                  <a:pt x="280688" y="465495"/>
                  <a:pt x="284310" y="472740"/>
                </a:cubicBezTo>
                <a:cubicBezTo>
                  <a:pt x="288440" y="481000"/>
                  <a:pt x="294555" y="488108"/>
                  <a:pt x="299678" y="495792"/>
                </a:cubicBezTo>
                <a:cubicBezTo>
                  <a:pt x="302239" y="534212"/>
                  <a:pt x="301917" y="572934"/>
                  <a:pt x="307362" y="611052"/>
                </a:cubicBezTo>
                <a:cubicBezTo>
                  <a:pt x="309653" y="627089"/>
                  <a:pt x="317607" y="641789"/>
                  <a:pt x="322730" y="657157"/>
                </a:cubicBezTo>
                <a:cubicBezTo>
                  <a:pt x="325291" y="664841"/>
                  <a:pt x="322730" y="677648"/>
                  <a:pt x="330414" y="680209"/>
                </a:cubicBezTo>
                <a:lnTo>
                  <a:pt x="353466" y="687893"/>
                </a:lnTo>
                <a:cubicBezTo>
                  <a:pt x="370460" y="704887"/>
                  <a:pt x="378174" y="715615"/>
                  <a:pt x="399570" y="726313"/>
                </a:cubicBezTo>
                <a:cubicBezTo>
                  <a:pt x="406815" y="729935"/>
                  <a:pt x="414938" y="731436"/>
                  <a:pt x="422622" y="733997"/>
                </a:cubicBezTo>
                <a:cubicBezTo>
                  <a:pt x="430306" y="741681"/>
                  <a:pt x="436632" y="751021"/>
                  <a:pt x="445674" y="757049"/>
                </a:cubicBezTo>
                <a:cubicBezTo>
                  <a:pt x="452414" y="761542"/>
                  <a:pt x="461482" y="761111"/>
                  <a:pt x="468727" y="764733"/>
                </a:cubicBezTo>
                <a:cubicBezTo>
                  <a:pt x="476987" y="768863"/>
                  <a:pt x="483519" y="775971"/>
                  <a:pt x="491779" y="780101"/>
                </a:cubicBezTo>
                <a:cubicBezTo>
                  <a:pt x="499024" y="783723"/>
                  <a:pt x="507586" y="784163"/>
                  <a:pt x="514831" y="787785"/>
                </a:cubicBezTo>
                <a:cubicBezTo>
                  <a:pt x="523091" y="791915"/>
                  <a:pt x="529444" y="799402"/>
                  <a:pt x="537883" y="803153"/>
                </a:cubicBezTo>
                <a:lnTo>
                  <a:pt x="607039" y="826205"/>
                </a:lnTo>
                <a:lnTo>
                  <a:pt x="630091" y="833889"/>
                </a:lnTo>
                <a:cubicBezTo>
                  <a:pt x="697429" y="901227"/>
                  <a:pt x="612015" y="818826"/>
                  <a:pt x="676195" y="872310"/>
                </a:cubicBezTo>
                <a:cubicBezTo>
                  <a:pt x="726391" y="914140"/>
                  <a:pt x="671412" y="875210"/>
                  <a:pt x="722300" y="926098"/>
                </a:cubicBezTo>
                <a:cubicBezTo>
                  <a:pt x="728830" y="932628"/>
                  <a:pt x="737668" y="936343"/>
                  <a:pt x="745352" y="941466"/>
                </a:cubicBezTo>
                <a:lnTo>
                  <a:pt x="776088" y="987570"/>
                </a:lnTo>
                <a:cubicBezTo>
                  <a:pt x="781211" y="995254"/>
                  <a:pt x="788536" y="1001861"/>
                  <a:pt x="791456" y="1010622"/>
                </a:cubicBezTo>
                <a:cubicBezTo>
                  <a:pt x="796579" y="1025990"/>
                  <a:pt x="802895" y="1041010"/>
                  <a:pt x="806824" y="1056726"/>
                </a:cubicBezTo>
                <a:cubicBezTo>
                  <a:pt x="818437" y="1103177"/>
                  <a:pt x="811169" y="1077445"/>
                  <a:pt x="829876" y="1133567"/>
                </a:cubicBezTo>
                <a:cubicBezTo>
                  <a:pt x="832437" y="1141251"/>
                  <a:pt x="833067" y="1149880"/>
                  <a:pt x="837560" y="1156619"/>
                </a:cubicBezTo>
                <a:cubicBezTo>
                  <a:pt x="842683" y="1164303"/>
                  <a:pt x="848798" y="1171411"/>
                  <a:pt x="852928" y="1179671"/>
                </a:cubicBezTo>
                <a:cubicBezTo>
                  <a:pt x="884741" y="1243297"/>
                  <a:pt x="831937" y="1159711"/>
                  <a:pt x="875980" y="1225775"/>
                </a:cubicBezTo>
                <a:cubicBezTo>
                  <a:pt x="873419" y="1330790"/>
                  <a:pt x="874987" y="1435987"/>
                  <a:pt x="868296" y="1540820"/>
                </a:cubicBezTo>
                <a:cubicBezTo>
                  <a:pt x="868296" y="1540821"/>
                  <a:pt x="849086" y="1598450"/>
                  <a:pt x="845244" y="1609977"/>
                </a:cubicBezTo>
                <a:lnTo>
                  <a:pt x="837560" y="1633029"/>
                </a:lnTo>
                <a:cubicBezTo>
                  <a:pt x="834999" y="1640713"/>
                  <a:pt x="834369" y="1649342"/>
                  <a:pt x="829876" y="1656081"/>
                </a:cubicBezTo>
                <a:cubicBezTo>
                  <a:pt x="779913" y="1731026"/>
                  <a:pt x="858173" y="1614559"/>
                  <a:pt x="791456" y="1709869"/>
                </a:cubicBezTo>
                <a:cubicBezTo>
                  <a:pt x="770345" y="1740027"/>
                  <a:pt x="768714" y="1757542"/>
                  <a:pt x="737668" y="1771341"/>
                </a:cubicBezTo>
                <a:cubicBezTo>
                  <a:pt x="737661" y="1771344"/>
                  <a:pt x="680041" y="1790551"/>
                  <a:pt x="668511" y="1794394"/>
                </a:cubicBezTo>
                <a:lnTo>
                  <a:pt x="645459" y="1802078"/>
                </a:lnTo>
                <a:cubicBezTo>
                  <a:pt x="601764" y="1834850"/>
                  <a:pt x="626872" y="1821080"/>
                  <a:pt x="568619" y="1840498"/>
                </a:cubicBezTo>
                <a:lnTo>
                  <a:pt x="545567" y="1848182"/>
                </a:lnTo>
                <a:cubicBezTo>
                  <a:pt x="528573" y="1865176"/>
                  <a:pt x="520859" y="1875904"/>
                  <a:pt x="499463" y="1886602"/>
                </a:cubicBezTo>
                <a:cubicBezTo>
                  <a:pt x="492218" y="1890224"/>
                  <a:pt x="483656" y="1890664"/>
                  <a:pt x="476411" y="1894286"/>
                </a:cubicBezTo>
                <a:cubicBezTo>
                  <a:pt x="423346" y="1920818"/>
                  <a:pt x="486589" y="1901346"/>
                  <a:pt x="422622" y="1917338"/>
                </a:cubicBezTo>
                <a:cubicBezTo>
                  <a:pt x="414938" y="1922461"/>
                  <a:pt x="407830" y="1928576"/>
                  <a:pt x="399570" y="1932706"/>
                </a:cubicBezTo>
                <a:cubicBezTo>
                  <a:pt x="380654" y="1942164"/>
                  <a:pt x="348121" y="1945123"/>
                  <a:pt x="330414" y="1948074"/>
                </a:cubicBezTo>
                <a:cubicBezTo>
                  <a:pt x="259496" y="1983533"/>
                  <a:pt x="291167" y="1973254"/>
                  <a:pt x="238205" y="1986494"/>
                </a:cubicBezTo>
                <a:cubicBezTo>
                  <a:pt x="227960" y="1991617"/>
                  <a:pt x="217414" y="1996179"/>
                  <a:pt x="207469" y="2001862"/>
                </a:cubicBezTo>
                <a:cubicBezTo>
                  <a:pt x="199451" y="2006444"/>
                  <a:pt x="192677" y="2013101"/>
                  <a:pt x="184417" y="2017231"/>
                </a:cubicBezTo>
                <a:cubicBezTo>
                  <a:pt x="177173" y="2020853"/>
                  <a:pt x="168810" y="2021724"/>
                  <a:pt x="161365" y="2024915"/>
                </a:cubicBezTo>
                <a:cubicBezTo>
                  <a:pt x="134068" y="2036614"/>
                  <a:pt x="130728" y="2040217"/>
                  <a:pt x="107577" y="2055651"/>
                </a:cubicBezTo>
                <a:cubicBezTo>
                  <a:pt x="97332" y="2071019"/>
                  <a:pt x="79877" y="2083536"/>
                  <a:pt x="76841" y="2101755"/>
                </a:cubicBezTo>
                <a:cubicBezTo>
                  <a:pt x="74331" y="2116817"/>
                  <a:pt x="66076" y="2169403"/>
                  <a:pt x="61473" y="2186279"/>
                </a:cubicBezTo>
                <a:cubicBezTo>
                  <a:pt x="57211" y="2201907"/>
                  <a:pt x="51228" y="2217015"/>
                  <a:pt x="46105" y="2232383"/>
                </a:cubicBezTo>
                <a:lnTo>
                  <a:pt x="30737" y="2278488"/>
                </a:lnTo>
                <a:cubicBezTo>
                  <a:pt x="4904" y="2355988"/>
                  <a:pt x="44327" y="2235754"/>
                  <a:pt x="15369" y="2332276"/>
                </a:cubicBezTo>
                <a:cubicBezTo>
                  <a:pt x="10714" y="2347792"/>
                  <a:pt x="0" y="2378380"/>
                  <a:pt x="0" y="2378380"/>
                </a:cubicBezTo>
                <a:cubicBezTo>
                  <a:pt x="2561" y="2437291"/>
                  <a:pt x="658" y="2496566"/>
                  <a:pt x="7684" y="2555113"/>
                </a:cubicBezTo>
                <a:cubicBezTo>
                  <a:pt x="8547" y="2562306"/>
                  <a:pt x="19813" y="2564001"/>
                  <a:pt x="23053" y="2570481"/>
                </a:cubicBezTo>
                <a:cubicBezTo>
                  <a:pt x="30298" y="2584970"/>
                  <a:pt x="29435" y="2603106"/>
                  <a:pt x="38421" y="2616585"/>
                </a:cubicBezTo>
                <a:cubicBezTo>
                  <a:pt x="48666" y="2631953"/>
                  <a:pt x="63316" y="2645167"/>
                  <a:pt x="69157" y="2662689"/>
                </a:cubicBezTo>
                <a:cubicBezTo>
                  <a:pt x="79132" y="2692614"/>
                  <a:pt x="71114" y="2680013"/>
                  <a:pt x="92209" y="2701110"/>
                </a:cubicBezTo>
                <a:lnTo>
                  <a:pt x="115261" y="2770266"/>
                </a:lnTo>
                <a:cubicBezTo>
                  <a:pt x="117822" y="2777950"/>
                  <a:pt x="118452" y="2786579"/>
                  <a:pt x="122945" y="2793318"/>
                </a:cubicBezTo>
                <a:cubicBezTo>
                  <a:pt x="128068" y="2801002"/>
                  <a:pt x="134562" y="2807931"/>
                  <a:pt x="138313" y="2816370"/>
                </a:cubicBezTo>
                <a:cubicBezTo>
                  <a:pt x="161021" y="2867463"/>
                  <a:pt x="139608" y="2854588"/>
                  <a:pt x="176733" y="2885526"/>
                </a:cubicBezTo>
                <a:cubicBezTo>
                  <a:pt x="183828" y="2891438"/>
                  <a:pt x="192101" y="2895771"/>
                  <a:pt x="199785" y="2900894"/>
                </a:cubicBezTo>
                <a:cubicBezTo>
                  <a:pt x="230519" y="2946997"/>
                  <a:pt x="197225" y="2903458"/>
                  <a:pt x="238205" y="2939315"/>
                </a:cubicBezTo>
                <a:cubicBezTo>
                  <a:pt x="251835" y="2951241"/>
                  <a:pt x="276626" y="2977735"/>
                  <a:pt x="276626" y="2977735"/>
                </a:cubicBezTo>
                <a:cubicBezTo>
                  <a:pt x="279187" y="2985419"/>
                  <a:pt x="278583" y="2995060"/>
                  <a:pt x="284310" y="3000787"/>
                </a:cubicBezTo>
                <a:cubicBezTo>
                  <a:pt x="290037" y="3006514"/>
                  <a:pt x="300282" y="3004537"/>
                  <a:pt x="307362" y="3008471"/>
                </a:cubicBezTo>
                <a:cubicBezTo>
                  <a:pt x="323508" y="3017441"/>
                  <a:pt x="335944" y="3033366"/>
                  <a:pt x="353466" y="3039207"/>
                </a:cubicBezTo>
                <a:cubicBezTo>
                  <a:pt x="361150" y="3041768"/>
                  <a:pt x="369438" y="3042957"/>
                  <a:pt x="376518" y="3046891"/>
                </a:cubicBezTo>
                <a:cubicBezTo>
                  <a:pt x="392664" y="3055861"/>
                  <a:pt x="422622" y="3077627"/>
                  <a:pt x="422622" y="3077627"/>
                </a:cubicBezTo>
                <a:cubicBezTo>
                  <a:pt x="427745" y="3085311"/>
                  <a:pt x="430159" y="3095785"/>
                  <a:pt x="437990" y="3100679"/>
                </a:cubicBezTo>
                <a:cubicBezTo>
                  <a:pt x="451727" y="3109265"/>
                  <a:pt x="468727" y="3110924"/>
                  <a:pt x="484095" y="3116047"/>
                </a:cubicBezTo>
                <a:cubicBezTo>
                  <a:pt x="509577" y="3124541"/>
                  <a:pt x="519954" y="3121170"/>
                  <a:pt x="530199" y="3116047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4586078" y="4568934"/>
            <a:ext cx="434806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Infecciones pulmonares.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Neumonía </a:t>
            </a:r>
            <a:r>
              <a:rPr lang="es-AR" sz="2600" dirty="0" err="1" smtClean="0">
                <a:solidFill>
                  <a:schemeClr val="bg1"/>
                </a:solidFill>
              </a:rPr>
              <a:t>aspirativa</a:t>
            </a:r>
            <a:endParaRPr lang="es-AR" sz="2600" dirty="0" smtClean="0">
              <a:solidFill>
                <a:schemeClr val="bg1"/>
              </a:solidFill>
            </a:endParaRP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Neumonía </a:t>
            </a:r>
            <a:r>
              <a:rPr lang="es-AR" sz="2600" dirty="0" err="1" smtClean="0">
                <a:solidFill>
                  <a:schemeClr val="bg1"/>
                </a:solidFill>
              </a:rPr>
              <a:t>descamativa</a:t>
            </a:r>
            <a:r>
              <a:rPr lang="es-AR" sz="26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Otras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59938" y="3933056"/>
            <a:ext cx="1980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Etiología</a:t>
            </a:r>
            <a:endParaRPr lang="es-A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1029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422098" y="3284984"/>
            <a:ext cx="46019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3600" dirty="0" smtClean="0">
                <a:solidFill>
                  <a:schemeClr val="bg1"/>
                </a:solidFill>
              </a:rPr>
              <a:t> Clínica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s-AR" sz="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3600" dirty="0" smtClean="0">
                <a:solidFill>
                  <a:schemeClr val="bg1"/>
                </a:solidFill>
              </a:rPr>
              <a:t> Signos tomográficos</a:t>
            </a:r>
          </a:p>
          <a:p>
            <a:pPr>
              <a:buClr>
                <a:srgbClr val="FF0000"/>
              </a:buClr>
            </a:pPr>
            <a:r>
              <a:rPr lang="es-AR" sz="3600" dirty="0" smtClean="0">
                <a:solidFill>
                  <a:schemeClr val="bg1"/>
                </a:solidFill>
              </a:rPr>
              <a:t>	</a:t>
            </a:r>
            <a:r>
              <a:rPr lang="es-AR" sz="2400" dirty="0" smtClean="0">
                <a:solidFill>
                  <a:schemeClr val="bg1"/>
                </a:solidFill>
              </a:rPr>
              <a:t>Intersticio </a:t>
            </a:r>
            <a:r>
              <a:rPr lang="es-AR" sz="2400" dirty="0" err="1" smtClean="0">
                <a:solidFill>
                  <a:schemeClr val="bg1"/>
                </a:solidFill>
              </a:rPr>
              <a:t>peribronquial</a:t>
            </a:r>
            <a:endParaRPr lang="es-AR" sz="24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s-AR" sz="2400" dirty="0" smtClean="0">
                <a:solidFill>
                  <a:schemeClr val="bg1"/>
                </a:solidFill>
              </a:rPr>
              <a:t>	Tamaño y numero de vasos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s-AR" sz="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3600" dirty="0" smtClean="0">
                <a:solidFill>
                  <a:schemeClr val="bg1"/>
                </a:solidFill>
              </a:rPr>
              <a:t> TC en espiración</a:t>
            </a:r>
          </a:p>
          <a:p>
            <a:r>
              <a:rPr lang="es-AR" sz="2400" dirty="0" smtClean="0">
                <a:solidFill>
                  <a:schemeClr val="bg1"/>
                </a:solidFill>
              </a:rPr>
              <a:t>	Atrapamiento aéreo.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467944" y="1136938"/>
            <a:ext cx="2848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Diagnostico?</a:t>
            </a:r>
            <a:endParaRPr lang="es-AR" sz="4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nomenmunay.com.ar/wp-content/uploads/2012/02/11-02-RESPUESTAS.gif"/>
          <p:cNvPicPr>
            <a:picLocks noChangeAspect="1" noChangeArrowheads="1"/>
          </p:cNvPicPr>
          <p:nvPr/>
        </p:nvPicPr>
        <p:blipFill>
          <a:blip r:embed="rId4" cstate="print"/>
          <a:srcRect l="14010" t="6520" r="19514" b="11967"/>
          <a:stretch>
            <a:fillRect/>
          </a:stretch>
        </p:blipFill>
        <p:spPr bwMode="auto">
          <a:xfrm>
            <a:off x="6274675" y="1869209"/>
            <a:ext cx="1072055" cy="1314558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R\Desktop\SEBASTIAN\MEDICINA\ACADEMICO\CLASES 2013\1 CORDOBA 29 JUNIO\Patron en mosaico\CASOS\1 USADOS\Espiracion Normal x TC\BOSOTINA _ARIEL ALBERTO_(Friday-24-2012_21-32-33-50005).jpg"/>
          <p:cNvPicPr>
            <a:picLocks noChangeAspect="1" noChangeArrowheads="1"/>
          </p:cNvPicPr>
          <p:nvPr/>
        </p:nvPicPr>
        <p:blipFill>
          <a:blip r:embed="rId2" cstate="print"/>
          <a:srcRect l="5427" t="7947" r="-166" b="17027"/>
          <a:stretch>
            <a:fillRect/>
          </a:stretch>
        </p:blipFill>
        <p:spPr bwMode="auto">
          <a:xfrm>
            <a:off x="61117" y="1436633"/>
            <a:ext cx="4502330" cy="3565510"/>
          </a:xfrm>
          <a:prstGeom prst="rect">
            <a:avLst/>
          </a:prstGeom>
          <a:noFill/>
        </p:spPr>
      </p:pic>
      <p:pic>
        <p:nvPicPr>
          <p:cNvPr id="19459" name="Picture 3" descr="C:\Users\SAR\Desktop\SEBASTIAN\MEDICINA\ACADEMICO\CLASES 2013\1 CORDOBA 29 JUNIO\Patron en mosaico\CASOS\1 USADOS\Espiracion Normal x TC\BOSOTINA _ARIEL ALBERTO_(Friday-24-2012_21-32-33-500014).jpg"/>
          <p:cNvPicPr>
            <a:picLocks noChangeAspect="1" noChangeArrowheads="1"/>
          </p:cNvPicPr>
          <p:nvPr/>
        </p:nvPicPr>
        <p:blipFill>
          <a:blip r:embed="rId3" cstate="print"/>
          <a:srcRect l="5768" t="14811" r="6162" b="16323"/>
          <a:stretch>
            <a:fillRect/>
          </a:stretch>
        </p:blipFill>
        <p:spPr bwMode="auto">
          <a:xfrm>
            <a:off x="4586514" y="1437333"/>
            <a:ext cx="4513941" cy="3558564"/>
          </a:xfrm>
          <a:prstGeom prst="rect">
            <a:avLst/>
          </a:prstGeom>
          <a:noFill/>
        </p:spPr>
      </p:pic>
      <p:pic>
        <p:nvPicPr>
          <p:cNvPr id="19461" name="Picture 5" descr="http://us.cdn1.123rf.com/168nwm/alphababy/alphababy0903/alphababy090300014/4433635-una-macro-shot-deflactarse-un-globo-roj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966745" y="5015716"/>
            <a:ext cx="1127245" cy="1053081"/>
          </a:xfrm>
          <a:prstGeom prst="rect">
            <a:avLst/>
          </a:prstGeom>
          <a:noFill/>
        </p:spPr>
      </p:pic>
      <p:pic>
        <p:nvPicPr>
          <p:cNvPr id="19465" name="Picture 9" descr="http://t2.gstatic.com/images?q=tbn:ANd9GcRxmiHsC7ox2_cikAYDaFCqEGvPjKe0USXgK05oUxjXrT3YJii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62" y="5017126"/>
            <a:ext cx="777090" cy="1060404"/>
          </a:xfrm>
          <a:prstGeom prst="rect">
            <a:avLst/>
          </a:prstGeom>
          <a:noFill/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8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578107" y="4600036"/>
            <a:ext cx="13239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2000" dirty="0" smtClean="0"/>
              <a:t>Inspiración</a:t>
            </a:r>
            <a:endParaRPr lang="es-AR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28368" y="4597478"/>
            <a:ext cx="1250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2000" dirty="0" smtClean="0"/>
              <a:t>Espiración</a:t>
            </a:r>
            <a:endParaRPr lang="es-AR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98437" y="5157192"/>
            <a:ext cx="6326925" cy="1405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Espiración Normal</a:t>
            </a:r>
          </a:p>
          <a:p>
            <a:pPr>
              <a:lnSpc>
                <a:spcPts val="32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Aumento homogéneo de la densidad pulmonar</a:t>
            </a:r>
          </a:p>
          <a:p>
            <a:pPr>
              <a:lnSpc>
                <a:spcPts val="32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Disminución de volumen pulmonar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85800" y="44587"/>
            <a:ext cx="7772400" cy="104967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Espiración normal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844247" y="1005438"/>
            <a:ext cx="3991991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3000" dirty="0" smtClean="0">
                <a:solidFill>
                  <a:schemeClr val="bg1"/>
                </a:solidFill>
              </a:rPr>
              <a:t>TC de BAJA DOSIS </a:t>
            </a:r>
            <a:r>
              <a:rPr lang="es-AR" sz="2600" dirty="0" smtClean="0">
                <a:solidFill>
                  <a:schemeClr val="bg1"/>
                </a:solidFill>
              </a:rPr>
              <a:t>(mAs)</a:t>
            </a:r>
            <a:endParaRPr lang="es-AR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AR\Desktop\SEBASTIAN\MEDICINA\ACADEMICO\CLASES 2013\1 CORDOBA 29 JUNIO\Patron en mosaico\CASOS\3 USAR\Patron mosaico x atrapamiento aereo ESPIRACION x TC\GOMEZ_MARIA ROSA_(Friday-28-2011_14-10-59-03127).jpg"/>
          <p:cNvPicPr>
            <a:picLocks noChangeAspect="1" noChangeArrowheads="1"/>
          </p:cNvPicPr>
          <p:nvPr/>
        </p:nvPicPr>
        <p:blipFill>
          <a:blip r:embed="rId3" cstate="print"/>
          <a:srcRect l="9631" t="17792" r="36578" b="9273"/>
          <a:stretch>
            <a:fillRect/>
          </a:stretch>
        </p:blipFill>
        <p:spPr bwMode="auto">
          <a:xfrm>
            <a:off x="4630561" y="1268760"/>
            <a:ext cx="3992268" cy="5413107"/>
          </a:xfrm>
          <a:prstGeom prst="rect">
            <a:avLst/>
          </a:prstGeom>
          <a:noFill/>
        </p:spPr>
      </p:pic>
      <p:pic>
        <p:nvPicPr>
          <p:cNvPr id="3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4" cstate="print"/>
          <a:srcRect l="3613" t="19572" r="44278" b="9629"/>
          <a:stretch>
            <a:fillRect/>
          </a:stretch>
        </p:blipFill>
        <p:spPr bwMode="auto">
          <a:xfrm>
            <a:off x="515946" y="1268762"/>
            <a:ext cx="3984046" cy="5413106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Interpretación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4097" y="6309320"/>
            <a:ext cx="12090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30561" y="6322767"/>
            <a:ext cx="114172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88024" y="1124744"/>
            <a:ext cx="3693824" cy="40011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Acentuación</a:t>
            </a:r>
            <a:r>
              <a:rPr lang="es-AR" b="1" dirty="0" smtClean="0">
                <a:solidFill>
                  <a:schemeClr val="bg1"/>
                </a:solidFill>
              </a:rPr>
              <a:t> </a:t>
            </a:r>
            <a:r>
              <a:rPr lang="es-AR" dirty="0" smtClean="0">
                <a:solidFill>
                  <a:schemeClr val="bg1"/>
                </a:solidFill>
              </a:rPr>
              <a:t>del patrón en mosaico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315958" y="6277863"/>
            <a:ext cx="27952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Áreas con igual densidad y volumen</a:t>
            </a:r>
          </a:p>
          <a:p>
            <a:pPr algn="ctr"/>
            <a:r>
              <a:rPr lang="es-AR" sz="1400" dirty="0" smtClean="0"/>
              <a:t>No expulsaron aire</a:t>
            </a:r>
            <a:endParaRPr lang="es-AR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39293" y="2780928"/>
            <a:ext cx="235344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/>
              <a:t>Áreas con mayor densidad y menor volumen</a:t>
            </a:r>
          </a:p>
          <a:p>
            <a:pPr algn="ctr"/>
            <a:r>
              <a:rPr lang="es-AR" sz="1400" dirty="0" smtClean="0"/>
              <a:t>Expulsaron aire</a:t>
            </a:r>
            <a:endParaRPr lang="es-AR" sz="1400" dirty="0"/>
          </a:p>
        </p:txBody>
      </p:sp>
      <p:cxnSp>
        <p:nvCxnSpPr>
          <p:cNvPr id="16" name="15 Conector recto de flecha"/>
          <p:cNvCxnSpPr>
            <a:stCxn id="14" idx="1"/>
          </p:cNvCxnSpPr>
          <p:nvPr/>
        </p:nvCxnSpPr>
        <p:spPr>
          <a:xfrm flipH="1" flipV="1">
            <a:off x="6464095" y="2475186"/>
            <a:ext cx="275198" cy="67507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4" idx="1"/>
          </p:cNvCxnSpPr>
          <p:nvPr/>
        </p:nvCxnSpPr>
        <p:spPr>
          <a:xfrm flipH="1">
            <a:off x="6385268" y="3150260"/>
            <a:ext cx="354025" cy="63346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 flipV="1">
            <a:off x="5220072" y="4581128"/>
            <a:ext cx="1440160" cy="172819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6660232" y="5661248"/>
            <a:ext cx="72008" cy="64807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AR\Desktop\SEBASTIAN\MEDICINA\ACADEMICO\CLASES 2013\1 CORDOBA 29 JUNIO\Patron en mosaico\CASOS\3 USAR\Patron mosaico x atrapamiento aereo ESPIRACION x TC\GOMEZ_MARIA ROSA_(Friday-28-2011_14-10-59-03127).jpg"/>
          <p:cNvPicPr>
            <a:picLocks noChangeAspect="1" noChangeArrowheads="1"/>
          </p:cNvPicPr>
          <p:nvPr/>
        </p:nvPicPr>
        <p:blipFill>
          <a:blip r:embed="rId3" cstate="print"/>
          <a:srcRect l="9631" t="17792" r="36578" b="9273"/>
          <a:stretch>
            <a:fillRect/>
          </a:stretch>
        </p:blipFill>
        <p:spPr bwMode="auto">
          <a:xfrm>
            <a:off x="4630561" y="1268760"/>
            <a:ext cx="3992268" cy="5413107"/>
          </a:xfrm>
          <a:prstGeom prst="rect">
            <a:avLst/>
          </a:prstGeom>
          <a:noFill/>
        </p:spPr>
      </p:pic>
      <p:pic>
        <p:nvPicPr>
          <p:cNvPr id="3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4" cstate="print"/>
          <a:srcRect l="3613" t="19572" r="44278" b="9629"/>
          <a:stretch>
            <a:fillRect/>
          </a:stretch>
        </p:blipFill>
        <p:spPr bwMode="auto">
          <a:xfrm>
            <a:off x="515946" y="1268762"/>
            <a:ext cx="3984046" cy="5413106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4097" y="6309320"/>
            <a:ext cx="12090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30561" y="6322767"/>
            <a:ext cx="114172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76056" y="1030615"/>
            <a:ext cx="309636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ATRAPAMIENTO AEREO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4714875" y="3266667"/>
            <a:ext cx="1181100" cy="1898895"/>
          </a:xfrm>
          <a:custGeom>
            <a:avLst/>
            <a:gdLst>
              <a:gd name="connsiteX0" fmla="*/ 342900 w 1181100"/>
              <a:gd name="connsiteY0" fmla="*/ 1895883 h 1898895"/>
              <a:gd name="connsiteX1" fmla="*/ 361950 w 1181100"/>
              <a:gd name="connsiteY1" fmla="*/ 1838733 h 1898895"/>
              <a:gd name="connsiteX2" fmla="*/ 504825 w 1181100"/>
              <a:gd name="connsiteY2" fmla="*/ 1743483 h 1898895"/>
              <a:gd name="connsiteX3" fmla="*/ 590550 w 1181100"/>
              <a:gd name="connsiteY3" fmla="*/ 1686333 h 1898895"/>
              <a:gd name="connsiteX4" fmla="*/ 619125 w 1181100"/>
              <a:gd name="connsiteY4" fmla="*/ 1667283 h 1898895"/>
              <a:gd name="connsiteX5" fmla="*/ 657225 w 1181100"/>
              <a:gd name="connsiteY5" fmla="*/ 1638708 h 1898895"/>
              <a:gd name="connsiteX6" fmla="*/ 685800 w 1181100"/>
              <a:gd name="connsiteY6" fmla="*/ 1629183 h 1898895"/>
              <a:gd name="connsiteX7" fmla="*/ 714375 w 1181100"/>
              <a:gd name="connsiteY7" fmla="*/ 1610133 h 1898895"/>
              <a:gd name="connsiteX8" fmla="*/ 800100 w 1181100"/>
              <a:gd name="connsiteY8" fmla="*/ 1591083 h 1898895"/>
              <a:gd name="connsiteX9" fmla="*/ 885825 w 1181100"/>
              <a:gd name="connsiteY9" fmla="*/ 1562508 h 1898895"/>
              <a:gd name="connsiteX10" fmla="*/ 914400 w 1181100"/>
              <a:gd name="connsiteY10" fmla="*/ 1552983 h 1898895"/>
              <a:gd name="connsiteX11" fmla="*/ 981075 w 1181100"/>
              <a:gd name="connsiteY11" fmla="*/ 1524408 h 1898895"/>
              <a:gd name="connsiteX12" fmla="*/ 1038225 w 1181100"/>
              <a:gd name="connsiteY12" fmla="*/ 1486308 h 1898895"/>
              <a:gd name="connsiteX13" fmla="*/ 1095375 w 1181100"/>
              <a:gd name="connsiteY13" fmla="*/ 1457733 h 1898895"/>
              <a:gd name="connsiteX14" fmla="*/ 1114425 w 1181100"/>
              <a:gd name="connsiteY14" fmla="*/ 1429158 h 1898895"/>
              <a:gd name="connsiteX15" fmla="*/ 1143000 w 1181100"/>
              <a:gd name="connsiteY15" fmla="*/ 1343433 h 1898895"/>
              <a:gd name="connsiteX16" fmla="*/ 1162050 w 1181100"/>
              <a:gd name="connsiteY16" fmla="*/ 1286283 h 1898895"/>
              <a:gd name="connsiteX17" fmla="*/ 1171575 w 1181100"/>
              <a:gd name="connsiteY17" fmla="*/ 1257708 h 1898895"/>
              <a:gd name="connsiteX18" fmla="*/ 1181100 w 1181100"/>
              <a:gd name="connsiteY18" fmla="*/ 1219608 h 1898895"/>
              <a:gd name="connsiteX19" fmla="*/ 1171575 w 1181100"/>
              <a:gd name="connsiteY19" fmla="*/ 971958 h 1898895"/>
              <a:gd name="connsiteX20" fmla="*/ 1152525 w 1181100"/>
              <a:gd name="connsiteY20" fmla="*/ 914808 h 1898895"/>
              <a:gd name="connsiteX21" fmla="*/ 1123950 w 1181100"/>
              <a:gd name="connsiteY21" fmla="*/ 829083 h 1898895"/>
              <a:gd name="connsiteX22" fmla="*/ 1114425 w 1181100"/>
              <a:gd name="connsiteY22" fmla="*/ 800508 h 1898895"/>
              <a:gd name="connsiteX23" fmla="*/ 1076325 w 1181100"/>
              <a:gd name="connsiteY23" fmla="*/ 743358 h 1898895"/>
              <a:gd name="connsiteX24" fmla="*/ 1057275 w 1181100"/>
              <a:gd name="connsiteY24" fmla="*/ 714783 h 1898895"/>
              <a:gd name="connsiteX25" fmla="*/ 1038225 w 1181100"/>
              <a:gd name="connsiteY25" fmla="*/ 686208 h 1898895"/>
              <a:gd name="connsiteX26" fmla="*/ 942975 w 1181100"/>
              <a:gd name="connsiteY26" fmla="*/ 657633 h 1898895"/>
              <a:gd name="connsiteX27" fmla="*/ 876300 w 1181100"/>
              <a:gd name="connsiteY27" fmla="*/ 648108 h 1898895"/>
              <a:gd name="connsiteX28" fmla="*/ 809625 w 1181100"/>
              <a:gd name="connsiteY28" fmla="*/ 619533 h 1898895"/>
              <a:gd name="connsiteX29" fmla="*/ 742950 w 1181100"/>
              <a:gd name="connsiteY29" fmla="*/ 543333 h 1898895"/>
              <a:gd name="connsiteX30" fmla="*/ 723900 w 1181100"/>
              <a:gd name="connsiteY30" fmla="*/ 505233 h 1898895"/>
              <a:gd name="connsiteX31" fmla="*/ 685800 w 1181100"/>
              <a:gd name="connsiteY31" fmla="*/ 448083 h 1898895"/>
              <a:gd name="connsiteX32" fmla="*/ 657225 w 1181100"/>
              <a:gd name="connsiteY32" fmla="*/ 390933 h 1898895"/>
              <a:gd name="connsiteX33" fmla="*/ 666750 w 1181100"/>
              <a:gd name="connsiteY33" fmla="*/ 248058 h 1898895"/>
              <a:gd name="connsiteX34" fmla="*/ 685800 w 1181100"/>
              <a:gd name="connsiteY34" fmla="*/ 190908 h 1898895"/>
              <a:gd name="connsiteX35" fmla="*/ 704850 w 1181100"/>
              <a:gd name="connsiteY35" fmla="*/ 133758 h 1898895"/>
              <a:gd name="connsiteX36" fmla="*/ 714375 w 1181100"/>
              <a:gd name="connsiteY36" fmla="*/ 105183 h 1898895"/>
              <a:gd name="connsiteX37" fmla="*/ 723900 w 1181100"/>
              <a:gd name="connsiteY37" fmla="*/ 57558 h 1898895"/>
              <a:gd name="connsiteX38" fmla="*/ 714375 w 1181100"/>
              <a:gd name="connsiteY38" fmla="*/ 19458 h 1898895"/>
              <a:gd name="connsiteX39" fmla="*/ 647700 w 1181100"/>
              <a:gd name="connsiteY39" fmla="*/ 19458 h 1898895"/>
              <a:gd name="connsiteX40" fmla="*/ 590550 w 1181100"/>
              <a:gd name="connsiteY40" fmla="*/ 38508 h 1898895"/>
              <a:gd name="connsiteX41" fmla="*/ 561975 w 1181100"/>
              <a:gd name="connsiteY41" fmla="*/ 48033 h 1898895"/>
              <a:gd name="connsiteX42" fmla="*/ 533400 w 1181100"/>
              <a:gd name="connsiteY42" fmla="*/ 57558 h 1898895"/>
              <a:gd name="connsiteX43" fmla="*/ 476250 w 1181100"/>
              <a:gd name="connsiteY43" fmla="*/ 95658 h 1898895"/>
              <a:gd name="connsiteX44" fmla="*/ 447675 w 1181100"/>
              <a:gd name="connsiteY44" fmla="*/ 114708 h 1898895"/>
              <a:gd name="connsiteX45" fmla="*/ 419100 w 1181100"/>
              <a:gd name="connsiteY45" fmla="*/ 133758 h 1898895"/>
              <a:gd name="connsiteX46" fmla="*/ 333375 w 1181100"/>
              <a:gd name="connsiteY46" fmla="*/ 152808 h 1898895"/>
              <a:gd name="connsiteX47" fmla="*/ 304800 w 1181100"/>
              <a:gd name="connsiteY47" fmla="*/ 171858 h 1898895"/>
              <a:gd name="connsiteX48" fmla="*/ 247650 w 1181100"/>
              <a:gd name="connsiteY48" fmla="*/ 190908 h 1898895"/>
              <a:gd name="connsiteX49" fmla="*/ 190500 w 1181100"/>
              <a:gd name="connsiteY49" fmla="*/ 219483 h 1898895"/>
              <a:gd name="connsiteX50" fmla="*/ 161925 w 1181100"/>
              <a:gd name="connsiteY50" fmla="*/ 238533 h 1898895"/>
              <a:gd name="connsiteX51" fmla="*/ 95250 w 1181100"/>
              <a:gd name="connsiteY51" fmla="*/ 257583 h 1898895"/>
              <a:gd name="connsiteX52" fmla="*/ 66675 w 1181100"/>
              <a:gd name="connsiteY52" fmla="*/ 267108 h 1898895"/>
              <a:gd name="connsiteX53" fmla="*/ 47625 w 1181100"/>
              <a:gd name="connsiteY53" fmla="*/ 305208 h 1898895"/>
              <a:gd name="connsiteX54" fmla="*/ 28575 w 1181100"/>
              <a:gd name="connsiteY54" fmla="*/ 333783 h 1898895"/>
              <a:gd name="connsiteX55" fmla="*/ 9525 w 1181100"/>
              <a:gd name="connsiteY55" fmla="*/ 390933 h 1898895"/>
              <a:gd name="connsiteX56" fmla="*/ 0 w 1181100"/>
              <a:gd name="connsiteY56" fmla="*/ 419508 h 1898895"/>
              <a:gd name="connsiteX57" fmla="*/ 9525 w 1181100"/>
              <a:gd name="connsiteY57" fmla="*/ 552858 h 1898895"/>
              <a:gd name="connsiteX58" fmla="*/ 28575 w 1181100"/>
              <a:gd name="connsiteY58" fmla="*/ 610008 h 1898895"/>
              <a:gd name="connsiteX59" fmla="*/ 57150 w 1181100"/>
              <a:gd name="connsiteY59" fmla="*/ 695733 h 1898895"/>
              <a:gd name="connsiteX60" fmla="*/ 66675 w 1181100"/>
              <a:gd name="connsiteY60" fmla="*/ 724308 h 1898895"/>
              <a:gd name="connsiteX61" fmla="*/ 76200 w 1181100"/>
              <a:gd name="connsiteY61" fmla="*/ 752883 h 1898895"/>
              <a:gd name="connsiteX62" fmla="*/ 95250 w 1181100"/>
              <a:gd name="connsiteY62" fmla="*/ 829083 h 1898895"/>
              <a:gd name="connsiteX63" fmla="*/ 104775 w 1181100"/>
              <a:gd name="connsiteY63" fmla="*/ 1095783 h 1898895"/>
              <a:gd name="connsiteX64" fmla="*/ 114300 w 1181100"/>
              <a:gd name="connsiteY64" fmla="*/ 1133883 h 1898895"/>
              <a:gd name="connsiteX65" fmla="*/ 133350 w 1181100"/>
              <a:gd name="connsiteY65" fmla="*/ 1191033 h 1898895"/>
              <a:gd name="connsiteX66" fmla="*/ 152400 w 1181100"/>
              <a:gd name="connsiteY66" fmla="*/ 1257708 h 1898895"/>
              <a:gd name="connsiteX67" fmla="*/ 171450 w 1181100"/>
              <a:gd name="connsiteY67" fmla="*/ 1410108 h 1898895"/>
              <a:gd name="connsiteX68" fmla="*/ 190500 w 1181100"/>
              <a:gd name="connsiteY68" fmla="*/ 1476783 h 1898895"/>
              <a:gd name="connsiteX69" fmla="*/ 200025 w 1181100"/>
              <a:gd name="connsiteY69" fmla="*/ 1514883 h 1898895"/>
              <a:gd name="connsiteX70" fmla="*/ 219075 w 1181100"/>
              <a:gd name="connsiteY70" fmla="*/ 1572033 h 1898895"/>
              <a:gd name="connsiteX71" fmla="*/ 247650 w 1181100"/>
              <a:gd name="connsiteY71" fmla="*/ 1657758 h 1898895"/>
              <a:gd name="connsiteX72" fmla="*/ 257175 w 1181100"/>
              <a:gd name="connsiteY72" fmla="*/ 1686333 h 1898895"/>
              <a:gd name="connsiteX73" fmla="*/ 266700 w 1181100"/>
              <a:gd name="connsiteY73" fmla="*/ 1714908 h 1898895"/>
              <a:gd name="connsiteX74" fmla="*/ 276225 w 1181100"/>
              <a:gd name="connsiteY74" fmla="*/ 1753008 h 1898895"/>
              <a:gd name="connsiteX75" fmla="*/ 304800 w 1181100"/>
              <a:gd name="connsiteY75" fmla="*/ 1838733 h 1898895"/>
              <a:gd name="connsiteX76" fmla="*/ 314325 w 1181100"/>
              <a:gd name="connsiteY76" fmla="*/ 1867308 h 1898895"/>
              <a:gd name="connsiteX77" fmla="*/ 342900 w 1181100"/>
              <a:gd name="connsiteY77" fmla="*/ 1895883 h 18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81100" h="1898895">
                <a:moveTo>
                  <a:pt x="342900" y="1895883"/>
                </a:moveTo>
                <a:cubicBezTo>
                  <a:pt x="349250" y="1876833"/>
                  <a:pt x="345242" y="1849872"/>
                  <a:pt x="361950" y="1838733"/>
                </a:cubicBezTo>
                <a:lnTo>
                  <a:pt x="504825" y="1743483"/>
                </a:lnTo>
                <a:lnTo>
                  <a:pt x="590550" y="1686333"/>
                </a:lnTo>
                <a:cubicBezTo>
                  <a:pt x="600075" y="1679983"/>
                  <a:pt x="609967" y="1674152"/>
                  <a:pt x="619125" y="1667283"/>
                </a:cubicBezTo>
                <a:cubicBezTo>
                  <a:pt x="631825" y="1657758"/>
                  <a:pt x="643442" y="1646584"/>
                  <a:pt x="657225" y="1638708"/>
                </a:cubicBezTo>
                <a:cubicBezTo>
                  <a:pt x="665942" y="1633727"/>
                  <a:pt x="676820" y="1633673"/>
                  <a:pt x="685800" y="1629183"/>
                </a:cubicBezTo>
                <a:cubicBezTo>
                  <a:pt x="696039" y="1624063"/>
                  <a:pt x="703853" y="1614642"/>
                  <a:pt x="714375" y="1610133"/>
                </a:cubicBezTo>
                <a:cubicBezTo>
                  <a:pt x="729344" y="1603718"/>
                  <a:pt x="787668" y="1594473"/>
                  <a:pt x="800100" y="1591083"/>
                </a:cubicBezTo>
                <a:lnTo>
                  <a:pt x="885825" y="1562508"/>
                </a:lnTo>
                <a:cubicBezTo>
                  <a:pt x="895350" y="1559333"/>
                  <a:pt x="905420" y="1557473"/>
                  <a:pt x="914400" y="1552983"/>
                </a:cubicBezTo>
                <a:cubicBezTo>
                  <a:pt x="961480" y="1529443"/>
                  <a:pt x="939030" y="1538423"/>
                  <a:pt x="981075" y="1524408"/>
                </a:cubicBezTo>
                <a:cubicBezTo>
                  <a:pt x="1035244" y="1470239"/>
                  <a:pt x="983086" y="1513877"/>
                  <a:pt x="1038225" y="1486308"/>
                </a:cubicBezTo>
                <a:cubicBezTo>
                  <a:pt x="1112083" y="1449379"/>
                  <a:pt x="1023551" y="1481674"/>
                  <a:pt x="1095375" y="1457733"/>
                </a:cubicBezTo>
                <a:cubicBezTo>
                  <a:pt x="1101725" y="1448208"/>
                  <a:pt x="1109776" y="1439619"/>
                  <a:pt x="1114425" y="1429158"/>
                </a:cubicBezTo>
                <a:lnTo>
                  <a:pt x="1143000" y="1343433"/>
                </a:lnTo>
                <a:lnTo>
                  <a:pt x="1162050" y="1286283"/>
                </a:lnTo>
                <a:cubicBezTo>
                  <a:pt x="1165225" y="1276758"/>
                  <a:pt x="1169140" y="1267448"/>
                  <a:pt x="1171575" y="1257708"/>
                </a:cubicBezTo>
                <a:lnTo>
                  <a:pt x="1181100" y="1219608"/>
                </a:lnTo>
                <a:cubicBezTo>
                  <a:pt x="1177925" y="1137058"/>
                  <a:pt x="1179286" y="1054208"/>
                  <a:pt x="1171575" y="971958"/>
                </a:cubicBezTo>
                <a:cubicBezTo>
                  <a:pt x="1169701" y="951965"/>
                  <a:pt x="1158875" y="933858"/>
                  <a:pt x="1152525" y="914808"/>
                </a:cubicBezTo>
                <a:lnTo>
                  <a:pt x="1123950" y="829083"/>
                </a:lnTo>
                <a:cubicBezTo>
                  <a:pt x="1120775" y="819558"/>
                  <a:pt x="1119994" y="808862"/>
                  <a:pt x="1114425" y="800508"/>
                </a:cubicBezTo>
                <a:lnTo>
                  <a:pt x="1076325" y="743358"/>
                </a:lnTo>
                <a:lnTo>
                  <a:pt x="1057275" y="714783"/>
                </a:lnTo>
                <a:cubicBezTo>
                  <a:pt x="1050925" y="705258"/>
                  <a:pt x="1049085" y="689828"/>
                  <a:pt x="1038225" y="686208"/>
                </a:cubicBezTo>
                <a:cubicBezTo>
                  <a:pt x="1008402" y="676267"/>
                  <a:pt x="974645" y="663391"/>
                  <a:pt x="942975" y="657633"/>
                </a:cubicBezTo>
                <a:cubicBezTo>
                  <a:pt x="920886" y="653617"/>
                  <a:pt x="898525" y="651283"/>
                  <a:pt x="876300" y="648108"/>
                </a:cubicBezTo>
                <a:cubicBezTo>
                  <a:pt x="859223" y="642416"/>
                  <a:pt x="821395" y="631303"/>
                  <a:pt x="809625" y="619533"/>
                </a:cubicBezTo>
                <a:cubicBezTo>
                  <a:pt x="698500" y="508408"/>
                  <a:pt x="823912" y="597308"/>
                  <a:pt x="742950" y="543333"/>
                </a:cubicBezTo>
                <a:cubicBezTo>
                  <a:pt x="736600" y="530633"/>
                  <a:pt x="731205" y="517409"/>
                  <a:pt x="723900" y="505233"/>
                </a:cubicBezTo>
                <a:cubicBezTo>
                  <a:pt x="712120" y="485600"/>
                  <a:pt x="693040" y="469803"/>
                  <a:pt x="685800" y="448083"/>
                </a:cubicBezTo>
                <a:cubicBezTo>
                  <a:pt x="672655" y="408648"/>
                  <a:pt x="681844" y="427862"/>
                  <a:pt x="657225" y="390933"/>
                </a:cubicBezTo>
                <a:cubicBezTo>
                  <a:pt x="660400" y="343308"/>
                  <a:pt x="660000" y="295309"/>
                  <a:pt x="666750" y="248058"/>
                </a:cubicBezTo>
                <a:cubicBezTo>
                  <a:pt x="669590" y="228179"/>
                  <a:pt x="679450" y="209958"/>
                  <a:pt x="685800" y="190908"/>
                </a:cubicBezTo>
                <a:lnTo>
                  <a:pt x="704850" y="133758"/>
                </a:lnTo>
                <a:cubicBezTo>
                  <a:pt x="708025" y="124233"/>
                  <a:pt x="712406" y="115028"/>
                  <a:pt x="714375" y="105183"/>
                </a:cubicBezTo>
                <a:lnTo>
                  <a:pt x="723900" y="57558"/>
                </a:lnTo>
                <a:cubicBezTo>
                  <a:pt x="720725" y="44858"/>
                  <a:pt x="722553" y="29680"/>
                  <a:pt x="714375" y="19458"/>
                </a:cubicBezTo>
                <a:cubicBezTo>
                  <a:pt x="698808" y="0"/>
                  <a:pt x="662387" y="15052"/>
                  <a:pt x="647700" y="19458"/>
                </a:cubicBezTo>
                <a:cubicBezTo>
                  <a:pt x="628466" y="25228"/>
                  <a:pt x="609600" y="32158"/>
                  <a:pt x="590550" y="38508"/>
                </a:cubicBezTo>
                <a:lnTo>
                  <a:pt x="561975" y="48033"/>
                </a:lnTo>
                <a:cubicBezTo>
                  <a:pt x="552450" y="51208"/>
                  <a:pt x="541754" y="51989"/>
                  <a:pt x="533400" y="57558"/>
                </a:cubicBezTo>
                <a:lnTo>
                  <a:pt x="476250" y="95658"/>
                </a:lnTo>
                <a:lnTo>
                  <a:pt x="447675" y="114708"/>
                </a:lnTo>
                <a:cubicBezTo>
                  <a:pt x="438150" y="121058"/>
                  <a:pt x="430325" y="131513"/>
                  <a:pt x="419100" y="133758"/>
                </a:cubicBezTo>
                <a:cubicBezTo>
                  <a:pt x="358638" y="145850"/>
                  <a:pt x="387181" y="139356"/>
                  <a:pt x="333375" y="152808"/>
                </a:cubicBezTo>
                <a:cubicBezTo>
                  <a:pt x="323850" y="159158"/>
                  <a:pt x="315261" y="167209"/>
                  <a:pt x="304800" y="171858"/>
                </a:cubicBezTo>
                <a:cubicBezTo>
                  <a:pt x="286450" y="180013"/>
                  <a:pt x="264358" y="179769"/>
                  <a:pt x="247650" y="190908"/>
                </a:cubicBezTo>
                <a:cubicBezTo>
                  <a:pt x="165758" y="245503"/>
                  <a:pt x="269370" y="180048"/>
                  <a:pt x="190500" y="219483"/>
                </a:cubicBezTo>
                <a:cubicBezTo>
                  <a:pt x="180261" y="224603"/>
                  <a:pt x="172164" y="233413"/>
                  <a:pt x="161925" y="238533"/>
                </a:cubicBezTo>
                <a:cubicBezTo>
                  <a:pt x="146700" y="246146"/>
                  <a:pt x="109492" y="253514"/>
                  <a:pt x="95250" y="257583"/>
                </a:cubicBezTo>
                <a:cubicBezTo>
                  <a:pt x="85596" y="260341"/>
                  <a:pt x="76200" y="263933"/>
                  <a:pt x="66675" y="267108"/>
                </a:cubicBezTo>
                <a:cubicBezTo>
                  <a:pt x="60325" y="279808"/>
                  <a:pt x="54670" y="292880"/>
                  <a:pt x="47625" y="305208"/>
                </a:cubicBezTo>
                <a:cubicBezTo>
                  <a:pt x="41945" y="315147"/>
                  <a:pt x="33224" y="323322"/>
                  <a:pt x="28575" y="333783"/>
                </a:cubicBezTo>
                <a:cubicBezTo>
                  <a:pt x="20420" y="352133"/>
                  <a:pt x="15875" y="371883"/>
                  <a:pt x="9525" y="390933"/>
                </a:cubicBezTo>
                <a:lnTo>
                  <a:pt x="0" y="419508"/>
                </a:lnTo>
                <a:cubicBezTo>
                  <a:pt x="3175" y="463958"/>
                  <a:pt x="2914" y="508788"/>
                  <a:pt x="9525" y="552858"/>
                </a:cubicBezTo>
                <a:cubicBezTo>
                  <a:pt x="12504" y="572716"/>
                  <a:pt x="22225" y="590958"/>
                  <a:pt x="28575" y="610008"/>
                </a:cubicBezTo>
                <a:lnTo>
                  <a:pt x="57150" y="695733"/>
                </a:lnTo>
                <a:lnTo>
                  <a:pt x="66675" y="724308"/>
                </a:lnTo>
                <a:cubicBezTo>
                  <a:pt x="69850" y="733833"/>
                  <a:pt x="73765" y="743143"/>
                  <a:pt x="76200" y="752883"/>
                </a:cubicBezTo>
                <a:lnTo>
                  <a:pt x="95250" y="829083"/>
                </a:lnTo>
                <a:cubicBezTo>
                  <a:pt x="98425" y="917983"/>
                  <a:pt x="99226" y="1007000"/>
                  <a:pt x="104775" y="1095783"/>
                </a:cubicBezTo>
                <a:cubicBezTo>
                  <a:pt x="105592" y="1108848"/>
                  <a:pt x="110538" y="1121344"/>
                  <a:pt x="114300" y="1133883"/>
                </a:cubicBezTo>
                <a:cubicBezTo>
                  <a:pt x="120070" y="1153117"/>
                  <a:pt x="127000" y="1171983"/>
                  <a:pt x="133350" y="1191033"/>
                </a:cubicBezTo>
                <a:cubicBezTo>
                  <a:pt x="140343" y="1212013"/>
                  <a:pt x="149138" y="1235962"/>
                  <a:pt x="152400" y="1257708"/>
                </a:cubicBezTo>
                <a:cubicBezTo>
                  <a:pt x="159994" y="1308337"/>
                  <a:pt x="159033" y="1360441"/>
                  <a:pt x="171450" y="1410108"/>
                </a:cubicBezTo>
                <a:cubicBezTo>
                  <a:pt x="201227" y="1529215"/>
                  <a:pt x="163171" y="1381130"/>
                  <a:pt x="190500" y="1476783"/>
                </a:cubicBezTo>
                <a:cubicBezTo>
                  <a:pt x="194096" y="1489370"/>
                  <a:pt x="196263" y="1502344"/>
                  <a:pt x="200025" y="1514883"/>
                </a:cubicBezTo>
                <a:cubicBezTo>
                  <a:pt x="205795" y="1534117"/>
                  <a:pt x="212725" y="1552983"/>
                  <a:pt x="219075" y="1572033"/>
                </a:cubicBezTo>
                <a:lnTo>
                  <a:pt x="247650" y="1657758"/>
                </a:lnTo>
                <a:lnTo>
                  <a:pt x="257175" y="1686333"/>
                </a:lnTo>
                <a:cubicBezTo>
                  <a:pt x="260350" y="1695858"/>
                  <a:pt x="264265" y="1705168"/>
                  <a:pt x="266700" y="1714908"/>
                </a:cubicBezTo>
                <a:cubicBezTo>
                  <a:pt x="269875" y="1727608"/>
                  <a:pt x="272463" y="1740469"/>
                  <a:pt x="276225" y="1753008"/>
                </a:cubicBezTo>
                <a:cubicBezTo>
                  <a:pt x="284880" y="1781858"/>
                  <a:pt x="295275" y="1810158"/>
                  <a:pt x="304800" y="1838733"/>
                </a:cubicBezTo>
                <a:lnTo>
                  <a:pt x="314325" y="1867308"/>
                </a:lnTo>
                <a:cubicBezTo>
                  <a:pt x="324854" y="1898895"/>
                  <a:pt x="313810" y="1895883"/>
                  <a:pt x="342900" y="189588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orma libre"/>
          <p:cNvSpPr/>
          <p:nvPr/>
        </p:nvSpPr>
        <p:spPr>
          <a:xfrm>
            <a:off x="5335588" y="4435898"/>
            <a:ext cx="2636837" cy="1964713"/>
          </a:xfrm>
          <a:custGeom>
            <a:avLst/>
            <a:gdLst>
              <a:gd name="connsiteX0" fmla="*/ 7937 w 2636837"/>
              <a:gd name="connsiteY0" fmla="*/ 1279102 h 1964713"/>
              <a:gd name="connsiteX1" fmla="*/ 74612 w 2636837"/>
              <a:gd name="connsiteY1" fmla="*/ 1260052 h 1964713"/>
              <a:gd name="connsiteX2" fmla="*/ 131762 w 2636837"/>
              <a:gd name="connsiteY2" fmla="*/ 1250527 h 1964713"/>
              <a:gd name="connsiteX3" fmla="*/ 188912 w 2636837"/>
              <a:gd name="connsiteY3" fmla="*/ 1231477 h 1964713"/>
              <a:gd name="connsiteX4" fmla="*/ 227012 w 2636837"/>
              <a:gd name="connsiteY4" fmla="*/ 1183852 h 1964713"/>
              <a:gd name="connsiteX5" fmla="*/ 246062 w 2636837"/>
              <a:gd name="connsiteY5" fmla="*/ 1155277 h 1964713"/>
              <a:gd name="connsiteX6" fmla="*/ 303212 w 2636837"/>
              <a:gd name="connsiteY6" fmla="*/ 1126702 h 1964713"/>
              <a:gd name="connsiteX7" fmla="*/ 322262 w 2636837"/>
              <a:gd name="connsiteY7" fmla="*/ 1098127 h 1964713"/>
              <a:gd name="connsiteX8" fmla="*/ 331787 w 2636837"/>
              <a:gd name="connsiteY8" fmla="*/ 1069552 h 1964713"/>
              <a:gd name="connsiteX9" fmla="*/ 360362 w 2636837"/>
              <a:gd name="connsiteY9" fmla="*/ 1050502 h 1964713"/>
              <a:gd name="connsiteX10" fmla="*/ 379412 w 2636837"/>
              <a:gd name="connsiteY10" fmla="*/ 1021927 h 1964713"/>
              <a:gd name="connsiteX11" fmla="*/ 388937 w 2636837"/>
              <a:gd name="connsiteY11" fmla="*/ 993352 h 1964713"/>
              <a:gd name="connsiteX12" fmla="*/ 436562 w 2636837"/>
              <a:gd name="connsiteY12" fmla="*/ 936202 h 1964713"/>
              <a:gd name="connsiteX13" fmla="*/ 608012 w 2636837"/>
              <a:gd name="connsiteY13" fmla="*/ 907627 h 1964713"/>
              <a:gd name="connsiteX14" fmla="*/ 808037 w 2636837"/>
              <a:gd name="connsiteY14" fmla="*/ 888577 h 1964713"/>
              <a:gd name="connsiteX15" fmla="*/ 846137 w 2636837"/>
              <a:gd name="connsiteY15" fmla="*/ 879052 h 1964713"/>
              <a:gd name="connsiteX16" fmla="*/ 865187 w 2636837"/>
              <a:gd name="connsiteY16" fmla="*/ 850477 h 1964713"/>
              <a:gd name="connsiteX17" fmla="*/ 874712 w 2636837"/>
              <a:gd name="connsiteY17" fmla="*/ 802852 h 1964713"/>
              <a:gd name="connsiteX18" fmla="*/ 893762 w 2636837"/>
              <a:gd name="connsiteY18" fmla="*/ 745702 h 1964713"/>
              <a:gd name="connsiteX19" fmla="*/ 922337 w 2636837"/>
              <a:gd name="connsiteY19" fmla="*/ 688552 h 1964713"/>
              <a:gd name="connsiteX20" fmla="*/ 941387 w 2636837"/>
              <a:gd name="connsiteY20" fmla="*/ 631402 h 1964713"/>
              <a:gd name="connsiteX21" fmla="*/ 960437 w 2636837"/>
              <a:gd name="connsiteY21" fmla="*/ 574252 h 1964713"/>
              <a:gd name="connsiteX22" fmla="*/ 969962 w 2636837"/>
              <a:gd name="connsiteY22" fmla="*/ 545677 h 1964713"/>
              <a:gd name="connsiteX23" fmla="*/ 979487 w 2636837"/>
              <a:gd name="connsiteY23" fmla="*/ 507577 h 1964713"/>
              <a:gd name="connsiteX24" fmla="*/ 1008062 w 2636837"/>
              <a:gd name="connsiteY24" fmla="*/ 450427 h 1964713"/>
              <a:gd name="connsiteX25" fmla="*/ 1065212 w 2636837"/>
              <a:gd name="connsiteY25" fmla="*/ 421852 h 1964713"/>
              <a:gd name="connsiteX26" fmla="*/ 1141412 w 2636837"/>
              <a:gd name="connsiteY26" fmla="*/ 412327 h 1964713"/>
              <a:gd name="connsiteX27" fmla="*/ 1208087 w 2636837"/>
              <a:gd name="connsiteY27" fmla="*/ 393277 h 1964713"/>
              <a:gd name="connsiteX28" fmla="*/ 1246187 w 2636837"/>
              <a:gd name="connsiteY28" fmla="*/ 383752 h 1964713"/>
              <a:gd name="connsiteX29" fmla="*/ 1312862 w 2636837"/>
              <a:gd name="connsiteY29" fmla="*/ 364702 h 1964713"/>
              <a:gd name="connsiteX30" fmla="*/ 1579562 w 2636837"/>
              <a:gd name="connsiteY30" fmla="*/ 355177 h 1964713"/>
              <a:gd name="connsiteX31" fmla="*/ 1627187 w 2636837"/>
              <a:gd name="connsiteY31" fmla="*/ 364702 h 1964713"/>
              <a:gd name="connsiteX32" fmla="*/ 1636712 w 2636837"/>
              <a:gd name="connsiteY32" fmla="*/ 393277 h 1964713"/>
              <a:gd name="connsiteX33" fmla="*/ 1646237 w 2636837"/>
              <a:gd name="connsiteY33" fmla="*/ 450427 h 1964713"/>
              <a:gd name="connsiteX34" fmla="*/ 1674812 w 2636837"/>
              <a:gd name="connsiteY34" fmla="*/ 469477 h 1964713"/>
              <a:gd name="connsiteX35" fmla="*/ 1741487 w 2636837"/>
              <a:gd name="connsiteY35" fmla="*/ 459952 h 1964713"/>
              <a:gd name="connsiteX36" fmla="*/ 1798637 w 2636837"/>
              <a:gd name="connsiteY36" fmla="*/ 421852 h 1964713"/>
              <a:gd name="connsiteX37" fmla="*/ 1884362 w 2636837"/>
              <a:gd name="connsiteY37" fmla="*/ 364702 h 1964713"/>
              <a:gd name="connsiteX38" fmla="*/ 1912937 w 2636837"/>
              <a:gd name="connsiteY38" fmla="*/ 345652 h 1964713"/>
              <a:gd name="connsiteX39" fmla="*/ 1970087 w 2636837"/>
              <a:gd name="connsiteY39" fmla="*/ 326602 h 1964713"/>
              <a:gd name="connsiteX40" fmla="*/ 2027237 w 2636837"/>
              <a:gd name="connsiteY40" fmla="*/ 278977 h 1964713"/>
              <a:gd name="connsiteX41" fmla="*/ 2084387 w 2636837"/>
              <a:gd name="connsiteY41" fmla="*/ 240877 h 1964713"/>
              <a:gd name="connsiteX42" fmla="*/ 2093912 w 2636837"/>
              <a:gd name="connsiteY42" fmla="*/ 212302 h 1964713"/>
              <a:gd name="connsiteX43" fmla="*/ 2141537 w 2636837"/>
              <a:gd name="connsiteY43" fmla="*/ 155152 h 1964713"/>
              <a:gd name="connsiteX44" fmla="*/ 2179637 w 2636837"/>
              <a:gd name="connsiteY44" fmla="*/ 107527 h 1964713"/>
              <a:gd name="connsiteX45" fmla="*/ 2208212 w 2636837"/>
              <a:gd name="connsiteY45" fmla="*/ 69427 h 1964713"/>
              <a:gd name="connsiteX46" fmla="*/ 2370137 w 2636837"/>
              <a:gd name="connsiteY46" fmla="*/ 40852 h 1964713"/>
              <a:gd name="connsiteX47" fmla="*/ 2541587 w 2636837"/>
              <a:gd name="connsiteY47" fmla="*/ 31327 h 1964713"/>
              <a:gd name="connsiteX48" fmla="*/ 2598737 w 2636837"/>
              <a:gd name="connsiteY48" fmla="*/ 69427 h 1964713"/>
              <a:gd name="connsiteX49" fmla="*/ 2617787 w 2636837"/>
              <a:gd name="connsiteY49" fmla="*/ 126577 h 1964713"/>
              <a:gd name="connsiteX50" fmla="*/ 2627312 w 2636837"/>
              <a:gd name="connsiteY50" fmla="*/ 155152 h 1964713"/>
              <a:gd name="connsiteX51" fmla="*/ 2636837 w 2636837"/>
              <a:gd name="connsiteY51" fmla="*/ 212302 h 1964713"/>
              <a:gd name="connsiteX52" fmla="*/ 2627312 w 2636837"/>
              <a:gd name="connsiteY52" fmla="*/ 298027 h 1964713"/>
              <a:gd name="connsiteX53" fmla="*/ 2579687 w 2636837"/>
              <a:gd name="connsiteY53" fmla="*/ 336127 h 1964713"/>
              <a:gd name="connsiteX54" fmla="*/ 2551112 w 2636837"/>
              <a:gd name="connsiteY54" fmla="*/ 355177 h 1964713"/>
              <a:gd name="connsiteX55" fmla="*/ 2522537 w 2636837"/>
              <a:gd name="connsiteY55" fmla="*/ 364702 h 1964713"/>
              <a:gd name="connsiteX56" fmla="*/ 2465387 w 2636837"/>
              <a:gd name="connsiteY56" fmla="*/ 402802 h 1964713"/>
              <a:gd name="connsiteX57" fmla="*/ 2408237 w 2636837"/>
              <a:gd name="connsiteY57" fmla="*/ 450427 h 1964713"/>
              <a:gd name="connsiteX58" fmla="*/ 2389187 w 2636837"/>
              <a:gd name="connsiteY58" fmla="*/ 479002 h 1964713"/>
              <a:gd name="connsiteX59" fmla="*/ 2322512 w 2636837"/>
              <a:gd name="connsiteY59" fmla="*/ 536152 h 1964713"/>
              <a:gd name="connsiteX60" fmla="*/ 2303462 w 2636837"/>
              <a:gd name="connsiteY60" fmla="*/ 564727 h 1964713"/>
              <a:gd name="connsiteX61" fmla="*/ 2284412 w 2636837"/>
              <a:gd name="connsiteY61" fmla="*/ 621877 h 1964713"/>
              <a:gd name="connsiteX62" fmla="*/ 2255837 w 2636837"/>
              <a:gd name="connsiteY62" fmla="*/ 679027 h 1964713"/>
              <a:gd name="connsiteX63" fmla="*/ 2236787 w 2636837"/>
              <a:gd name="connsiteY63" fmla="*/ 707602 h 1964713"/>
              <a:gd name="connsiteX64" fmla="*/ 2217737 w 2636837"/>
              <a:gd name="connsiteY64" fmla="*/ 783802 h 1964713"/>
              <a:gd name="connsiteX65" fmla="*/ 2198687 w 2636837"/>
              <a:gd name="connsiteY65" fmla="*/ 879052 h 1964713"/>
              <a:gd name="connsiteX66" fmla="*/ 2160587 w 2636837"/>
              <a:gd name="connsiteY66" fmla="*/ 936202 h 1964713"/>
              <a:gd name="connsiteX67" fmla="*/ 2141537 w 2636837"/>
              <a:gd name="connsiteY67" fmla="*/ 964777 h 1964713"/>
              <a:gd name="connsiteX68" fmla="*/ 2122487 w 2636837"/>
              <a:gd name="connsiteY68" fmla="*/ 1021927 h 1964713"/>
              <a:gd name="connsiteX69" fmla="*/ 2103437 w 2636837"/>
              <a:gd name="connsiteY69" fmla="*/ 1050502 h 1964713"/>
              <a:gd name="connsiteX70" fmla="*/ 2084387 w 2636837"/>
              <a:gd name="connsiteY70" fmla="*/ 1107652 h 1964713"/>
              <a:gd name="connsiteX71" fmla="*/ 2074862 w 2636837"/>
              <a:gd name="connsiteY71" fmla="*/ 1136227 h 1964713"/>
              <a:gd name="connsiteX72" fmla="*/ 2027237 w 2636837"/>
              <a:gd name="connsiteY72" fmla="*/ 1279102 h 1964713"/>
              <a:gd name="connsiteX73" fmla="*/ 1989137 w 2636837"/>
              <a:gd name="connsiteY73" fmla="*/ 1393402 h 1964713"/>
              <a:gd name="connsiteX74" fmla="*/ 1970087 w 2636837"/>
              <a:gd name="connsiteY74" fmla="*/ 1450552 h 1964713"/>
              <a:gd name="connsiteX75" fmla="*/ 1960562 w 2636837"/>
              <a:gd name="connsiteY75" fmla="*/ 1479127 h 1964713"/>
              <a:gd name="connsiteX76" fmla="*/ 1931987 w 2636837"/>
              <a:gd name="connsiteY76" fmla="*/ 1498177 h 1964713"/>
              <a:gd name="connsiteX77" fmla="*/ 1922462 w 2636837"/>
              <a:gd name="connsiteY77" fmla="*/ 1526752 h 1964713"/>
              <a:gd name="connsiteX78" fmla="*/ 1808162 w 2636837"/>
              <a:gd name="connsiteY78" fmla="*/ 1622002 h 1964713"/>
              <a:gd name="connsiteX79" fmla="*/ 1789112 w 2636837"/>
              <a:gd name="connsiteY79" fmla="*/ 1650577 h 1964713"/>
              <a:gd name="connsiteX80" fmla="*/ 1693862 w 2636837"/>
              <a:gd name="connsiteY80" fmla="*/ 1698202 h 1964713"/>
              <a:gd name="connsiteX81" fmla="*/ 1636712 w 2636837"/>
              <a:gd name="connsiteY81" fmla="*/ 1717252 h 1964713"/>
              <a:gd name="connsiteX82" fmla="*/ 1589087 w 2636837"/>
              <a:gd name="connsiteY82" fmla="*/ 1726777 h 1964713"/>
              <a:gd name="connsiteX83" fmla="*/ 1503362 w 2636837"/>
              <a:gd name="connsiteY83" fmla="*/ 1764877 h 1964713"/>
              <a:gd name="connsiteX84" fmla="*/ 1474787 w 2636837"/>
              <a:gd name="connsiteY84" fmla="*/ 1774402 h 1964713"/>
              <a:gd name="connsiteX85" fmla="*/ 1446212 w 2636837"/>
              <a:gd name="connsiteY85" fmla="*/ 1793452 h 1964713"/>
              <a:gd name="connsiteX86" fmla="*/ 1389062 w 2636837"/>
              <a:gd name="connsiteY86" fmla="*/ 1812502 h 1964713"/>
              <a:gd name="connsiteX87" fmla="*/ 1360487 w 2636837"/>
              <a:gd name="connsiteY87" fmla="*/ 1822027 h 1964713"/>
              <a:gd name="connsiteX88" fmla="*/ 1293812 w 2636837"/>
              <a:gd name="connsiteY88" fmla="*/ 1841077 h 1964713"/>
              <a:gd name="connsiteX89" fmla="*/ 1265237 w 2636837"/>
              <a:gd name="connsiteY89" fmla="*/ 1860127 h 1964713"/>
              <a:gd name="connsiteX90" fmla="*/ 1198562 w 2636837"/>
              <a:gd name="connsiteY90" fmla="*/ 1879177 h 1964713"/>
              <a:gd name="connsiteX91" fmla="*/ 1112837 w 2636837"/>
              <a:gd name="connsiteY91" fmla="*/ 1898227 h 1964713"/>
              <a:gd name="connsiteX92" fmla="*/ 817562 w 2636837"/>
              <a:gd name="connsiteY92" fmla="*/ 1907752 h 1964713"/>
              <a:gd name="connsiteX93" fmla="*/ 788987 w 2636837"/>
              <a:gd name="connsiteY93" fmla="*/ 1888702 h 1964713"/>
              <a:gd name="connsiteX94" fmla="*/ 712787 w 2636837"/>
              <a:gd name="connsiteY94" fmla="*/ 1869652 h 1964713"/>
              <a:gd name="connsiteX95" fmla="*/ 627062 w 2636837"/>
              <a:gd name="connsiteY95" fmla="*/ 1831552 h 1964713"/>
              <a:gd name="connsiteX96" fmla="*/ 531812 w 2636837"/>
              <a:gd name="connsiteY96" fmla="*/ 1802977 h 1964713"/>
              <a:gd name="connsiteX97" fmla="*/ 436562 w 2636837"/>
              <a:gd name="connsiteY97" fmla="*/ 1736302 h 1964713"/>
              <a:gd name="connsiteX98" fmla="*/ 407987 w 2636837"/>
              <a:gd name="connsiteY98" fmla="*/ 1726777 h 1964713"/>
              <a:gd name="connsiteX99" fmla="*/ 350837 w 2636837"/>
              <a:gd name="connsiteY99" fmla="*/ 1688677 h 1964713"/>
              <a:gd name="connsiteX100" fmla="*/ 322262 w 2636837"/>
              <a:gd name="connsiteY100" fmla="*/ 1669627 h 1964713"/>
              <a:gd name="connsiteX101" fmla="*/ 274637 w 2636837"/>
              <a:gd name="connsiteY101" fmla="*/ 1602952 h 1964713"/>
              <a:gd name="connsiteX102" fmla="*/ 255587 w 2636837"/>
              <a:gd name="connsiteY102" fmla="*/ 1574377 h 1964713"/>
              <a:gd name="connsiteX103" fmla="*/ 227012 w 2636837"/>
              <a:gd name="connsiteY103" fmla="*/ 1555327 h 1964713"/>
              <a:gd name="connsiteX104" fmla="*/ 179387 w 2636837"/>
              <a:gd name="connsiteY104" fmla="*/ 1498177 h 1964713"/>
              <a:gd name="connsiteX105" fmla="*/ 160337 w 2636837"/>
              <a:gd name="connsiteY105" fmla="*/ 1469602 h 1964713"/>
              <a:gd name="connsiteX106" fmla="*/ 150812 w 2636837"/>
              <a:gd name="connsiteY106" fmla="*/ 1441027 h 1964713"/>
              <a:gd name="connsiteX107" fmla="*/ 122237 w 2636837"/>
              <a:gd name="connsiteY107" fmla="*/ 1421977 h 1964713"/>
              <a:gd name="connsiteX108" fmla="*/ 103187 w 2636837"/>
              <a:gd name="connsiteY108" fmla="*/ 1393402 h 1964713"/>
              <a:gd name="connsiteX109" fmla="*/ 46037 w 2636837"/>
              <a:gd name="connsiteY109" fmla="*/ 1355302 h 1964713"/>
              <a:gd name="connsiteX110" fmla="*/ 26987 w 2636837"/>
              <a:gd name="connsiteY110" fmla="*/ 1326727 h 1964713"/>
              <a:gd name="connsiteX111" fmla="*/ 7937 w 2636837"/>
              <a:gd name="connsiteY111" fmla="*/ 1279102 h 196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36837" h="1964713">
                <a:moveTo>
                  <a:pt x="7937" y="1279102"/>
                </a:moveTo>
                <a:cubicBezTo>
                  <a:pt x="15875" y="1267990"/>
                  <a:pt x="44712" y="1266032"/>
                  <a:pt x="74612" y="1260052"/>
                </a:cubicBezTo>
                <a:cubicBezTo>
                  <a:pt x="93550" y="1256264"/>
                  <a:pt x="113026" y="1255211"/>
                  <a:pt x="131762" y="1250527"/>
                </a:cubicBezTo>
                <a:cubicBezTo>
                  <a:pt x="151243" y="1245657"/>
                  <a:pt x="188912" y="1231477"/>
                  <a:pt x="188912" y="1231477"/>
                </a:cubicBezTo>
                <a:cubicBezTo>
                  <a:pt x="207455" y="1175847"/>
                  <a:pt x="183928" y="1226936"/>
                  <a:pt x="227012" y="1183852"/>
                </a:cubicBezTo>
                <a:cubicBezTo>
                  <a:pt x="235107" y="1175757"/>
                  <a:pt x="237967" y="1163372"/>
                  <a:pt x="246062" y="1155277"/>
                </a:cubicBezTo>
                <a:cubicBezTo>
                  <a:pt x="264526" y="1136813"/>
                  <a:pt x="279971" y="1134449"/>
                  <a:pt x="303212" y="1126702"/>
                </a:cubicBezTo>
                <a:cubicBezTo>
                  <a:pt x="309562" y="1117177"/>
                  <a:pt x="317142" y="1108366"/>
                  <a:pt x="322262" y="1098127"/>
                </a:cubicBezTo>
                <a:cubicBezTo>
                  <a:pt x="326752" y="1089147"/>
                  <a:pt x="325515" y="1077392"/>
                  <a:pt x="331787" y="1069552"/>
                </a:cubicBezTo>
                <a:cubicBezTo>
                  <a:pt x="338938" y="1060613"/>
                  <a:pt x="350837" y="1056852"/>
                  <a:pt x="360362" y="1050502"/>
                </a:cubicBezTo>
                <a:cubicBezTo>
                  <a:pt x="366712" y="1040977"/>
                  <a:pt x="374292" y="1032166"/>
                  <a:pt x="379412" y="1021927"/>
                </a:cubicBezTo>
                <a:cubicBezTo>
                  <a:pt x="383902" y="1012947"/>
                  <a:pt x="384447" y="1002332"/>
                  <a:pt x="388937" y="993352"/>
                </a:cubicBezTo>
                <a:cubicBezTo>
                  <a:pt x="396690" y="977847"/>
                  <a:pt x="421978" y="944304"/>
                  <a:pt x="436562" y="936202"/>
                </a:cubicBezTo>
                <a:cubicBezTo>
                  <a:pt x="485664" y="908923"/>
                  <a:pt x="558081" y="911468"/>
                  <a:pt x="608012" y="907627"/>
                </a:cubicBezTo>
                <a:cubicBezTo>
                  <a:pt x="690232" y="901302"/>
                  <a:pt x="734287" y="901986"/>
                  <a:pt x="808037" y="888577"/>
                </a:cubicBezTo>
                <a:cubicBezTo>
                  <a:pt x="820917" y="886235"/>
                  <a:pt x="833437" y="882227"/>
                  <a:pt x="846137" y="879052"/>
                </a:cubicBezTo>
                <a:cubicBezTo>
                  <a:pt x="852487" y="869527"/>
                  <a:pt x="861167" y="861196"/>
                  <a:pt x="865187" y="850477"/>
                </a:cubicBezTo>
                <a:cubicBezTo>
                  <a:pt x="870871" y="835318"/>
                  <a:pt x="870452" y="818471"/>
                  <a:pt x="874712" y="802852"/>
                </a:cubicBezTo>
                <a:cubicBezTo>
                  <a:pt x="879996" y="783479"/>
                  <a:pt x="887412" y="764752"/>
                  <a:pt x="893762" y="745702"/>
                </a:cubicBezTo>
                <a:cubicBezTo>
                  <a:pt x="928500" y="641489"/>
                  <a:pt x="873098" y="799339"/>
                  <a:pt x="922337" y="688552"/>
                </a:cubicBezTo>
                <a:cubicBezTo>
                  <a:pt x="930492" y="670202"/>
                  <a:pt x="935037" y="650452"/>
                  <a:pt x="941387" y="631402"/>
                </a:cubicBezTo>
                <a:lnTo>
                  <a:pt x="960437" y="574252"/>
                </a:lnTo>
                <a:cubicBezTo>
                  <a:pt x="963612" y="564727"/>
                  <a:pt x="967527" y="555417"/>
                  <a:pt x="969962" y="545677"/>
                </a:cubicBezTo>
                <a:cubicBezTo>
                  <a:pt x="973137" y="532977"/>
                  <a:pt x="975891" y="520164"/>
                  <a:pt x="979487" y="507577"/>
                </a:cubicBezTo>
                <a:cubicBezTo>
                  <a:pt x="985685" y="485886"/>
                  <a:pt x="991364" y="467125"/>
                  <a:pt x="1008062" y="450427"/>
                </a:cubicBezTo>
                <a:cubicBezTo>
                  <a:pt x="1021619" y="436870"/>
                  <a:pt x="1046275" y="425295"/>
                  <a:pt x="1065212" y="421852"/>
                </a:cubicBezTo>
                <a:cubicBezTo>
                  <a:pt x="1090397" y="417273"/>
                  <a:pt x="1116163" y="416535"/>
                  <a:pt x="1141412" y="412327"/>
                </a:cubicBezTo>
                <a:cubicBezTo>
                  <a:pt x="1177144" y="406372"/>
                  <a:pt x="1176380" y="402336"/>
                  <a:pt x="1208087" y="393277"/>
                </a:cubicBezTo>
                <a:cubicBezTo>
                  <a:pt x="1220674" y="389681"/>
                  <a:pt x="1233600" y="387348"/>
                  <a:pt x="1246187" y="383752"/>
                </a:cubicBezTo>
                <a:cubicBezTo>
                  <a:pt x="1265105" y="378347"/>
                  <a:pt x="1293805" y="365893"/>
                  <a:pt x="1312862" y="364702"/>
                </a:cubicBezTo>
                <a:cubicBezTo>
                  <a:pt x="1401645" y="359153"/>
                  <a:pt x="1490662" y="358352"/>
                  <a:pt x="1579562" y="355177"/>
                </a:cubicBezTo>
                <a:cubicBezTo>
                  <a:pt x="1595437" y="358352"/>
                  <a:pt x="1613717" y="355722"/>
                  <a:pt x="1627187" y="364702"/>
                </a:cubicBezTo>
                <a:cubicBezTo>
                  <a:pt x="1635541" y="370271"/>
                  <a:pt x="1634534" y="383476"/>
                  <a:pt x="1636712" y="393277"/>
                </a:cubicBezTo>
                <a:cubicBezTo>
                  <a:pt x="1640902" y="412130"/>
                  <a:pt x="1637600" y="433153"/>
                  <a:pt x="1646237" y="450427"/>
                </a:cubicBezTo>
                <a:cubicBezTo>
                  <a:pt x="1651357" y="460666"/>
                  <a:pt x="1665287" y="463127"/>
                  <a:pt x="1674812" y="469477"/>
                </a:cubicBezTo>
                <a:cubicBezTo>
                  <a:pt x="1697037" y="466302"/>
                  <a:pt x="1720533" y="468011"/>
                  <a:pt x="1741487" y="459952"/>
                </a:cubicBezTo>
                <a:cubicBezTo>
                  <a:pt x="1762856" y="451733"/>
                  <a:pt x="1779587" y="434552"/>
                  <a:pt x="1798637" y="421852"/>
                </a:cubicBezTo>
                <a:lnTo>
                  <a:pt x="1884362" y="364702"/>
                </a:lnTo>
                <a:cubicBezTo>
                  <a:pt x="1893887" y="358352"/>
                  <a:pt x="1902077" y="349272"/>
                  <a:pt x="1912937" y="345652"/>
                </a:cubicBezTo>
                <a:cubicBezTo>
                  <a:pt x="1931987" y="339302"/>
                  <a:pt x="1953379" y="337741"/>
                  <a:pt x="1970087" y="326602"/>
                </a:cubicBezTo>
                <a:cubicBezTo>
                  <a:pt x="2072197" y="258529"/>
                  <a:pt x="1917228" y="364540"/>
                  <a:pt x="2027237" y="278977"/>
                </a:cubicBezTo>
                <a:cubicBezTo>
                  <a:pt x="2045309" y="264921"/>
                  <a:pt x="2084387" y="240877"/>
                  <a:pt x="2084387" y="240877"/>
                </a:cubicBezTo>
                <a:cubicBezTo>
                  <a:pt x="2087562" y="231352"/>
                  <a:pt x="2089422" y="221282"/>
                  <a:pt x="2093912" y="212302"/>
                </a:cubicBezTo>
                <a:cubicBezTo>
                  <a:pt x="2107173" y="185780"/>
                  <a:pt x="2120471" y="176218"/>
                  <a:pt x="2141537" y="155152"/>
                </a:cubicBezTo>
                <a:cubicBezTo>
                  <a:pt x="2160080" y="99522"/>
                  <a:pt x="2136553" y="150611"/>
                  <a:pt x="2179637" y="107527"/>
                </a:cubicBezTo>
                <a:cubicBezTo>
                  <a:pt x="2190862" y="96302"/>
                  <a:pt x="2196987" y="80652"/>
                  <a:pt x="2208212" y="69427"/>
                </a:cubicBezTo>
                <a:cubicBezTo>
                  <a:pt x="2250298" y="27341"/>
                  <a:pt x="2317114" y="44639"/>
                  <a:pt x="2370137" y="40852"/>
                </a:cubicBezTo>
                <a:cubicBezTo>
                  <a:pt x="2431415" y="0"/>
                  <a:pt x="2416525" y="1550"/>
                  <a:pt x="2541587" y="31327"/>
                </a:cubicBezTo>
                <a:cubicBezTo>
                  <a:pt x="2563860" y="36630"/>
                  <a:pt x="2598737" y="69427"/>
                  <a:pt x="2598737" y="69427"/>
                </a:cubicBezTo>
                <a:lnTo>
                  <a:pt x="2617787" y="126577"/>
                </a:lnTo>
                <a:cubicBezTo>
                  <a:pt x="2620962" y="136102"/>
                  <a:pt x="2625661" y="145248"/>
                  <a:pt x="2627312" y="155152"/>
                </a:cubicBezTo>
                <a:lnTo>
                  <a:pt x="2636837" y="212302"/>
                </a:lnTo>
                <a:cubicBezTo>
                  <a:pt x="2633662" y="240877"/>
                  <a:pt x="2634285" y="270135"/>
                  <a:pt x="2627312" y="298027"/>
                </a:cubicBezTo>
                <a:cubicBezTo>
                  <a:pt x="2618137" y="334728"/>
                  <a:pt x="2605577" y="323182"/>
                  <a:pt x="2579687" y="336127"/>
                </a:cubicBezTo>
                <a:cubicBezTo>
                  <a:pt x="2569448" y="341247"/>
                  <a:pt x="2561351" y="350057"/>
                  <a:pt x="2551112" y="355177"/>
                </a:cubicBezTo>
                <a:cubicBezTo>
                  <a:pt x="2542132" y="359667"/>
                  <a:pt x="2531314" y="359826"/>
                  <a:pt x="2522537" y="364702"/>
                </a:cubicBezTo>
                <a:cubicBezTo>
                  <a:pt x="2502523" y="375821"/>
                  <a:pt x="2481576" y="386613"/>
                  <a:pt x="2465387" y="402802"/>
                </a:cubicBezTo>
                <a:cubicBezTo>
                  <a:pt x="2428717" y="439472"/>
                  <a:pt x="2448020" y="423905"/>
                  <a:pt x="2408237" y="450427"/>
                </a:cubicBezTo>
                <a:cubicBezTo>
                  <a:pt x="2401887" y="459952"/>
                  <a:pt x="2396637" y="470310"/>
                  <a:pt x="2389187" y="479002"/>
                </a:cubicBezTo>
                <a:cubicBezTo>
                  <a:pt x="2358391" y="514931"/>
                  <a:pt x="2356217" y="513682"/>
                  <a:pt x="2322512" y="536152"/>
                </a:cubicBezTo>
                <a:cubicBezTo>
                  <a:pt x="2316162" y="545677"/>
                  <a:pt x="2308111" y="554266"/>
                  <a:pt x="2303462" y="564727"/>
                </a:cubicBezTo>
                <a:cubicBezTo>
                  <a:pt x="2295307" y="583077"/>
                  <a:pt x="2295551" y="605169"/>
                  <a:pt x="2284412" y="621877"/>
                </a:cubicBezTo>
                <a:cubicBezTo>
                  <a:pt x="2229817" y="703769"/>
                  <a:pt x="2295272" y="600157"/>
                  <a:pt x="2255837" y="679027"/>
                </a:cubicBezTo>
                <a:cubicBezTo>
                  <a:pt x="2250717" y="689266"/>
                  <a:pt x="2243137" y="698077"/>
                  <a:pt x="2236787" y="707602"/>
                </a:cubicBezTo>
                <a:cubicBezTo>
                  <a:pt x="2230437" y="733002"/>
                  <a:pt x="2221440" y="757883"/>
                  <a:pt x="2217737" y="783802"/>
                </a:cubicBezTo>
                <a:cubicBezTo>
                  <a:pt x="2215371" y="800367"/>
                  <a:pt x="2211475" y="856033"/>
                  <a:pt x="2198687" y="879052"/>
                </a:cubicBezTo>
                <a:cubicBezTo>
                  <a:pt x="2187568" y="899066"/>
                  <a:pt x="2173287" y="917152"/>
                  <a:pt x="2160587" y="936202"/>
                </a:cubicBezTo>
                <a:cubicBezTo>
                  <a:pt x="2154237" y="945727"/>
                  <a:pt x="2145157" y="953917"/>
                  <a:pt x="2141537" y="964777"/>
                </a:cubicBezTo>
                <a:cubicBezTo>
                  <a:pt x="2135187" y="983827"/>
                  <a:pt x="2133626" y="1005219"/>
                  <a:pt x="2122487" y="1021927"/>
                </a:cubicBezTo>
                <a:cubicBezTo>
                  <a:pt x="2116137" y="1031452"/>
                  <a:pt x="2108086" y="1040041"/>
                  <a:pt x="2103437" y="1050502"/>
                </a:cubicBezTo>
                <a:cubicBezTo>
                  <a:pt x="2095282" y="1068852"/>
                  <a:pt x="2090737" y="1088602"/>
                  <a:pt x="2084387" y="1107652"/>
                </a:cubicBezTo>
                <a:lnTo>
                  <a:pt x="2074862" y="1136227"/>
                </a:lnTo>
                <a:lnTo>
                  <a:pt x="2027237" y="1279102"/>
                </a:lnTo>
                <a:lnTo>
                  <a:pt x="1989137" y="1393402"/>
                </a:lnTo>
                <a:lnTo>
                  <a:pt x="1970087" y="1450552"/>
                </a:lnTo>
                <a:cubicBezTo>
                  <a:pt x="1966912" y="1460077"/>
                  <a:pt x="1968916" y="1473558"/>
                  <a:pt x="1960562" y="1479127"/>
                </a:cubicBezTo>
                <a:lnTo>
                  <a:pt x="1931987" y="1498177"/>
                </a:lnTo>
                <a:cubicBezTo>
                  <a:pt x="1928812" y="1507702"/>
                  <a:pt x="1929562" y="1519652"/>
                  <a:pt x="1922462" y="1526752"/>
                </a:cubicBezTo>
                <a:cubicBezTo>
                  <a:pt x="1852178" y="1597036"/>
                  <a:pt x="1870579" y="1528377"/>
                  <a:pt x="1808162" y="1622002"/>
                </a:cubicBezTo>
                <a:cubicBezTo>
                  <a:pt x="1801812" y="1631527"/>
                  <a:pt x="1797727" y="1643039"/>
                  <a:pt x="1789112" y="1650577"/>
                </a:cubicBezTo>
                <a:cubicBezTo>
                  <a:pt x="1736550" y="1696568"/>
                  <a:pt x="1745322" y="1682764"/>
                  <a:pt x="1693862" y="1698202"/>
                </a:cubicBezTo>
                <a:cubicBezTo>
                  <a:pt x="1674628" y="1703972"/>
                  <a:pt x="1656403" y="1713314"/>
                  <a:pt x="1636712" y="1717252"/>
                </a:cubicBezTo>
                <a:cubicBezTo>
                  <a:pt x="1620837" y="1720427"/>
                  <a:pt x="1604706" y="1722517"/>
                  <a:pt x="1589087" y="1726777"/>
                </a:cubicBezTo>
                <a:cubicBezTo>
                  <a:pt x="1480963" y="1756265"/>
                  <a:pt x="1571513" y="1730801"/>
                  <a:pt x="1503362" y="1764877"/>
                </a:cubicBezTo>
                <a:cubicBezTo>
                  <a:pt x="1494382" y="1769367"/>
                  <a:pt x="1483767" y="1769912"/>
                  <a:pt x="1474787" y="1774402"/>
                </a:cubicBezTo>
                <a:cubicBezTo>
                  <a:pt x="1464548" y="1779522"/>
                  <a:pt x="1456673" y="1788803"/>
                  <a:pt x="1446212" y="1793452"/>
                </a:cubicBezTo>
                <a:cubicBezTo>
                  <a:pt x="1427862" y="1801607"/>
                  <a:pt x="1408112" y="1806152"/>
                  <a:pt x="1389062" y="1812502"/>
                </a:cubicBezTo>
                <a:cubicBezTo>
                  <a:pt x="1379537" y="1815677"/>
                  <a:pt x="1370227" y="1819592"/>
                  <a:pt x="1360487" y="1822027"/>
                </a:cubicBezTo>
                <a:cubicBezTo>
                  <a:pt x="1348280" y="1825079"/>
                  <a:pt x="1307477" y="1834245"/>
                  <a:pt x="1293812" y="1841077"/>
                </a:cubicBezTo>
                <a:cubicBezTo>
                  <a:pt x="1283573" y="1846197"/>
                  <a:pt x="1275476" y="1855007"/>
                  <a:pt x="1265237" y="1860127"/>
                </a:cubicBezTo>
                <a:cubicBezTo>
                  <a:pt x="1250012" y="1867740"/>
                  <a:pt x="1212804" y="1875108"/>
                  <a:pt x="1198562" y="1879177"/>
                </a:cubicBezTo>
                <a:cubicBezTo>
                  <a:pt x="1132907" y="1897936"/>
                  <a:pt x="1215974" y="1881038"/>
                  <a:pt x="1112837" y="1898227"/>
                </a:cubicBezTo>
                <a:cubicBezTo>
                  <a:pt x="1013108" y="1964713"/>
                  <a:pt x="1073457" y="1932516"/>
                  <a:pt x="817562" y="1907752"/>
                </a:cubicBezTo>
                <a:cubicBezTo>
                  <a:pt x="806168" y="1906649"/>
                  <a:pt x="799226" y="1893822"/>
                  <a:pt x="788987" y="1888702"/>
                </a:cubicBezTo>
                <a:cubicBezTo>
                  <a:pt x="763844" y="1876130"/>
                  <a:pt x="739958" y="1877803"/>
                  <a:pt x="712787" y="1869652"/>
                </a:cubicBezTo>
                <a:cubicBezTo>
                  <a:pt x="648494" y="1850364"/>
                  <a:pt x="683349" y="1854067"/>
                  <a:pt x="627062" y="1831552"/>
                </a:cubicBezTo>
                <a:cubicBezTo>
                  <a:pt x="588413" y="1816092"/>
                  <a:pt x="569236" y="1812333"/>
                  <a:pt x="531812" y="1802977"/>
                </a:cubicBezTo>
                <a:cubicBezTo>
                  <a:pt x="514424" y="1789936"/>
                  <a:pt x="450634" y="1740993"/>
                  <a:pt x="436562" y="1736302"/>
                </a:cubicBezTo>
                <a:cubicBezTo>
                  <a:pt x="427037" y="1733127"/>
                  <a:pt x="416764" y="1731653"/>
                  <a:pt x="407987" y="1726777"/>
                </a:cubicBezTo>
                <a:cubicBezTo>
                  <a:pt x="387973" y="1715658"/>
                  <a:pt x="369887" y="1701377"/>
                  <a:pt x="350837" y="1688677"/>
                </a:cubicBezTo>
                <a:lnTo>
                  <a:pt x="322262" y="1669627"/>
                </a:lnTo>
                <a:cubicBezTo>
                  <a:pt x="277367" y="1602284"/>
                  <a:pt x="333710" y="1685654"/>
                  <a:pt x="274637" y="1602952"/>
                </a:cubicBezTo>
                <a:cubicBezTo>
                  <a:pt x="267983" y="1593637"/>
                  <a:pt x="263682" y="1582472"/>
                  <a:pt x="255587" y="1574377"/>
                </a:cubicBezTo>
                <a:cubicBezTo>
                  <a:pt x="247492" y="1566282"/>
                  <a:pt x="236537" y="1561677"/>
                  <a:pt x="227012" y="1555327"/>
                </a:cubicBezTo>
                <a:cubicBezTo>
                  <a:pt x="179714" y="1484381"/>
                  <a:pt x="240503" y="1571516"/>
                  <a:pt x="179387" y="1498177"/>
                </a:cubicBezTo>
                <a:cubicBezTo>
                  <a:pt x="172058" y="1489383"/>
                  <a:pt x="165457" y="1479841"/>
                  <a:pt x="160337" y="1469602"/>
                </a:cubicBezTo>
                <a:cubicBezTo>
                  <a:pt x="155847" y="1460622"/>
                  <a:pt x="157084" y="1448867"/>
                  <a:pt x="150812" y="1441027"/>
                </a:cubicBezTo>
                <a:cubicBezTo>
                  <a:pt x="143661" y="1432088"/>
                  <a:pt x="131762" y="1428327"/>
                  <a:pt x="122237" y="1421977"/>
                </a:cubicBezTo>
                <a:cubicBezTo>
                  <a:pt x="115887" y="1412452"/>
                  <a:pt x="111802" y="1400940"/>
                  <a:pt x="103187" y="1393402"/>
                </a:cubicBezTo>
                <a:cubicBezTo>
                  <a:pt x="85957" y="1378325"/>
                  <a:pt x="46037" y="1355302"/>
                  <a:pt x="46037" y="1355302"/>
                </a:cubicBezTo>
                <a:cubicBezTo>
                  <a:pt x="39687" y="1345777"/>
                  <a:pt x="34316" y="1335521"/>
                  <a:pt x="26987" y="1326727"/>
                </a:cubicBezTo>
                <a:cubicBezTo>
                  <a:pt x="18363" y="1316379"/>
                  <a:pt x="0" y="1290215"/>
                  <a:pt x="7937" y="127910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Interpretación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AR\Desktop\SEBASTIAN\MEDICINA\ACADEMICO\CLASES 2013\1 CORDOBA 29 JUNIO\Patron en mosaico\CASOS\3 USAR\Patron mosaico x atrapamiento aereo ESPIRACION x TC\GOMEZ_MARIA ROSA_(Friday-28-2011_14-10-59-03127).jpg"/>
          <p:cNvPicPr>
            <a:picLocks noChangeAspect="1" noChangeArrowheads="1"/>
          </p:cNvPicPr>
          <p:nvPr/>
        </p:nvPicPr>
        <p:blipFill>
          <a:blip r:embed="rId2" cstate="print"/>
          <a:srcRect l="9631" t="17792" r="36578" b="9273"/>
          <a:stretch>
            <a:fillRect/>
          </a:stretch>
        </p:blipFill>
        <p:spPr bwMode="auto">
          <a:xfrm>
            <a:off x="4630561" y="1268760"/>
            <a:ext cx="3992268" cy="5413107"/>
          </a:xfrm>
          <a:prstGeom prst="rect">
            <a:avLst/>
          </a:prstGeom>
          <a:noFill/>
        </p:spPr>
      </p:pic>
      <p:pic>
        <p:nvPicPr>
          <p:cNvPr id="3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44278" b="9629"/>
          <a:stretch>
            <a:fillRect/>
          </a:stretch>
        </p:blipFill>
        <p:spPr bwMode="auto">
          <a:xfrm>
            <a:off x="515946" y="1268762"/>
            <a:ext cx="3984046" cy="5413106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4097" y="6309320"/>
            <a:ext cx="12090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30561" y="6322767"/>
            <a:ext cx="114172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36077" y="6373322"/>
            <a:ext cx="22669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Menor n° y tamaño de vasos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006512" y="3409836"/>
            <a:ext cx="1981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Engrosamiento</a:t>
            </a:r>
          </a:p>
          <a:p>
            <a:pPr algn="ctr"/>
            <a:r>
              <a:rPr lang="es-AR" sz="1400" dirty="0" smtClean="0"/>
              <a:t>intersticio peri-bronquial</a:t>
            </a:r>
            <a:endParaRPr lang="es-AR" sz="1400" dirty="0"/>
          </a:p>
        </p:txBody>
      </p:sp>
      <p:cxnSp>
        <p:nvCxnSpPr>
          <p:cNvPr id="23" name="22 Conector recto de flecha"/>
          <p:cNvCxnSpPr>
            <a:stCxn id="22" idx="2"/>
          </p:cNvCxnSpPr>
          <p:nvPr/>
        </p:nvCxnSpPr>
        <p:spPr>
          <a:xfrm>
            <a:off x="1997168" y="3933056"/>
            <a:ext cx="746032" cy="123061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22" idx="2"/>
          </p:cNvCxnSpPr>
          <p:nvPr/>
        </p:nvCxnSpPr>
        <p:spPr>
          <a:xfrm>
            <a:off x="1997168" y="3933056"/>
            <a:ext cx="270576" cy="1512168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22" idx="2"/>
          </p:cNvCxnSpPr>
          <p:nvPr/>
        </p:nvCxnSpPr>
        <p:spPr>
          <a:xfrm>
            <a:off x="1997168" y="3933056"/>
            <a:ext cx="732585" cy="140542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9" idx="0"/>
          </p:cNvCxnSpPr>
          <p:nvPr/>
        </p:nvCxnSpPr>
        <p:spPr>
          <a:xfrm flipH="1" flipV="1">
            <a:off x="2827606" y="4684542"/>
            <a:ext cx="541955" cy="168878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9" idx="0"/>
          </p:cNvCxnSpPr>
          <p:nvPr/>
        </p:nvCxnSpPr>
        <p:spPr>
          <a:xfrm flipH="1" flipV="1">
            <a:off x="3305908" y="5416062"/>
            <a:ext cx="63653" cy="95726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151376" y="145609"/>
            <a:ext cx="2367508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Mujer 35 años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Disnea grado II – III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TBQ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Asmática severa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42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Interpretación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1029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8229" b="8154"/>
          <a:stretch>
            <a:fillRect/>
          </a:stretch>
        </p:blipFill>
        <p:spPr bwMode="auto">
          <a:xfrm>
            <a:off x="91084" y="1268760"/>
            <a:ext cx="5003680" cy="410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C:\Users\SAR\Desktop\SEBASTIAN\MEDICINA\ACADEMICO\CLASES 2013\1 CORDOBA 29 JUNIO\Patron en mosaico\CASOS\3 USAR\Patron mosaico x atrapamiento aereo ESPIRACION x TC\GOMEZ_MARIA ROSA_(Friday-28-2011_14-10-59-031220).jpg"/>
          <p:cNvPicPr>
            <a:picLocks noChangeAspect="1" noChangeArrowheads="1"/>
          </p:cNvPicPr>
          <p:nvPr/>
        </p:nvPicPr>
        <p:blipFill>
          <a:blip r:embed="rId4" cstate="print"/>
          <a:srcRect l="17400" t="16842" r="20926" b="18420"/>
          <a:stretch>
            <a:fillRect/>
          </a:stretch>
        </p:blipFill>
        <p:spPr bwMode="auto">
          <a:xfrm>
            <a:off x="5115153" y="1277177"/>
            <a:ext cx="3907932" cy="41021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4974244" y="5661248"/>
            <a:ext cx="3706735" cy="892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600" dirty="0" smtClean="0">
                <a:solidFill>
                  <a:schemeClr val="bg1"/>
                </a:solidFill>
              </a:rPr>
              <a:t>Patología INFLAMATORIA de la pequeña vía aérea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3424" y="5863204"/>
            <a:ext cx="3338286" cy="492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600" dirty="0" smtClean="0">
                <a:solidFill>
                  <a:schemeClr val="bg1"/>
                </a:solidFill>
              </a:rPr>
              <a:t>ATRAPAMIENTO AEREO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9" name="8 Llamada de flecha a la derecha"/>
          <p:cNvSpPr/>
          <p:nvPr/>
        </p:nvSpPr>
        <p:spPr>
          <a:xfrm>
            <a:off x="539552" y="5819332"/>
            <a:ext cx="3744416" cy="576064"/>
          </a:xfrm>
          <a:prstGeom prst="rightArrowCallout">
            <a:avLst>
              <a:gd name="adj1" fmla="val 50000"/>
              <a:gd name="adj2" fmla="val 49420"/>
              <a:gd name="adj3" fmla="val 34768"/>
              <a:gd name="adj4" fmla="val 8977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R\Desktop\SEBASTIAN\MEDICINA\ACADEMICO\CLASES 2013\1 CORDOBA 29 JUNIO\Patron en mosaico\CASOS\3 USAR\Bronquiolitis obliterante en pac trasplantado pulmonar x TC\LOPEZ _MARIA ANGELICA_(Friday-27-2012_20-58-08-28121).jpg"/>
          <p:cNvPicPr>
            <a:picLocks noChangeAspect="1" noChangeArrowheads="1"/>
          </p:cNvPicPr>
          <p:nvPr/>
        </p:nvPicPr>
        <p:blipFill>
          <a:blip r:embed="rId2" cstate="print"/>
          <a:srcRect l="9177" t="16949" r="37221" b="23729"/>
          <a:stretch>
            <a:fillRect/>
          </a:stretch>
        </p:blipFill>
        <p:spPr bwMode="auto">
          <a:xfrm>
            <a:off x="4701948" y="1212454"/>
            <a:ext cx="4173555" cy="468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SAR\Desktop\SEBASTIAN\MEDICINA\ACADEMICO\CLASES 2013\1 CORDOBA 29 JUNIO\Patron en mosaico\CASOS\3 USAR\Bronquiolitis obliterante en pac trasplantado pulmonar x TC\LOPEZ _MARIA ANGELICA_(Friday-27-2012_20-58-08-28123).jpg"/>
          <p:cNvPicPr>
            <a:picLocks noChangeAspect="1" noChangeArrowheads="1"/>
          </p:cNvPicPr>
          <p:nvPr/>
        </p:nvPicPr>
        <p:blipFill>
          <a:blip r:embed="rId3" cstate="print"/>
          <a:srcRect l="16170" t="11732" r="12901" b="11826"/>
          <a:stretch>
            <a:fillRect/>
          </a:stretch>
        </p:blipFill>
        <p:spPr bwMode="auto">
          <a:xfrm>
            <a:off x="173953" y="1210820"/>
            <a:ext cx="4485239" cy="4683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Mosaico x </a:t>
            </a:r>
            <a:r>
              <a:rPr lang="es-AR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s-A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nf</a:t>
            </a: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s-AR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vía </a:t>
            </a: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aérea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595709" y="5583563"/>
            <a:ext cx="22669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Menor n° y tamaño de vasos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07112" y="2290940"/>
            <a:ext cx="1981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Engrosamiento</a:t>
            </a:r>
          </a:p>
          <a:p>
            <a:pPr algn="ctr"/>
            <a:r>
              <a:rPr lang="es-AR" sz="1400" dirty="0" smtClean="0"/>
              <a:t>intersticio peri-bronquial</a:t>
            </a:r>
            <a:endParaRPr lang="es-AR" sz="1400" dirty="0"/>
          </a:p>
        </p:txBody>
      </p:sp>
      <p:cxnSp>
        <p:nvCxnSpPr>
          <p:cNvPr id="10" name="9 Conector recto de flecha"/>
          <p:cNvCxnSpPr>
            <a:stCxn id="9" idx="2"/>
          </p:cNvCxnSpPr>
          <p:nvPr/>
        </p:nvCxnSpPr>
        <p:spPr>
          <a:xfrm flipH="1">
            <a:off x="6569612" y="2814160"/>
            <a:ext cx="828156" cy="1898517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6551128" y="2814160"/>
            <a:ext cx="846640" cy="127698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9" idx="2"/>
          </p:cNvCxnSpPr>
          <p:nvPr/>
        </p:nvCxnSpPr>
        <p:spPr>
          <a:xfrm flipH="1">
            <a:off x="6012160" y="2814160"/>
            <a:ext cx="1385608" cy="155094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8" idx="0"/>
          </p:cNvCxnSpPr>
          <p:nvPr/>
        </p:nvCxnSpPr>
        <p:spPr>
          <a:xfrm flipH="1" flipV="1">
            <a:off x="6012160" y="4725144"/>
            <a:ext cx="1717033" cy="85841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8" idx="0"/>
          </p:cNvCxnSpPr>
          <p:nvPr/>
        </p:nvCxnSpPr>
        <p:spPr>
          <a:xfrm flipH="1" flipV="1">
            <a:off x="6804248" y="4725144"/>
            <a:ext cx="924945" cy="85841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65444" y="5797713"/>
            <a:ext cx="4559966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Hombre 57 años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Trasplantado hace 2 años x EPOC severo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Disnea grado III -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AR\Desktop\SEBASTIAN\MEDICINA\ACADEMICO\CLASES 2013\1 CORDOBA 29 JUNIO\Patron en mosaico\CASOS\3 USAR\Bronquiolitis obliterante en pac trasplantado pulmonar x TC\LOPEZ _MARIA ANGELICA_(Friday-27-2012_20-58-08-375019).jpg"/>
          <p:cNvPicPr>
            <a:picLocks noChangeAspect="1" noChangeArrowheads="1"/>
          </p:cNvPicPr>
          <p:nvPr/>
        </p:nvPicPr>
        <p:blipFill>
          <a:blip r:embed="rId2" cstate="print"/>
          <a:srcRect l="15380" t="19339" r="16483" b="26563"/>
          <a:stretch>
            <a:fillRect/>
          </a:stretch>
        </p:blipFill>
        <p:spPr bwMode="auto">
          <a:xfrm>
            <a:off x="4572000" y="1314802"/>
            <a:ext cx="4497049" cy="3859016"/>
          </a:xfrm>
          <a:prstGeom prst="rect">
            <a:avLst/>
          </a:prstGeom>
          <a:noFill/>
        </p:spPr>
      </p:pic>
      <p:pic>
        <p:nvPicPr>
          <p:cNvPr id="5" name="Picture 2" descr="C:\Users\SAR\Desktop\SEBASTIAN\MEDICINA\ACADEMICO\CLASES 2013\1 CORDOBA 29 JUNIO\Patron en mosaico\CASOS\3 USAR\Bronquiolitis obliterante en pac trasplantado pulmonar x TC\LOPEZ _MARIA ANGELICA_(Friday-27-2012_20-58-08-28121).jpg"/>
          <p:cNvPicPr>
            <a:picLocks noChangeAspect="1" noChangeArrowheads="1"/>
          </p:cNvPicPr>
          <p:nvPr/>
        </p:nvPicPr>
        <p:blipFill>
          <a:blip r:embed="rId3" cstate="print"/>
          <a:srcRect l="11085" t="16856" r="19053" b="22809"/>
          <a:stretch>
            <a:fillRect/>
          </a:stretch>
        </p:blipFill>
        <p:spPr bwMode="auto">
          <a:xfrm>
            <a:off x="43127" y="1298564"/>
            <a:ext cx="4497049" cy="3883816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Mosaico x </a:t>
            </a:r>
            <a:r>
              <a:rPr lang="es-AR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s-A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nf</a:t>
            </a: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s-AR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vía </a:t>
            </a: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aérea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76056" y="1082540"/>
            <a:ext cx="3338286" cy="492443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sz="2600" dirty="0" smtClean="0">
                <a:solidFill>
                  <a:schemeClr val="bg1"/>
                </a:solidFill>
              </a:rPr>
              <a:t>ATRAPAMIENTO AEREO</a:t>
            </a:r>
            <a:endParaRPr lang="es-AR" sz="2600" dirty="0">
              <a:solidFill>
                <a:schemeClr val="bg1"/>
              </a:solidFill>
            </a:endParaRP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97636" y="5301208"/>
            <a:ext cx="761878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200" dirty="0" smtClean="0">
                <a:solidFill>
                  <a:schemeClr val="bg1"/>
                </a:solidFill>
              </a:rPr>
              <a:t>Engrosamiento </a:t>
            </a:r>
            <a:r>
              <a:rPr lang="es-AR" sz="2200" dirty="0" err="1" smtClean="0">
                <a:solidFill>
                  <a:schemeClr val="bg1"/>
                </a:solidFill>
              </a:rPr>
              <a:t>peribronquial</a:t>
            </a:r>
            <a:r>
              <a:rPr lang="es-AR" sz="2200" dirty="0" smtClean="0">
                <a:solidFill>
                  <a:schemeClr val="bg1"/>
                </a:solidFill>
              </a:rPr>
              <a:t> solo presente en 70% de los casos</a:t>
            </a:r>
            <a:endParaRPr lang="es-AR" sz="22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26734" y="6517026"/>
            <a:ext cx="24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Radiology 1997;205:465-470</a:t>
            </a:r>
            <a:endParaRPr lang="es-A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5380" y="5919476"/>
            <a:ext cx="3338286" cy="492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600" dirty="0" smtClean="0">
                <a:solidFill>
                  <a:schemeClr val="bg1"/>
                </a:solidFill>
              </a:rPr>
              <a:t>ATRAPAMIENTO AEREO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3" name="12 Llamada de flecha a la derecha"/>
          <p:cNvSpPr/>
          <p:nvPr/>
        </p:nvSpPr>
        <p:spPr>
          <a:xfrm>
            <a:off x="741508" y="5875604"/>
            <a:ext cx="3744416" cy="576064"/>
          </a:xfrm>
          <a:prstGeom prst="rightArrowCallout">
            <a:avLst>
              <a:gd name="adj1" fmla="val 50000"/>
              <a:gd name="adj2" fmla="val 49420"/>
              <a:gd name="adj3" fmla="val 34768"/>
              <a:gd name="adj4" fmla="val 8977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4851157" y="5905408"/>
            <a:ext cx="3507463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600" dirty="0" err="1" smtClean="0">
                <a:solidFill>
                  <a:schemeClr val="bg1"/>
                </a:solidFill>
              </a:rPr>
              <a:t>Bronquiolitis</a:t>
            </a:r>
            <a:r>
              <a:rPr lang="es-AR" sz="2600" dirty="0" smtClean="0">
                <a:solidFill>
                  <a:schemeClr val="bg1"/>
                </a:solidFill>
              </a:rPr>
              <a:t> constrictiva</a:t>
            </a:r>
            <a:endParaRPr lang="es-AR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5067"/>
            <a:ext cx="7772400" cy="1152127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Objetivos 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7452" y="1440912"/>
            <a:ext cx="8604448" cy="4436360"/>
          </a:xfrm>
        </p:spPr>
        <p:txBody>
          <a:bodyPr>
            <a:normAutofit/>
          </a:bodyPr>
          <a:lstStyle/>
          <a:p>
            <a:pPr algn="l">
              <a:lnSpc>
                <a:spcPts val="54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 Definición del patrón en mosaico.</a:t>
            </a:r>
          </a:p>
          <a:p>
            <a:pPr algn="l">
              <a:lnSpc>
                <a:spcPts val="54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 Conocimiento de la fisiopatología en las diferentes etiologías. </a:t>
            </a:r>
          </a:p>
          <a:p>
            <a:pPr algn="l">
              <a:lnSpc>
                <a:spcPts val="54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 Manejo imagenológico del patrón en mosaico.</a:t>
            </a:r>
          </a:p>
          <a:p>
            <a:pPr algn="l">
              <a:lnSpc>
                <a:spcPts val="54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 Correcta interpretación.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45060" name="Picture 4" descr="http://farm1.static.flickr.com/7/8721910_9eb00aa973.jpg?v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409" y="4663274"/>
            <a:ext cx="2423011" cy="201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R\Desktop\SEBASTIAN\MEDICINA\ACADEMICO\CLASES 2013\1 CORDOBA 29 JUNIO\Patron en mosaico\CASOS\3 USAR\Fibrosis quistica PATRON MOSAICO x TC\BRECKLE _VICTORIA_(Friday-23-2012_13-45-14-000039).jpg"/>
          <p:cNvPicPr>
            <a:picLocks noChangeAspect="1" noChangeArrowheads="1"/>
          </p:cNvPicPr>
          <p:nvPr/>
        </p:nvPicPr>
        <p:blipFill>
          <a:blip r:embed="rId2" cstate="print"/>
          <a:srcRect l="10680" t="14765" r="8111" b="17555"/>
          <a:stretch>
            <a:fillRect/>
          </a:stretch>
        </p:blipFill>
        <p:spPr bwMode="auto">
          <a:xfrm>
            <a:off x="4584863" y="1190252"/>
            <a:ext cx="4456696" cy="4183606"/>
          </a:xfrm>
          <a:prstGeom prst="rect">
            <a:avLst/>
          </a:prstGeom>
          <a:noFill/>
        </p:spPr>
      </p:pic>
      <p:pic>
        <p:nvPicPr>
          <p:cNvPr id="2051" name="Picture 3" descr="C:\Users\SAR\Desktop\SEBASTIAN\MEDICINA\ACADEMICO\CLASES 2013\1 CORDOBA 29 JUNIO\Patron en mosaico\CASOS\3 USAR\Fibrosis quistica PATRON MOSAICO x TC\BRECKLE _VICTORIA_(Friday-23-2012_13-45-13-984313).jpg"/>
          <p:cNvPicPr>
            <a:picLocks noChangeAspect="1" noChangeArrowheads="1"/>
          </p:cNvPicPr>
          <p:nvPr/>
        </p:nvPicPr>
        <p:blipFill>
          <a:blip r:embed="rId3" cstate="print"/>
          <a:srcRect l="13818" t="10233" r="11307" b="8878"/>
          <a:stretch>
            <a:fillRect/>
          </a:stretch>
        </p:blipFill>
        <p:spPr bwMode="auto">
          <a:xfrm>
            <a:off x="107503" y="1182684"/>
            <a:ext cx="4450547" cy="503523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730084" y="5581689"/>
            <a:ext cx="185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Mujer 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14 años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Enf. conocida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Mosaico x </a:t>
            </a:r>
            <a:r>
              <a:rPr lang="es-AR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s-A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nf</a:t>
            </a: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s-AR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vía </a:t>
            </a: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aérea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634042" y="5805264"/>
            <a:ext cx="2330446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sz="2600" dirty="0" smtClean="0">
                <a:solidFill>
                  <a:schemeClr val="bg1"/>
                </a:solidFill>
              </a:rPr>
              <a:t>Fibrosis quística</a:t>
            </a:r>
            <a:endParaRPr lang="es-AR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AR\Desktop\SEBASTIAN\MEDICINA\ACADEMICO\CLASES 2013\1 CORDOBA 29 JUNIO\Patron en mosaico\CASOS\3 USAR\Patron en Mosaico vascular x TC DR ARAYA\GONZALEZ _NATALIA ELSA_(Friday-20-2011_12-33-23-328121).jpg"/>
          <p:cNvPicPr>
            <a:picLocks noChangeAspect="1" noChangeArrowheads="1"/>
          </p:cNvPicPr>
          <p:nvPr/>
        </p:nvPicPr>
        <p:blipFill>
          <a:blip r:embed="rId2" cstate="print"/>
          <a:srcRect l="12551" t="5977" r="14847" b="2941"/>
          <a:stretch>
            <a:fillRect/>
          </a:stretch>
        </p:blipFill>
        <p:spPr bwMode="auto">
          <a:xfrm>
            <a:off x="4773956" y="1124744"/>
            <a:ext cx="4278249" cy="536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AR\Desktop\SEBASTIAN\MEDICINA\ACADEMICO\CLASES 2013\1 CORDOBA 29 JUNIO\Patron en mosaico\CASOS\3 USAR\Patron en Mosaico vascular x TC DR ARAYA\GONZALEZ _NATALIA ELSA_(Friday-20-2011_12-33-23-32818).jpg"/>
          <p:cNvPicPr>
            <a:picLocks noChangeAspect="1" noChangeArrowheads="1"/>
          </p:cNvPicPr>
          <p:nvPr/>
        </p:nvPicPr>
        <p:blipFill>
          <a:blip r:embed="rId3" cstate="print"/>
          <a:srcRect l="9449" t="11057" r="14933" b="1831"/>
          <a:stretch>
            <a:fillRect/>
          </a:stretch>
        </p:blipFill>
        <p:spPr bwMode="auto">
          <a:xfrm>
            <a:off x="63632" y="1124745"/>
            <a:ext cx="4652598" cy="535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84168" y="5540272"/>
            <a:ext cx="17524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N° y tamaño de vasos</a:t>
            </a:r>
          </a:p>
          <a:p>
            <a:pPr algn="ctr"/>
            <a:r>
              <a:rPr lang="es-AR" sz="1400" dirty="0" smtClean="0"/>
              <a:t>RELATIVO</a:t>
            </a:r>
            <a:endParaRPr lang="es-AR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77324" y="6244616"/>
            <a:ext cx="1981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SIN engrosamiento del</a:t>
            </a:r>
          </a:p>
          <a:p>
            <a:pPr algn="ctr"/>
            <a:r>
              <a:rPr lang="es-AR" sz="1400" dirty="0" smtClean="0"/>
              <a:t>intersticio peri-bronquial</a:t>
            </a:r>
            <a:endParaRPr lang="es-AR" sz="1400" dirty="0"/>
          </a:p>
        </p:txBody>
      </p:sp>
      <p:cxnSp>
        <p:nvCxnSpPr>
          <p:cNvPr id="11" name="10 Conector recto de flecha"/>
          <p:cNvCxnSpPr>
            <a:stCxn id="10" idx="0"/>
          </p:cNvCxnSpPr>
          <p:nvPr/>
        </p:nvCxnSpPr>
        <p:spPr>
          <a:xfrm flipV="1">
            <a:off x="2467980" y="5583204"/>
            <a:ext cx="823860" cy="66141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10" idx="0"/>
          </p:cNvCxnSpPr>
          <p:nvPr/>
        </p:nvCxnSpPr>
        <p:spPr>
          <a:xfrm flipH="1" flipV="1">
            <a:off x="1151881" y="4690697"/>
            <a:ext cx="1316099" cy="155391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10" idx="0"/>
          </p:cNvCxnSpPr>
          <p:nvPr/>
        </p:nvCxnSpPr>
        <p:spPr>
          <a:xfrm flipH="1" flipV="1">
            <a:off x="1716258" y="4809481"/>
            <a:ext cx="751722" cy="143513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9" idx="0"/>
          </p:cNvCxnSpPr>
          <p:nvPr/>
        </p:nvCxnSpPr>
        <p:spPr>
          <a:xfrm flipH="1" flipV="1">
            <a:off x="5508104" y="4293096"/>
            <a:ext cx="1452266" cy="124717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9" idx="0"/>
          </p:cNvCxnSpPr>
          <p:nvPr/>
        </p:nvCxnSpPr>
        <p:spPr>
          <a:xfrm flipV="1">
            <a:off x="6960370" y="4293096"/>
            <a:ext cx="923998" cy="124717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4905603" y="6064653"/>
            <a:ext cx="4000945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200" dirty="0" smtClean="0">
                <a:solidFill>
                  <a:schemeClr val="bg1"/>
                </a:solidFill>
              </a:rPr>
              <a:t>Presente en 68% de los pacientes</a:t>
            </a:r>
            <a:endParaRPr lang="es-AR" sz="22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753499" y="6517026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Radiology 1998;206:89-94</a:t>
            </a:r>
            <a:endParaRPr lang="es-A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32 Conector recto de flecha"/>
          <p:cNvCxnSpPr>
            <a:stCxn id="9" idx="0"/>
          </p:cNvCxnSpPr>
          <p:nvPr/>
        </p:nvCxnSpPr>
        <p:spPr>
          <a:xfrm flipV="1">
            <a:off x="6960370" y="3488788"/>
            <a:ext cx="326695" cy="205148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\Desktop\SEBASTIAN\MEDICINA\ACADEMICO\CLASES 2013\1 CORDOBA 29 JUNIO\Patron en mosaico\CASOS\3 USAR\Patron en Mosaico vascular x TC DR ARAYA\GONZALEZ _NATALIA ELSA_(Friday-20-2011_12-33-23-328114).jpg"/>
          <p:cNvPicPr>
            <a:picLocks noChangeAspect="1" noChangeArrowheads="1"/>
          </p:cNvPicPr>
          <p:nvPr/>
        </p:nvPicPr>
        <p:blipFill>
          <a:blip r:embed="rId2" cstate="print"/>
          <a:srcRect l="12235" t="13743" r="14386" b="2892"/>
          <a:stretch>
            <a:fillRect/>
          </a:stretch>
        </p:blipFill>
        <p:spPr bwMode="auto">
          <a:xfrm>
            <a:off x="4586068" y="1196752"/>
            <a:ext cx="4437196" cy="5242718"/>
          </a:xfrm>
          <a:prstGeom prst="rect">
            <a:avLst/>
          </a:prstGeom>
          <a:noFill/>
        </p:spPr>
      </p:pic>
      <p:pic>
        <p:nvPicPr>
          <p:cNvPr id="4" name="Picture 3" descr="C:\Users\SAR\Desktop\SEBASTIAN\MEDICINA\ACADEMICO\CLASES 2013\1 CORDOBA 29 JUNIO\Patron en mosaico\CASOS\3 USAR\Patron en Mosaico vascular x TC DR ARAYA\GONZALEZ _NATALIA ELSA_(Friday-20-2011_12-33-23-32818).jpg"/>
          <p:cNvPicPr>
            <a:picLocks noChangeAspect="1" noChangeArrowheads="1"/>
          </p:cNvPicPr>
          <p:nvPr/>
        </p:nvPicPr>
        <p:blipFill>
          <a:blip r:embed="rId3" cstate="print"/>
          <a:srcRect l="10350" t="12383" r="16835" b="1740"/>
          <a:stretch>
            <a:fillRect/>
          </a:stretch>
        </p:blipFill>
        <p:spPr bwMode="auto">
          <a:xfrm>
            <a:off x="106668" y="1196752"/>
            <a:ext cx="4437196" cy="523318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9172" y="6358589"/>
            <a:ext cx="12090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4289" y="6372036"/>
            <a:ext cx="114172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Espiración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10 Conector recto de flecha"/>
          <p:cNvCxnSpPr>
            <a:stCxn id="17" idx="2"/>
          </p:cNvCxnSpPr>
          <p:nvPr/>
        </p:nvCxnSpPr>
        <p:spPr>
          <a:xfrm flipH="1">
            <a:off x="5833241" y="2799512"/>
            <a:ext cx="1882517" cy="107880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17" idx="2"/>
          </p:cNvCxnSpPr>
          <p:nvPr/>
        </p:nvCxnSpPr>
        <p:spPr>
          <a:xfrm>
            <a:off x="7715758" y="2799512"/>
            <a:ext cx="608435" cy="1725191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5171090" y="5785945"/>
            <a:ext cx="2001489" cy="52069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7172577" y="5949280"/>
            <a:ext cx="63719" cy="35736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596709" y="1124744"/>
            <a:ext cx="4405401" cy="40011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Menor Acentuación</a:t>
            </a:r>
            <a:r>
              <a:rPr lang="es-AR" b="1" dirty="0" smtClean="0">
                <a:solidFill>
                  <a:schemeClr val="bg1"/>
                </a:solidFill>
              </a:rPr>
              <a:t> </a:t>
            </a:r>
            <a:r>
              <a:rPr lang="es-AR" dirty="0" smtClean="0">
                <a:solidFill>
                  <a:schemeClr val="bg1"/>
                </a:solidFill>
              </a:rPr>
              <a:t>del patrón en mosaico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814340" y="6319014"/>
            <a:ext cx="32192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Áreas mayor densidad y MENOR volumen</a:t>
            </a:r>
          </a:p>
          <a:p>
            <a:pPr algn="ctr"/>
            <a:r>
              <a:rPr lang="es-AR" sz="1400" dirty="0" smtClean="0"/>
              <a:t>Expulsaron aire</a:t>
            </a:r>
            <a:endParaRPr lang="es-AR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539035" y="2060848"/>
            <a:ext cx="235344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/>
              <a:t>Áreas con mayor densidad y menor volumen</a:t>
            </a:r>
          </a:p>
          <a:p>
            <a:pPr algn="ctr"/>
            <a:r>
              <a:rPr lang="es-AR" sz="1400" dirty="0" smtClean="0"/>
              <a:t>Expulsaron aire</a:t>
            </a:r>
            <a:endParaRPr lang="es-A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\Desktop\SEBASTIAN\MEDICINA\ACADEMICO\CLASES 2013\1 CORDOBA 29 JUNIO\Patron en mosaico\CASOS\3 USAR\Patron en Mosaico vascular x TC DR ARAYA\GONZALEZ _NATALIA ELSA_(Friday-20-2011_12-33-23-328114).jpg"/>
          <p:cNvPicPr>
            <a:picLocks noChangeAspect="1" noChangeArrowheads="1"/>
          </p:cNvPicPr>
          <p:nvPr/>
        </p:nvPicPr>
        <p:blipFill>
          <a:blip r:embed="rId2" cstate="print"/>
          <a:srcRect l="12235" t="13743" r="14386" b="2892"/>
          <a:stretch>
            <a:fillRect/>
          </a:stretch>
        </p:blipFill>
        <p:spPr bwMode="auto">
          <a:xfrm>
            <a:off x="4586068" y="1196752"/>
            <a:ext cx="4437196" cy="5242718"/>
          </a:xfrm>
          <a:prstGeom prst="rect">
            <a:avLst/>
          </a:prstGeom>
          <a:noFill/>
        </p:spPr>
      </p:pic>
      <p:pic>
        <p:nvPicPr>
          <p:cNvPr id="4" name="Picture 3" descr="C:\Users\SAR\Desktop\SEBASTIAN\MEDICINA\ACADEMICO\CLASES 2013\1 CORDOBA 29 JUNIO\Patron en mosaico\CASOS\3 USAR\Patron en Mosaico vascular x TC DR ARAYA\GONZALEZ _NATALIA ELSA_(Friday-20-2011_12-33-23-32818).jpg"/>
          <p:cNvPicPr>
            <a:picLocks noChangeAspect="1" noChangeArrowheads="1"/>
          </p:cNvPicPr>
          <p:nvPr/>
        </p:nvPicPr>
        <p:blipFill>
          <a:blip r:embed="rId3" cstate="print"/>
          <a:srcRect l="10350" t="12383" r="16835" b="1740"/>
          <a:stretch>
            <a:fillRect/>
          </a:stretch>
        </p:blipFill>
        <p:spPr bwMode="auto">
          <a:xfrm>
            <a:off x="106668" y="1196752"/>
            <a:ext cx="4437196" cy="523318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9172" y="6358589"/>
            <a:ext cx="12090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4289" y="6372036"/>
            <a:ext cx="114172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Espiración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76056" y="1030615"/>
            <a:ext cx="3582071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SIN ATRAPAMIENTO AEREO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6960664" y="3298371"/>
            <a:ext cx="2013370" cy="3023428"/>
          </a:xfrm>
          <a:custGeom>
            <a:avLst/>
            <a:gdLst>
              <a:gd name="connsiteX0" fmla="*/ 1856765 w 2013370"/>
              <a:gd name="connsiteY0" fmla="*/ 1001486 h 3023428"/>
              <a:gd name="connsiteX1" fmla="*/ 1867650 w 2013370"/>
              <a:gd name="connsiteY1" fmla="*/ 968829 h 3023428"/>
              <a:gd name="connsiteX2" fmla="*/ 1889422 w 2013370"/>
              <a:gd name="connsiteY2" fmla="*/ 947058 h 3023428"/>
              <a:gd name="connsiteX3" fmla="*/ 1922079 w 2013370"/>
              <a:gd name="connsiteY3" fmla="*/ 881743 h 3023428"/>
              <a:gd name="connsiteX4" fmla="*/ 1954736 w 2013370"/>
              <a:gd name="connsiteY4" fmla="*/ 740229 h 3023428"/>
              <a:gd name="connsiteX5" fmla="*/ 1965622 w 2013370"/>
              <a:gd name="connsiteY5" fmla="*/ 707572 h 3023428"/>
              <a:gd name="connsiteX6" fmla="*/ 1976507 w 2013370"/>
              <a:gd name="connsiteY6" fmla="*/ 500743 h 3023428"/>
              <a:gd name="connsiteX7" fmla="*/ 1998279 w 2013370"/>
              <a:gd name="connsiteY7" fmla="*/ 435429 h 3023428"/>
              <a:gd name="connsiteX8" fmla="*/ 2009165 w 2013370"/>
              <a:gd name="connsiteY8" fmla="*/ 402772 h 3023428"/>
              <a:gd name="connsiteX9" fmla="*/ 1998279 w 2013370"/>
              <a:gd name="connsiteY9" fmla="*/ 163286 h 3023428"/>
              <a:gd name="connsiteX10" fmla="*/ 1954736 w 2013370"/>
              <a:gd name="connsiteY10" fmla="*/ 119743 h 3023428"/>
              <a:gd name="connsiteX11" fmla="*/ 1922079 w 2013370"/>
              <a:gd name="connsiteY11" fmla="*/ 87086 h 3023428"/>
              <a:gd name="connsiteX12" fmla="*/ 1900307 w 2013370"/>
              <a:gd name="connsiteY12" fmla="*/ 65315 h 3023428"/>
              <a:gd name="connsiteX13" fmla="*/ 1856765 w 2013370"/>
              <a:gd name="connsiteY13" fmla="*/ 10886 h 3023428"/>
              <a:gd name="connsiteX14" fmla="*/ 1824107 w 2013370"/>
              <a:gd name="connsiteY14" fmla="*/ 0 h 3023428"/>
              <a:gd name="connsiteX15" fmla="*/ 1617279 w 2013370"/>
              <a:gd name="connsiteY15" fmla="*/ 10886 h 3023428"/>
              <a:gd name="connsiteX16" fmla="*/ 1595507 w 2013370"/>
              <a:gd name="connsiteY16" fmla="*/ 32658 h 3023428"/>
              <a:gd name="connsiteX17" fmla="*/ 1562850 w 2013370"/>
              <a:gd name="connsiteY17" fmla="*/ 43543 h 3023428"/>
              <a:gd name="connsiteX18" fmla="*/ 1486650 w 2013370"/>
              <a:gd name="connsiteY18" fmla="*/ 97972 h 3023428"/>
              <a:gd name="connsiteX19" fmla="*/ 1421336 w 2013370"/>
              <a:gd name="connsiteY19" fmla="*/ 152400 h 3023428"/>
              <a:gd name="connsiteX20" fmla="*/ 1345136 w 2013370"/>
              <a:gd name="connsiteY20" fmla="*/ 217715 h 3023428"/>
              <a:gd name="connsiteX21" fmla="*/ 1312479 w 2013370"/>
              <a:gd name="connsiteY21" fmla="*/ 228600 h 3023428"/>
              <a:gd name="connsiteX22" fmla="*/ 1203622 w 2013370"/>
              <a:gd name="connsiteY22" fmla="*/ 337458 h 3023428"/>
              <a:gd name="connsiteX23" fmla="*/ 1181850 w 2013370"/>
              <a:gd name="connsiteY23" fmla="*/ 359229 h 3023428"/>
              <a:gd name="connsiteX24" fmla="*/ 1149193 w 2013370"/>
              <a:gd name="connsiteY24" fmla="*/ 391886 h 3023428"/>
              <a:gd name="connsiteX25" fmla="*/ 1116536 w 2013370"/>
              <a:gd name="connsiteY25" fmla="*/ 413658 h 3023428"/>
              <a:gd name="connsiteX26" fmla="*/ 1051222 w 2013370"/>
              <a:gd name="connsiteY26" fmla="*/ 457200 h 3023428"/>
              <a:gd name="connsiteX27" fmla="*/ 996793 w 2013370"/>
              <a:gd name="connsiteY27" fmla="*/ 489858 h 3023428"/>
              <a:gd name="connsiteX28" fmla="*/ 931479 w 2013370"/>
              <a:gd name="connsiteY28" fmla="*/ 533400 h 3023428"/>
              <a:gd name="connsiteX29" fmla="*/ 909707 w 2013370"/>
              <a:gd name="connsiteY29" fmla="*/ 555172 h 3023428"/>
              <a:gd name="connsiteX30" fmla="*/ 877050 w 2013370"/>
              <a:gd name="connsiteY30" fmla="*/ 566058 h 3023428"/>
              <a:gd name="connsiteX31" fmla="*/ 855279 w 2013370"/>
              <a:gd name="connsiteY31" fmla="*/ 598715 h 3023428"/>
              <a:gd name="connsiteX32" fmla="*/ 822622 w 2013370"/>
              <a:gd name="connsiteY32" fmla="*/ 609600 h 3023428"/>
              <a:gd name="connsiteX33" fmla="*/ 800850 w 2013370"/>
              <a:gd name="connsiteY33" fmla="*/ 631372 h 3023428"/>
              <a:gd name="connsiteX34" fmla="*/ 768193 w 2013370"/>
              <a:gd name="connsiteY34" fmla="*/ 653143 h 3023428"/>
              <a:gd name="connsiteX35" fmla="*/ 702879 w 2013370"/>
              <a:gd name="connsiteY35" fmla="*/ 718458 h 3023428"/>
              <a:gd name="connsiteX36" fmla="*/ 681107 w 2013370"/>
              <a:gd name="connsiteY36" fmla="*/ 740229 h 3023428"/>
              <a:gd name="connsiteX37" fmla="*/ 637565 w 2013370"/>
              <a:gd name="connsiteY37" fmla="*/ 794658 h 3023428"/>
              <a:gd name="connsiteX38" fmla="*/ 615793 w 2013370"/>
              <a:gd name="connsiteY38" fmla="*/ 859972 h 3023428"/>
              <a:gd name="connsiteX39" fmla="*/ 626679 w 2013370"/>
              <a:gd name="connsiteY39" fmla="*/ 936172 h 3023428"/>
              <a:gd name="connsiteX40" fmla="*/ 648450 w 2013370"/>
              <a:gd name="connsiteY40" fmla="*/ 1001486 h 3023428"/>
              <a:gd name="connsiteX41" fmla="*/ 670222 w 2013370"/>
              <a:gd name="connsiteY41" fmla="*/ 1066800 h 3023428"/>
              <a:gd name="connsiteX42" fmla="*/ 681107 w 2013370"/>
              <a:gd name="connsiteY42" fmla="*/ 1099458 h 3023428"/>
              <a:gd name="connsiteX43" fmla="*/ 691993 w 2013370"/>
              <a:gd name="connsiteY43" fmla="*/ 1143000 h 3023428"/>
              <a:gd name="connsiteX44" fmla="*/ 681107 w 2013370"/>
              <a:gd name="connsiteY44" fmla="*/ 1197429 h 3023428"/>
              <a:gd name="connsiteX45" fmla="*/ 648450 w 2013370"/>
              <a:gd name="connsiteY45" fmla="*/ 1175658 h 3023428"/>
              <a:gd name="connsiteX46" fmla="*/ 583136 w 2013370"/>
              <a:gd name="connsiteY46" fmla="*/ 1110343 h 3023428"/>
              <a:gd name="connsiteX47" fmla="*/ 550479 w 2013370"/>
              <a:gd name="connsiteY47" fmla="*/ 1077686 h 3023428"/>
              <a:gd name="connsiteX48" fmla="*/ 528707 w 2013370"/>
              <a:gd name="connsiteY48" fmla="*/ 1055915 h 3023428"/>
              <a:gd name="connsiteX49" fmla="*/ 517822 w 2013370"/>
              <a:gd name="connsiteY49" fmla="*/ 1023258 h 3023428"/>
              <a:gd name="connsiteX50" fmla="*/ 463393 w 2013370"/>
              <a:gd name="connsiteY50" fmla="*/ 979715 h 3023428"/>
              <a:gd name="connsiteX51" fmla="*/ 441622 w 2013370"/>
              <a:gd name="connsiteY51" fmla="*/ 957943 h 3023428"/>
              <a:gd name="connsiteX52" fmla="*/ 376307 w 2013370"/>
              <a:gd name="connsiteY52" fmla="*/ 936172 h 3023428"/>
              <a:gd name="connsiteX53" fmla="*/ 202136 w 2013370"/>
              <a:gd name="connsiteY53" fmla="*/ 947058 h 3023428"/>
              <a:gd name="connsiteX54" fmla="*/ 180365 w 2013370"/>
              <a:gd name="connsiteY54" fmla="*/ 979715 h 3023428"/>
              <a:gd name="connsiteX55" fmla="*/ 158593 w 2013370"/>
              <a:gd name="connsiteY55" fmla="*/ 1045029 h 3023428"/>
              <a:gd name="connsiteX56" fmla="*/ 180365 w 2013370"/>
              <a:gd name="connsiteY56" fmla="*/ 1317172 h 3023428"/>
              <a:gd name="connsiteX57" fmla="*/ 191250 w 2013370"/>
              <a:gd name="connsiteY57" fmla="*/ 1349829 h 3023428"/>
              <a:gd name="connsiteX58" fmla="*/ 202136 w 2013370"/>
              <a:gd name="connsiteY58" fmla="*/ 1393372 h 3023428"/>
              <a:gd name="connsiteX59" fmla="*/ 234793 w 2013370"/>
              <a:gd name="connsiteY59" fmla="*/ 1491343 h 3023428"/>
              <a:gd name="connsiteX60" fmla="*/ 245679 w 2013370"/>
              <a:gd name="connsiteY60" fmla="*/ 1524000 h 3023428"/>
              <a:gd name="connsiteX61" fmla="*/ 289222 w 2013370"/>
              <a:gd name="connsiteY61" fmla="*/ 1567543 h 3023428"/>
              <a:gd name="connsiteX62" fmla="*/ 332765 w 2013370"/>
              <a:gd name="connsiteY62" fmla="*/ 1654629 h 3023428"/>
              <a:gd name="connsiteX63" fmla="*/ 354536 w 2013370"/>
              <a:gd name="connsiteY63" fmla="*/ 1719943 h 3023428"/>
              <a:gd name="connsiteX64" fmla="*/ 398079 w 2013370"/>
              <a:gd name="connsiteY64" fmla="*/ 1763486 h 3023428"/>
              <a:gd name="connsiteX65" fmla="*/ 419850 w 2013370"/>
              <a:gd name="connsiteY65" fmla="*/ 1828800 h 3023428"/>
              <a:gd name="connsiteX66" fmla="*/ 430736 w 2013370"/>
              <a:gd name="connsiteY66" fmla="*/ 1861458 h 3023428"/>
              <a:gd name="connsiteX67" fmla="*/ 463393 w 2013370"/>
              <a:gd name="connsiteY67" fmla="*/ 1926772 h 3023428"/>
              <a:gd name="connsiteX68" fmla="*/ 430736 w 2013370"/>
              <a:gd name="connsiteY68" fmla="*/ 2166258 h 3023428"/>
              <a:gd name="connsiteX69" fmla="*/ 398079 w 2013370"/>
              <a:gd name="connsiteY69" fmla="*/ 2231572 h 3023428"/>
              <a:gd name="connsiteX70" fmla="*/ 376307 w 2013370"/>
              <a:gd name="connsiteY70" fmla="*/ 2253343 h 3023428"/>
              <a:gd name="connsiteX71" fmla="*/ 310993 w 2013370"/>
              <a:gd name="connsiteY71" fmla="*/ 2286000 h 3023428"/>
              <a:gd name="connsiteX72" fmla="*/ 245679 w 2013370"/>
              <a:gd name="connsiteY72" fmla="*/ 2351315 h 3023428"/>
              <a:gd name="connsiteX73" fmla="*/ 223907 w 2013370"/>
              <a:gd name="connsiteY73" fmla="*/ 2373086 h 3023428"/>
              <a:gd name="connsiteX74" fmla="*/ 158593 w 2013370"/>
              <a:gd name="connsiteY74" fmla="*/ 2405743 h 3023428"/>
              <a:gd name="connsiteX75" fmla="*/ 115050 w 2013370"/>
              <a:gd name="connsiteY75" fmla="*/ 2449286 h 3023428"/>
              <a:gd name="connsiteX76" fmla="*/ 82393 w 2013370"/>
              <a:gd name="connsiteY76" fmla="*/ 2471058 h 3023428"/>
              <a:gd name="connsiteX77" fmla="*/ 27965 w 2013370"/>
              <a:gd name="connsiteY77" fmla="*/ 2536372 h 3023428"/>
              <a:gd name="connsiteX78" fmla="*/ 17079 w 2013370"/>
              <a:gd name="connsiteY78" fmla="*/ 2569029 h 3023428"/>
              <a:gd name="connsiteX79" fmla="*/ 38850 w 2013370"/>
              <a:gd name="connsiteY79" fmla="*/ 2634343 h 3023428"/>
              <a:gd name="connsiteX80" fmla="*/ 82393 w 2013370"/>
              <a:gd name="connsiteY80" fmla="*/ 2688772 h 3023428"/>
              <a:gd name="connsiteX81" fmla="*/ 125936 w 2013370"/>
              <a:gd name="connsiteY81" fmla="*/ 2732315 h 3023428"/>
              <a:gd name="connsiteX82" fmla="*/ 147707 w 2013370"/>
              <a:gd name="connsiteY82" fmla="*/ 2764972 h 3023428"/>
              <a:gd name="connsiteX83" fmla="*/ 191250 w 2013370"/>
              <a:gd name="connsiteY83" fmla="*/ 2808515 h 3023428"/>
              <a:gd name="connsiteX84" fmla="*/ 213022 w 2013370"/>
              <a:gd name="connsiteY84" fmla="*/ 2884715 h 3023428"/>
              <a:gd name="connsiteX85" fmla="*/ 245679 w 2013370"/>
              <a:gd name="connsiteY85" fmla="*/ 2906486 h 3023428"/>
              <a:gd name="connsiteX86" fmla="*/ 256565 w 2013370"/>
              <a:gd name="connsiteY86" fmla="*/ 2950029 h 3023428"/>
              <a:gd name="connsiteX87" fmla="*/ 289222 w 2013370"/>
              <a:gd name="connsiteY87" fmla="*/ 2960915 h 3023428"/>
              <a:gd name="connsiteX88" fmla="*/ 376307 w 2013370"/>
              <a:gd name="connsiteY88" fmla="*/ 2971800 h 3023428"/>
              <a:gd name="connsiteX89" fmla="*/ 724650 w 2013370"/>
              <a:gd name="connsiteY89" fmla="*/ 2982686 h 3023428"/>
              <a:gd name="connsiteX90" fmla="*/ 768193 w 2013370"/>
              <a:gd name="connsiteY90" fmla="*/ 2971800 h 3023428"/>
              <a:gd name="connsiteX91" fmla="*/ 789965 w 2013370"/>
              <a:gd name="connsiteY91" fmla="*/ 2950029 h 3023428"/>
              <a:gd name="connsiteX92" fmla="*/ 855279 w 2013370"/>
              <a:gd name="connsiteY92" fmla="*/ 2928258 h 3023428"/>
              <a:gd name="connsiteX93" fmla="*/ 887936 w 2013370"/>
              <a:gd name="connsiteY93" fmla="*/ 2917372 h 3023428"/>
              <a:gd name="connsiteX94" fmla="*/ 920593 w 2013370"/>
              <a:gd name="connsiteY94" fmla="*/ 2906486 h 3023428"/>
              <a:gd name="connsiteX95" fmla="*/ 1018565 w 2013370"/>
              <a:gd name="connsiteY95" fmla="*/ 2895600 h 3023428"/>
              <a:gd name="connsiteX96" fmla="*/ 1051222 w 2013370"/>
              <a:gd name="connsiteY96" fmla="*/ 2884715 h 3023428"/>
              <a:gd name="connsiteX97" fmla="*/ 1116536 w 2013370"/>
              <a:gd name="connsiteY97" fmla="*/ 2808515 h 3023428"/>
              <a:gd name="connsiteX98" fmla="*/ 1160079 w 2013370"/>
              <a:gd name="connsiteY98" fmla="*/ 2764972 h 3023428"/>
              <a:gd name="connsiteX99" fmla="*/ 1192736 w 2013370"/>
              <a:gd name="connsiteY99" fmla="*/ 2754086 h 3023428"/>
              <a:gd name="connsiteX100" fmla="*/ 1236279 w 2013370"/>
              <a:gd name="connsiteY100" fmla="*/ 2699658 h 3023428"/>
              <a:gd name="connsiteX101" fmla="*/ 1258050 w 2013370"/>
              <a:gd name="connsiteY101" fmla="*/ 2667000 h 3023428"/>
              <a:gd name="connsiteX102" fmla="*/ 1290707 w 2013370"/>
              <a:gd name="connsiteY102" fmla="*/ 2525486 h 3023428"/>
              <a:gd name="connsiteX103" fmla="*/ 1323365 w 2013370"/>
              <a:gd name="connsiteY103" fmla="*/ 2460172 h 3023428"/>
              <a:gd name="connsiteX104" fmla="*/ 1345136 w 2013370"/>
              <a:gd name="connsiteY104" fmla="*/ 2394858 h 3023428"/>
              <a:gd name="connsiteX105" fmla="*/ 1356022 w 2013370"/>
              <a:gd name="connsiteY105" fmla="*/ 2362200 h 3023428"/>
              <a:gd name="connsiteX106" fmla="*/ 1345136 w 2013370"/>
              <a:gd name="connsiteY106" fmla="*/ 2111829 h 3023428"/>
              <a:gd name="connsiteX107" fmla="*/ 1312479 w 2013370"/>
              <a:gd name="connsiteY107" fmla="*/ 2100943 h 3023428"/>
              <a:gd name="connsiteX108" fmla="*/ 1290707 w 2013370"/>
              <a:gd name="connsiteY108" fmla="*/ 2079172 h 3023428"/>
              <a:gd name="connsiteX109" fmla="*/ 1279822 w 2013370"/>
              <a:gd name="connsiteY109" fmla="*/ 2024743 h 3023428"/>
              <a:gd name="connsiteX110" fmla="*/ 1258050 w 2013370"/>
              <a:gd name="connsiteY110" fmla="*/ 1959429 h 3023428"/>
              <a:gd name="connsiteX111" fmla="*/ 1247165 w 2013370"/>
              <a:gd name="connsiteY111" fmla="*/ 1915886 h 3023428"/>
              <a:gd name="connsiteX112" fmla="*/ 1214507 w 2013370"/>
              <a:gd name="connsiteY112" fmla="*/ 1817915 h 3023428"/>
              <a:gd name="connsiteX113" fmla="*/ 1192736 w 2013370"/>
              <a:gd name="connsiteY113" fmla="*/ 1752600 h 3023428"/>
              <a:gd name="connsiteX114" fmla="*/ 1116536 w 2013370"/>
              <a:gd name="connsiteY114" fmla="*/ 1730829 h 3023428"/>
              <a:gd name="connsiteX115" fmla="*/ 1149193 w 2013370"/>
              <a:gd name="connsiteY115" fmla="*/ 1589315 h 3023428"/>
              <a:gd name="connsiteX116" fmla="*/ 1170965 w 2013370"/>
              <a:gd name="connsiteY116" fmla="*/ 1567543 h 3023428"/>
              <a:gd name="connsiteX117" fmla="*/ 1181850 w 2013370"/>
              <a:gd name="connsiteY117" fmla="*/ 1143000 h 3023428"/>
              <a:gd name="connsiteX118" fmla="*/ 1203622 w 2013370"/>
              <a:gd name="connsiteY118" fmla="*/ 1121229 h 3023428"/>
              <a:gd name="connsiteX119" fmla="*/ 1268936 w 2013370"/>
              <a:gd name="connsiteY119" fmla="*/ 1099458 h 3023428"/>
              <a:gd name="connsiteX120" fmla="*/ 1301593 w 2013370"/>
              <a:gd name="connsiteY120" fmla="*/ 1077686 h 3023428"/>
              <a:gd name="connsiteX121" fmla="*/ 1421336 w 2013370"/>
              <a:gd name="connsiteY121" fmla="*/ 1055915 h 3023428"/>
              <a:gd name="connsiteX122" fmla="*/ 1584622 w 2013370"/>
              <a:gd name="connsiteY122" fmla="*/ 1066800 h 3023428"/>
              <a:gd name="connsiteX123" fmla="*/ 1606393 w 2013370"/>
              <a:gd name="connsiteY123" fmla="*/ 1088572 h 3023428"/>
              <a:gd name="connsiteX124" fmla="*/ 1660822 w 2013370"/>
              <a:gd name="connsiteY124" fmla="*/ 1099458 h 3023428"/>
              <a:gd name="connsiteX125" fmla="*/ 1769679 w 2013370"/>
              <a:gd name="connsiteY125" fmla="*/ 1088572 h 3023428"/>
              <a:gd name="connsiteX126" fmla="*/ 1802336 w 2013370"/>
              <a:gd name="connsiteY126" fmla="*/ 1077686 h 3023428"/>
              <a:gd name="connsiteX127" fmla="*/ 1824107 w 2013370"/>
              <a:gd name="connsiteY127" fmla="*/ 1045029 h 3023428"/>
              <a:gd name="connsiteX128" fmla="*/ 1845879 w 2013370"/>
              <a:gd name="connsiteY128" fmla="*/ 1023258 h 3023428"/>
              <a:gd name="connsiteX129" fmla="*/ 1856765 w 2013370"/>
              <a:gd name="connsiteY129" fmla="*/ 1001486 h 302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13370" h="3023428">
                <a:moveTo>
                  <a:pt x="1856765" y="1001486"/>
                </a:moveTo>
                <a:cubicBezTo>
                  <a:pt x="1860393" y="992415"/>
                  <a:pt x="1861746" y="978668"/>
                  <a:pt x="1867650" y="968829"/>
                </a:cubicBezTo>
                <a:cubicBezTo>
                  <a:pt x="1872930" y="960028"/>
                  <a:pt x="1883011" y="955072"/>
                  <a:pt x="1889422" y="947058"/>
                </a:cubicBezTo>
                <a:cubicBezTo>
                  <a:pt x="1913537" y="916914"/>
                  <a:pt x="1910582" y="916233"/>
                  <a:pt x="1922079" y="881743"/>
                </a:cubicBezTo>
                <a:cubicBezTo>
                  <a:pt x="1936210" y="782827"/>
                  <a:pt x="1924852" y="829882"/>
                  <a:pt x="1954736" y="740229"/>
                </a:cubicBezTo>
                <a:lnTo>
                  <a:pt x="1965622" y="707572"/>
                </a:lnTo>
                <a:cubicBezTo>
                  <a:pt x="1969250" y="638629"/>
                  <a:pt x="1968281" y="569290"/>
                  <a:pt x="1976507" y="500743"/>
                </a:cubicBezTo>
                <a:cubicBezTo>
                  <a:pt x="1979241" y="477957"/>
                  <a:pt x="1991022" y="457200"/>
                  <a:pt x="1998279" y="435429"/>
                </a:cubicBezTo>
                <a:lnTo>
                  <a:pt x="2009165" y="402772"/>
                </a:lnTo>
                <a:cubicBezTo>
                  <a:pt x="2005536" y="322943"/>
                  <a:pt x="2013370" y="241759"/>
                  <a:pt x="1998279" y="163286"/>
                </a:cubicBezTo>
                <a:cubicBezTo>
                  <a:pt x="1994403" y="143129"/>
                  <a:pt x="1969250" y="134257"/>
                  <a:pt x="1954736" y="119743"/>
                </a:cubicBezTo>
                <a:lnTo>
                  <a:pt x="1922079" y="87086"/>
                </a:lnTo>
                <a:cubicBezTo>
                  <a:pt x="1914822" y="79829"/>
                  <a:pt x="1906000" y="73855"/>
                  <a:pt x="1900307" y="65315"/>
                </a:cubicBezTo>
                <a:cubicBezTo>
                  <a:pt x="1890420" y="50484"/>
                  <a:pt x="1873998" y="21226"/>
                  <a:pt x="1856765" y="10886"/>
                </a:cubicBezTo>
                <a:cubicBezTo>
                  <a:pt x="1846925" y="4982"/>
                  <a:pt x="1834993" y="3629"/>
                  <a:pt x="1824107" y="0"/>
                </a:cubicBezTo>
                <a:cubicBezTo>
                  <a:pt x="1755164" y="3629"/>
                  <a:pt x="1685623" y="1122"/>
                  <a:pt x="1617279" y="10886"/>
                </a:cubicBezTo>
                <a:cubicBezTo>
                  <a:pt x="1607119" y="12338"/>
                  <a:pt x="1604308" y="27378"/>
                  <a:pt x="1595507" y="32658"/>
                </a:cubicBezTo>
                <a:cubicBezTo>
                  <a:pt x="1585668" y="38561"/>
                  <a:pt x="1573736" y="39915"/>
                  <a:pt x="1562850" y="43543"/>
                </a:cubicBezTo>
                <a:cubicBezTo>
                  <a:pt x="1511193" y="95200"/>
                  <a:pt x="1538780" y="80595"/>
                  <a:pt x="1486650" y="97972"/>
                </a:cubicBezTo>
                <a:cubicBezTo>
                  <a:pt x="1373408" y="211214"/>
                  <a:pt x="1527424" y="61468"/>
                  <a:pt x="1421336" y="152400"/>
                </a:cubicBezTo>
                <a:cubicBezTo>
                  <a:pt x="1383843" y="184537"/>
                  <a:pt x="1385119" y="197723"/>
                  <a:pt x="1345136" y="217715"/>
                </a:cubicBezTo>
                <a:cubicBezTo>
                  <a:pt x="1334873" y="222847"/>
                  <a:pt x="1323365" y="224972"/>
                  <a:pt x="1312479" y="228600"/>
                </a:cubicBezTo>
                <a:lnTo>
                  <a:pt x="1203622" y="337458"/>
                </a:lnTo>
                <a:lnTo>
                  <a:pt x="1181850" y="359229"/>
                </a:lnTo>
                <a:cubicBezTo>
                  <a:pt x="1170964" y="370115"/>
                  <a:pt x="1162002" y="383346"/>
                  <a:pt x="1149193" y="391886"/>
                </a:cubicBezTo>
                <a:cubicBezTo>
                  <a:pt x="1138307" y="399143"/>
                  <a:pt x="1126587" y="405282"/>
                  <a:pt x="1116536" y="413658"/>
                </a:cubicBezTo>
                <a:cubicBezTo>
                  <a:pt x="1062177" y="458958"/>
                  <a:pt x="1108612" y="438071"/>
                  <a:pt x="1051222" y="457200"/>
                </a:cubicBezTo>
                <a:cubicBezTo>
                  <a:pt x="1002378" y="506044"/>
                  <a:pt x="1060382" y="454531"/>
                  <a:pt x="996793" y="489858"/>
                </a:cubicBezTo>
                <a:cubicBezTo>
                  <a:pt x="973920" y="502565"/>
                  <a:pt x="949981" y="514898"/>
                  <a:pt x="931479" y="533400"/>
                </a:cubicBezTo>
                <a:cubicBezTo>
                  <a:pt x="924222" y="540657"/>
                  <a:pt x="918508" y="549891"/>
                  <a:pt x="909707" y="555172"/>
                </a:cubicBezTo>
                <a:cubicBezTo>
                  <a:pt x="899868" y="561076"/>
                  <a:pt x="887936" y="562429"/>
                  <a:pt x="877050" y="566058"/>
                </a:cubicBezTo>
                <a:cubicBezTo>
                  <a:pt x="869793" y="576944"/>
                  <a:pt x="865495" y="590542"/>
                  <a:pt x="855279" y="598715"/>
                </a:cubicBezTo>
                <a:cubicBezTo>
                  <a:pt x="846319" y="605883"/>
                  <a:pt x="832461" y="603697"/>
                  <a:pt x="822622" y="609600"/>
                </a:cubicBezTo>
                <a:cubicBezTo>
                  <a:pt x="813821" y="614880"/>
                  <a:pt x="808864" y="624961"/>
                  <a:pt x="800850" y="631372"/>
                </a:cubicBezTo>
                <a:cubicBezTo>
                  <a:pt x="790634" y="639545"/>
                  <a:pt x="778126" y="644629"/>
                  <a:pt x="768193" y="653143"/>
                </a:cubicBezTo>
                <a:cubicBezTo>
                  <a:pt x="768170" y="653163"/>
                  <a:pt x="713776" y="707561"/>
                  <a:pt x="702879" y="718458"/>
                </a:cubicBezTo>
                <a:cubicBezTo>
                  <a:pt x="695622" y="725715"/>
                  <a:pt x="686800" y="731689"/>
                  <a:pt x="681107" y="740229"/>
                </a:cubicBezTo>
                <a:cubicBezTo>
                  <a:pt x="653643" y="781426"/>
                  <a:pt x="668587" y="763635"/>
                  <a:pt x="637565" y="794658"/>
                </a:cubicBezTo>
                <a:cubicBezTo>
                  <a:pt x="630308" y="816429"/>
                  <a:pt x="612547" y="837254"/>
                  <a:pt x="615793" y="859972"/>
                </a:cubicBezTo>
                <a:cubicBezTo>
                  <a:pt x="619422" y="885372"/>
                  <a:pt x="620910" y="911171"/>
                  <a:pt x="626679" y="936172"/>
                </a:cubicBezTo>
                <a:cubicBezTo>
                  <a:pt x="631839" y="958533"/>
                  <a:pt x="641193" y="979715"/>
                  <a:pt x="648450" y="1001486"/>
                </a:cubicBezTo>
                <a:lnTo>
                  <a:pt x="670222" y="1066800"/>
                </a:lnTo>
                <a:cubicBezTo>
                  <a:pt x="673851" y="1077686"/>
                  <a:pt x="678324" y="1088326"/>
                  <a:pt x="681107" y="1099458"/>
                </a:cubicBezTo>
                <a:lnTo>
                  <a:pt x="691993" y="1143000"/>
                </a:lnTo>
                <a:cubicBezTo>
                  <a:pt x="688364" y="1161143"/>
                  <a:pt x="695909" y="1186327"/>
                  <a:pt x="681107" y="1197429"/>
                </a:cubicBezTo>
                <a:cubicBezTo>
                  <a:pt x="670641" y="1205279"/>
                  <a:pt x="658383" y="1184172"/>
                  <a:pt x="648450" y="1175658"/>
                </a:cubicBezTo>
                <a:cubicBezTo>
                  <a:pt x="648429" y="1175640"/>
                  <a:pt x="594031" y="1121238"/>
                  <a:pt x="583136" y="1110343"/>
                </a:cubicBezTo>
                <a:lnTo>
                  <a:pt x="550479" y="1077686"/>
                </a:lnTo>
                <a:lnTo>
                  <a:pt x="528707" y="1055915"/>
                </a:lnTo>
                <a:cubicBezTo>
                  <a:pt x="525079" y="1045029"/>
                  <a:pt x="523725" y="1033097"/>
                  <a:pt x="517822" y="1023258"/>
                </a:cubicBezTo>
                <a:cubicBezTo>
                  <a:pt x="505691" y="1003039"/>
                  <a:pt x="480509" y="993408"/>
                  <a:pt x="463393" y="979715"/>
                </a:cubicBezTo>
                <a:cubicBezTo>
                  <a:pt x="455379" y="973304"/>
                  <a:pt x="450802" y="962533"/>
                  <a:pt x="441622" y="957943"/>
                </a:cubicBezTo>
                <a:cubicBezTo>
                  <a:pt x="421096" y="947680"/>
                  <a:pt x="376307" y="936172"/>
                  <a:pt x="376307" y="936172"/>
                </a:cubicBezTo>
                <a:cubicBezTo>
                  <a:pt x="318250" y="939801"/>
                  <a:pt x="258921" y="934439"/>
                  <a:pt x="202136" y="947058"/>
                </a:cubicBezTo>
                <a:cubicBezTo>
                  <a:pt x="189365" y="949896"/>
                  <a:pt x="185678" y="967760"/>
                  <a:pt x="180365" y="979715"/>
                </a:cubicBezTo>
                <a:cubicBezTo>
                  <a:pt x="171044" y="1000686"/>
                  <a:pt x="158593" y="1045029"/>
                  <a:pt x="158593" y="1045029"/>
                </a:cubicBezTo>
                <a:cubicBezTo>
                  <a:pt x="163005" y="1124434"/>
                  <a:pt x="163325" y="1231973"/>
                  <a:pt x="180365" y="1317172"/>
                </a:cubicBezTo>
                <a:cubicBezTo>
                  <a:pt x="182615" y="1328424"/>
                  <a:pt x="188098" y="1338796"/>
                  <a:pt x="191250" y="1349829"/>
                </a:cubicBezTo>
                <a:cubicBezTo>
                  <a:pt x="195360" y="1364214"/>
                  <a:pt x="197837" y="1379042"/>
                  <a:pt x="202136" y="1393372"/>
                </a:cubicBezTo>
                <a:cubicBezTo>
                  <a:pt x="202146" y="1393407"/>
                  <a:pt x="229344" y="1474997"/>
                  <a:pt x="234793" y="1491343"/>
                </a:cubicBezTo>
                <a:cubicBezTo>
                  <a:pt x="238422" y="1502229"/>
                  <a:pt x="237565" y="1515886"/>
                  <a:pt x="245679" y="1524000"/>
                </a:cubicBezTo>
                <a:lnTo>
                  <a:pt x="289222" y="1567543"/>
                </a:lnTo>
                <a:cubicBezTo>
                  <a:pt x="314238" y="1642595"/>
                  <a:pt x="294765" y="1616631"/>
                  <a:pt x="332765" y="1654629"/>
                </a:cubicBezTo>
                <a:cubicBezTo>
                  <a:pt x="340022" y="1676400"/>
                  <a:pt x="338309" y="1703716"/>
                  <a:pt x="354536" y="1719943"/>
                </a:cubicBezTo>
                <a:lnTo>
                  <a:pt x="398079" y="1763486"/>
                </a:lnTo>
                <a:lnTo>
                  <a:pt x="419850" y="1828800"/>
                </a:lnTo>
                <a:cubicBezTo>
                  <a:pt x="423479" y="1839686"/>
                  <a:pt x="424371" y="1851910"/>
                  <a:pt x="430736" y="1861458"/>
                </a:cubicBezTo>
                <a:cubicBezTo>
                  <a:pt x="458872" y="1903662"/>
                  <a:pt x="448370" y="1881704"/>
                  <a:pt x="463393" y="1926772"/>
                </a:cubicBezTo>
                <a:cubicBezTo>
                  <a:pt x="451076" y="2123840"/>
                  <a:pt x="470901" y="2045761"/>
                  <a:pt x="430736" y="2166258"/>
                </a:cubicBezTo>
                <a:cubicBezTo>
                  <a:pt x="419240" y="2200748"/>
                  <a:pt x="422194" y="2201429"/>
                  <a:pt x="398079" y="2231572"/>
                </a:cubicBezTo>
                <a:cubicBezTo>
                  <a:pt x="391668" y="2239586"/>
                  <a:pt x="385108" y="2248063"/>
                  <a:pt x="376307" y="2253343"/>
                </a:cubicBezTo>
                <a:cubicBezTo>
                  <a:pt x="311924" y="2291972"/>
                  <a:pt x="375219" y="2230950"/>
                  <a:pt x="310993" y="2286000"/>
                </a:cubicBezTo>
                <a:cubicBezTo>
                  <a:pt x="310970" y="2286020"/>
                  <a:pt x="256576" y="2340418"/>
                  <a:pt x="245679" y="2351315"/>
                </a:cubicBezTo>
                <a:cubicBezTo>
                  <a:pt x="238422" y="2358572"/>
                  <a:pt x="233643" y="2369840"/>
                  <a:pt x="223907" y="2373086"/>
                </a:cubicBezTo>
                <a:cubicBezTo>
                  <a:pt x="192300" y="2383622"/>
                  <a:pt x="185449" y="2382723"/>
                  <a:pt x="158593" y="2405743"/>
                </a:cubicBezTo>
                <a:cubicBezTo>
                  <a:pt x="143008" y="2419101"/>
                  <a:pt x="132129" y="2437900"/>
                  <a:pt x="115050" y="2449286"/>
                </a:cubicBezTo>
                <a:cubicBezTo>
                  <a:pt x="104164" y="2456543"/>
                  <a:pt x="92444" y="2462682"/>
                  <a:pt x="82393" y="2471058"/>
                </a:cubicBezTo>
                <a:cubicBezTo>
                  <a:pt x="61757" y="2488255"/>
                  <a:pt x="40198" y="2511906"/>
                  <a:pt x="27965" y="2536372"/>
                </a:cubicBezTo>
                <a:cubicBezTo>
                  <a:pt x="22833" y="2546635"/>
                  <a:pt x="20708" y="2558143"/>
                  <a:pt x="17079" y="2569029"/>
                </a:cubicBezTo>
                <a:cubicBezTo>
                  <a:pt x="24336" y="2590800"/>
                  <a:pt x="22623" y="2618116"/>
                  <a:pt x="38850" y="2634343"/>
                </a:cubicBezTo>
                <a:cubicBezTo>
                  <a:pt x="112965" y="2708458"/>
                  <a:pt x="0" y="2592646"/>
                  <a:pt x="82393" y="2688772"/>
                </a:cubicBezTo>
                <a:cubicBezTo>
                  <a:pt x="95751" y="2704357"/>
                  <a:pt x="114550" y="2715236"/>
                  <a:pt x="125936" y="2732315"/>
                </a:cubicBezTo>
                <a:cubicBezTo>
                  <a:pt x="133193" y="2743201"/>
                  <a:pt x="139193" y="2755039"/>
                  <a:pt x="147707" y="2764972"/>
                </a:cubicBezTo>
                <a:cubicBezTo>
                  <a:pt x="161065" y="2780557"/>
                  <a:pt x="191250" y="2808515"/>
                  <a:pt x="191250" y="2808515"/>
                </a:cubicBezTo>
                <a:cubicBezTo>
                  <a:pt x="191961" y="2811360"/>
                  <a:pt x="207343" y="2877616"/>
                  <a:pt x="213022" y="2884715"/>
                </a:cubicBezTo>
                <a:cubicBezTo>
                  <a:pt x="221195" y="2894931"/>
                  <a:pt x="234793" y="2899229"/>
                  <a:pt x="245679" y="2906486"/>
                </a:cubicBezTo>
                <a:cubicBezTo>
                  <a:pt x="249308" y="2921000"/>
                  <a:pt x="247219" y="2938346"/>
                  <a:pt x="256565" y="2950029"/>
                </a:cubicBezTo>
                <a:cubicBezTo>
                  <a:pt x="263733" y="2958989"/>
                  <a:pt x="277933" y="2958862"/>
                  <a:pt x="289222" y="2960915"/>
                </a:cubicBezTo>
                <a:cubicBezTo>
                  <a:pt x="318004" y="2966148"/>
                  <a:pt x="347279" y="2968172"/>
                  <a:pt x="376307" y="2971800"/>
                </a:cubicBezTo>
                <a:cubicBezTo>
                  <a:pt x="531189" y="3023428"/>
                  <a:pt x="418690" y="2994454"/>
                  <a:pt x="724650" y="2982686"/>
                </a:cubicBezTo>
                <a:cubicBezTo>
                  <a:pt x="739164" y="2979057"/>
                  <a:pt x="754811" y="2978491"/>
                  <a:pt x="768193" y="2971800"/>
                </a:cubicBezTo>
                <a:cubicBezTo>
                  <a:pt x="777373" y="2967210"/>
                  <a:pt x="780785" y="2954619"/>
                  <a:pt x="789965" y="2950029"/>
                </a:cubicBezTo>
                <a:cubicBezTo>
                  <a:pt x="810491" y="2939766"/>
                  <a:pt x="833508" y="2935515"/>
                  <a:pt x="855279" y="2928258"/>
                </a:cubicBezTo>
                <a:lnTo>
                  <a:pt x="887936" y="2917372"/>
                </a:lnTo>
                <a:cubicBezTo>
                  <a:pt x="898822" y="2913743"/>
                  <a:pt x="909189" y="2907753"/>
                  <a:pt x="920593" y="2906486"/>
                </a:cubicBezTo>
                <a:lnTo>
                  <a:pt x="1018565" y="2895600"/>
                </a:lnTo>
                <a:cubicBezTo>
                  <a:pt x="1029451" y="2891972"/>
                  <a:pt x="1041885" y="2891384"/>
                  <a:pt x="1051222" y="2884715"/>
                </a:cubicBezTo>
                <a:cubicBezTo>
                  <a:pt x="1109005" y="2843442"/>
                  <a:pt x="1080199" y="2850908"/>
                  <a:pt x="1116536" y="2808515"/>
                </a:cubicBezTo>
                <a:cubicBezTo>
                  <a:pt x="1129894" y="2792930"/>
                  <a:pt x="1140606" y="2771463"/>
                  <a:pt x="1160079" y="2764972"/>
                </a:cubicBezTo>
                <a:lnTo>
                  <a:pt x="1192736" y="2754086"/>
                </a:lnTo>
                <a:cubicBezTo>
                  <a:pt x="1259752" y="2653561"/>
                  <a:pt x="1174228" y="2777222"/>
                  <a:pt x="1236279" y="2699658"/>
                </a:cubicBezTo>
                <a:cubicBezTo>
                  <a:pt x="1244452" y="2689442"/>
                  <a:pt x="1250793" y="2677886"/>
                  <a:pt x="1258050" y="2667000"/>
                </a:cubicBezTo>
                <a:cubicBezTo>
                  <a:pt x="1283318" y="2490130"/>
                  <a:pt x="1250862" y="2684863"/>
                  <a:pt x="1290707" y="2525486"/>
                </a:cubicBezTo>
                <a:cubicBezTo>
                  <a:pt x="1304082" y="2471986"/>
                  <a:pt x="1291014" y="2492522"/>
                  <a:pt x="1323365" y="2460172"/>
                </a:cubicBezTo>
                <a:lnTo>
                  <a:pt x="1345136" y="2394858"/>
                </a:lnTo>
                <a:lnTo>
                  <a:pt x="1356022" y="2362200"/>
                </a:lnTo>
                <a:cubicBezTo>
                  <a:pt x="1352393" y="2278743"/>
                  <a:pt x="1358869" y="2194228"/>
                  <a:pt x="1345136" y="2111829"/>
                </a:cubicBezTo>
                <a:cubicBezTo>
                  <a:pt x="1343250" y="2100511"/>
                  <a:pt x="1322318" y="2106847"/>
                  <a:pt x="1312479" y="2100943"/>
                </a:cubicBezTo>
                <a:cubicBezTo>
                  <a:pt x="1303678" y="2095663"/>
                  <a:pt x="1297964" y="2086429"/>
                  <a:pt x="1290707" y="2079172"/>
                </a:cubicBezTo>
                <a:cubicBezTo>
                  <a:pt x="1287079" y="2061029"/>
                  <a:pt x="1284690" y="2042593"/>
                  <a:pt x="1279822" y="2024743"/>
                </a:cubicBezTo>
                <a:cubicBezTo>
                  <a:pt x="1273784" y="2002603"/>
                  <a:pt x="1263616" y="1981693"/>
                  <a:pt x="1258050" y="1959429"/>
                </a:cubicBezTo>
                <a:cubicBezTo>
                  <a:pt x="1254422" y="1944915"/>
                  <a:pt x="1251464" y="1930216"/>
                  <a:pt x="1247165" y="1915886"/>
                </a:cubicBezTo>
                <a:lnTo>
                  <a:pt x="1214507" y="1817915"/>
                </a:lnTo>
                <a:cubicBezTo>
                  <a:pt x="1214507" y="1817914"/>
                  <a:pt x="1192737" y="1752600"/>
                  <a:pt x="1192736" y="1752600"/>
                </a:cubicBezTo>
                <a:cubicBezTo>
                  <a:pt x="1138061" y="1738932"/>
                  <a:pt x="1163386" y="1746446"/>
                  <a:pt x="1116536" y="1730829"/>
                </a:cubicBezTo>
                <a:cubicBezTo>
                  <a:pt x="1119530" y="1709875"/>
                  <a:pt x="1129270" y="1609238"/>
                  <a:pt x="1149193" y="1589315"/>
                </a:cubicBezTo>
                <a:lnTo>
                  <a:pt x="1170965" y="1567543"/>
                </a:lnTo>
                <a:cubicBezTo>
                  <a:pt x="1174593" y="1426029"/>
                  <a:pt x="1171520" y="1284183"/>
                  <a:pt x="1181850" y="1143000"/>
                </a:cubicBezTo>
                <a:cubicBezTo>
                  <a:pt x="1182599" y="1132764"/>
                  <a:pt x="1194442" y="1125819"/>
                  <a:pt x="1203622" y="1121229"/>
                </a:cubicBezTo>
                <a:cubicBezTo>
                  <a:pt x="1224148" y="1110966"/>
                  <a:pt x="1268936" y="1099458"/>
                  <a:pt x="1268936" y="1099458"/>
                </a:cubicBezTo>
                <a:cubicBezTo>
                  <a:pt x="1279822" y="1092201"/>
                  <a:pt x="1289891" y="1083537"/>
                  <a:pt x="1301593" y="1077686"/>
                </a:cubicBezTo>
                <a:cubicBezTo>
                  <a:pt x="1335155" y="1060904"/>
                  <a:pt x="1391314" y="1059668"/>
                  <a:pt x="1421336" y="1055915"/>
                </a:cubicBezTo>
                <a:cubicBezTo>
                  <a:pt x="1475765" y="1059543"/>
                  <a:pt x="1530903" y="1057320"/>
                  <a:pt x="1584622" y="1066800"/>
                </a:cubicBezTo>
                <a:cubicBezTo>
                  <a:pt x="1594729" y="1068584"/>
                  <a:pt x="1596960" y="1084529"/>
                  <a:pt x="1606393" y="1088572"/>
                </a:cubicBezTo>
                <a:cubicBezTo>
                  <a:pt x="1623399" y="1095861"/>
                  <a:pt x="1642679" y="1095829"/>
                  <a:pt x="1660822" y="1099458"/>
                </a:cubicBezTo>
                <a:cubicBezTo>
                  <a:pt x="1697108" y="1095829"/>
                  <a:pt x="1733636" y="1094117"/>
                  <a:pt x="1769679" y="1088572"/>
                </a:cubicBezTo>
                <a:cubicBezTo>
                  <a:pt x="1781020" y="1086827"/>
                  <a:pt x="1793376" y="1084854"/>
                  <a:pt x="1802336" y="1077686"/>
                </a:cubicBezTo>
                <a:cubicBezTo>
                  <a:pt x="1812552" y="1069513"/>
                  <a:pt x="1815934" y="1055245"/>
                  <a:pt x="1824107" y="1045029"/>
                </a:cubicBezTo>
                <a:cubicBezTo>
                  <a:pt x="1830518" y="1037015"/>
                  <a:pt x="1838622" y="1030515"/>
                  <a:pt x="1845879" y="1023258"/>
                </a:cubicBezTo>
                <a:cubicBezTo>
                  <a:pt x="1857912" y="987158"/>
                  <a:pt x="1853137" y="1010557"/>
                  <a:pt x="1856765" y="100148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orma libre"/>
          <p:cNvSpPr/>
          <p:nvPr/>
        </p:nvSpPr>
        <p:spPr>
          <a:xfrm>
            <a:off x="4659086" y="3668486"/>
            <a:ext cx="769340" cy="1558854"/>
          </a:xfrm>
          <a:custGeom>
            <a:avLst/>
            <a:gdLst>
              <a:gd name="connsiteX0" fmla="*/ 707571 w 769340"/>
              <a:gd name="connsiteY0" fmla="*/ 10885 h 1558854"/>
              <a:gd name="connsiteX1" fmla="*/ 762000 w 769340"/>
              <a:gd name="connsiteY1" fmla="*/ 174171 h 1558854"/>
              <a:gd name="connsiteX2" fmla="*/ 751114 w 769340"/>
              <a:gd name="connsiteY2" fmla="*/ 293914 h 1558854"/>
              <a:gd name="connsiteX3" fmla="*/ 729343 w 769340"/>
              <a:gd name="connsiteY3" fmla="*/ 359228 h 1558854"/>
              <a:gd name="connsiteX4" fmla="*/ 707571 w 769340"/>
              <a:gd name="connsiteY4" fmla="*/ 435428 h 1558854"/>
              <a:gd name="connsiteX5" fmla="*/ 664028 w 769340"/>
              <a:gd name="connsiteY5" fmla="*/ 511628 h 1558854"/>
              <a:gd name="connsiteX6" fmla="*/ 620485 w 769340"/>
              <a:gd name="connsiteY6" fmla="*/ 555171 h 1558854"/>
              <a:gd name="connsiteX7" fmla="*/ 631371 w 769340"/>
              <a:gd name="connsiteY7" fmla="*/ 674914 h 1558854"/>
              <a:gd name="connsiteX8" fmla="*/ 642257 w 769340"/>
              <a:gd name="connsiteY8" fmla="*/ 707571 h 1558854"/>
              <a:gd name="connsiteX9" fmla="*/ 707571 w 769340"/>
              <a:gd name="connsiteY9" fmla="*/ 751114 h 1558854"/>
              <a:gd name="connsiteX10" fmla="*/ 707571 w 769340"/>
              <a:gd name="connsiteY10" fmla="*/ 859971 h 1558854"/>
              <a:gd name="connsiteX11" fmla="*/ 642257 w 769340"/>
              <a:gd name="connsiteY11" fmla="*/ 881743 h 1558854"/>
              <a:gd name="connsiteX12" fmla="*/ 511628 w 769340"/>
              <a:gd name="connsiteY12" fmla="*/ 903514 h 1558854"/>
              <a:gd name="connsiteX13" fmla="*/ 446314 w 769340"/>
              <a:gd name="connsiteY13" fmla="*/ 936171 h 1558854"/>
              <a:gd name="connsiteX14" fmla="*/ 424543 w 769340"/>
              <a:gd name="connsiteY14" fmla="*/ 957943 h 1558854"/>
              <a:gd name="connsiteX15" fmla="*/ 391885 w 769340"/>
              <a:gd name="connsiteY15" fmla="*/ 968828 h 1558854"/>
              <a:gd name="connsiteX16" fmla="*/ 359228 w 769340"/>
              <a:gd name="connsiteY16" fmla="*/ 1023257 h 1558854"/>
              <a:gd name="connsiteX17" fmla="*/ 326571 w 769340"/>
              <a:gd name="connsiteY17" fmla="*/ 1088571 h 1558854"/>
              <a:gd name="connsiteX18" fmla="*/ 304800 w 769340"/>
              <a:gd name="connsiteY18" fmla="*/ 1164771 h 1558854"/>
              <a:gd name="connsiteX19" fmla="*/ 283028 w 769340"/>
              <a:gd name="connsiteY19" fmla="*/ 1186543 h 1558854"/>
              <a:gd name="connsiteX20" fmla="*/ 272143 w 769340"/>
              <a:gd name="connsiteY20" fmla="*/ 1219200 h 1558854"/>
              <a:gd name="connsiteX21" fmla="*/ 250371 w 769340"/>
              <a:gd name="connsiteY21" fmla="*/ 1240971 h 1558854"/>
              <a:gd name="connsiteX22" fmla="*/ 217714 w 769340"/>
              <a:gd name="connsiteY22" fmla="*/ 1349828 h 1558854"/>
              <a:gd name="connsiteX23" fmla="*/ 174171 w 769340"/>
              <a:gd name="connsiteY23" fmla="*/ 1393371 h 1558854"/>
              <a:gd name="connsiteX24" fmla="*/ 163285 w 769340"/>
              <a:gd name="connsiteY24" fmla="*/ 1426028 h 1558854"/>
              <a:gd name="connsiteX25" fmla="*/ 141514 w 769340"/>
              <a:gd name="connsiteY25" fmla="*/ 1447800 h 1558854"/>
              <a:gd name="connsiteX26" fmla="*/ 119743 w 769340"/>
              <a:gd name="connsiteY26" fmla="*/ 1513114 h 1558854"/>
              <a:gd name="connsiteX27" fmla="*/ 108857 w 769340"/>
              <a:gd name="connsiteY27" fmla="*/ 1545771 h 1558854"/>
              <a:gd name="connsiteX28" fmla="*/ 76200 w 769340"/>
              <a:gd name="connsiteY28" fmla="*/ 1556657 h 1558854"/>
              <a:gd name="connsiteX29" fmla="*/ 21771 w 769340"/>
              <a:gd name="connsiteY29" fmla="*/ 1545771 h 1558854"/>
              <a:gd name="connsiteX30" fmla="*/ 0 w 769340"/>
              <a:gd name="connsiteY30" fmla="*/ 1480457 h 1558854"/>
              <a:gd name="connsiteX31" fmla="*/ 21771 w 769340"/>
              <a:gd name="connsiteY31" fmla="*/ 1197428 h 1558854"/>
              <a:gd name="connsiteX32" fmla="*/ 32657 w 769340"/>
              <a:gd name="connsiteY32" fmla="*/ 1164771 h 1558854"/>
              <a:gd name="connsiteX33" fmla="*/ 43543 w 769340"/>
              <a:gd name="connsiteY33" fmla="*/ 1121228 h 1558854"/>
              <a:gd name="connsiteX34" fmla="*/ 65314 w 769340"/>
              <a:gd name="connsiteY34" fmla="*/ 1055914 h 1558854"/>
              <a:gd name="connsiteX35" fmla="*/ 76200 w 769340"/>
              <a:gd name="connsiteY35" fmla="*/ 816428 h 1558854"/>
              <a:gd name="connsiteX36" fmla="*/ 87085 w 769340"/>
              <a:gd name="connsiteY36" fmla="*/ 783771 h 1558854"/>
              <a:gd name="connsiteX37" fmla="*/ 119743 w 769340"/>
              <a:gd name="connsiteY37" fmla="*/ 794657 h 1558854"/>
              <a:gd name="connsiteX38" fmla="*/ 217714 w 769340"/>
              <a:gd name="connsiteY38" fmla="*/ 772885 h 1558854"/>
              <a:gd name="connsiteX39" fmla="*/ 250371 w 769340"/>
              <a:gd name="connsiteY39" fmla="*/ 751114 h 1558854"/>
              <a:gd name="connsiteX40" fmla="*/ 272143 w 769340"/>
              <a:gd name="connsiteY40" fmla="*/ 598714 h 1558854"/>
              <a:gd name="connsiteX41" fmla="*/ 293914 w 769340"/>
              <a:gd name="connsiteY41" fmla="*/ 566057 h 1558854"/>
              <a:gd name="connsiteX42" fmla="*/ 315685 w 769340"/>
              <a:gd name="connsiteY42" fmla="*/ 544285 h 1558854"/>
              <a:gd name="connsiteX43" fmla="*/ 304800 w 769340"/>
              <a:gd name="connsiteY43" fmla="*/ 511628 h 1558854"/>
              <a:gd name="connsiteX44" fmla="*/ 272143 w 769340"/>
              <a:gd name="connsiteY44" fmla="*/ 500743 h 1558854"/>
              <a:gd name="connsiteX45" fmla="*/ 174171 w 769340"/>
              <a:gd name="connsiteY45" fmla="*/ 489857 h 1558854"/>
              <a:gd name="connsiteX46" fmla="*/ 185057 w 769340"/>
              <a:gd name="connsiteY46" fmla="*/ 326571 h 1558854"/>
              <a:gd name="connsiteX47" fmla="*/ 206828 w 769340"/>
              <a:gd name="connsiteY47" fmla="*/ 261257 h 1558854"/>
              <a:gd name="connsiteX48" fmla="*/ 228600 w 769340"/>
              <a:gd name="connsiteY48" fmla="*/ 239485 h 1558854"/>
              <a:gd name="connsiteX49" fmla="*/ 250371 w 769340"/>
              <a:gd name="connsiteY49" fmla="*/ 174171 h 1558854"/>
              <a:gd name="connsiteX50" fmla="*/ 261257 w 769340"/>
              <a:gd name="connsiteY50" fmla="*/ 141514 h 1558854"/>
              <a:gd name="connsiteX51" fmla="*/ 293914 w 769340"/>
              <a:gd name="connsiteY51" fmla="*/ 119743 h 1558854"/>
              <a:gd name="connsiteX52" fmla="*/ 337457 w 769340"/>
              <a:gd name="connsiteY52" fmla="*/ 76200 h 1558854"/>
              <a:gd name="connsiteX53" fmla="*/ 359228 w 769340"/>
              <a:gd name="connsiteY53" fmla="*/ 54428 h 1558854"/>
              <a:gd name="connsiteX54" fmla="*/ 468085 w 769340"/>
              <a:gd name="connsiteY54" fmla="*/ 43543 h 1558854"/>
              <a:gd name="connsiteX55" fmla="*/ 566057 w 769340"/>
              <a:gd name="connsiteY55" fmla="*/ 10885 h 1558854"/>
              <a:gd name="connsiteX56" fmla="*/ 598714 w 769340"/>
              <a:gd name="connsiteY56" fmla="*/ 0 h 1558854"/>
              <a:gd name="connsiteX57" fmla="*/ 707571 w 769340"/>
              <a:gd name="connsiteY57" fmla="*/ 10885 h 15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69340" h="1558854">
                <a:moveTo>
                  <a:pt x="707571" y="10885"/>
                </a:moveTo>
                <a:cubicBezTo>
                  <a:pt x="769340" y="103540"/>
                  <a:pt x="748224" y="50194"/>
                  <a:pt x="762000" y="174171"/>
                </a:cubicBezTo>
                <a:cubicBezTo>
                  <a:pt x="758371" y="214085"/>
                  <a:pt x="758079" y="254445"/>
                  <a:pt x="751114" y="293914"/>
                </a:cubicBezTo>
                <a:cubicBezTo>
                  <a:pt x="747126" y="316514"/>
                  <a:pt x="734909" y="336964"/>
                  <a:pt x="729343" y="359228"/>
                </a:cubicBezTo>
                <a:cubicBezTo>
                  <a:pt x="715674" y="413903"/>
                  <a:pt x="723188" y="388578"/>
                  <a:pt x="707571" y="435428"/>
                </a:cubicBezTo>
                <a:cubicBezTo>
                  <a:pt x="687368" y="556645"/>
                  <a:pt x="721487" y="470586"/>
                  <a:pt x="664028" y="511628"/>
                </a:cubicBezTo>
                <a:cubicBezTo>
                  <a:pt x="647325" y="523559"/>
                  <a:pt x="620485" y="555171"/>
                  <a:pt x="620485" y="555171"/>
                </a:cubicBezTo>
                <a:cubicBezTo>
                  <a:pt x="624114" y="595085"/>
                  <a:pt x="625703" y="635238"/>
                  <a:pt x="631371" y="674914"/>
                </a:cubicBezTo>
                <a:cubicBezTo>
                  <a:pt x="632994" y="686273"/>
                  <a:pt x="634143" y="699457"/>
                  <a:pt x="642257" y="707571"/>
                </a:cubicBezTo>
                <a:cubicBezTo>
                  <a:pt x="660759" y="726073"/>
                  <a:pt x="707571" y="751114"/>
                  <a:pt x="707571" y="751114"/>
                </a:cubicBezTo>
                <a:cubicBezTo>
                  <a:pt x="715267" y="781897"/>
                  <a:pt x="733521" y="830314"/>
                  <a:pt x="707571" y="859971"/>
                </a:cubicBezTo>
                <a:cubicBezTo>
                  <a:pt x="692459" y="877242"/>
                  <a:pt x="664028" y="874486"/>
                  <a:pt x="642257" y="881743"/>
                </a:cubicBezTo>
                <a:cubicBezTo>
                  <a:pt x="578434" y="903017"/>
                  <a:pt x="620987" y="891363"/>
                  <a:pt x="511628" y="903514"/>
                </a:cubicBezTo>
                <a:cubicBezTo>
                  <a:pt x="477137" y="915011"/>
                  <a:pt x="476458" y="912055"/>
                  <a:pt x="446314" y="936171"/>
                </a:cubicBezTo>
                <a:cubicBezTo>
                  <a:pt x="438300" y="942582"/>
                  <a:pt x="433344" y="952663"/>
                  <a:pt x="424543" y="957943"/>
                </a:cubicBezTo>
                <a:cubicBezTo>
                  <a:pt x="414703" y="963847"/>
                  <a:pt x="402771" y="965200"/>
                  <a:pt x="391885" y="968828"/>
                </a:cubicBezTo>
                <a:cubicBezTo>
                  <a:pt x="349361" y="1011354"/>
                  <a:pt x="387491" y="966732"/>
                  <a:pt x="359228" y="1023257"/>
                </a:cubicBezTo>
                <a:cubicBezTo>
                  <a:pt x="327423" y="1086866"/>
                  <a:pt x="344812" y="1024729"/>
                  <a:pt x="326571" y="1088571"/>
                </a:cubicBezTo>
                <a:cubicBezTo>
                  <a:pt x="323984" y="1097624"/>
                  <a:pt x="311916" y="1152911"/>
                  <a:pt x="304800" y="1164771"/>
                </a:cubicBezTo>
                <a:cubicBezTo>
                  <a:pt x="299520" y="1173572"/>
                  <a:pt x="290285" y="1179286"/>
                  <a:pt x="283028" y="1186543"/>
                </a:cubicBezTo>
                <a:cubicBezTo>
                  <a:pt x="279400" y="1197429"/>
                  <a:pt x="278047" y="1209361"/>
                  <a:pt x="272143" y="1219200"/>
                </a:cubicBezTo>
                <a:cubicBezTo>
                  <a:pt x="266863" y="1228001"/>
                  <a:pt x="254961" y="1231791"/>
                  <a:pt x="250371" y="1240971"/>
                </a:cubicBezTo>
                <a:cubicBezTo>
                  <a:pt x="235571" y="1270570"/>
                  <a:pt x="241682" y="1325860"/>
                  <a:pt x="217714" y="1349828"/>
                </a:cubicBezTo>
                <a:lnTo>
                  <a:pt x="174171" y="1393371"/>
                </a:lnTo>
                <a:cubicBezTo>
                  <a:pt x="170542" y="1404257"/>
                  <a:pt x="169189" y="1416189"/>
                  <a:pt x="163285" y="1426028"/>
                </a:cubicBezTo>
                <a:cubicBezTo>
                  <a:pt x="158005" y="1434829"/>
                  <a:pt x="146104" y="1438620"/>
                  <a:pt x="141514" y="1447800"/>
                </a:cubicBezTo>
                <a:cubicBezTo>
                  <a:pt x="131251" y="1468326"/>
                  <a:pt x="127000" y="1491343"/>
                  <a:pt x="119743" y="1513114"/>
                </a:cubicBezTo>
                <a:cubicBezTo>
                  <a:pt x="116114" y="1524000"/>
                  <a:pt x="119743" y="1542142"/>
                  <a:pt x="108857" y="1545771"/>
                </a:cubicBezTo>
                <a:lnTo>
                  <a:pt x="76200" y="1556657"/>
                </a:lnTo>
                <a:cubicBezTo>
                  <a:pt x="58057" y="1553028"/>
                  <a:pt x="34854" y="1558854"/>
                  <a:pt x="21771" y="1545771"/>
                </a:cubicBezTo>
                <a:cubicBezTo>
                  <a:pt x="5544" y="1529544"/>
                  <a:pt x="0" y="1480457"/>
                  <a:pt x="0" y="1480457"/>
                </a:cubicBezTo>
                <a:cubicBezTo>
                  <a:pt x="1803" y="1455218"/>
                  <a:pt x="17118" y="1232324"/>
                  <a:pt x="21771" y="1197428"/>
                </a:cubicBezTo>
                <a:cubicBezTo>
                  <a:pt x="23288" y="1186054"/>
                  <a:pt x="29505" y="1175804"/>
                  <a:pt x="32657" y="1164771"/>
                </a:cubicBezTo>
                <a:cubicBezTo>
                  <a:pt x="36767" y="1150386"/>
                  <a:pt x="39244" y="1135558"/>
                  <a:pt x="43543" y="1121228"/>
                </a:cubicBezTo>
                <a:cubicBezTo>
                  <a:pt x="50137" y="1099247"/>
                  <a:pt x="65314" y="1055914"/>
                  <a:pt x="65314" y="1055914"/>
                </a:cubicBezTo>
                <a:cubicBezTo>
                  <a:pt x="68943" y="976085"/>
                  <a:pt x="69828" y="896085"/>
                  <a:pt x="76200" y="816428"/>
                </a:cubicBezTo>
                <a:cubicBezTo>
                  <a:pt x="77115" y="804990"/>
                  <a:pt x="76822" y="788902"/>
                  <a:pt x="87085" y="783771"/>
                </a:cubicBezTo>
                <a:cubicBezTo>
                  <a:pt x="97348" y="778639"/>
                  <a:pt x="108857" y="791028"/>
                  <a:pt x="119743" y="794657"/>
                </a:cubicBezTo>
                <a:cubicBezTo>
                  <a:pt x="144831" y="790476"/>
                  <a:pt x="190915" y="786285"/>
                  <a:pt x="217714" y="772885"/>
                </a:cubicBezTo>
                <a:cubicBezTo>
                  <a:pt x="229416" y="767034"/>
                  <a:pt x="239485" y="758371"/>
                  <a:pt x="250371" y="751114"/>
                </a:cubicBezTo>
                <a:cubicBezTo>
                  <a:pt x="253153" y="720516"/>
                  <a:pt x="251200" y="640600"/>
                  <a:pt x="272143" y="598714"/>
                </a:cubicBezTo>
                <a:cubicBezTo>
                  <a:pt x="277994" y="587012"/>
                  <a:pt x="285741" y="576273"/>
                  <a:pt x="293914" y="566057"/>
                </a:cubicBezTo>
                <a:cubicBezTo>
                  <a:pt x="300325" y="558043"/>
                  <a:pt x="308428" y="551542"/>
                  <a:pt x="315685" y="544285"/>
                </a:cubicBezTo>
                <a:cubicBezTo>
                  <a:pt x="312057" y="533399"/>
                  <a:pt x="312914" y="519742"/>
                  <a:pt x="304800" y="511628"/>
                </a:cubicBezTo>
                <a:cubicBezTo>
                  <a:pt x="296686" y="503514"/>
                  <a:pt x="283461" y="502629"/>
                  <a:pt x="272143" y="500743"/>
                </a:cubicBezTo>
                <a:cubicBezTo>
                  <a:pt x="239732" y="495341"/>
                  <a:pt x="206828" y="493486"/>
                  <a:pt x="174171" y="489857"/>
                </a:cubicBezTo>
                <a:cubicBezTo>
                  <a:pt x="177800" y="435428"/>
                  <a:pt x="177343" y="380572"/>
                  <a:pt x="185057" y="326571"/>
                </a:cubicBezTo>
                <a:cubicBezTo>
                  <a:pt x="188302" y="303853"/>
                  <a:pt x="190601" y="277484"/>
                  <a:pt x="206828" y="261257"/>
                </a:cubicBezTo>
                <a:lnTo>
                  <a:pt x="228600" y="239485"/>
                </a:lnTo>
                <a:lnTo>
                  <a:pt x="250371" y="174171"/>
                </a:lnTo>
                <a:cubicBezTo>
                  <a:pt x="254000" y="163285"/>
                  <a:pt x="251710" y="147879"/>
                  <a:pt x="261257" y="141514"/>
                </a:cubicBezTo>
                <a:cubicBezTo>
                  <a:pt x="272143" y="134257"/>
                  <a:pt x="283981" y="128257"/>
                  <a:pt x="293914" y="119743"/>
                </a:cubicBezTo>
                <a:cubicBezTo>
                  <a:pt x="309499" y="106385"/>
                  <a:pt x="322943" y="90714"/>
                  <a:pt x="337457" y="76200"/>
                </a:cubicBezTo>
                <a:cubicBezTo>
                  <a:pt x="344714" y="68943"/>
                  <a:pt x="349016" y="55449"/>
                  <a:pt x="359228" y="54428"/>
                </a:cubicBezTo>
                <a:lnTo>
                  <a:pt x="468085" y="43543"/>
                </a:lnTo>
                <a:lnTo>
                  <a:pt x="566057" y="10885"/>
                </a:lnTo>
                <a:cubicBezTo>
                  <a:pt x="576943" y="7257"/>
                  <a:pt x="587240" y="0"/>
                  <a:pt x="598714" y="0"/>
                </a:cubicBezTo>
                <a:lnTo>
                  <a:pt x="707571" y="10885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51232" y="114964"/>
            <a:ext cx="2367508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Mujer 49 años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Disnea grado II – III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No TBQ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Lesiones cutáneas</a:t>
            </a:r>
            <a:endParaRPr lang="es-A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R\Desktop\SEBASTIAN\MEDICINA\ACADEMICO\CLASES 2013\1 CORDOBA 29 JUNIO\Patron en mosaico\CASOS\3 USAR\Patron en Mosaico vascular x TC DR ARAYA\GONZALEZ _NATALIA ELSA_(Friday-20-2011_12-33-23-32818).jpg"/>
          <p:cNvPicPr>
            <a:picLocks noChangeAspect="1" noChangeArrowheads="1"/>
          </p:cNvPicPr>
          <p:nvPr/>
        </p:nvPicPr>
        <p:blipFill>
          <a:blip r:embed="rId2" cstate="print"/>
          <a:srcRect l="9449" t="11057" r="14933" b="1831"/>
          <a:stretch>
            <a:fillRect/>
          </a:stretch>
        </p:blipFill>
        <p:spPr bwMode="auto">
          <a:xfrm>
            <a:off x="265588" y="996464"/>
            <a:ext cx="4508368" cy="490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889836" y="6118977"/>
            <a:ext cx="3714612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600" dirty="0" smtClean="0">
                <a:solidFill>
                  <a:schemeClr val="bg1"/>
                </a:solidFill>
              </a:rPr>
              <a:t>Poliangeítis microscópica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9552" y="6122780"/>
            <a:ext cx="3692678" cy="492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600" dirty="0" smtClean="0">
                <a:solidFill>
                  <a:schemeClr val="bg1"/>
                </a:solidFill>
              </a:rPr>
              <a:t>ENF. VASCULAR OCLUSIVA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8" name="17 Llamada de flecha a la derecha"/>
          <p:cNvSpPr/>
          <p:nvPr/>
        </p:nvSpPr>
        <p:spPr>
          <a:xfrm>
            <a:off x="556956" y="6092976"/>
            <a:ext cx="4000976" cy="576064"/>
          </a:xfrm>
          <a:prstGeom prst="rightArrowCallout">
            <a:avLst>
              <a:gd name="adj1" fmla="val 50000"/>
              <a:gd name="adj2" fmla="val 49420"/>
              <a:gd name="adj3" fmla="val 34768"/>
              <a:gd name="adj4" fmla="val 8977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3" name="12 Grupo"/>
          <p:cNvGrpSpPr/>
          <p:nvPr/>
        </p:nvGrpSpPr>
        <p:grpSpPr>
          <a:xfrm>
            <a:off x="4986858" y="1700808"/>
            <a:ext cx="4074619" cy="2837001"/>
            <a:chOff x="4986858" y="1700808"/>
            <a:chExt cx="4074619" cy="2837001"/>
          </a:xfrm>
        </p:grpSpPr>
        <p:sp>
          <p:nvSpPr>
            <p:cNvPr id="10" name="9 Rectángulo redondeado"/>
            <p:cNvSpPr/>
            <p:nvPr/>
          </p:nvSpPr>
          <p:spPr>
            <a:xfrm>
              <a:off x="5004048" y="1700808"/>
              <a:ext cx="3816424" cy="6480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</a:rPr>
                <a:t>Vasculitis - pulmonar</a:t>
              </a:r>
              <a:endParaRPr lang="es-AR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986858" y="2477795"/>
              <a:ext cx="3833614" cy="1746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43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s-AR" sz="2600" dirty="0" smtClean="0">
                  <a:solidFill>
                    <a:schemeClr val="bg1"/>
                  </a:solidFill>
                </a:rPr>
                <a:t>Enf. de Wegener</a:t>
              </a:r>
            </a:p>
            <a:p>
              <a:pPr>
                <a:lnSpc>
                  <a:spcPts val="43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s-AR" sz="2600" dirty="0" smtClean="0">
                  <a:solidFill>
                    <a:schemeClr val="bg1"/>
                  </a:solidFill>
                </a:rPr>
                <a:t>Enf. de </a:t>
              </a:r>
              <a:r>
                <a:rPr lang="es-AR" sz="2600" dirty="0" err="1" smtClean="0">
                  <a:solidFill>
                    <a:schemeClr val="bg1"/>
                  </a:solidFill>
                </a:rPr>
                <a:t>Churg</a:t>
              </a:r>
              <a:r>
                <a:rPr lang="es-AR" sz="2600" dirty="0" smtClean="0">
                  <a:solidFill>
                    <a:schemeClr val="bg1"/>
                  </a:solidFill>
                </a:rPr>
                <a:t> – Strauss</a:t>
              </a:r>
            </a:p>
            <a:p>
              <a:pPr>
                <a:lnSpc>
                  <a:spcPts val="43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s-AR" sz="2600" dirty="0" smtClean="0">
                  <a:solidFill>
                    <a:schemeClr val="bg1"/>
                  </a:solidFill>
                </a:rPr>
                <a:t>Poliangeítis microscópica</a:t>
              </a:r>
              <a:endParaRPr lang="es-AR" sz="2600" dirty="0">
                <a:solidFill>
                  <a:schemeClr val="bg1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730950" y="4230032"/>
              <a:ext cx="33305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400" dirty="0" err="1" smtClean="0">
                  <a:solidFill>
                    <a:schemeClr val="bg1"/>
                  </a:solidFill>
                </a:rPr>
                <a:t>Arch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Bronconeumol</a:t>
              </a:r>
              <a:r>
                <a:rPr lang="es-AR" sz="1400" dirty="0" smtClean="0">
                  <a:solidFill>
                    <a:schemeClr val="bg1"/>
                  </a:solidFill>
                </a:rPr>
                <a:t>. 2012;48(11):410–418</a:t>
              </a:r>
              <a:endParaRPr lang="es-AR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SAR\Desktop\Imagen2.jpg"/>
          <p:cNvPicPr>
            <a:picLocks noChangeAspect="1" noChangeArrowheads="1"/>
          </p:cNvPicPr>
          <p:nvPr/>
        </p:nvPicPr>
        <p:blipFill>
          <a:blip r:embed="rId2" cstate="print"/>
          <a:srcRect l="623" t="-53" r="967" b="436"/>
          <a:stretch>
            <a:fillRect/>
          </a:stretch>
        </p:blipFill>
        <p:spPr bwMode="auto">
          <a:xfrm>
            <a:off x="4600136" y="1268760"/>
            <a:ext cx="4445391" cy="3826413"/>
          </a:xfrm>
          <a:prstGeom prst="rect">
            <a:avLst/>
          </a:prstGeom>
          <a:noFill/>
        </p:spPr>
      </p:pic>
      <p:pic>
        <p:nvPicPr>
          <p:cNvPr id="5126" name="Picture 6" descr="C:\Users\SAR\Desktop\Imagen1.jpg"/>
          <p:cNvPicPr>
            <a:picLocks noChangeAspect="1" noChangeArrowheads="1"/>
          </p:cNvPicPr>
          <p:nvPr/>
        </p:nvPicPr>
        <p:blipFill>
          <a:blip r:embed="rId3" cstate="print"/>
          <a:srcRect l="460" t="680" r="507" b="803"/>
          <a:stretch>
            <a:fillRect/>
          </a:stretch>
        </p:blipFill>
        <p:spPr bwMode="auto">
          <a:xfrm>
            <a:off x="56270" y="1268760"/>
            <a:ext cx="4473526" cy="3823745"/>
          </a:xfrm>
          <a:prstGeom prst="rect">
            <a:avLst/>
          </a:prstGeom>
          <a:noFill/>
        </p:spPr>
      </p:pic>
      <p:pic>
        <p:nvPicPr>
          <p:cNvPr id="8" name="Picture 4" descr="C:\Users\SAR\Desktop\SEBASTIAN\MEDICINA\ACADEMICO\CLASES 2013\1 CORDOBA 29 JUNIO\Patron en mosaico\CASOS\3 USAR\TEP PATRON EN MOSAICO X TC\LAZARO_ISIDRO ARMANDO_(Thursday-20-2011_13-36-52-515617).jpg"/>
          <p:cNvPicPr>
            <a:picLocks noChangeAspect="1" noChangeArrowheads="1"/>
          </p:cNvPicPr>
          <p:nvPr/>
        </p:nvPicPr>
        <p:blipFill>
          <a:blip r:embed="rId4" cstate="print"/>
          <a:srcRect l="19979" t="25652" r="17563" b="21401"/>
          <a:stretch>
            <a:fillRect/>
          </a:stretch>
        </p:blipFill>
        <p:spPr bwMode="auto">
          <a:xfrm>
            <a:off x="4601804" y="4822639"/>
            <a:ext cx="2304256" cy="1953354"/>
          </a:xfrm>
          <a:prstGeom prst="rect">
            <a:avLst/>
          </a:prstGeom>
          <a:noFill/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5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49042" y="1032991"/>
            <a:ext cx="22992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Dilatación de art pulmonares</a:t>
            </a:r>
            <a:endParaRPr lang="es-AR" sz="1400" dirty="0"/>
          </a:p>
        </p:txBody>
      </p:sp>
      <p:cxnSp>
        <p:nvCxnSpPr>
          <p:cNvPr id="12" name="11 Conector recto de flecha"/>
          <p:cNvCxnSpPr>
            <a:stCxn id="11" idx="2"/>
          </p:cNvCxnSpPr>
          <p:nvPr/>
        </p:nvCxnSpPr>
        <p:spPr>
          <a:xfrm>
            <a:off x="1698652" y="1340768"/>
            <a:ext cx="1073148" cy="86409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110401" y="5733256"/>
            <a:ext cx="1752275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sz="2600" dirty="0" smtClean="0">
                <a:solidFill>
                  <a:schemeClr val="bg1"/>
                </a:solidFill>
              </a:rPr>
              <a:t>TEP crónico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43568" y="1024600"/>
            <a:ext cx="1394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Dilatación de AD</a:t>
            </a:r>
            <a:endParaRPr lang="es-AR" sz="1400" dirty="0"/>
          </a:p>
        </p:txBody>
      </p:sp>
      <p:cxnSp>
        <p:nvCxnSpPr>
          <p:cNvPr id="18" name="17 Conector recto de flecha"/>
          <p:cNvCxnSpPr>
            <a:stCxn id="17" idx="2"/>
          </p:cNvCxnSpPr>
          <p:nvPr/>
        </p:nvCxnSpPr>
        <p:spPr>
          <a:xfrm>
            <a:off x="5740714" y="1332377"/>
            <a:ext cx="1351566" cy="65646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7297199" y="1022932"/>
            <a:ext cx="17533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Inversión del septo IV</a:t>
            </a:r>
            <a:endParaRPr lang="es-AR" sz="1400" dirty="0"/>
          </a:p>
        </p:txBody>
      </p:sp>
      <p:cxnSp>
        <p:nvCxnSpPr>
          <p:cNvPr id="21" name="20 Conector recto de flecha"/>
          <p:cNvCxnSpPr>
            <a:stCxn id="20" idx="2"/>
          </p:cNvCxnSpPr>
          <p:nvPr/>
        </p:nvCxnSpPr>
        <p:spPr>
          <a:xfrm flipH="1">
            <a:off x="7668344" y="1330709"/>
            <a:ext cx="505538" cy="101817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42810" y="5157192"/>
            <a:ext cx="4083362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Perfusión en mosaico</a:t>
            </a:r>
          </a:p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Oligohemia en mosaico</a:t>
            </a:r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280" y="4733937"/>
            <a:ext cx="12090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910539" y="4747384"/>
            <a:ext cx="114172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20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\Desktop\SEBASTIAN\MEDICINA\ACADEMICO\CLASES 2013\1 CORDOBA 29 JUNIO\Patron en mosaico\CASOS\3 USAR\Patron en mosaico x neumonitis patologico aumento densidad\BALMA_SUSANA ESTER_(Saturday-11-2012_12-41-01-531222).jpg"/>
          <p:cNvPicPr>
            <a:picLocks noChangeAspect="1" noChangeArrowheads="1"/>
          </p:cNvPicPr>
          <p:nvPr/>
        </p:nvPicPr>
        <p:blipFill>
          <a:blip r:embed="rId2" cstate="print"/>
          <a:srcRect l="15142" t="9976" r="13896" b="16417"/>
          <a:stretch>
            <a:fillRect/>
          </a:stretch>
        </p:blipFill>
        <p:spPr bwMode="auto">
          <a:xfrm>
            <a:off x="4861618" y="1484784"/>
            <a:ext cx="4226111" cy="44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SAR\Desktop\SEBASTIAN\MEDICINA\ACADEMICO\CLASES 2013\1 CORDOBA 29 JUNIO\Patron en mosaico\CASOS\3 USAR\Patron en mosaico x neumonitis patologico aumento densidad\BALMA_SUSANA ESTER_(Saturday-11-2012_12-41-01-515615).jpg"/>
          <p:cNvPicPr>
            <a:picLocks noChangeAspect="1" noChangeArrowheads="1"/>
          </p:cNvPicPr>
          <p:nvPr/>
        </p:nvPicPr>
        <p:blipFill>
          <a:blip r:embed="rId3" cstate="print"/>
          <a:srcRect l="5769" t="11130" r="4519" b="15024"/>
          <a:stretch>
            <a:fillRect/>
          </a:stretch>
        </p:blipFill>
        <p:spPr bwMode="auto">
          <a:xfrm>
            <a:off x="21310" y="1485701"/>
            <a:ext cx="4817977" cy="448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36096" y="5785519"/>
            <a:ext cx="21242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Igual n° y tamaño de vasos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4464" y="1205724"/>
            <a:ext cx="1981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SIN engrosamiento del</a:t>
            </a:r>
          </a:p>
          <a:p>
            <a:pPr algn="ctr"/>
            <a:r>
              <a:rPr lang="es-AR" sz="1400" dirty="0" smtClean="0"/>
              <a:t>intersticio peri-bronquial</a:t>
            </a:r>
            <a:endParaRPr lang="es-AR" sz="1400" dirty="0"/>
          </a:p>
        </p:txBody>
      </p:sp>
      <p:cxnSp>
        <p:nvCxnSpPr>
          <p:cNvPr id="9" name="8 Conector recto de flecha"/>
          <p:cNvCxnSpPr>
            <a:stCxn id="8" idx="2"/>
          </p:cNvCxnSpPr>
          <p:nvPr/>
        </p:nvCxnSpPr>
        <p:spPr>
          <a:xfrm flipH="1">
            <a:off x="1331640" y="1728944"/>
            <a:ext cx="233480" cy="83596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8" idx="2"/>
          </p:cNvCxnSpPr>
          <p:nvPr/>
        </p:nvCxnSpPr>
        <p:spPr>
          <a:xfrm flipH="1">
            <a:off x="899592" y="1728944"/>
            <a:ext cx="665528" cy="134001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7" idx="0"/>
          </p:cNvCxnSpPr>
          <p:nvPr/>
        </p:nvCxnSpPr>
        <p:spPr>
          <a:xfrm flipH="1" flipV="1">
            <a:off x="5580112" y="4869160"/>
            <a:ext cx="918134" cy="91635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7" idx="0"/>
          </p:cNvCxnSpPr>
          <p:nvPr/>
        </p:nvCxnSpPr>
        <p:spPr>
          <a:xfrm flipH="1" flipV="1">
            <a:off x="6228184" y="4941168"/>
            <a:ext cx="270062" cy="844351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R\Desktop\SEBASTIAN\MEDICINA\ACADEMICO\CLASES 2013\1 CORDOBA 29 JUNIO\Patron en mosaico\CASOS\3 USAR\Patron en mosaico x neumonitis patologico aumento densidad\BALMA_SUSANA ESTER_(Saturday-11-2012_12-41-01-515615).jpg"/>
          <p:cNvPicPr>
            <a:picLocks noChangeAspect="1" noChangeArrowheads="1"/>
          </p:cNvPicPr>
          <p:nvPr/>
        </p:nvPicPr>
        <p:blipFill>
          <a:blip r:embed="rId2" cstate="print"/>
          <a:srcRect l="5769" t="11130" r="5385" b="15312"/>
          <a:stretch>
            <a:fillRect/>
          </a:stretch>
        </p:blipFill>
        <p:spPr bwMode="auto">
          <a:xfrm>
            <a:off x="35497" y="1484783"/>
            <a:ext cx="4507618" cy="4043819"/>
          </a:xfrm>
          <a:prstGeom prst="rect">
            <a:avLst/>
          </a:prstGeom>
          <a:noFill/>
        </p:spPr>
      </p:pic>
      <p:pic>
        <p:nvPicPr>
          <p:cNvPr id="2051" name="Picture 3" descr="C:\Users\SAR\Desktop\SEBASTIAN\MEDICINA\ACADEMICO\CLASES 2013\1 CORDOBA 29 JUNIO\Patron en mosaico\CASOS\3 USAR\Patron en mosaico x neumonitis patologico aumento densidad\BALMA_SUSANA ESTER_(Saturday-11-2012_12-41-01-51566).jpg"/>
          <p:cNvPicPr>
            <a:picLocks noChangeAspect="1" noChangeArrowheads="1"/>
          </p:cNvPicPr>
          <p:nvPr/>
        </p:nvPicPr>
        <p:blipFill>
          <a:blip r:embed="rId3" cstate="print"/>
          <a:srcRect l="3173" t="13149" r="3365" b="13293"/>
          <a:stretch>
            <a:fillRect/>
          </a:stretch>
        </p:blipFill>
        <p:spPr bwMode="auto">
          <a:xfrm>
            <a:off x="4586068" y="1484783"/>
            <a:ext cx="4518068" cy="4043819"/>
          </a:xfrm>
          <a:prstGeom prst="rect">
            <a:avLst/>
          </a:prstGeom>
          <a:noFill/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5364545"/>
            <a:ext cx="12090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82405" y="5377992"/>
            <a:ext cx="114172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40152" y="5301208"/>
            <a:ext cx="21085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Áreas con mayor densidad</a:t>
            </a:r>
          </a:p>
          <a:p>
            <a:pPr algn="ctr"/>
            <a:r>
              <a:rPr lang="es-AR" sz="1400" dirty="0" smtClean="0"/>
              <a:t>Expulsaron aire</a:t>
            </a:r>
            <a:endParaRPr lang="es-AR" sz="1400" dirty="0"/>
          </a:p>
        </p:txBody>
      </p:sp>
      <p:cxnSp>
        <p:nvCxnSpPr>
          <p:cNvPr id="11" name="10 Conector recto de flecha"/>
          <p:cNvCxnSpPr>
            <a:stCxn id="10" idx="0"/>
          </p:cNvCxnSpPr>
          <p:nvPr/>
        </p:nvCxnSpPr>
        <p:spPr>
          <a:xfrm flipH="1" flipV="1">
            <a:off x="5796137" y="4509120"/>
            <a:ext cx="1198310" cy="792088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10" idx="0"/>
          </p:cNvCxnSpPr>
          <p:nvPr/>
        </p:nvCxnSpPr>
        <p:spPr>
          <a:xfrm flipV="1">
            <a:off x="6994447" y="3429000"/>
            <a:ext cx="1465985" cy="1872208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995104" y="1115452"/>
            <a:ext cx="371628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Desaparición</a:t>
            </a:r>
            <a:r>
              <a:rPr lang="es-AR" dirty="0" smtClean="0">
                <a:solidFill>
                  <a:schemeClr val="bg1"/>
                </a:solidFill>
              </a:rPr>
              <a:t> del patrón en mosaico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273724" y="2717892"/>
            <a:ext cx="19954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Áreas con igual densidad</a:t>
            </a:r>
          </a:p>
          <a:p>
            <a:pPr algn="ctr"/>
            <a:r>
              <a:rPr lang="es-AR" sz="1400" dirty="0" smtClean="0"/>
              <a:t>Expulsaron aire</a:t>
            </a:r>
            <a:endParaRPr lang="es-AR" sz="1400" dirty="0"/>
          </a:p>
        </p:txBody>
      </p:sp>
      <p:cxnSp>
        <p:nvCxnSpPr>
          <p:cNvPr id="22" name="21 Conector recto de flecha"/>
          <p:cNvCxnSpPr>
            <a:stCxn id="21" idx="1"/>
          </p:cNvCxnSpPr>
          <p:nvPr/>
        </p:nvCxnSpPr>
        <p:spPr>
          <a:xfrm flipH="1" flipV="1">
            <a:off x="5508104" y="2852936"/>
            <a:ext cx="765620" cy="12656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07504" y="5755509"/>
            <a:ext cx="504056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Varón 75 años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Disnea leve y fiebre de varios días.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Tos seca productiva</a:t>
            </a:r>
            <a:endParaRPr lang="es-A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\Desktop\SEBASTIAN\MEDICINA\ACADEMICO\CLASES 2013\1 CORDOBA 29 JUNIO\Patron en mosaico\CASOS\3 USAR\Patron en mosaico x neumonitis patologico aumento densidad\BALMA_SUSANA ESTER_(Saturday-11-2012_12-41-01-531222).jpg"/>
          <p:cNvPicPr>
            <a:picLocks noChangeAspect="1" noChangeArrowheads="1"/>
          </p:cNvPicPr>
          <p:nvPr/>
        </p:nvPicPr>
        <p:blipFill>
          <a:blip r:embed="rId3" cstate="print"/>
          <a:srcRect l="15142" t="9976" r="13896" b="16417"/>
          <a:stretch>
            <a:fillRect/>
          </a:stretch>
        </p:blipFill>
        <p:spPr bwMode="auto">
          <a:xfrm>
            <a:off x="4861618" y="1340768"/>
            <a:ext cx="4226111" cy="44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SAR\Desktop\SEBASTIAN\MEDICINA\ACADEMICO\CLASES 2013\1 CORDOBA 29 JUNIO\Patron en mosaico\CASOS\3 USAR\Patron en mosaico x neumonitis patologico aumento densidad\BALMA_SUSANA ESTER_(Saturday-11-2012_12-41-01-515615).jpg"/>
          <p:cNvPicPr>
            <a:picLocks noChangeAspect="1" noChangeArrowheads="1"/>
          </p:cNvPicPr>
          <p:nvPr/>
        </p:nvPicPr>
        <p:blipFill>
          <a:blip r:embed="rId4" cstate="print"/>
          <a:srcRect l="5769" t="11130" r="4519" b="15024"/>
          <a:stretch>
            <a:fillRect/>
          </a:stretch>
        </p:blipFill>
        <p:spPr bwMode="auto">
          <a:xfrm>
            <a:off x="21310" y="1341685"/>
            <a:ext cx="4817977" cy="448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5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00136" y="6075425"/>
            <a:ext cx="3930636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600" dirty="0" smtClean="0">
                <a:solidFill>
                  <a:schemeClr val="bg1"/>
                </a:solidFill>
              </a:rPr>
              <a:t>Neumonía por </a:t>
            </a:r>
            <a:r>
              <a:rPr lang="es-AR" sz="2600" dirty="0" err="1" smtClean="0">
                <a:solidFill>
                  <a:schemeClr val="bg1"/>
                </a:solidFill>
              </a:rPr>
              <a:t>mycoplasma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87768" y="6065160"/>
            <a:ext cx="2635978" cy="492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600" dirty="0" smtClean="0">
                <a:solidFill>
                  <a:schemeClr val="bg1"/>
                </a:solidFill>
              </a:rPr>
              <a:t>ENF. INTERSTICIAL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6" name="15 Llamada de flecha a la derecha"/>
          <p:cNvSpPr/>
          <p:nvPr/>
        </p:nvSpPr>
        <p:spPr>
          <a:xfrm>
            <a:off x="1143752" y="6021288"/>
            <a:ext cx="3208888" cy="576064"/>
          </a:xfrm>
          <a:prstGeom prst="rightArrowCallout">
            <a:avLst>
              <a:gd name="adj1" fmla="val 50000"/>
              <a:gd name="adj2" fmla="val 49420"/>
              <a:gd name="adj3" fmla="val 34768"/>
              <a:gd name="adj4" fmla="val 8977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AR\Desktop\SEBASTIAN\MEDICINA\ACADEMICO\CLASES 2013\1 CORDOBA 29 JUNIO\Patron en mosaico\CASOS\3 USAR\Neumonia descamativa PATRON MOSAICOx TC\MANSILLA_MONICA GRACIELA_(Friday-11-2013_21-07-02-04688).jpg"/>
          <p:cNvPicPr>
            <a:picLocks noChangeAspect="1" noChangeArrowheads="1"/>
          </p:cNvPicPr>
          <p:nvPr/>
        </p:nvPicPr>
        <p:blipFill>
          <a:blip r:embed="rId2" cstate="print"/>
          <a:srcRect l="1580" t="10039" r="5448" b="11158"/>
          <a:stretch>
            <a:fillRect/>
          </a:stretch>
        </p:blipFill>
        <p:spPr bwMode="auto">
          <a:xfrm>
            <a:off x="28136" y="1066804"/>
            <a:ext cx="4527410" cy="4752281"/>
          </a:xfrm>
          <a:prstGeom prst="rect">
            <a:avLst/>
          </a:prstGeom>
          <a:noFill/>
        </p:spPr>
      </p:pic>
      <p:pic>
        <p:nvPicPr>
          <p:cNvPr id="3077" name="Picture 5" descr="C:\Users\SAR\Desktop\SEBASTIAN\MEDICINA\ACADEMICO\CLASES 2013\1 CORDOBA 29 JUNIO\Patron en mosaico\CASOS\3 USAR\Neumonia descamativa PATRON MOSAICOx TC\MANSILLA_MONICA GRACIELA_(Friday-11-2013_21-07-02-04684).jpg"/>
          <p:cNvPicPr>
            <a:picLocks noChangeAspect="1" noChangeArrowheads="1"/>
          </p:cNvPicPr>
          <p:nvPr/>
        </p:nvPicPr>
        <p:blipFill>
          <a:blip r:embed="rId3" cstate="print"/>
          <a:srcRect l="12745" t="11034" r="9944" b="16627"/>
          <a:stretch>
            <a:fillRect/>
          </a:stretch>
        </p:blipFill>
        <p:spPr bwMode="auto">
          <a:xfrm>
            <a:off x="4586079" y="1066804"/>
            <a:ext cx="4529236" cy="4752212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135" y="5755509"/>
            <a:ext cx="4529797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Varón 61 años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Disnea leve y tos no productiva.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000" dirty="0" smtClean="0">
                <a:solidFill>
                  <a:schemeClr val="bg1"/>
                </a:solidFill>
              </a:rPr>
              <a:t>TBQ 35 </a:t>
            </a:r>
            <a:r>
              <a:rPr lang="es-AR" sz="2000" dirty="0" err="1" smtClean="0">
                <a:solidFill>
                  <a:schemeClr val="bg1"/>
                </a:solidFill>
              </a:rPr>
              <a:t>paq</a:t>
            </a:r>
            <a:r>
              <a:rPr lang="es-AR" sz="2000" dirty="0" smtClean="0">
                <a:solidFill>
                  <a:schemeClr val="bg1"/>
                </a:solidFill>
              </a:rPr>
              <a:t>/año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89868" y="2492896"/>
            <a:ext cx="21242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Igual n° y tamaño de vasos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76620" y="5229200"/>
            <a:ext cx="1981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400" dirty="0" smtClean="0"/>
              <a:t>SIN engrosamiento del</a:t>
            </a:r>
          </a:p>
          <a:p>
            <a:pPr algn="ctr"/>
            <a:r>
              <a:rPr lang="es-AR" sz="1400" dirty="0" smtClean="0"/>
              <a:t>intersticio peri-bronquial</a:t>
            </a:r>
            <a:endParaRPr lang="es-AR" sz="1400" dirty="0"/>
          </a:p>
        </p:txBody>
      </p:sp>
      <p:cxnSp>
        <p:nvCxnSpPr>
          <p:cNvPr id="9" name="8 Conector recto de flecha"/>
          <p:cNvCxnSpPr>
            <a:stCxn id="8" idx="0"/>
          </p:cNvCxnSpPr>
          <p:nvPr/>
        </p:nvCxnSpPr>
        <p:spPr>
          <a:xfrm flipH="1" flipV="1">
            <a:off x="3333796" y="4221088"/>
            <a:ext cx="233480" cy="100811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8" idx="0"/>
          </p:cNvCxnSpPr>
          <p:nvPr/>
        </p:nvCxnSpPr>
        <p:spPr>
          <a:xfrm flipH="1" flipV="1">
            <a:off x="3189780" y="4509120"/>
            <a:ext cx="377496" cy="72008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7" idx="1"/>
          </p:cNvCxnSpPr>
          <p:nvPr/>
        </p:nvCxnSpPr>
        <p:spPr>
          <a:xfrm flipH="1">
            <a:off x="1115616" y="2646785"/>
            <a:ext cx="474252" cy="27815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7" idx="2"/>
          </p:cNvCxnSpPr>
          <p:nvPr/>
        </p:nvCxnSpPr>
        <p:spPr>
          <a:xfrm flipH="1">
            <a:off x="1907704" y="2800673"/>
            <a:ext cx="744314" cy="91635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\Desktop\SEBASTIAN\MEDICINA\ACADEMICO\CLASES 2013\1 CORDOBA 29 JUNIO\Patron en mosaico\CASOS\Espiracion Normal x TC\BOSOTINA _ARIEL ALBERTO_(Friday-24-2012_21-32-33-500013).jpg"/>
          <p:cNvPicPr>
            <a:picLocks noChangeAspect="1" noChangeArrowheads="1"/>
          </p:cNvPicPr>
          <p:nvPr/>
        </p:nvPicPr>
        <p:blipFill>
          <a:blip r:embed="rId2" cstate="print"/>
          <a:srcRect l="14626" t="6587" r="10269" b="5721"/>
          <a:stretch>
            <a:fillRect/>
          </a:stretch>
        </p:blipFill>
        <p:spPr bwMode="auto">
          <a:xfrm>
            <a:off x="206007" y="1223261"/>
            <a:ext cx="4726033" cy="5518107"/>
          </a:xfrm>
          <a:prstGeom prst="rect">
            <a:avLst/>
          </a:prstGeom>
          <a:noFill/>
        </p:spPr>
      </p:pic>
      <p:pic>
        <p:nvPicPr>
          <p:cNvPr id="3" name="Imagen 3"/>
          <p:cNvPicPr>
            <a:picLocks noChangeAspect="1"/>
          </p:cNvPicPr>
          <p:nvPr/>
        </p:nvPicPr>
        <p:blipFill>
          <a:blip r:embed="rId3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2050" name="Picture 2" descr="http://www.unifesp.br/dmorfo/histologia/ensino/pulmao/img/0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5607" y="1210820"/>
            <a:ext cx="4016535" cy="334711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652120" y="4725331"/>
            <a:ext cx="2844368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Unidades  Hounsfield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37908" y="5360859"/>
            <a:ext cx="2994532" cy="216024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89000">
                <a:schemeClr val="tx1">
                  <a:tint val="44500"/>
                  <a:satMod val="160000"/>
                </a:schemeClr>
              </a:gs>
              <a:gs pos="91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7983352" y="580700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Aire</a:t>
            </a:r>
          </a:p>
          <a:p>
            <a:pPr algn="ctr"/>
            <a:r>
              <a:rPr lang="es-AR" sz="1600" dirty="0" smtClean="0">
                <a:solidFill>
                  <a:schemeClr val="bg1"/>
                </a:solidFill>
              </a:rPr>
              <a:t>(-1000 UH)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48965" y="5807005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Agua</a:t>
            </a:r>
          </a:p>
          <a:p>
            <a:pPr algn="ctr"/>
            <a:r>
              <a:rPr lang="es-AR" sz="1600" dirty="0" smtClean="0">
                <a:solidFill>
                  <a:schemeClr val="bg1"/>
                </a:solidFill>
              </a:rPr>
              <a:t>0 UH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4048" y="5807005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Hueso</a:t>
            </a:r>
          </a:p>
          <a:p>
            <a:pPr algn="ctr"/>
            <a:r>
              <a:rPr lang="es-AR" sz="1600" dirty="0" smtClean="0">
                <a:solidFill>
                  <a:schemeClr val="bg1"/>
                </a:solidFill>
              </a:rPr>
              <a:t>(1000 UH)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11" name="10 Cubo"/>
          <p:cNvSpPr/>
          <p:nvPr/>
        </p:nvSpPr>
        <p:spPr>
          <a:xfrm>
            <a:off x="2253675" y="2516555"/>
            <a:ext cx="236305" cy="280109"/>
          </a:xfrm>
          <a:prstGeom prst="cub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1170019" y="1772816"/>
            <a:ext cx="106792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-1000 UH</a:t>
            </a:r>
            <a:endParaRPr lang="es-AR" dirty="0"/>
          </a:p>
        </p:txBody>
      </p:sp>
      <p:cxnSp>
        <p:nvCxnSpPr>
          <p:cNvPr id="14" name="13 Conector recto"/>
          <p:cNvCxnSpPr/>
          <p:nvPr/>
        </p:nvCxnSpPr>
        <p:spPr>
          <a:xfrm flipH="1" flipV="1">
            <a:off x="2222695" y="2138290"/>
            <a:ext cx="93042" cy="3856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bo"/>
          <p:cNvSpPr/>
          <p:nvPr/>
        </p:nvSpPr>
        <p:spPr>
          <a:xfrm>
            <a:off x="4119671" y="2516555"/>
            <a:ext cx="236305" cy="280109"/>
          </a:xfrm>
          <a:prstGeom prst="cub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3154114" y="1772816"/>
            <a:ext cx="9509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-880 UH</a:t>
            </a:r>
            <a:endParaRPr lang="es-AR" dirty="0"/>
          </a:p>
        </p:txBody>
      </p:sp>
      <p:cxnSp>
        <p:nvCxnSpPr>
          <p:cNvPr id="24" name="23 Conector recto"/>
          <p:cNvCxnSpPr/>
          <p:nvPr/>
        </p:nvCxnSpPr>
        <p:spPr>
          <a:xfrm flipH="1" flipV="1">
            <a:off x="4088691" y="2138290"/>
            <a:ext cx="93042" cy="3856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Flecha derecha"/>
          <p:cNvSpPr/>
          <p:nvPr/>
        </p:nvSpPr>
        <p:spPr>
          <a:xfrm>
            <a:off x="4440341" y="2457959"/>
            <a:ext cx="465292" cy="38409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26 Conector recto"/>
          <p:cNvCxnSpPr/>
          <p:nvPr/>
        </p:nvCxnSpPr>
        <p:spPr>
          <a:xfrm>
            <a:off x="5539616" y="5576883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7006676" y="5576883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8532440" y="5576883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685800" y="44587"/>
            <a:ext cx="7772400" cy="104967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Parénquima pulmonar 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626734" y="6517026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s-A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Radiol</a:t>
            </a:r>
            <a:r>
              <a:rPr lang="es-A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1991;43:238-242</a:t>
            </a:r>
            <a:endParaRPr lang="es-A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AR\Desktop\SEBASTIAN\MEDICINA\ACADEMICO\CLASES 2013\1 CORDOBA 29 JUNIO\Patron en mosaico\CASOS\3 USAR\Neumonia descamativa PATRON MOSAICOx TC\MANSILLA_MONICA GRACIELA_(Friday-11-2013_21-07-02-04688).jpg"/>
          <p:cNvPicPr>
            <a:picLocks noChangeAspect="1" noChangeArrowheads="1"/>
          </p:cNvPicPr>
          <p:nvPr/>
        </p:nvPicPr>
        <p:blipFill>
          <a:blip r:embed="rId2" cstate="print"/>
          <a:srcRect l="1184" t="11034" r="5021" b="11188"/>
          <a:stretch>
            <a:fillRect/>
          </a:stretch>
        </p:blipFill>
        <p:spPr bwMode="auto">
          <a:xfrm>
            <a:off x="31668" y="1340767"/>
            <a:ext cx="4533350" cy="425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C:\Users\SAR\Desktop\SEBASTIAN\MEDICINA\ACADEMICO\CLASES 2013\1 CORDOBA 29 JUNIO\Patron en mosaico\CASOS\3 USAR\Neumonia descamativa PATRON MOSAICOx TC\MANSILLA_MONICA GRACIELA_(Friday-11-2013_21-07-02-04680).jpg"/>
          <p:cNvPicPr>
            <a:picLocks noChangeAspect="1" noChangeArrowheads="1"/>
          </p:cNvPicPr>
          <p:nvPr/>
        </p:nvPicPr>
        <p:blipFill>
          <a:blip r:embed="rId3" cstate="print"/>
          <a:srcRect l="6336" t="10763" r="4228" b="11704"/>
          <a:stretch>
            <a:fillRect/>
          </a:stretch>
        </p:blipFill>
        <p:spPr bwMode="auto">
          <a:xfrm>
            <a:off x="4585854" y="1354833"/>
            <a:ext cx="4530737" cy="424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86" y="5364545"/>
            <a:ext cx="12090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82405" y="5377992"/>
            <a:ext cx="114172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Espiración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00136" y="6006150"/>
            <a:ext cx="3572264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600" dirty="0" smtClean="0">
                <a:solidFill>
                  <a:schemeClr val="bg1"/>
                </a:solidFill>
              </a:rPr>
              <a:t>Neumonía </a:t>
            </a:r>
            <a:r>
              <a:rPr lang="es-AR" sz="2600" dirty="0" err="1" smtClean="0">
                <a:solidFill>
                  <a:schemeClr val="bg1"/>
                </a:solidFill>
              </a:rPr>
              <a:t>descamativa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87768" y="5995885"/>
            <a:ext cx="2635978" cy="492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2600" dirty="0" smtClean="0">
                <a:solidFill>
                  <a:schemeClr val="bg1"/>
                </a:solidFill>
              </a:rPr>
              <a:t>ENF. INTERSTICIAL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2" name="11 Llamada de flecha a la derecha"/>
          <p:cNvSpPr/>
          <p:nvPr/>
        </p:nvSpPr>
        <p:spPr>
          <a:xfrm>
            <a:off x="1143752" y="5952013"/>
            <a:ext cx="3208888" cy="576064"/>
          </a:xfrm>
          <a:prstGeom prst="rightArrowCallout">
            <a:avLst>
              <a:gd name="adj1" fmla="val 50000"/>
              <a:gd name="adj2" fmla="val 49420"/>
              <a:gd name="adj3" fmla="val 34768"/>
              <a:gd name="adj4" fmla="val 8977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4995104" y="1115452"/>
            <a:ext cx="371628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Desaparición</a:t>
            </a:r>
            <a:r>
              <a:rPr lang="es-AR" dirty="0" smtClean="0">
                <a:solidFill>
                  <a:schemeClr val="bg1"/>
                </a:solidFill>
              </a:rPr>
              <a:t> del patrón en mosaico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75067"/>
            <a:ext cx="7772400" cy="1152127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Conclusión </a:t>
            </a:r>
            <a:endParaRPr lang="es-AR" dirty="0">
              <a:solidFill>
                <a:srgbClr val="FFFF00"/>
              </a:solidFill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6" name="Picture 4" descr="C:\Users\SAR\Desktop\SEBASTIAN\MEDICINA\ACADEMICO\CLASES 2013\1 CORDOBA 29 JUNIO\Patron en mosaico\CASOS\3 USAR\Neumonia descamativa PATRON MOSAICOx TC\MANSILLA_MONICA GRACIELA_(Friday-11-2013_21-07-02-04688).jpg"/>
          <p:cNvPicPr>
            <a:picLocks noChangeAspect="1" noChangeArrowheads="1"/>
          </p:cNvPicPr>
          <p:nvPr/>
        </p:nvPicPr>
        <p:blipFill>
          <a:blip r:embed="rId3" cstate="print"/>
          <a:srcRect l="1184" t="11034" r="5021" b="11188"/>
          <a:stretch>
            <a:fillRect/>
          </a:stretch>
        </p:blipFill>
        <p:spPr bwMode="auto">
          <a:xfrm>
            <a:off x="5946506" y="1100108"/>
            <a:ext cx="3022682" cy="283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4" cstate="print"/>
          <a:srcRect l="3613" t="19572" r="8229" b="8154"/>
          <a:stretch>
            <a:fillRect/>
          </a:stretch>
        </p:blipFill>
        <p:spPr bwMode="auto">
          <a:xfrm>
            <a:off x="124546" y="1100108"/>
            <a:ext cx="3035950" cy="283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SAR\Desktop\SEBASTIAN\MEDICINA\ACADEMICO\CLASES 2013\1 CORDOBA 29 JUNIO\Patron en mosaico\CASOS\3 USAR\Patron en Mosaico vascular x TC DR ARAYA\GONZALEZ _NATALIA ELSA_(Friday-20-2011_12-33-23-32818).jpg"/>
          <p:cNvPicPr>
            <a:picLocks noChangeAspect="1" noChangeArrowheads="1"/>
          </p:cNvPicPr>
          <p:nvPr/>
        </p:nvPicPr>
        <p:blipFill>
          <a:blip r:embed="rId5" cstate="print"/>
          <a:srcRect l="9449" t="11057" r="14933" b="1831"/>
          <a:stretch>
            <a:fillRect/>
          </a:stretch>
        </p:blipFill>
        <p:spPr bwMode="auto">
          <a:xfrm>
            <a:off x="3210675" y="1100108"/>
            <a:ext cx="2678781" cy="28347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116306" y="3874903"/>
            <a:ext cx="8892480" cy="29777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500" dirty="0" smtClean="0">
                <a:solidFill>
                  <a:schemeClr val="bg1"/>
                </a:solidFill>
              </a:rPr>
              <a:t>Patrón con aéreas hipo e </a:t>
            </a:r>
            <a:r>
              <a:rPr lang="es-AR" sz="2500" dirty="0" err="1" smtClean="0">
                <a:solidFill>
                  <a:schemeClr val="bg1"/>
                </a:solidFill>
              </a:rPr>
              <a:t>hiperdensas</a:t>
            </a:r>
            <a:r>
              <a:rPr lang="es-AR" sz="2500" dirty="0" smtClean="0">
                <a:solidFill>
                  <a:schemeClr val="bg1"/>
                </a:solidFill>
              </a:rPr>
              <a:t> de diferenciación sutil.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500" dirty="0" smtClean="0">
                <a:solidFill>
                  <a:schemeClr val="bg1"/>
                </a:solidFill>
              </a:rPr>
              <a:t>Difícil diferenciar aéreas normales de patológicas.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500" dirty="0" smtClean="0">
                <a:solidFill>
                  <a:schemeClr val="bg1"/>
                </a:solidFill>
              </a:rPr>
              <a:t>Interpretación: Clínica, intersticio </a:t>
            </a:r>
            <a:r>
              <a:rPr lang="es-AR" sz="2500" dirty="0" err="1" smtClean="0">
                <a:solidFill>
                  <a:schemeClr val="bg1"/>
                </a:solidFill>
              </a:rPr>
              <a:t>peribronquial</a:t>
            </a:r>
            <a:r>
              <a:rPr lang="es-AR" sz="2500" dirty="0" smtClean="0">
                <a:solidFill>
                  <a:schemeClr val="bg1"/>
                </a:solidFill>
              </a:rPr>
              <a:t>, numero y tamaño de vasos, signos de HP y </a:t>
            </a:r>
            <a:r>
              <a:rPr lang="es-AR" sz="2500" dirty="0" err="1" smtClean="0">
                <a:solidFill>
                  <a:schemeClr val="bg1"/>
                </a:solidFill>
              </a:rPr>
              <a:t>atrapamiento</a:t>
            </a:r>
            <a:r>
              <a:rPr lang="es-AR" sz="2500" dirty="0" smtClean="0">
                <a:solidFill>
                  <a:schemeClr val="bg1"/>
                </a:solidFill>
              </a:rPr>
              <a:t> aéreo.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500" dirty="0" smtClean="0">
                <a:solidFill>
                  <a:schemeClr val="bg1"/>
                </a:solidFill>
              </a:rPr>
              <a:t>Realizar TC en espiración</a:t>
            </a:r>
          </a:p>
        </p:txBody>
      </p:sp>
      <p:pic>
        <p:nvPicPr>
          <p:cNvPr id="10" name="Picture 6" descr="C:\Users\SAR\Desktop\SEBASTIAN\MEDICINA\ACADEMICO\CLASES 2013\1 CORDOBA 29 JUNIO\Patron en mosaico\CASOS\3 USAR\Neumonia descamativa PATRON MOSAICOx TC\MANSILLA_MONICA GRACIELA_(Friday-11-2013_21-07-02-04680).jpg"/>
          <p:cNvPicPr>
            <a:picLocks noChangeAspect="1" noChangeArrowheads="1"/>
          </p:cNvPicPr>
          <p:nvPr/>
        </p:nvPicPr>
        <p:blipFill>
          <a:blip r:embed="rId6" cstate="print"/>
          <a:srcRect l="6336" t="10763" r="4228" b="11704"/>
          <a:stretch>
            <a:fillRect/>
          </a:stretch>
        </p:blipFill>
        <p:spPr bwMode="auto">
          <a:xfrm>
            <a:off x="5948624" y="3926542"/>
            <a:ext cx="3033710" cy="28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SAR\Desktop\SEBASTIAN\MEDICINA\ACADEMICO\CLASES 2013\1 CORDOBA 29 JUNIO\Patron en mosaico\CASOS\3 USAR\Patron en Mosaico vascular x TC DR ARAYA\GONZALEZ _NATALIA ELSA_(Friday-20-2011_12-33-23-328114).jpg"/>
          <p:cNvPicPr>
            <a:picLocks noChangeAspect="1" noChangeArrowheads="1"/>
          </p:cNvPicPr>
          <p:nvPr/>
        </p:nvPicPr>
        <p:blipFill>
          <a:blip r:embed="rId7" cstate="print"/>
          <a:srcRect l="12235" t="13743" r="14386" b="2892"/>
          <a:stretch>
            <a:fillRect/>
          </a:stretch>
        </p:blipFill>
        <p:spPr bwMode="auto">
          <a:xfrm>
            <a:off x="3210449" y="3923881"/>
            <a:ext cx="2673938" cy="286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C:\Users\SAR\Desktop\SEBASTIAN\MEDICINA\ACADEMICO\CLASES 2013\1 CORDOBA 29 JUNIO\Patron en mosaico\CASOS\3 USAR\Patron mosaico x atrapamiento aereo ESPIRACION x TC\GOMEZ_MARIA ROSA_(Friday-28-2011_14-10-59-03127).jpg"/>
          <p:cNvPicPr>
            <a:picLocks noChangeAspect="1" noChangeArrowheads="1"/>
          </p:cNvPicPr>
          <p:nvPr/>
        </p:nvPicPr>
        <p:blipFill>
          <a:blip r:embed="rId8" cstate="print"/>
          <a:srcRect l="9631" t="17792" r="4020" b="9273"/>
          <a:stretch>
            <a:fillRect/>
          </a:stretch>
        </p:blipFill>
        <p:spPr bwMode="auto">
          <a:xfrm>
            <a:off x="125605" y="3933930"/>
            <a:ext cx="3032236" cy="28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985407" y="3933056"/>
            <a:ext cx="13543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dirty="0" smtClean="0"/>
              <a:t>Acentuación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937735" y="3933056"/>
            <a:ext cx="1345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dirty="0" smtClean="0"/>
              <a:t>Disminución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746047" y="3933056"/>
            <a:ext cx="140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dirty="0" smtClean="0"/>
              <a:t>Desaparición</a:t>
            </a:r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71600" y="941539"/>
            <a:ext cx="14602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Enf. Vía aérea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884124" y="941539"/>
            <a:ext cx="134761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Enf. vascular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784200" y="934846"/>
            <a:ext cx="155786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Enf. Intersticial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/>
          <a:p>
            <a:r>
              <a:rPr lang="es-AR" sz="7200" dirty="0" smtClean="0">
                <a:solidFill>
                  <a:srgbClr val="FFFF00"/>
                </a:solidFill>
              </a:rPr>
              <a:t>Muchas Gracias</a:t>
            </a:r>
            <a:endParaRPr lang="es-AR" sz="7200" dirty="0">
              <a:solidFill>
                <a:srgbClr val="FFFF00"/>
              </a:solidFill>
            </a:endParaRPr>
          </a:p>
        </p:txBody>
      </p:sp>
      <p:pic>
        <p:nvPicPr>
          <p:cNvPr id="4" name="Picture 5" descr="panoramicav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59832" y="5752030"/>
            <a:ext cx="3038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Instituto Radiológico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latin typeface="Times New Roman" pitchFamily="18" charset="0"/>
              </a:rPr>
              <a:t>Mar del Plata - </a:t>
            </a:r>
            <a:r>
              <a:rPr lang="es-ES_tradnl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Argentina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/>
          <a:srcRect l="7846" t="23400" r="70430" b="24805"/>
          <a:stretch>
            <a:fillRect/>
          </a:stretch>
        </p:blipFill>
        <p:spPr>
          <a:xfrm>
            <a:off x="3951638" y="4594983"/>
            <a:ext cx="1238204" cy="1095811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11044" y="6093296"/>
            <a:ext cx="1449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Times New Roman" pitchFamily="18" charset="0"/>
              </a:rPr>
              <a:t>FAARDIT</a:t>
            </a:r>
          </a:p>
        </p:txBody>
      </p:sp>
      <p:pic>
        <p:nvPicPr>
          <p:cNvPr id="8" name="Picture 4" descr="http://edu.faardit.org.ar/img/fondo/cab2.jpg"/>
          <p:cNvPicPr>
            <a:picLocks noChangeAspect="1" noChangeArrowheads="1"/>
          </p:cNvPicPr>
          <p:nvPr/>
        </p:nvPicPr>
        <p:blipFill>
          <a:blip r:embed="rId4" cstate="print"/>
          <a:srcRect r="76695" b="28127"/>
          <a:stretch>
            <a:fillRect/>
          </a:stretch>
        </p:blipFill>
        <p:spPr bwMode="auto">
          <a:xfrm>
            <a:off x="7084069" y="4841950"/>
            <a:ext cx="1250950" cy="11549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3" descr="HOSPI 15"/>
          <p:cNvPicPr>
            <a:picLocks noChangeAspect="1" noChangeArrowheads="1"/>
          </p:cNvPicPr>
          <p:nvPr/>
        </p:nvPicPr>
        <p:blipFill>
          <a:blip r:embed="rId5" cstate="print"/>
          <a:srcRect l="58844" t="9213" r="21123" b="60626"/>
          <a:stretch>
            <a:fillRect/>
          </a:stretch>
        </p:blipFill>
        <p:spPr bwMode="auto">
          <a:xfrm>
            <a:off x="971600" y="4833822"/>
            <a:ext cx="1045264" cy="120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35496" y="6080324"/>
            <a:ext cx="2895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sebastianrossini@iradiologico.com.ar</a:t>
            </a:r>
            <a:endParaRPr lang="es-A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1029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427984" y="1860878"/>
            <a:ext cx="461671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500" dirty="0" smtClean="0">
                <a:solidFill>
                  <a:schemeClr val="bg1"/>
                </a:solidFill>
              </a:rPr>
              <a:t>Patrón de diferente atenuación</a:t>
            </a:r>
          </a:p>
          <a:p>
            <a:pPr algn="ctr">
              <a:buClr>
                <a:srgbClr val="FF0000"/>
              </a:buClr>
            </a:pPr>
            <a:r>
              <a:rPr lang="es-AR" sz="2500" dirty="0" smtClean="0">
                <a:solidFill>
                  <a:schemeClr val="bg1"/>
                </a:solidFill>
              </a:rPr>
              <a:t>  </a:t>
            </a:r>
            <a:r>
              <a:rPr lang="es-AR" sz="2000" dirty="0" smtClean="0">
                <a:solidFill>
                  <a:schemeClr val="bg1"/>
                </a:solidFill>
              </a:rPr>
              <a:t>(Aéreas </a:t>
            </a:r>
            <a:r>
              <a:rPr lang="es-AR" sz="2000" dirty="0" err="1" smtClean="0">
                <a:solidFill>
                  <a:schemeClr val="bg1"/>
                </a:solidFill>
              </a:rPr>
              <a:t>hipodensas</a:t>
            </a:r>
            <a:r>
              <a:rPr lang="es-AR" sz="2000" dirty="0" smtClean="0">
                <a:solidFill>
                  <a:schemeClr val="bg1"/>
                </a:solidFill>
              </a:rPr>
              <a:t> e </a:t>
            </a:r>
            <a:r>
              <a:rPr lang="es-AR" sz="2000" dirty="0" err="1" smtClean="0">
                <a:solidFill>
                  <a:schemeClr val="bg1"/>
                </a:solidFill>
              </a:rPr>
              <a:t>hiperdensas</a:t>
            </a:r>
            <a:r>
              <a:rPr lang="es-AR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500" dirty="0" smtClean="0">
                <a:solidFill>
                  <a:schemeClr val="bg1"/>
                </a:solidFill>
              </a:rPr>
              <a:t>Distribución parcheada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500" dirty="0" smtClean="0">
                <a:solidFill>
                  <a:schemeClr val="bg1"/>
                </a:solidFill>
              </a:rPr>
              <a:t>Configuración geográfica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586989" y="5427131"/>
            <a:ext cx="4422099" cy="127376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Difícil diferenciar entre área normal y patológica</a:t>
            </a:r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832994" y="4435860"/>
            <a:ext cx="3889828" cy="84958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Diferenciación sutil</a:t>
            </a:r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27439" y="1136938"/>
            <a:ext cx="2284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Definición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62332" y="3883288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Sociedad de </a:t>
            </a:r>
            <a:r>
              <a:rPr lang="es-AR" dirty="0" err="1" smtClean="0">
                <a:solidFill>
                  <a:schemeClr val="bg1"/>
                </a:solidFill>
              </a:rPr>
              <a:t>Fleischner</a:t>
            </a:r>
            <a:r>
              <a:rPr lang="es-AR" dirty="0" smtClean="0">
                <a:solidFill>
                  <a:schemeClr val="bg1"/>
                </a:solidFill>
              </a:rPr>
              <a:t> - Glosario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1029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797318" y="1268760"/>
            <a:ext cx="395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Causas etiológicas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44748" y="2502862"/>
            <a:ext cx="4391748" cy="1790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Hipodensa</a:t>
            </a:r>
          </a:p>
          <a:p>
            <a:pPr>
              <a:lnSpc>
                <a:spcPts val="47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3000" u="sng" dirty="0" smtClean="0">
                <a:solidFill>
                  <a:schemeClr val="bg1"/>
                </a:solidFill>
              </a:rPr>
              <a:t>Enf. obstructiva vía aérea</a:t>
            </a:r>
          </a:p>
          <a:p>
            <a:pPr>
              <a:lnSpc>
                <a:spcPts val="47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800" dirty="0" smtClean="0">
                <a:solidFill>
                  <a:schemeClr val="bg1"/>
                </a:solidFill>
              </a:rPr>
              <a:t>Enf. vascular oclusiva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613" y="5005625"/>
            <a:ext cx="3968972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s-AR" sz="3200" dirty="0" smtClean="0">
                <a:solidFill>
                  <a:schemeClr val="bg1"/>
                </a:solidFill>
              </a:rPr>
              <a:t>Hiperdensa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2800" dirty="0" smtClean="0">
                <a:solidFill>
                  <a:schemeClr val="bg1"/>
                </a:solidFill>
              </a:rPr>
              <a:t>Enf. </a:t>
            </a:r>
            <a:r>
              <a:rPr lang="es-AR" sz="2800" dirty="0" smtClean="0">
                <a:solidFill>
                  <a:schemeClr val="bg1"/>
                </a:solidFill>
              </a:rPr>
              <a:t>Intersticio - alveolar</a:t>
            </a:r>
            <a:endParaRPr lang="es-AR" sz="2800" dirty="0">
              <a:solidFill>
                <a:schemeClr val="bg1"/>
              </a:solidFill>
            </a:endParaRPr>
          </a:p>
        </p:txBody>
      </p:sp>
      <p:cxnSp>
        <p:nvCxnSpPr>
          <p:cNvPr id="19" name="18 Conector recto de flecha"/>
          <p:cNvCxnSpPr>
            <a:endCxn id="16" idx="1"/>
          </p:cNvCxnSpPr>
          <p:nvPr/>
        </p:nvCxnSpPr>
        <p:spPr>
          <a:xfrm flipV="1">
            <a:off x="971600" y="3397979"/>
            <a:ext cx="3673148" cy="67909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17" idx="1"/>
          </p:cNvCxnSpPr>
          <p:nvPr/>
        </p:nvCxnSpPr>
        <p:spPr>
          <a:xfrm>
            <a:off x="1619672" y="5149641"/>
            <a:ext cx="3251941" cy="363816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1029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4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323290" y="1089640"/>
            <a:ext cx="3065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Fisiopatología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24536" y="2564904"/>
            <a:ext cx="3923928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</a:t>
            </a:r>
            <a:r>
              <a:rPr lang="es-AR" sz="2400" dirty="0" err="1" smtClean="0">
                <a:solidFill>
                  <a:schemeClr val="bg1"/>
                </a:solidFill>
              </a:rPr>
              <a:t>Atrapamiento</a:t>
            </a:r>
            <a:r>
              <a:rPr lang="es-AR" sz="2400" dirty="0" smtClean="0">
                <a:solidFill>
                  <a:schemeClr val="bg1"/>
                </a:solidFill>
              </a:rPr>
              <a:t> aéreo</a:t>
            </a:r>
          </a:p>
          <a:p>
            <a:pPr>
              <a:lnSpc>
                <a:spcPts val="36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Vasoconstricción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49525" y="3265539"/>
            <a:ext cx="1328467" cy="2266869"/>
          </a:xfrm>
          <a:custGeom>
            <a:avLst/>
            <a:gdLst>
              <a:gd name="connsiteX0" fmla="*/ 448573 w 1328467"/>
              <a:gd name="connsiteY0" fmla="*/ 2238114 h 2266869"/>
              <a:gd name="connsiteX1" fmla="*/ 448573 w 1328467"/>
              <a:gd name="connsiteY1" fmla="*/ 2065586 h 2266869"/>
              <a:gd name="connsiteX2" fmla="*/ 431320 w 1328467"/>
              <a:gd name="connsiteY2" fmla="*/ 1996574 h 2266869"/>
              <a:gd name="connsiteX3" fmla="*/ 425569 w 1328467"/>
              <a:gd name="connsiteY3" fmla="*/ 1979321 h 2266869"/>
              <a:gd name="connsiteX4" fmla="*/ 431320 w 1328467"/>
              <a:gd name="connsiteY4" fmla="*/ 1921812 h 2266869"/>
              <a:gd name="connsiteX5" fmla="*/ 437071 w 1328467"/>
              <a:gd name="connsiteY5" fmla="*/ 1904559 h 2266869"/>
              <a:gd name="connsiteX6" fmla="*/ 471577 w 1328467"/>
              <a:gd name="connsiteY6" fmla="*/ 1881555 h 2266869"/>
              <a:gd name="connsiteX7" fmla="*/ 488830 w 1328467"/>
              <a:gd name="connsiteY7" fmla="*/ 1870053 h 2266869"/>
              <a:gd name="connsiteX8" fmla="*/ 506083 w 1328467"/>
              <a:gd name="connsiteY8" fmla="*/ 1858552 h 2266869"/>
              <a:gd name="connsiteX9" fmla="*/ 534837 w 1328467"/>
              <a:gd name="connsiteY9" fmla="*/ 1829797 h 2266869"/>
              <a:gd name="connsiteX10" fmla="*/ 569343 w 1328467"/>
              <a:gd name="connsiteY10" fmla="*/ 1806793 h 2266869"/>
              <a:gd name="connsiteX11" fmla="*/ 603849 w 1328467"/>
              <a:gd name="connsiteY11" fmla="*/ 1778038 h 2266869"/>
              <a:gd name="connsiteX12" fmla="*/ 621101 w 1328467"/>
              <a:gd name="connsiteY12" fmla="*/ 1772287 h 2266869"/>
              <a:gd name="connsiteX13" fmla="*/ 638354 w 1328467"/>
              <a:gd name="connsiteY13" fmla="*/ 1749284 h 2266869"/>
              <a:gd name="connsiteX14" fmla="*/ 655607 w 1328467"/>
              <a:gd name="connsiteY14" fmla="*/ 1737782 h 2266869"/>
              <a:gd name="connsiteX15" fmla="*/ 672860 w 1328467"/>
              <a:gd name="connsiteY15" fmla="*/ 1720529 h 2266869"/>
              <a:gd name="connsiteX16" fmla="*/ 678611 w 1328467"/>
              <a:gd name="connsiteY16" fmla="*/ 1703276 h 2266869"/>
              <a:gd name="connsiteX17" fmla="*/ 701615 w 1328467"/>
              <a:gd name="connsiteY17" fmla="*/ 1680272 h 2266869"/>
              <a:gd name="connsiteX18" fmla="*/ 718867 w 1328467"/>
              <a:gd name="connsiteY18" fmla="*/ 1657269 h 2266869"/>
              <a:gd name="connsiteX19" fmla="*/ 741871 w 1328467"/>
              <a:gd name="connsiteY19" fmla="*/ 1622763 h 2266869"/>
              <a:gd name="connsiteX20" fmla="*/ 753373 w 1328467"/>
              <a:gd name="connsiteY20" fmla="*/ 1605510 h 2266869"/>
              <a:gd name="connsiteX21" fmla="*/ 805132 w 1328467"/>
              <a:gd name="connsiteY21" fmla="*/ 1559503 h 2266869"/>
              <a:gd name="connsiteX22" fmla="*/ 828135 w 1328467"/>
              <a:gd name="connsiteY22" fmla="*/ 1524997 h 2266869"/>
              <a:gd name="connsiteX23" fmla="*/ 833886 w 1328467"/>
              <a:gd name="connsiteY23" fmla="*/ 1507744 h 2266869"/>
              <a:gd name="connsiteX24" fmla="*/ 868392 w 1328467"/>
              <a:gd name="connsiteY24" fmla="*/ 1496242 h 2266869"/>
              <a:gd name="connsiteX25" fmla="*/ 902898 w 1328467"/>
              <a:gd name="connsiteY25" fmla="*/ 1473238 h 2266869"/>
              <a:gd name="connsiteX26" fmla="*/ 971909 w 1328467"/>
              <a:gd name="connsiteY26" fmla="*/ 1461736 h 2266869"/>
              <a:gd name="connsiteX27" fmla="*/ 989162 w 1328467"/>
              <a:gd name="connsiteY27" fmla="*/ 1450235 h 2266869"/>
              <a:gd name="connsiteX28" fmla="*/ 1012166 w 1328467"/>
              <a:gd name="connsiteY28" fmla="*/ 1444484 h 2266869"/>
              <a:gd name="connsiteX29" fmla="*/ 1046671 w 1328467"/>
              <a:gd name="connsiteY29" fmla="*/ 1432982 h 2266869"/>
              <a:gd name="connsiteX30" fmla="*/ 1115683 w 1328467"/>
              <a:gd name="connsiteY30" fmla="*/ 1409978 h 2266869"/>
              <a:gd name="connsiteX31" fmla="*/ 1167441 w 1328467"/>
              <a:gd name="connsiteY31" fmla="*/ 1392725 h 2266869"/>
              <a:gd name="connsiteX32" fmla="*/ 1184694 w 1328467"/>
              <a:gd name="connsiteY32" fmla="*/ 1386974 h 2266869"/>
              <a:gd name="connsiteX33" fmla="*/ 1213449 w 1328467"/>
              <a:gd name="connsiteY33" fmla="*/ 1358219 h 2266869"/>
              <a:gd name="connsiteX34" fmla="*/ 1259456 w 1328467"/>
              <a:gd name="connsiteY34" fmla="*/ 1306461 h 2266869"/>
              <a:gd name="connsiteX35" fmla="*/ 1276709 w 1328467"/>
              <a:gd name="connsiteY35" fmla="*/ 1185691 h 2266869"/>
              <a:gd name="connsiteX36" fmla="*/ 1293962 w 1328467"/>
              <a:gd name="connsiteY36" fmla="*/ 1162687 h 2266869"/>
              <a:gd name="connsiteX37" fmla="*/ 1316966 w 1328467"/>
              <a:gd name="connsiteY37" fmla="*/ 1093676 h 2266869"/>
              <a:gd name="connsiteX38" fmla="*/ 1322717 w 1328467"/>
              <a:gd name="connsiteY38" fmla="*/ 1076423 h 2266869"/>
              <a:gd name="connsiteX39" fmla="*/ 1328467 w 1328467"/>
              <a:gd name="connsiteY39" fmla="*/ 1059170 h 2266869"/>
              <a:gd name="connsiteX40" fmla="*/ 1316966 w 1328467"/>
              <a:gd name="connsiteY40" fmla="*/ 1041918 h 2266869"/>
              <a:gd name="connsiteX41" fmla="*/ 1299713 w 1328467"/>
              <a:gd name="connsiteY41" fmla="*/ 990159 h 2266869"/>
              <a:gd name="connsiteX42" fmla="*/ 1293962 w 1328467"/>
              <a:gd name="connsiteY42" fmla="*/ 972906 h 2266869"/>
              <a:gd name="connsiteX43" fmla="*/ 1288211 w 1328467"/>
              <a:gd name="connsiteY43" fmla="*/ 955653 h 2266869"/>
              <a:gd name="connsiteX44" fmla="*/ 1276709 w 1328467"/>
              <a:gd name="connsiteY44" fmla="*/ 938401 h 2266869"/>
              <a:gd name="connsiteX45" fmla="*/ 1270958 w 1328467"/>
              <a:gd name="connsiteY45" fmla="*/ 921148 h 2266869"/>
              <a:gd name="connsiteX46" fmla="*/ 1196196 w 1328467"/>
              <a:gd name="connsiteY46" fmla="*/ 892393 h 2266869"/>
              <a:gd name="connsiteX47" fmla="*/ 1178943 w 1328467"/>
              <a:gd name="connsiteY47" fmla="*/ 875140 h 2266869"/>
              <a:gd name="connsiteX48" fmla="*/ 1167441 w 1328467"/>
              <a:gd name="connsiteY48" fmla="*/ 852136 h 2266869"/>
              <a:gd name="connsiteX49" fmla="*/ 1144437 w 1328467"/>
              <a:gd name="connsiteY49" fmla="*/ 846386 h 2266869"/>
              <a:gd name="connsiteX50" fmla="*/ 1167441 w 1328467"/>
              <a:gd name="connsiteY50" fmla="*/ 811880 h 2266869"/>
              <a:gd name="connsiteX51" fmla="*/ 1173192 w 1328467"/>
              <a:gd name="connsiteY51" fmla="*/ 794627 h 2266869"/>
              <a:gd name="connsiteX52" fmla="*/ 1201947 w 1328467"/>
              <a:gd name="connsiteY52" fmla="*/ 742869 h 2266869"/>
              <a:gd name="connsiteX53" fmla="*/ 1196196 w 1328467"/>
              <a:gd name="connsiteY53" fmla="*/ 691110 h 2266869"/>
              <a:gd name="connsiteX54" fmla="*/ 1184694 w 1328467"/>
              <a:gd name="connsiteY54" fmla="*/ 673857 h 2266869"/>
              <a:gd name="connsiteX55" fmla="*/ 1046671 w 1328467"/>
              <a:gd name="connsiteY55" fmla="*/ 645103 h 2266869"/>
              <a:gd name="connsiteX56" fmla="*/ 994913 w 1328467"/>
              <a:gd name="connsiteY56" fmla="*/ 616348 h 2266869"/>
              <a:gd name="connsiteX57" fmla="*/ 966158 w 1328467"/>
              <a:gd name="connsiteY57" fmla="*/ 593344 h 2266869"/>
              <a:gd name="connsiteX58" fmla="*/ 960407 w 1328467"/>
              <a:gd name="connsiteY58" fmla="*/ 576091 h 2266869"/>
              <a:gd name="connsiteX59" fmla="*/ 943154 w 1328467"/>
              <a:gd name="connsiteY59" fmla="*/ 570340 h 2266869"/>
              <a:gd name="connsiteX60" fmla="*/ 925901 w 1328467"/>
              <a:gd name="connsiteY60" fmla="*/ 553087 h 2266869"/>
              <a:gd name="connsiteX61" fmla="*/ 914400 w 1328467"/>
              <a:gd name="connsiteY61" fmla="*/ 535835 h 2266869"/>
              <a:gd name="connsiteX62" fmla="*/ 897147 w 1328467"/>
              <a:gd name="connsiteY62" fmla="*/ 524333 h 2266869"/>
              <a:gd name="connsiteX63" fmla="*/ 868392 w 1328467"/>
              <a:gd name="connsiteY63" fmla="*/ 484076 h 2266869"/>
              <a:gd name="connsiteX64" fmla="*/ 856890 w 1328467"/>
              <a:gd name="connsiteY64" fmla="*/ 466823 h 2266869"/>
              <a:gd name="connsiteX65" fmla="*/ 833886 w 1328467"/>
              <a:gd name="connsiteY65" fmla="*/ 461072 h 2266869"/>
              <a:gd name="connsiteX66" fmla="*/ 816633 w 1328467"/>
              <a:gd name="connsiteY66" fmla="*/ 455321 h 2266869"/>
              <a:gd name="connsiteX67" fmla="*/ 805132 w 1328467"/>
              <a:gd name="connsiteY67" fmla="*/ 438069 h 2266869"/>
              <a:gd name="connsiteX68" fmla="*/ 787879 w 1328467"/>
              <a:gd name="connsiteY68" fmla="*/ 426567 h 2266869"/>
              <a:gd name="connsiteX69" fmla="*/ 776377 w 1328467"/>
              <a:gd name="connsiteY69" fmla="*/ 386310 h 2266869"/>
              <a:gd name="connsiteX70" fmla="*/ 753373 w 1328467"/>
              <a:gd name="connsiteY70" fmla="*/ 351804 h 2266869"/>
              <a:gd name="connsiteX71" fmla="*/ 741871 w 1328467"/>
              <a:gd name="connsiteY71" fmla="*/ 317299 h 2266869"/>
              <a:gd name="connsiteX72" fmla="*/ 736120 w 1328467"/>
              <a:gd name="connsiteY72" fmla="*/ 300046 h 2266869"/>
              <a:gd name="connsiteX73" fmla="*/ 724618 w 1328467"/>
              <a:gd name="connsiteY73" fmla="*/ 231035 h 2266869"/>
              <a:gd name="connsiteX74" fmla="*/ 701615 w 1328467"/>
              <a:gd name="connsiteY74" fmla="*/ 162023 h 2266869"/>
              <a:gd name="connsiteX75" fmla="*/ 667109 w 1328467"/>
              <a:gd name="connsiteY75" fmla="*/ 58506 h 2266869"/>
              <a:gd name="connsiteX76" fmla="*/ 661358 w 1328467"/>
              <a:gd name="connsiteY76" fmla="*/ 41253 h 2266869"/>
              <a:gd name="connsiteX77" fmla="*/ 655607 w 1328467"/>
              <a:gd name="connsiteY77" fmla="*/ 24001 h 2266869"/>
              <a:gd name="connsiteX78" fmla="*/ 621101 w 1328467"/>
              <a:gd name="connsiteY78" fmla="*/ 12499 h 2266869"/>
              <a:gd name="connsiteX79" fmla="*/ 603849 w 1328467"/>
              <a:gd name="connsiteY79" fmla="*/ 997 h 2266869"/>
              <a:gd name="connsiteX80" fmla="*/ 586596 w 1328467"/>
              <a:gd name="connsiteY80" fmla="*/ 6748 h 2266869"/>
              <a:gd name="connsiteX81" fmla="*/ 546339 w 1328467"/>
              <a:gd name="connsiteY81" fmla="*/ 18250 h 2266869"/>
              <a:gd name="connsiteX82" fmla="*/ 511833 w 1328467"/>
              <a:gd name="connsiteY82" fmla="*/ 35503 h 2266869"/>
              <a:gd name="connsiteX83" fmla="*/ 488830 w 1328467"/>
              <a:gd name="connsiteY83" fmla="*/ 52755 h 2266869"/>
              <a:gd name="connsiteX84" fmla="*/ 471577 w 1328467"/>
              <a:gd name="connsiteY84" fmla="*/ 58506 h 2266869"/>
              <a:gd name="connsiteX85" fmla="*/ 431320 w 1328467"/>
              <a:gd name="connsiteY85" fmla="*/ 70008 h 2266869"/>
              <a:gd name="connsiteX86" fmla="*/ 391064 w 1328467"/>
              <a:gd name="connsiteY86" fmla="*/ 93012 h 2266869"/>
              <a:gd name="connsiteX87" fmla="*/ 356558 w 1328467"/>
              <a:gd name="connsiteY87" fmla="*/ 116016 h 2266869"/>
              <a:gd name="connsiteX88" fmla="*/ 339305 w 1328467"/>
              <a:gd name="connsiteY88" fmla="*/ 127518 h 2266869"/>
              <a:gd name="connsiteX89" fmla="*/ 276045 w 1328467"/>
              <a:gd name="connsiteY89" fmla="*/ 144770 h 2266869"/>
              <a:gd name="connsiteX90" fmla="*/ 253041 w 1328467"/>
              <a:gd name="connsiteY90" fmla="*/ 150521 h 2266869"/>
              <a:gd name="connsiteX91" fmla="*/ 201283 w 1328467"/>
              <a:gd name="connsiteY91" fmla="*/ 167774 h 2266869"/>
              <a:gd name="connsiteX92" fmla="*/ 184030 w 1328467"/>
              <a:gd name="connsiteY92" fmla="*/ 173525 h 2266869"/>
              <a:gd name="connsiteX93" fmla="*/ 69011 w 1328467"/>
              <a:gd name="connsiteY93" fmla="*/ 179276 h 2266869"/>
              <a:gd name="connsiteX94" fmla="*/ 63260 w 1328467"/>
              <a:gd name="connsiteY94" fmla="*/ 196529 h 2266869"/>
              <a:gd name="connsiteX95" fmla="*/ 51758 w 1328467"/>
              <a:gd name="connsiteY95" fmla="*/ 213782 h 2266869"/>
              <a:gd name="connsiteX96" fmla="*/ 40256 w 1328467"/>
              <a:gd name="connsiteY96" fmla="*/ 288544 h 2266869"/>
              <a:gd name="connsiteX97" fmla="*/ 28754 w 1328467"/>
              <a:gd name="connsiteY97" fmla="*/ 328801 h 2266869"/>
              <a:gd name="connsiteX98" fmla="*/ 23003 w 1328467"/>
              <a:gd name="connsiteY98" fmla="*/ 392061 h 2266869"/>
              <a:gd name="connsiteX99" fmla="*/ 17252 w 1328467"/>
              <a:gd name="connsiteY99" fmla="*/ 409314 h 2266869"/>
              <a:gd name="connsiteX100" fmla="*/ 11501 w 1328467"/>
              <a:gd name="connsiteY100" fmla="*/ 438069 h 2266869"/>
              <a:gd name="connsiteX101" fmla="*/ 0 w 1328467"/>
              <a:gd name="connsiteY101" fmla="*/ 472574 h 2266869"/>
              <a:gd name="connsiteX102" fmla="*/ 5750 w 1328467"/>
              <a:gd name="connsiteY102" fmla="*/ 926899 h 2266869"/>
              <a:gd name="connsiteX103" fmla="*/ 11501 w 1328467"/>
              <a:gd name="connsiteY103" fmla="*/ 944152 h 2266869"/>
              <a:gd name="connsiteX104" fmla="*/ 28754 w 1328467"/>
              <a:gd name="connsiteY104" fmla="*/ 1001661 h 2266869"/>
              <a:gd name="connsiteX105" fmla="*/ 57509 w 1328467"/>
              <a:gd name="connsiteY105" fmla="*/ 1087925 h 2266869"/>
              <a:gd name="connsiteX106" fmla="*/ 63260 w 1328467"/>
              <a:gd name="connsiteY106" fmla="*/ 1105178 h 2266869"/>
              <a:gd name="connsiteX107" fmla="*/ 69011 w 1328467"/>
              <a:gd name="connsiteY107" fmla="*/ 1122431 h 2266869"/>
              <a:gd name="connsiteX108" fmla="*/ 74762 w 1328467"/>
              <a:gd name="connsiteY108" fmla="*/ 1151186 h 2266869"/>
              <a:gd name="connsiteX109" fmla="*/ 86264 w 1328467"/>
              <a:gd name="connsiteY109" fmla="*/ 1260453 h 2266869"/>
              <a:gd name="connsiteX110" fmla="*/ 97766 w 1328467"/>
              <a:gd name="connsiteY110" fmla="*/ 1294959 h 2266869"/>
              <a:gd name="connsiteX111" fmla="*/ 120769 w 1328467"/>
              <a:gd name="connsiteY111" fmla="*/ 1346718 h 2266869"/>
              <a:gd name="connsiteX112" fmla="*/ 138022 w 1328467"/>
              <a:gd name="connsiteY112" fmla="*/ 1409978 h 2266869"/>
              <a:gd name="connsiteX113" fmla="*/ 149524 w 1328467"/>
              <a:gd name="connsiteY113" fmla="*/ 1427231 h 2266869"/>
              <a:gd name="connsiteX114" fmla="*/ 155275 w 1328467"/>
              <a:gd name="connsiteY114" fmla="*/ 1450235 h 2266869"/>
              <a:gd name="connsiteX115" fmla="*/ 166777 w 1328467"/>
              <a:gd name="connsiteY115" fmla="*/ 1496242 h 2266869"/>
              <a:gd name="connsiteX116" fmla="*/ 178279 w 1328467"/>
              <a:gd name="connsiteY116" fmla="*/ 1588257 h 2266869"/>
              <a:gd name="connsiteX117" fmla="*/ 195532 w 1328467"/>
              <a:gd name="connsiteY117" fmla="*/ 1640016 h 2266869"/>
              <a:gd name="connsiteX118" fmla="*/ 218535 w 1328467"/>
              <a:gd name="connsiteY118" fmla="*/ 1709027 h 2266869"/>
              <a:gd name="connsiteX119" fmla="*/ 224286 w 1328467"/>
              <a:gd name="connsiteY119" fmla="*/ 1726280 h 2266869"/>
              <a:gd name="connsiteX120" fmla="*/ 230037 w 1328467"/>
              <a:gd name="connsiteY120" fmla="*/ 1743533 h 2266869"/>
              <a:gd name="connsiteX121" fmla="*/ 235788 w 1328467"/>
              <a:gd name="connsiteY121" fmla="*/ 1881555 h 2266869"/>
              <a:gd name="connsiteX122" fmla="*/ 270294 w 1328467"/>
              <a:gd name="connsiteY122" fmla="*/ 1950567 h 2266869"/>
              <a:gd name="connsiteX123" fmla="*/ 287547 w 1328467"/>
              <a:gd name="connsiteY123" fmla="*/ 1973570 h 2266869"/>
              <a:gd name="connsiteX124" fmla="*/ 304800 w 1328467"/>
              <a:gd name="connsiteY124" fmla="*/ 1985072 h 2266869"/>
              <a:gd name="connsiteX125" fmla="*/ 327803 w 1328467"/>
              <a:gd name="connsiteY125" fmla="*/ 2019578 h 2266869"/>
              <a:gd name="connsiteX126" fmla="*/ 339305 w 1328467"/>
              <a:gd name="connsiteY126" fmla="*/ 2036831 h 2266869"/>
              <a:gd name="connsiteX127" fmla="*/ 362309 w 1328467"/>
              <a:gd name="connsiteY127" fmla="*/ 2071336 h 2266869"/>
              <a:gd name="connsiteX128" fmla="*/ 368060 w 1328467"/>
              <a:gd name="connsiteY128" fmla="*/ 2157601 h 2266869"/>
              <a:gd name="connsiteX129" fmla="*/ 379562 w 1328467"/>
              <a:gd name="connsiteY129" fmla="*/ 2174853 h 2266869"/>
              <a:gd name="connsiteX130" fmla="*/ 385313 w 1328467"/>
              <a:gd name="connsiteY130" fmla="*/ 2192106 h 2266869"/>
              <a:gd name="connsiteX131" fmla="*/ 396815 w 1328467"/>
              <a:gd name="connsiteY131" fmla="*/ 2209359 h 2266869"/>
              <a:gd name="connsiteX132" fmla="*/ 431320 w 1328467"/>
              <a:gd name="connsiteY132" fmla="*/ 2238114 h 2266869"/>
              <a:gd name="connsiteX133" fmla="*/ 448573 w 1328467"/>
              <a:gd name="connsiteY133" fmla="*/ 2238114 h 226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328467" h="2266869">
                <a:moveTo>
                  <a:pt x="448573" y="2238114"/>
                </a:moveTo>
                <a:cubicBezTo>
                  <a:pt x="451449" y="2209359"/>
                  <a:pt x="457419" y="2193855"/>
                  <a:pt x="448573" y="2065586"/>
                </a:cubicBezTo>
                <a:cubicBezTo>
                  <a:pt x="446553" y="2036293"/>
                  <a:pt x="440558" y="2024288"/>
                  <a:pt x="431320" y="1996574"/>
                </a:cubicBezTo>
                <a:lnTo>
                  <a:pt x="425569" y="1979321"/>
                </a:lnTo>
                <a:cubicBezTo>
                  <a:pt x="427486" y="1960151"/>
                  <a:pt x="428391" y="1940853"/>
                  <a:pt x="431320" y="1921812"/>
                </a:cubicBezTo>
                <a:cubicBezTo>
                  <a:pt x="432242" y="1915820"/>
                  <a:pt x="432784" y="1908846"/>
                  <a:pt x="437071" y="1904559"/>
                </a:cubicBezTo>
                <a:cubicBezTo>
                  <a:pt x="446846" y="1894784"/>
                  <a:pt x="460075" y="1889223"/>
                  <a:pt x="471577" y="1881555"/>
                </a:cubicBezTo>
                <a:lnTo>
                  <a:pt x="488830" y="1870053"/>
                </a:lnTo>
                <a:lnTo>
                  <a:pt x="506083" y="1858552"/>
                </a:lnTo>
                <a:cubicBezTo>
                  <a:pt x="527167" y="1826923"/>
                  <a:pt x="506083" y="1853758"/>
                  <a:pt x="534837" y="1829797"/>
                </a:cubicBezTo>
                <a:cubicBezTo>
                  <a:pt x="563556" y="1805864"/>
                  <a:pt x="539023" y="1816900"/>
                  <a:pt x="569343" y="1806793"/>
                </a:cubicBezTo>
                <a:cubicBezTo>
                  <a:pt x="582062" y="1794074"/>
                  <a:pt x="587835" y="1786045"/>
                  <a:pt x="603849" y="1778038"/>
                </a:cubicBezTo>
                <a:cubicBezTo>
                  <a:pt x="609271" y="1775327"/>
                  <a:pt x="615350" y="1774204"/>
                  <a:pt x="621101" y="1772287"/>
                </a:cubicBezTo>
                <a:cubicBezTo>
                  <a:pt x="626852" y="1764619"/>
                  <a:pt x="631576" y="1756061"/>
                  <a:pt x="638354" y="1749284"/>
                </a:cubicBezTo>
                <a:cubicBezTo>
                  <a:pt x="643241" y="1744397"/>
                  <a:pt x="650297" y="1742207"/>
                  <a:pt x="655607" y="1737782"/>
                </a:cubicBezTo>
                <a:cubicBezTo>
                  <a:pt x="661855" y="1732575"/>
                  <a:pt x="667109" y="1726280"/>
                  <a:pt x="672860" y="1720529"/>
                </a:cubicBezTo>
                <a:cubicBezTo>
                  <a:pt x="674777" y="1714778"/>
                  <a:pt x="675087" y="1708209"/>
                  <a:pt x="678611" y="1703276"/>
                </a:cubicBezTo>
                <a:cubicBezTo>
                  <a:pt x="684914" y="1694452"/>
                  <a:pt x="694474" y="1688433"/>
                  <a:pt x="701615" y="1680272"/>
                </a:cubicBezTo>
                <a:cubicBezTo>
                  <a:pt x="707926" y="1673059"/>
                  <a:pt x="713371" y="1665121"/>
                  <a:pt x="718867" y="1657269"/>
                </a:cubicBezTo>
                <a:cubicBezTo>
                  <a:pt x="726794" y="1645944"/>
                  <a:pt x="734203" y="1634265"/>
                  <a:pt x="741871" y="1622763"/>
                </a:cubicBezTo>
                <a:cubicBezTo>
                  <a:pt x="745705" y="1617012"/>
                  <a:pt x="748486" y="1610397"/>
                  <a:pt x="753373" y="1605510"/>
                </a:cubicBezTo>
                <a:cubicBezTo>
                  <a:pt x="792766" y="1566117"/>
                  <a:pt x="774344" y="1580026"/>
                  <a:pt x="805132" y="1559503"/>
                </a:cubicBezTo>
                <a:cubicBezTo>
                  <a:pt x="812800" y="1548001"/>
                  <a:pt x="823764" y="1538111"/>
                  <a:pt x="828135" y="1524997"/>
                </a:cubicBezTo>
                <a:cubicBezTo>
                  <a:pt x="830052" y="1519246"/>
                  <a:pt x="828953" y="1511268"/>
                  <a:pt x="833886" y="1507744"/>
                </a:cubicBezTo>
                <a:cubicBezTo>
                  <a:pt x="843752" y="1500697"/>
                  <a:pt x="858304" y="1502967"/>
                  <a:pt x="868392" y="1496242"/>
                </a:cubicBezTo>
                <a:cubicBezTo>
                  <a:pt x="879894" y="1488574"/>
                  <a:pt x="889181" y="1474953"/>
                  <a:pt x="902898" y="1473238"/>
                </a:cubicBezTo>
                <a:cubicBezTo>
                  <a:pt x="956748" y="1466507"/>
                  <a:pt x="933911" y="1471235"/>
                  <a:pt x="971909" y="1461736"/>
                </a:cubicBezTo>
                <a:cubicBezTo>
                  <a:pt x="977660" y="1457902"/>
                  <a:pt x="982809" y="1452958"/>
                  <a:pt x="989162" y="1450235"/>
                </a:cubicBezTo>
                <a:cubicBezTo>
                  <a:pt x="996427" y="1447122"/>
                  <a:pt x="1004595" y="1446755"/>
                  <a:pt x="1012166" y="1444484"/>
                </a:cubicBezTo>
                <a:cubicBezTo>
                  <a:pt x="1023779" y="1441000"/>
                  <a:pt x="1035169" y="1436816"/>
                  <a:pt x="1046671" y="1432982"/>
                </a:cubicBezTo>
                <a:lnTo>
                  <a:pt x="1115683" y="1409978"/>
                </a:lnTo>
                <a:lnTo>
                  <a:pt x="1167441" y="1392725"/>
                </a:lnTo>
                <a:lnTo>
                  <a:pt x="1184694" y="1386974"/>
                </a:lnTo>
                <a:cubicBezTo>
                  <a:pt x="1208395" y="1351423"/>
                  <a:pt x="1182080" y="1386102"/>
                  <a:pt x="1213449" y="1358219"/>
                </a:cubicBezTo>
                <a:cubicBezTo>
                  <a:pt x="1245679" y="1329570"/>
                  <a:pt x="1241975" y="1332683"/>
                  <a:pt x="1259456" y="1306461"/>
                </a:cubicBezTo>
                <a:cubicBezTo>
                  <a:pt x="1260038" y="1297736"/>
                  <a:pt x="1258608" y="1209826"/>
                  <a:pt x="1276709" y="1185691"/>
                </a:cubicBezTo>
                <a:lnTo>
                  <a:pt x="1293962" y="1162687"/>
                </a:lnTo>
                <a:lnTo>
                  <a:pt x="1316966" y="1093676"/>
                </a:lnTo>
                <a:lnTo>
                  <a:pt x="1322717" y="1076423"/>
                </a:lnTo>
                <a:lnTo>
                  <a:pt x="1328467" y="1059170"/>
                </a:lnTo>
                <a:cubicBezTo>
                  <a:pt x="1324633" y="1053419"/>
                  <a:pt x="1319773" y="1048234"/>
                  <a:pt x="1316966" y="1041918"/>
                </a:cubicBezTo>
                <a:lnTo>
                  <a:pt x="1299713" y="990159"/>
                </a:lnTo>
                <a:lnTo>
                  <a:pt x="1293962" y="972906"/>
                </a:lnTo>
                <a:cubicBezTo>
                  <a:pt x="1292045" y="967155"/>
                  <a:pt x="1291574" y="960697"/>
                  <a:pt x="1288211" y="955653"/>
                </a:cubicBezTo>
                <a:lnTo>
                  <a:pt x="1276709" y="938401"/>
                </a:lnTo>
                <a:cubicBezTo>
                  <a:pt x="1274792" y="932650"/>
                  <a:pt x="1273669" y="926570"/>
                  <a:pt x="1270958" y="921148"/>
                </a:cubicBezTo>
                <a:cubicBezTo>
                  <a:pt x="1254000" y="887232"/>
                  <a:pt x="1246311" y="901505"/>
                  <a:pt x="1196196" y="892393"/>
                </a:cubicBezTo>
                <a:cubicBezTo>
                  <a:pt x="1190445" y="886642"/>
                  <a:pt x="1183670" y="881758"/>
                  <a:pt x="1178943" y="875140"/>
                </a:cubicBezTo>
                <a:cubicBezTo>
                  <a:pt x="1173960" y="868164"/>
                  <a:pt x="1174027" y="857624"/>
                  <a:pt x="1167441" y="852136"/>
                </a:cubicBezTo>
                <a:cubicBezTo>
                  <a:pt x="1161369" y="847076"/>
                  <a:pt x="1152105" y="848303"/>
                  <a:pt x="1144437" y="846386"/>
                </a:cubicBezTo>
                <a:cubicBezTo>
                  <a:pt x="1158111" y="805363"/>
                  <a:pt x="1138722" y="854959"/>
                  <a:pt x="1167441" y="811880"/>
                </a:cubicBezTo>
                <a:cubicBezTo>
                  <a:pt x="1170804" y="806836"/>
                  <a:pt x="1170248" y="799926"/>
                  <a:pt x="1173192" y="794627"/>
                </a:cubicBezTo>
                <a:cubicBezTo>
                  <a:pt x="1206151" y="735301"/>
                  <a:pt x="1188933" y="781907"/>
                  <a:pt x="1201947" y="742869"/>
                </a:cubicBezTo>
                <a:cubicBezTo>
                  <a:pt x="1200030" y="725616"/>
                  <a:pt x="1200406" y="707951"/>
                  <a:pt x="1196196" y="691110"/>
                </a:cubicBezTo>
                <a:cubicBezTo>
                  <a:pt x="1194520" y="684405"/>
                  <a:pt x="1189896" y="678408"/>
                  <a:pt x="1184694" y="673857"/>
                </a:cubicBezTo>
                <a:cubicBezTo>
                  <a:pt x="1137516" y="632577"/>
                  <a:pt x="1123783" y="649386"/>
                  <a:pt x="1046671" y="645103"/>
                </a:cubicBezTo>
                <a:cubicBezTo>
                  <a:pt x="1004450" y="631029"/>
                  <a:pt x="1020739" y="642174"/>
                  <a:pt x="994913" y="616348"/>
                </a:cubicBezTo>
                <a:cubicBezTo>
                  <a:pt x="981124" y="574981"/>
                  <a:pt x="1002264" y="622229"/>
                  <a:pt x="966158" y="593344"/>
                </a:cubicBezTo>
                <a:cubicBezTo>
                  <a:pt x="961424" y="589557"/>
                  <a:pt x="964694" y="580378"/>
                  <a:pt x="960407" y="576091"/>
                </a:cubicBezTo>
                <a:cubicBezTo>
                  <a:pt x="956120" y="571804"/>
                  <a:pt x="948905" y="572257"/>
                  <a:pt x="943154" y="570340"/>
                </a:cubicBezTo>
                <a:cubicBezTo>
                  <a:pt x="937403" y="564589"/>
                  <a:pt x="931108" y="559335"/>
                  <a:pt x="925901" y="553087"/>
                </a:cubicBezTo>
                <a:cubicBezTo>
                  <a:pt x="921476" y="547778"/>
                  <a:pt x="919287" y="540722"/>
                  <a:pt x="914400" y="535835"/>
                </a:cubicBezTo>
                <a:cubicBezTo>
                  <a:pt x="909513" y="530948"/>
                  <a:pt x="902898" y="528167"/>
                  <a:pt x="897147" y="524333"/>
                </a:cubicBezTo>
                <a:cubicBezTo>
                  <a:pt x="870040" y="483673"/>
                  <a:pt x="904059" y="534010"/>
                  <a:pt x="868392" y="484076"/>
                </a:cubicBezTo>
                <a:cubicBezTo>
                  <a:pt x="864375" y="478452"/>
                  <a:pt x="862641" y="470657"/>
                  <a:pt x="856890" y="466823"/>
                </a:cubicBezTo>
                <a:cubicBezTo>
                  <a:pt x="850313" y="462439"/>
                  <a:pt x="841486" y="463243"/>
                  <a:pt x="833886" y="461072"/>
                </a:cubicBezTo>
                <a:cubicBezTo>
                  <a:pt x="828057" y="459407"/>
                  <a:pt x="822384" y="457238"/>
                  <a:pt x="816633" y="455321"/>
                </a:cubicBezTo>
                <a:cubicBezTo>
                  <a:pt x="812799" y="449570"/>
                  <a:pt x="810019" y="442956"/>
                  <a:pt x="805132" y="438069"/>
                </a:cubicBezTo>
                <a:cubicBezTo>
                  <a:pt x="800245" y="433182"/>
                  <a:pt x="792197" y="431964"/>
                  <a:pt x="787879" y="426567"/>
                </a:cubicBezTo>
                <a:cubicBezTo>
                  <a:pt x="784110" y="421856"/>
                  <a:pt x="777755" y="389065"/>
                  <a:pt x="776377" y="386310"/>
                </a:cubicBezTo>
                <a:cubicBezTo>
                  <a:pt x="770195" y="373946"/>
                  <a:pt x="757745" y="364918"/>
                  <a:pt x="753373" y="351804"/>
                </a:cubicBezTo>
                <a:lnTo>
                  <a:pt x="741871" y="317299"/>
                </a:lnTo>
                <a:cubicBezTo>
                  <a:pt x="739954" y="311548"/>
                  <a:pt x="737117" y="306026"/>
                  <a:pt x="736120" y="300046"/>
                </a:cubicBezTo>
                <a:cubicBezTo>
                  <a:pt x="732286" y="277042"/>
                  <a:pt x="731992" y="253159"/>
                  <a:pt x="724618" y="231035"/>
                </a:cubicBezTo>
                <a:lnTo>
                  <a:pt x="701615" y="162023"/>
                </a:lnTo>
                <a:lnTo>
                  <a:pt x="667109" y="58506"/>
                </a:lnTo>
                <a:lnTo>
                  <a:pt x="661358" y="41253"/>
                </a:lnTo>
                <a:cubicBezTo>
                  <a:pt x="659441" y="35502"/>
                  <a:pt x="661358" y="25918"/>
                  <a:pt x="655607" y="24001"/>
                </a:cubicBezTo>
                <a:lnTo>
                  <a:pt x="621101" y="12499"/>
                </a:lnTo>
                <a:cubicBezTo>
                  <a:pt x="615350" y="8665"/>
                  <a:pt x="610667" y="2133"/>
                  <a:pt x="603849" y="997"/>
                </a:cubicBezTo>
                <a:cubicBezTo>
                  <a:pt x="597869" y="0"/>
                  <a:pt x="592425" y="5083"/>
                  <a:pt x="586596" y="6748"/>
                </a:cubicBezTo>
                <a:cubicBezTo>
                  <a:pt x="577997" y="9205"/>
                  <a:pt x="555532" y="13654"/>
                  <a:pt x="546339" y="18250"/>
                </a:cubicBezTo>
                <a:cubicBezTo>
                  <a:pt x="501745" y="40547"/>
                  <a:pt x="555199" y="21048"/>
                  <a:pt x="511833" y="35503"/>
                </a:cubicBezTo>
                <a:cubicBezTo>
                  <a:pt x="504165" y="41254"/>
                  <a:pt x="497152" y="48000"/>
                  <a:pt x="488830" y="52755"/>
                </a:cubicBezTo>
                <a:cubicBezTo>
                  <a:pt x="483567" y="55763"/>
                  <a:pt x="477406" y="56841"/>
                  <a:pt x="471577" y="58506"/>
                </a:cubicBezTo>
                <a:cubicBezTo>
                  <a:pt x="421028" y="72949"/>
                  <a:pt x="472687" y="56219"/>
                  <a:pt x="431320" y="70008"/>
                </a:cubicBezTo>
                <a:cubicBezTo>
                  <a:pt x="355869" y="126598"/>
                  <a:pt x="447514" y="61651"/>
                  <a:pt x="391064" y="93012"/>
                </a:cubicBezTo>
                <a:cubicBezTo>
                  <a:pt x="378980" y="99725"/>
                  <a:pt x="368060" y="108348"/>
                  <a:pt x="356558" y="116016"/>
                </a:cubicBezTo>
                <a:cubicBezTo>
                  <a:pt x="350807" y="119850"/>
                  <a:pt x="345862" y="125332"/>
                  <a:pt x="339305" y="127518"/>
                </a:cubicBezTo>
                <a:cubicBezTo>
                  <a:pt x="307054" y="138268"/>
                  <a:pt x="327936" y="131798"/>
                  <a:pt x="276045" y="144770"/>
                </a:cubicBezTo>
                <a:cubicBezTo>
                  <a:pt x="268377" y="146687"/>
                  <a:pt x="260539" y="148022"/>
                  <a:pt x="253041" y="150521"/>
                </a:cubicBezTo>
                <a:lnTo>
                  <a:pt x="201283" y="167774"/>
                </a:lnTo>
                <a:cubicBezTo>
                  <a:pt x="195532" y="169691"/>
                  <a:pt x="190085" y="173222"/>
                  <a:pt x="184030" y="173525"/>
                </a:cubicBezTo>
                <a:lnTo>
                  <a:pt x="69011" y="179276"/>
                </a:lnTo>
                <a:cubicBezTo>
                  <a:pt x="67094" y="185027"/>
                  <a:pt x="65971" y="191107"/>
                  <a:pt x="63260" y="196529"/>
                </a:cubicBezTo>
                <a:cubicBezTo>
                  <a:pt x="60169" y="202711"/>
                  <a:pt x="53434" y="207077"/>
                  <a:pt x="51758" y="213782"/>
                </a:cubicBezTo>
                <a:cubicBezTo>
                  <a:pt x="45643" y="238243"/>
                  <a:pt x="44638" y="263714"/>
                  <a:pt x="40256" y="288544"/>
                </a:cubicBezTo>
                <a:cubicBezTo>
                  <a:pt x="37548" y="303889"/>
                  <a:pt x="33543" y="314434"/>
                  <a:pt x="28754" y="328801"/>
                </a:cubicBezTo>
                <a:cubicBezTo>
                  <a:pt x="26837" y="349888"/>
                  <a:pt x="25997" y="371100"/>
                  <a:pt x="23003" y="392061"/>
                </a:cubicBezTo>
                <a:cubicBezTo>
                  <a:pt x="22146" y="398062"/>
                  <a:pt x="18722" y="403433"/>
                  <a:pt x="17252" y="409314"/>
                </a:cubicBezTo>
                <a:cubicBezTo>
                  <a:pt x="14881" y="418797"/>
                  <a:pt x="14073" y="428639"/>
                  <a:pt x="11501" y="438069"/>
                </a:cubicBezTo>
                <a:cubicBezTo>
                  <a:pt x="8311" y="449766"/>
                  <a:pt x="0" y="472574"/>
                  <a:pt x="0" y="472574"/>
                </a:cubicBezTo>
                <a:cubicBezTo>
                  <a:pt x="1917" y="624016"/>
                  <a:pt x="2057" y="775490"/>
                  <a:pt x="5750" y="926899"/>
                </a:cubicBezTo>
                <a:cubicBezTo>
                  <a:pt x="5898" y="932959"/>
                  <a:pt x="9836" y="938323"/>
                  <a:pt x="11501" y="944152"/>
                </a:cubicBezTo>
                <a:cubicBezTo>
                  <a:pt x="28884" y="1004992"/>
                  <a:pt x="1420" y="919658"/>
                  <a:pt x="28754" y="1001661"/>
                </a:cubicBezTo>
                <a:lnTo>
                  <a:pt x="57509" y="1087925"/>
                </a:lnTo>
                <a:lnTo>
                  <a:pt x="63260" y="1105178"/>
                </a:lnTo>
                <a:cubicBezTo>
                  <a:pt x="65177" y="1110929"/>
                  <a:pt x="67822" y="1116487"/>
                  <a:pt x="69011" y="1122431"/>
                </a:cubicBezTo>
                <a:lnTo>
                  <a:pt x="74762" y="1151186"/>
                </a:lnTo>
                <a:cubicBezTo>
                  <a:pt x="76711" y="1176519"/>
                  <a:pt x="78595" y="1229777"/>
                  <a:pt x="86264" y="1260453"/>
                </a:cubicBezTo>
                <a:cubicBezTo>
                  <a:pt x="89205" y="1272215"/>
                  <a:pt x="91041" y="1284871"/>
                  <a:pt x="97766" y="1294959"/>
                </a:cubicBezTo>
                <a:cubicBezTo>
                  <a:pt x="111533" y="1315611"/>
                  <a:pt x="114903" y="1317388"/>
                  <a:pt x="120769" y="1346718"/>
                </a:cubicBezTo>
                <a:cubicBezTo>
                  <a:pt x="123856" y="1362150"/>
                  <a:pt x="129683" y="1397470"/>
                  <a:pt x="138022" y="1409978"/>
                </a:cubicBezTo>
                <a:lnTo>
                  <a:pt x="149524" y="1427231"/>
                </a:lnTo>
                <a:cubicBezTo>
                  <a:pt x="151441" y="1434899"/>
                  <a:pt x="153104" y="1442635"/>
                  <a:pt x="155275" y="1450235"/>
                </a:cubicBezTo>
                <a:cubicBezTo>
                  <a:pt x="162533" y="1475637"/>
                  <a:pt x="162392" y="1463354"/>
                  <a:pt x="166777" y="1496242"/>
                </a:cubicBezTo>
                <a:cubicBezTo>
                  <a:pt x="170205" y="1521954"/>
                  <a:pt x="171469" y="1561016"/>
                  <a:pt x="178279" y="1588257"/>
                </a:cubicBezTo>
                <a:lnTo>
                  <a:pt x="195532" y="1640016"/>
                </a:lnTo>
                <a:lnTo>
                  <a:pt x="218535" y="1709027"/>
                </a:lnTo>
                <a:lnTo>
                  <a:pt x="224286" y="1726280"/>
                </a:lnTo>
                <a:lnTo>
                  <a:pt x="230037" y="1743533"/>
                </a:lnTo>
                <a:cubicBezTo>
                  <a:pt x="231954" y="1789540"/>
                  <a:pt x="231206" y="1835736"/>
                  <a:pt x="235788" y="1881555"/>
                </a:cubicBezTo>
                <a:cubicBezTo>
                  <a:pt x="238339" y="1907066"/>
                  <a:pt x="255755" y="1931182"/>
                  <a:pt x="270294" y="1950567"/>
                </a:cubicBezTo>
                <a:cubicBezTo>
                  <a:pt x="276045" y="1958235"/>
                  <a:pt x="280769" y="1966793"/>
                  <a:pt x="287547" y="1973570"/>
                </a:cubicBezTo>
                <a:cubicBezTo>
                  <a:pt x="292434" y="1978457"/>
                  <a:pt x="299049" y="1981238"/>
                  <a:pt x="304800" y="1985072"/>
                </a:cubicBezTo>
                <a:lnTo>
                  <a:pt x="327803" y="2019578"/>
                </a:lnTo>
                <a:cubicBezTo>
                  <a:pt x="331637" y="2025329"/>
                  <a:pt x="337119" y="2030274"/>
                  <a:pt x="339305" y="2036831"/>
                </a:cubicBezTo>
                <a:cubicBezTo>
                  <a:pt x="347628" y="2061800"/>
                  <a:pt x="340769" y="2049798"/>
                  <a:pt x="362309" y="2071336"/>
                </a:cubicBezTo>
                <a:cubicBezTo>
                  <a:pt x="364226" y="2100091"/>
                  <a:pt x="363322" y="2129174"/>
                  <a:pt x="368060" y="2157601"/>
                </a:cubicBezTo>
                <a:cubicBezTo>
                  <a:pt x="369196" y="2164419"/>
                  <a:pt x="376471" y="2168671"/>
                  <a:pt x="379562" y="2174853"/>
                </a:cubicBezTo>
                <a:cubicBezTo>
                  <a:pt x="382273" y="2180275"/>
                  <a:pt x="382602" y="2186684"/>
                  <a:pt x="385313" y="2192106"/>
                </a:cubicBezTo>
                <a:cubicBezTo>
                  <a:pt x="388404" y="2198288"/>
                  <a:pt x="392390" y="2204049"/>
                  <a:pt x="396815" y="2209359"/>
                </a:cubicBezTo>
                <a:cubicBezTo>
                  <a:pt x="405901" y="2220262"/>
                  <a:pt x="418394" y="2231651"/>
                  <a:pt x="431320" y="2238114"/>
                </a:cubicBezTo>
                <a:cubicBezTo>
                  <a:pt x="436742" y="2240825"/>
                  <a:pt x="445698" y="2266869"/>
                  <a:pt x="448573" y="223811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3" name="Picture 2" descr="http://www.unifesp.br/dmorfo/histologia/ensino/pulmao/img/01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5838" y="3848287"/>
            <a:ext cx="3126059" cy="2605049"/>
          </a:xfrm>
          <a:prstGeom prst="rect">
            <a:avLst/>
          </a:prstGeom>
          <a:noFill/>
        </p:spPr>
      </p:pic>
      <p:sp>
        <p:nvSpPr>
          <p:cNvPr id="44" name="43 Flecha derecha"/>
          <p:cNvSpPr/>
          <p:nvPr/>
        </p:nvSpPr>
        <p:spPr>
          <a:xfrm rot="5400000">
            <a:off x="6414912" y="4472149"/>
            <a:ext cx="491245" cy="35386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86124" y="6517026"/>
            <a:ext cx="2851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es-A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</a:t>
            </a:r>
            <a:r>
              <a:rPr lang="es-A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A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Physiol</a:t>
            </a:r>
            <a:r>
              <a:rPr lang="es-A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1999;86:701-708</a:t>
            </a:r>
            <a:endParaRPr lang="es-A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860032" y="1910010"/>
            <a:ext cx="3888432" cy="57606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s-AR" sz="2800" dirty="0" smtClean="0">
                <a:solidFill>
                  <a:schemeClr val="bg1"/>
                </a:solidFill>
              </a:rPr>
              <a:t>Enf. obstructiva vía aérea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1029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323290" y="1089640"/>
            <a:ext cx="3065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Fisiopatología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24536" y="2564904"/>
            <a:ext cx="3923928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</a:t>
            </a:r>
            <a:r>
              <a:rPr lang="es-AR" sz="2400" dirty="0" err="1" smtClean="0">
                <a:solidFill>
                  <a:schemeClr val="bg1"/>
                </a:solidFill>
              </a:rPr>
              <a:t>Atrapamiento</a:t>
            </a:r>
            <a:r>
              <a:rPr lang="es-AR" sz="2400" dirty="0" smtClean="0">
                <a:solidFill>
                  <a:schemeClr val="bg1"/>
                </a:solidFill>
              </a:rPr>
              <a:t> aéreo</a:t>
            </a:r>
          </a:p>
          <a:p>
            <a:pPr>
              <a:lnSpc>
                <a:spcPts val="36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Vasoconstricción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49525" y="3265539"/>
            <a:ext cx="1328467" cy="2266869"/>
          </a:xfrm>
          <a:custGeom>
            <a:avLst/>
            <a:gdLst>
              <a:gd name="connsiteX0" fmla="*/ 448573 w 1328467"/>
              <a:gd name="connsiteY0" fmla="*/ 2238114 h 2266869"/>
              <a:gd name="connsiteX1" fmla="*/ 448573 w 1328467"/>
              <a:gd name="connsiteY1" fmla="*/ 2065586 h 2266869"/>
              <a:gd name="connsiteX2" fmla="*/ 431320 w 1328467"/>
              <a:gd name="connsiteY2" fmla="*/ 1996574 h 2266869"/>
              <a:gd name="connsiteX3" fmla="*/ 425569 w 1328467"/>
              <a:gd name="connsiteY3" fmla="*/ 1979321 h 2266869"/>
              <a:gd name="connsiteX4" fmla="*/ 431320 w 1328467"/>
              <a:gd name="connsiteY4" fmla="*/ 1921812 h 2266869"/>
              <a:gd name="connsiteX5" fmla="*/ 437071 w 1328467"/>
              <a:gd name="connsiteY5" fmla="*/ 1904559 h 2266869"/>
              <a:gd name="connsiteX6" fmla="*/ 471577 w 1328467"/>
              <a:gd name="connsiteY6" fmla="*/ 1881555 h 2266869"/>
              <a:gd name="connsiteX7" fmla="*/ 488830 w 1328467"/>
              <a:gd name="connsiteY7" fmla="*/ 1870053 h 2266869"/>
              <a:gd name="connsiteX8" fmla="*/ 506083 w 1328467"/>
              <a:gd name="connsiteY8" fmla="*/ 1858552 h 2266869"/>
              <a:gd name="connsiteX9" fmla="*/ 534837 w 1328467"/>
              <a:gd name="connsiteY9" fmla="*/ 1829797 h 2266869"/>
              <a:gd name="connsiteX10" fmla="*/ 569343 w 1328467"/>
              <a:gd name="connsiteY10" fmla="*/ 1806793 h 2266869"/>
              <a:gd name="connsiteX11" fmla="*/ 603849 w 1328467"/>
              <a:gd name="connsiteY11" fmla="*/ 1778038 h 2266869"/>
              <a:gd name="connsiteX12" fmla="*/ 621101 w 1328467"/>
              <a:gd name="connsiteY12" fmla="*/ 1772287 h 2266869"/>
              <a:gd name="connsiteX13" fmla="*/ 638354 w 1328467"/>
              <a:gd name="connsiteY13" fmla="*/ 1749284 h 2266869"/>
              <a:gd name="connsiteX14" fmla="*/ 655607 w 1328467"/>
              <a:gd name="connsiteY14" fmla="*/ 1737782 h 2266869"/>
              <a:gd name="connsiteX15" fmla="*/ 672860 w 1328467"/>
              <a:gd name="connsiteY15" fmla="*/ 1720529 h 2266869"/>
              <a:gd name="connsiteX16" fmla="*/ 678611 w 1328467"/>
              <a:gd name="connsiteY16" fmla="*/ 1703276 h 2266869"/>
              <a:gd name="connsiteX17" fmla="*/ 701615 w 1328467"/>
              <a:gd name="connsiteY17" fmla="*/ 1680272 h 2266869"/>
              <a:gd name="connsiteX18" fmla="*/ 718867 w 1328467"/>
              <a:gd name="connsiteY18" fmla="*/ 1657269 h 2266869"/>
              <a:gd name="connsiteX19" fmla="*/ 741871 w 1328467"/>
              <a:gd name="connsiteY19" fmla="*/ 1622763 h 2266869"/>
              <a:gd name="connsiteX20" fmla="*/ 753373 w 1328467"/>
              <a:gd name="connsiteY20" fmla="*/ 1605510 h 2266869"/>
              <a:gd name="connsiteX21" fmla="*/ 805132 w 1328467"/>
              <a:gd name="connsiteY21" fmla="*/ 1559503 h 2266869"/>
              <a:gd name="connsiteX22" fmla="*/ 828135 w 1328467"/>
              <a:gd name="connsiteY22" fmla="*/ 1524997 h 2266869"/>
              <a:gd name="connsiteX23" fmla="*/ 833886 w 1328467"/>
              <a:gd name="connsiteY23" fmla="*/ 1507744 h 2266869"/>
              <a:gd name="connsiteX24" fmla="*/ 868392 w 1328467"/>
              <a:gd name="connsiteY24" fmla="*/ 1496242 h 2266869"/>
              <a:gd name="connsiteX25" fmla="*/ 902898 w 1328467"/>
              <a:gd name="connsiteY25" fmla="*/ 1473238 h 2266869"/>
              <a:gd name="connsiteX26" fmla="*/ 971909 w 1328467"/>
              <a:gd name="connsiteY26" fmla="*/ 1461736 h 2266869"/>
              <a:gd name="connsiteX27" fmla="*/ 989162 w 1328467"/>
              <a:gd name="connsiteY27" fmla="*/ 1450235 h 2266869"/>
              <a:gd name="connsiteX28" fmla="*/ 1012166 w 1328467"/>
              <a:gd name="connsiteY28" fmla="*/ 1444484 h 2266869"/>
              <a:gd name="connsiteX29" fmla="*/ 1046671 w 1328467"/>
              <a:gd name="connsiteY29" fmla="*/ 1432982 h 2266869"/>
              <a:gd name="connsiteX30" fmla="*/ 1115683 w 1328467"/>
              <a:gd name="connsiteY30" fmla="*/ 1409978 h 2266869"/>
              <a:gd name="connsiteX31" fmla="*/ 1167441 w 1328467"/>
              <a:gd name="connsiteY31" fmla="*/ 1392725 h 2266869"/>
              <a:gd name="connsiteX32" fmla="*/ 1184694 w 1328467"/>
              <a:gd name="connsiteY32" fmla="*/ 1386974 h 2266869"/>
              <a:gd name="connsiteX33" fmla="*/ 1213449 w 1328467"/>
              <a:gd name="connsiteY33" fmla="*/ 1358219 h 2266869"/>
              <a:gd name="connsiteX34" fmla="*/ 1259456 w 1328467"/>
              <a:gd name="connsiteY34" fmla="*/ 1306461 h 2266869"/>
              <a:gd name="connsiteX35" fmla="*/ 1276709 w 1328467"/>
              <a:gd name="connsiteY35" fmla="*/ 1185691 h 2266869"/>
              <a:gd name="connsiteX36" fmla="*/ 1293962 w 1328467"/>
              <a:gd name="connsiteY36" fmla="*/ 1162687 h 2266869"/>
              <a:gd name="connsiteX37" fmla="*/ 1316966 w 1328467"/>
              <a:gd name="connsiteY37" fmla="*/ 1093676 h 2266869"/>
              <a:gd name="connsiteX38" fmla="*/ 1322717 w 1328467"/>
              <a:gd name="connsiteY38" fmla="*/ 1076423 h 2266869"/>
              <a:gd name="connsiteX39" fmla="*/ 1328467 w 1328467"/>
              <a:gd name="connsiteY39" fmla="*/ 1059170 h 2266869"/>
              <a:gd name="connsiteX40" fmla="*/ 1316966 w 1328467"/>
              <a:gd name="connsiteY40" fmla="*/ 1041918 h 2266869"/>
              <a:gd name="connsiteX41" fmla="*/ 1299713 w 1328467"/>
              <a:gd name="connsiteY41" fmla="*/ 990159 h 2266869"/>
              <a:gd name="connsiteX42" fmla="*/ 1293962 w 1328467"/>
              <a:gd name="connsiteY42" fmla="*/ 972906 h 2266869"/>
              <a:gd name="connsiteX43" fmla="*/ 1288211 w 1328467"/>
              <a:gd name="connsiteY43" fmla="*/ 955653 h 2266869"/>
              <a:gd name="connsiteX44" fmla="*/ 1276709 w 1328467"/>
              <a:gd name="connsiteY44" fmla="*/ 938401 h 2266869"/>
              <a:gd name="connsiteX45" fmla="*/ 1270958 w 1328467"/>
              <a:gd name="connsiteY45" fmla="*/ 921148 h 2266869"/>
              <a:gd name="connsiteX46" fmla="*/ 1196196 w 1328467"/>
              <a:gd name="connsiteY46" fmla="*/ 892393 h 2266869"/>
              <a:gd name="connsiteX47" fmla="*/ 1178943 w 1328467"/>
              <a:gd name="connsiteY47" fmla="*/ 875140 h 2266869"/>
              <a:gd name="connsiteX48" fmla="*/ 1167441 w 1328467"/>
              <a:gd name="connsiteY48" fmla="*/ 852136 h 2266869"/>
              <a:gd name="connsiteX49" fmla="*/ 1144437 w 1328467"/>
              <a:gd name="connsiteY49" fmla="*/ 846386 h 2266869"/>
              <a:gd name="connsiteX50" fmla="*/ 1167441 w 1328467"/>
              <a:gd name="connsiteY50" fmla="*/ 811880 h 2266869"/>
              <a:gd name="connsiteX51" fmla="*/ 1173192 w 1328467"/>
              <a:gd name="connsiteY51" fmla="*/ 794627 h 2266869"/>
              <a:gd name="connsiteX52" fmla="*/ 1201947 w 1328467"/>
              <a:gd name="connsiteY52" fmla="*/ 742869 h 2266869"/>
              <a:gd name="connsiteX53" fmla="*/ 1196196 w 1328467"/>
              <a:gd name="connsiteY53" fmla="*/ 691110 h 2266869"/>
              <a:gd name="connsiteX54" fmla="*/ 1184694 w 1328467"/>
              <a:gd name="connsiteY54" fmla="*/ 673857 h 2266869"/>
              <a:gd name="connsiteX55" fmla="*/ 1046671 w 1328467"/>
              <a:gd name="connsiteY55" fmla="*/ 645103 h 2266869"/>
              <a:gd name="connsiteX56" fmla="*/ 994913 w 1328467"/>
              <a:gd name="connsiteY56" fmla="*/ 616348 h 2266869"/>
              <a:gd name="connsiteX57" fmla="*/ 966158 w 1328467"/>
              <a:gd name="connsiteY57" fmla="*/ 593344 h 2266869"/>
              <a:gd name="connsiteX58" fmla="*/ 960407 w 1328467"/>
              <a:gd name="connsiteY58" fmla="*/ 576091 h 2266869"/>
              <a:gd name="connsiteX59" fmla="*/ 943154 w 1328467"/>
              <a:gd name="connsiteY59" fmla="*/ 570340 h 2266869"/>
              <a:gd name="connsiteX60" fmla="*/ 925901 w 1328467"/>
              <a:gd name="connsiteY60" fmla="*/ 553087 h 2266869"/>
              <a:gd name="connsiteX61" fmla="*/ 914400 w 1328467"/>
              <a:gd name="connsiteY61" fmla="*/ 535835 h 2266869"/>
              <a:gd name="connsiteX62" fmla="*/ 897147 w 1328467"/>
              <a:gd name="connsiteY62" fmla="*/ 524333 h 2266869"/>
              <a:gd name="connsiteX63" fmla="*/ 868392 w 1328467"/>
              <a:gd name="connsiteY63" fmla="*/ 484076 h 2266869"/>
              <a:gd name="connsiteX64" fmla="*/ 856890 w 1328467"/>
              <a:gd name="connsiteY64" fmla="*/ 466823 h 2266869"/>
              <a:gd name="connsiteX65" fmla="*/ 833886 w 1328467"/>
              <a:gd name="connsiteY65" fmla="*/ 461072 h 2266869"/>
              <a:gd name="connsiteX66" fmla="*/ 816633 w 1328467"/>
              <a:gd name="connsiteY66" fmla="*/ 455321 h 2266869"/>
              <a:gd name="connsiteX67" fmla="*/ 805132 w 1328467"/>
              <a:gd name="connsiteY67" fmla="*/ 438069 h 2266869"/>
              <a:gd name="connsiteX68" fmla="*/ 787879 w 1328467"/>
              <a:gd name="connsiteY68" fmla="*/ 426567 h 2266869"/>
              <a:gd name="connsiteX69" fmla="*/ 776377 w 1328467"/>
              <a:gd name="connsiteY69" fmla="*/ 386310 h 2266869"/>
              <a:gd name="connsiteX70" fmla="*/ 753373 w 1328467"/>
              <a:gd name="connsiteY70" fmla="*/ 351804 h 2266869"/>
              <a:gd name="connsiteX71" fmla="*/ 741871 w 1328467"/>
              <a:gd name="connsiteY71" fmla="*/ 317299 h 2266869"/>
              <a:gd name="connsiteX72" fmla="*/ 736120 w 1328467"/>
              <a:gd name="connsiteY72" fmla="*/ 300046 h 2266869"/>
              <a:gd name="connsiteX73" fmla="*/ 724618 w 1328467"/>
              <a:gd name="connsiteY73" fmla="*/ 231035 h 2266869"/>
              <a:gd name="connsiteX74" fmla="*/ 701615 w 1328467"/>
              <a:gd name="connsiteY74" fmla="*/ 162023 h 2266869"/>
              <a:gd name="connsiteX75" fmla="*/ 667109 w 1328467"/>
              <a:gd name="connsiteY75" fmla="*/ 58506 h 2266869"/>
              <a:gd name="connsiteX76" fmla="*/ 661358 w 1328467"/>
              <a:gd name="connsiteY76" fmla="*/ 41253 h 2266869"/>
              <a:gd name="connsiteX77" fmla="*/ 655607 w 1328467"/>
              <a:gd name="connsiteY77" fmla="*/ 24001 h 2266869"/>
              <a:gd name="connsiteX78" fmla="*/ 621101 w 1328467"/>
              <a:gd name="connsiteY78" fmla="*/ 12499 h 2266869"/>
              <a:gd name="connsiteX79" fmla="*/ 603849 w 1328467"/>
              <a:gd name="connsiteY79" fmla="*/ 997 h 2266869"/>
              <a:gd name="connsiteX80" fmla="*/ 586596 w 1328467"/>
              <a:gd name="connsiteY80" fmla="*/ 6748 h 2266869"/>
              <a:gd name="connsiteX81" fmla="*/ 546339 w 1328467"/>
              <a:gd name="connsiteY81" fmla="*/ 18250 h 2266869"/>
              <a:gd name="connsiteX82" fmla="*/ 511833 w 1328467"/>
              <a:gd name="connsiteY82" fmla="*/ 35503 h 2266869"/>
              <a:gd name="connsiteX83" fmla="*/ 488830 w 1328467"/>
              <a:gd name="connsiteY83" fmla="*/ 52755 h 2266869"/>
              <a:gd name="connsiteX84" fmla="*/ 471577 w 1328467"/>
              <a:gd name="connsiteY84" fmla="*/ 58506 h 2266869"/>
              <a:gd name="connsiteX85" fmla="*/ 431320 w 1328467"/>
              <a:gd name="connsiteY85" fmla="*/ 70008 h 2266869"/>
              <a:gd name="connsiteX86" fmla="*/ 391064 w 1328467"/>
              <a:gd name="connsiteY86" fmla="*/ 93012 h 2266869"/>
              <a:gd name="connsiteX87" fmla="*/ 356558 w 1328467"/>
              <a:gd name="connsiteY87" fmla="*/ 116016 h 2266869"/>
              <a:gd name="connsiteX88" fmla="*/ 339305 w 1328467"/>
              <a:gd name="connsiteY88" fmla="*/ 127518 h 2266869"/>
              <a:gd name="connsiteX89" fmla="*/ 276045 w 1328467"/>
              <a:gd name="connsiteY89" fmla="*/ 144770 h 2266869"/>
              <a:gd name="connsiteX90" fmla="*/ 253041 w 1328467"/>
              <a:gd name="connsiteY90" fmla="*/ 150521 h 2266869"/>
              <a:gd name="connsiteX91" fmla="*/ 201283 w 1328467"/>
              <a:gd name="connsiteY91" fmla="*/ 167774 h 2266869"/>
              <a:gd name="connsiteX92" fmla="*/ 184030 w 1328467"/>
              <a:gd name="connsiteY92" fmla="*/ 173525 h 2266869"/>
              <a:gd name="connsiteX93" fmla="*/ 69011 w 1328467"/>
              <a:gd name="connsiteY93" fmla="*/ 179276 h 2266869"/>
              <a:gd name="connsiteX94" fmla="*/ 63260 w 1328467"/>
              <a:gd name="connsiteY94" fmla="*/ 196529 h 2266869"/>
              <a:gd name="connsiteX95" fmla="*/ 51758 w 1328467"/>
              <a:gd name="connsiteY95" fmla="*/ 213782 h 2266869"/>
              <a:gd name="connsiteX96" fmla="*/ 40256 w 1328467"/>
              <a:gd name="connsiteY96" fmla="*/ 288544 h 2266869"/>
              <a:gd name="connsiteX97" fmla="*/ 28754 w 1328467"/>
              <a:gd name="connsiteY97" fmla="*/ 328801 h 2266869"/>
              <a:gd name="connsiteX98" fmla="*/ 23003 w 1328467"/>
              <a:gd name="connsiteY98" fmla="*/ 392061 h 2266869"/>
              <a:gd name="connsiteX99" fmla="*/ 17252 w 1328467"/>
              <a:gd name="connsiteY99" fmla="*/ 409314 h 2266869"/>
              <a:gd name="connsiteX100" fmla="*/ 11501 w 1328467"/>
              <a:gd name="connsiteY100" fmla="*/ 438069 h 2266869"/>
              <a:gd name="connsiteX101" fmla="*/ 0 w 1328467"/>
              <a:gd name="connsiteY101" fmla="*/ 472574 h 2266869"/>
              <a:gd name="connsiteX102" fmla="*/ 5750 w 1328467"/>
              <a:gd name="connsiteY102" fmla="*/ 926899 h 2266869"/>
              <a:gd name="connsiteX103" fmla="*/ 11501 w 1328467"/>
              <a:gd name="connsiteY103" fmla="*/ 944152 h 2266869"/>
              <a:gd name="connsiteX104" fmla="*/ 28754 w 1328467"/>
              <a:gd name="connsiteY104" fmla="*/ 1001661 h 2266869"/>
              <a:gd name="connsiteX105" fmla="*/ 57509 w 1328467"/>
              <a:gd name="connsiteY105" fmla="*/ 1087925 h 2266869"/>
              <a:gd name="connsiteX106" fmla="*/ 63260 w 1328467"/>
              <a:gd name="connsiteY106" fmla="*/ 1105178 h 2266869"/>
              <a:gd name="connsiteX107" fmla="*/ 69011 w 1328467"/>
              <a:gd name="connsiteY107" fmla="*/ 1122431 h 2266869"/>
              <a:gd name="connsiteX108" fmla="*/ 74762 w 1328467"/>
              <a:gd name="connsiteY108" fmla="*/ 1151186 h 2266869"/>
              <a:gd name="connsiteX109" fmla="*/ 86264 w 1328467"/>
              <a:gd name="connsiteY109" fmla="*/ 1260453 h 2266869"/>
              <a:gd name="connsiteX110" fmla="*/ 97766 w 1328467"/>
              <a:gd name="connsiteY110" fmla="*/ 1294959 h 2266869"/>
              <a:gd name="connsiteX111" fmla="*/ 120769 w 1328467"/>
              <a:gd name="connsiteY111" fmla="*/ 1346718 h 2266869"/>
              <a:gd name="connsiteX112" fmla="*/ 138022 w 1328467"/>
              <a:gd name="connsiteY112" fmla="*/ 1409978 h 2266869"/>
              <a:gd name="connsiteX113" fmla="*/ 149524 w 1328467"/>
              <a:gd name="connsiteY113" fmla="*/ 1427231 h 2266869"/>
              <a:gd name="connsiteX114" fmla="*/ 155275 w 1328467"/>
              <a:gd name="connsiteY114" fmla="*/ 1450235 h 2266869"/>
              <a:gd name="connsiteX115" fmla="*/ 166777 w 1328467"/>
              <a:gd name="connsiteY115" fmla="*/ 1496242 h 2266869"/>
              <a:gd name="connsiteX116" fmla="*/ 178279 w 1328467"/>
              <a:gd name="connsiteY116" fmla="*/ 1588257 h 2266869"/>
              <a:gd name="connsiteX117" fmla="*/ 195532 w 1328467"/>
              <a:gd name="connsiteY117" fmla="*/ 1640016 h 2266869"/>
              <a:gd name="connsiteX118" fmla="*/ 218535 w 1328467"/>
              <a:gd name="connsiteY118" fmla="*/ 1709027 h 2266869"/>
              <a:gd name="connsiteX119" fmla="*/ 224286 w 1328467"/>
              <a:gd name="connsiteY119" fmla="*/ 1726280 h 2266869"/>
              <a:gd name="connsiteX120" fmla="*/ 230037 w 1328467"/>
              <a:gd name="connsiteY120" fmla="*/ 1743533 h 2266869"/>
              <a:gd name="connsiteX121" fmla="*/ 235788 w 1328467"/>
              <a:gd name="connsiteY121" fmla="*/ 1881555 h 2266869"/>
              <a:gd name="connsiteX122" fmla="*/ 270294 w 1328467"/>
              <a:gd name="connsiteY122" fmla="*/ 1950567 h 2266869"/>
              <a:gd name="connsiteX123" fmla="*/ 287547 w 1328467"/>
              <a:gd name="connsiteY123" fmla="*/ 1973570 h 2266869"/>
              <a:gd name="connsiteX124" fmla="*/ 304800 w 1328467"/>
              <a:gd name="connsiteY124" fmla="*/ 1985072 h 2266869"/>
              <a:gd name="connsiteX125" fmla="*/ 327803 w 1328467"/>
              <a:gd name="connsiteY125" fmla="*/ 2019578 h 2266869"/>
              <a:gd name="connsiteX126" fmla="*/ 339305 w 1328467"/>
              <a:gd name="connsiteY126" fmla="*/ 2036831 h 2266869"/>
              <a:gd name="connsiteX127" fmla="*/ 362309 w 1328467"/>
              <a:gd name="connsiteY127" fmla="*/ 2071336 h 2266869"/>
              <a:gd name="connsiteX128" fmla="*/ 368060 w 1328467"/>
              <a:gd name="connsiteY128" fmla="*/ 2157601 h 2266869"/>
              <a:gd name="connsiteX129" fmla="*/ 379562 w 1328467"/>
              <a:gd name="connsiteY129" fmla="*/ 2174853 h 2266869"/>
              <a:gd name="connsiteX130" fmla="*/ 385313 w 1328467"/>
              <a:gd name="connsiteY130" fmla="*/ 2192106 h 2266869"/>
              <a:gd name="connsiteX131" fmla="*/ 396815 w 1328467"/>
              <a:gd name="connsiteY131" fmla="*/ 2209359 h 2266869"/>
              <a:gd name="connsiteX132" fmla="*/ 431320 w 1328467"/>
              <a:gd name="connsiteY132" fmla="*/ 2238114 h 2266869"/>
              <a:gd name="connsiteX133" fmla="*/ 448573 w 1328467"/>
              <a:gd name="connsiteY133" fmla="*/ 2238114 h 226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328467" h="2266869">
                <a:moveTo>
                  <a:pt x="448573" y="2238114"/>
                </a:moveTo>
                <a:cubicBezTo>
                  <a:pt x="451449" y="2209359"/>
                  <a:pt x="457419" y="2193855"/>
                  <a:pt x="448573" y="2065586"/>
                </a:cubicBezTo>
                <a:cubicBezTo>
                  <a:pt x="446553" y="2036293"/>
                  <a:pt x="440558" y="2024288"/>
                  <a:pt x="431320" y="1996574"/>
                </a:cubicBezTo>
                <a:lnTo>
                  <a:pt x="425569" y="1979321"/>
                </a:lnTo>
                <a:cubicBezTo>
                  <a:pt x="427486" y="1960151"/>
                  <a:pt x="428391" y="1940853"/>
                  <a:pt x="431320" y="1921812"/>
                </a:cubicBezTo>
                <a:cubicBezTo>
                  <a:pt x="432242" y="1915820"/>
                  <a:pt x="432784" y="1908846"/>
                  <a:pt x="437071" y="1904559"/>
                </a:cubicBezTo>
                <a:cubicBezTo>
                  <a:pt x="446846" y="1894784"/>
                  <a:pt x="460075" y="1889223"/>
                  <a:pt x="471577" y="1881555"/>
                </a:cubicBezTo>
                <a:lnTo>
                  <a:pt x="488830" y="1870053"/>
                </a:lnTo>
                <a:lnTo>
                  <a:pt x="506083" y="1858552"/>
                </a:lnTo>
                <a:cubicBezTo>
                  <a:pt x="527167" y="1826923"/>
                  <a:pt x="506083" y="1853758"/>
                  <a:pt x="534837" y="1829797"/>
                </a:cubicBezTo>
                <a:cubicBezTo>
                  <a:pt x="563556" y="1805864"/>
                  <a:pt x="539023" y="1816900"/>
                  <a:pt x="569343" y="1806793"/>
                </a:cubicBezTo>
                <a:cubicBezTo>
                  <a:pt x="582062" y="1794074"/>
                  <a:pt x="587835" y="1786045"/>
                  <a:pt x="603849" y="1778038"/>
                </a:cubicBezTo>
                <a:cubicBezTo>
                  <a:pt x="609271" y="1775327"/>
                  <a:pt x="615350" y="1774204"/>
                  <a:pt x="621101" y="1772287"/>
                </a:cubicBezTo>
                <a:cubicBezTo>
                  <a:pt x="626852" y="1764619"/>
                  <a:pt x="631576" y="1756061"/>
                  <a:pt x="638354" y="1749284"/>
                </a:cubicBezTo>
                <a:cubicBezTo>
                  <a:pt x="643241" y="1744397"/>
                  <a:pt x="650297" y="1742207"/>
                  <a:pt x="655607" y="1737782"/>
                </a:cubicBezTo>
                <a:cubicBezTo>
                  <a:pt x="661855" y="1732575"/>
                  <a:pt x="667109" y="1726280"/>
                  <a:pt x="672860" y="1720529"/>
                </a:cubicBezTo>
                <a:cubicBezTo>
                  <a:pt x="674777" y="1714778"/>
                  <a:pt x="675087" y="1708209"/>
                  <a:pt x="678611" y="1703276"/>
                </a:cubicBezTo>
                <a:cubicBezTo>
                  <a:pt x="684914" y="1694452"/>
                  <a:pt x="694474" y="1688433"/>
                  <a:pt x="701615" y="1680272"/>
                </a:cubicBezTo>
                <a:cubicBezTo>
                  <a:pt x="707926" y="1673059"/>
                  <a:pt x="713371" y="1665121"/>
                  <a:pt x="718867" y="1657269"/>
                </a:cubicBezTo>
                <a:cubicBezTo>
                  <a:pt x="726794" y="1645944"/>
                  <a:pt x="734203" y="1634265"/>
                  <a:pt x="741871" y="1622763"/>
                </a:cubicBezTo>
                <a:cubicBezTo>
                  <a:pt x="745705" y="1617012"/>
                  <a:pt x="748486" y="1610397"/>
                  <a:pt x="753373" y="1605510"/>
                </a:cubicBezTo>
                <a:cubicBezTo>
                  <a:pt x="792766" y="1566117"/>
                  <a:pt x="774344" y="1580026"/>
                  <a:pt x="805132" y="1559503"/>
                </a:cubicBezTo>
                <a:cubicBezTo>
                  <a:pt x="812800" y="1548001"/>
                  <a:pt x="823764" y="1538111"/>
                  <a:pt x="828135" y="1524997"/>
                </a:cubicBezTo>
                <a:cubicBezTo>
                  <a:pt x="830052" y="1519246"/>
                  <a:pt x="828953" y="1511268"/>
                  <a:pt x="833886" y="1507744"/>
                </a:cubicBezTo>
                <a:cubicBezTo>
                  <a:pt x="843752" y="1500697"/>
                  <a:pt x="858304" y="1502967"/>
                  <a:pt x="868392" y="1496242"/>
                </a:cubicBezTo>
                <a:cubicBezTo>
                  <a:pt x="879894" y="1488574"/>
                  <a:pt x="889181" y="1474953"/>
                  <a:pt x="902898" y="1473238"/>
                </a:cubicBezTo>
                <a:cubicBezTo>
                  <a:pt x="956748" y="1466507"/>
                  <a:pt x="933911" y="1471235"/>
                  <a:pt x="971909" y="1461736"/>
                </a:cubicBezTo>
                <a:cubicBezTo>
                  <a:pt x="977660" y="1457902"/>
                  <a:pt x="982809" y="1452958"/>
                  <a:pt x="989162" y="1450235"/>
                </a:cubicBezTo>
                <a:cubicBezTo>
                  <a:pt x="996427" y="1447122"/>
                  <a:pt x="1004595" y="1446755"/>
                  <a:pt x="1012166" y="1444484"/>
                </a:cubicBezTo>
                <a:cubicBezTo>
                  <a:pt x="1023779" y="1441000"/>
                  <a:pt x="1035169" y="1436816"/>
                  <a:pt x="1046671" y="1432982"/>
                </a:cubicBezTo>
                <a:lnTo>
                  <a:pt x="1115683" y="1409978"/>
                </a:lnTo>
                <a:lnTo>
                  <a:pt x="1167441" y="1392725"/>
                </a:lnTo>
                <a:lnTo>
                  <a:pt x="1184694" y="1386974"/>
                </a:lnTo>
                <a:cubicBezTo>
                  <a:pt x="1208395" y="1351423"/>
                  <a:pt x="1182080" y="1386102"/>
                  <a:pt x="1213449" y="1358219"/>
                </a:cubicBezTo>
                <a:cubicBezTo>
                  <a:pt x="1245679" y="1329570"/>
                  <a:pt x="1241975" y="1332683"/>
                  <a:pt x="1259456" y="1306461"/>
                </a:cubicBezTo>
                <a:cubicBezTo>
                  <a:pt x="1260038" y="1297736"/>
                  <a:pt x="1258608" y="1209826"/>
                  <a:pt x="1276709" y="1185691"/>
                </a:cubicBezTo>
                <a:lnTo>
                  <a:pt x="1293962" y="1162687"/>
                </a:lnTo>
                <a:lnTo>
                  <a:pt x="1316966" y="1093676"/>
                </a:lnTo>
                <a:lnTo>
                  <a:pt x="1322717" y="1076423"/>
                </a:lnTo>
                <a:lnTo>
                  <a:pt x="1328467" y="1059170"/>
                </a:lnTo>
                <a:cubicBezTo>
                  <a:pt x="1324633" y="1053419"/>
                  <a:pt x="1319773" y="1048234"/>
                  <a:pt x="1316966" y="1041918"/>
                </a:cubicBezTo>
                <a:lnTo>
                  <a:pt x="1299713" y="990159"/>
                </a:lnTo>
                <a:lnTo>
                  <a:pt x="1293962" y="972906"/>
                </a:lnTo>
                <a:cubicBezTo>
                  <a:pt x="1292045" y="967155"/>
                  <a:pt x="1291574" y="960697"/>
                  <a:pt x="1288211" y="955653"/>
                </a:cubicBezTo>
                <a:lnTo>
                  <a:pt x="1276709" y="938401"/>
                </a:lnTo>
                <a:cubicBezTo>
                  <a:pt x="1274792" y="932650"/>
                  <a:pt x="1273669" y="926570"/>
                  <a:pt x="1270958" y="921148"/>
                </a:cubicBezTo>
                <a:cubicBezTo>
                  <a:pt x="1254000" y="887232"/>
                  <a:pt x="1246311" y="901505"/>
                  <a:pt x="1196196" y="892393"/>
                </a:cubicBezTo>
                <a:cubicBezTo>
                  <a:pt x="1190445" y="886642"/>
                  <a:pt x="1183670" y="881758"/>
                  <a:pt x="1178943" y="875140"/>
                </a:cubicBezTo>
                <a:cubicBezTo>
                  <a:pt x="1173960" y="868164"/>
                  <a:pt x="1174027" y="857624"/>
                  <a:pt x="1167441" y="852136"/>
                </a:cubicBezTo>
                <a:cubicBezTo>
                  <a:pt x="1161369" y="847076"/>
                  <a:pt x="1152105" y="848303"/>
                  <a:pt x="1144437" y="846386"/>
                </a:cubicBezTo>
                <a:cubicBezTo>
                  <a:pt x="1158111" y="805363"/>
                  <a:pt x="1138722" y="854959"/>
                  <a:pt x="1167441" y="811880"/>
                </a:cubicBezTo>
                <a:cubicBezTo>
                  <a:pt x="1170804" y="806836"/>
                  <a:pt x="1170248" y="799926"/>
                  <a:pt x="1173192" y="794627"/>
                </a:cubicBezTo>
                <a:cubicBezTo>
                  <a:pt x="1206151" y="735301"/>
                  <a:pt x="1188933" y="781907"/>
                  <a:pt x="1201947" y="742869"/>
                </a:cubicBezTo>
                <a:cubicBezTo>
                  <a:pt x="1200030" y="725616"/>
                  <a:pt x="1200406" y="707951"/>
                  <a:pt x="1196196" y="691110"/>
                </a:cubicBezTo>
                <a:cubicBezTo>
                  <a:pt x="1194520" y="684405"/>
                  <a:pt x="1189896" y="678408"/>
                  <a:pt x="1184694" y="673857"/>
                </a:cubicBezTo>
                <a:cubicBezTo>
                  <a:pt x="1137516" y="632577"/>
                  <a:pt x="1123783" y="649386"/>
                  <a:pt x="1046671" y="645103"/>
                </a:cubicBezTo>
                <a:cubicBezTo>
                  <a:pt x="1004450" y="631029"/>
                  <a:pt x="1020739" y="642174"/>
                  <a:pt x="994913" y="616348"/>
                </a:cubicBezTo>
                <a:cubicBezTo>
                  <a:pt x="981124" y="574981"/>
                  <a:pt x="1002264" y="622229"/>
                  <a:pt x="966158" y="593344"/>
                </a:cubicBezTo>
                <a:cubicBezTo>
                  <a:pt x="961424" y="589557"/>
                  <a:pt x="964694" y="580378"/>
                  <a:pt x="960407" y="576091"/>
                </a:cubicBezTo>
                <a:cubicBezTo>
                  <a:pt x="956120" y="571804"/>
                  <a:pt x="948905" y="572257"/>
                  <a:pt x="943154" y="570340"/>
                </a:cubicBezTo>
                <a:cubicBezTo>
                  <a:pt x="937403" y="564589"/>
                  <a:pt x="931108" y="559335"/>
                  <a:pt x="925901" y="553087"/>
                </a:cubicBezTo>
                <a:cubicBezTo>
                  <a:pt x="921476" y="547778"/>
                  <a:pt x="919287" y="540722"/>
                  <a:pt x="914400" y="535835"/>
                </a:cubicBezTo>
                <a:cubicBezTo>
                  <a:pt x="909513" y="530948"/>
                  <a:pt x="902898" y="528167"/>
                  <a:pt x="897147" y="524333"/>
                </a:cubicBezTo>
                <a:cubicBezTo>
                  <a:pt x="870040" y="483673"/>
                  <a:pt x="904059" y="534010"/>
                  <a:pt x="868392" y="484076"/>
                </a:cubicBezTo>
                <a:cubicBezTo>
                  <a:pt x="864375" y="478452"/>
                  <a:pt x="862641" y="470657"/>
                  <a:pt x="856890" y="466823"/>
                </a:cubicBezTo>
                <a:cubicBezTo>
                  <a:pt x="850313" y="462439"/>
                  <a:pt x="841486" y="463243"/>
                  <a:pt x="833886" y="461072"/>
                </a:cubicBezTo>
                <a:cubicBezTo>
                  <a:pt x="828057" y="459407"/>
                  <a:pt x="822384" y="457238"/>
                  <a:pt x="816633" y="455321"/>
                </a:cubicBezTo>
                <a:cubicBezTo>
                  <a:pt x="812799" y="449570"/>
                  <a:pt x="810019" y="442956"/>
                  <a:pt x="805132" y="438069"/>
                </a:cubicBezTo>
                <a:cubicBezTo>
                  <a:pt x="800245" y="433182"/>
                  <a:pt x="792197" y="431964"/>
                  <a:pt x="787879" y="426567"/>
                </a:cubicBezTo>
                <a:cubicBezTo>
                  <a:pt x="784110" y="421856"/>
                  <a:pt x="777755" y="389065"/>
                  <a:pt x="776377" y="386310"/>
                </a:cubicBezTo>
                <a:cubicBezTo>
                  <a:pt x="770195" y="373946"/>
                  <a:pt x="757745" y="364918"/>
                  <a:pt x="753373" y="351804"/>
                </a:cubicBezTo>
                <a:lnTo>
                  <a:pt x="741871" y="317299"/>
                </a:lnTo>
                <a:cubicBezTo>
                  <a:pt x="739954" y="311548"/>
                  <a:pt x="737117" y="306026"/>
                  <a:pt x="736120" y="300046"/>
                </a:cubicBezTo>
                <a:cubicBezTo>
                  <a:pt x="732286" y="277042"/>
                  <a:pt x="731992" y="253159"/>
                  <a:pt x="724618" y="231035"/>
                </a:cubicBezTo>
                <a:lnTo>
                  <a:pt x="701615" y="162023"/>
                </a:lnTo>
                <a:lnTo>
                  <a:pt x="667109" y="58506"/>
                </a:lnTo>
                <a:lnTo>
                  <a:pt x="661358" y="41253"/>
                </a:lnTo>
                <a:cubicBezTo>
                  <a:pt x="659441" y="35502"/>
                  <a:pt x="661358" y="25918"/>
                  <a:pt x="655607" y="24001"/>
                </a:cubicBezTo>
                <a:lnTo>
                  <a:pt x="621101" y="12499"/>
                </a:lnTo>
                <a:cubicBezTo>
                  <a:pt x="615350" y="8665"/>
                  <a:pt x="610667" y="2133"/>
                  <a:pt x="603849" y="997"/>
                </a:cubicBezTo>
                <a:cubicBezTo>
                  <a:pt x="597869" y="0"/>
                  <a:pt x="592425" y="5083"/>
                  <a:pt x="586596" y="6748"/>
                </a:cubicBezTo>
                <a:cubicBezTo>
                  <a:pt x="577997" y="9205"/>
                  <a:pt x="555532" y="13654"/>
                  <a:pt x="546339" y="18250"/>
                </a:cubicBezTo>
                <a:cubicBezTo>
                  <a:pt x="501745" y="40547"/>
                  <a:pt x="555199" y="21048"/>
                  <a:pt x="511833" y="35503"/>
                </a:cubicBezTo>
                <a:cubicBezTo>
                  <a:pt x="504165" y="41254"/>
                  <a:pt x="497152" y="48000"/>
                  <a:pt x="488830" y="52755"/>
                </a:cubicBezTo>
                <a:cubicBezTo>
                  <a:pt x="483567" y="55763"/>
                  <a:pt x="477406" y="56841"/>
                  <a:pt x="471577" y="58506"/>
                </a:cubicBezTo>
                <a:cubicBezTo>
                  <a:pt x="421028" y="72949"/>
                  <a:pt x="472687" y="56219"/>
                  <a:pt x="431320" y="70008"/>
                </a:cubicBezTo>
                <a:cubicBezTo>
                  <a:pt x="355869" y="126598"/>
                  <a:pt x="447514" y="61651"/>
                  <a:pt x="391064" y="93012"/>
                </a:cubicBezTo>
                <a:cubicBezTo>
                  <a:pt x="378980" y="99725"/>
                  <a:pt x="368060" y="108348"/>
                  <a:pt x="356558" y="116016"/>
                </a:cubicBezTo>
                <a:cubicBezTo>
                  <a:pt x="350807" y="119850"/>
                  <a:pt x="345862" y="125332"/>
                  <a:pt x="339305" y="127518"/>
                </a:cubicBezTo>
                <a:cubicBezTo>
                  <a:pt x="307054" y="138268"/>
                  <a:pt x="327936" y="131798"/>
                  <a:pt x="276045" y="144770"/>
                </a:cubicBezTo>
                <a:cubicBezTo>
                  <a:pt x="268377" y="146687"/>
                  <a:pt x="260539" y="148022"/>
                  <a:pt x="253041" y="150521"/>
                </a:cubicBezTo>
                <a:lnTo>
                  <a:pt x="201283" y="167774"/>
                </a:lnTo>
                <a:cubicBezTo>
                  <a:pt x="195532" y="169691"/>
                  <a:pt x="190085" y="173222"/>
                  <a:pt x="184030" y="173525"/>
                </a:cubicBezTo>
                <a:lnTo>
                  <a:pt x="69011" y="179276"/>
                </a:lnTo>
                <a:cubicBezTo>
                  <a:pt x="67094" y="185027"/>
                  <a:pt x="65971" y="191107"/>
                  <a:pt x="63260" y="196529"/>
                </a:cubicBezTo>
                <a:cubicBezTo>
                  <a:pt x="60169" y="202711"/>
                  <a:pt x="53434" y="207077"/>
                  <a:pt x="51758" y="213782"/>
                </a:cubicBezTo>
                <a:cubicBezTo>
                  <a:pt x="45643" y="238243"/>
                  <a:pt x="44638" y="263714"/>
                  <a:pt x="40256" y="288544"/>
                </a:cubicBezTo>
                <a:cubicBezTo>
                  <a:pt x="37548" y="303889"/>
                  <a:pt x="33543" y="314434"/>
                  <a:pt x="28754" y="328801"/>
                </a:cubicBezTo>
                <a:cubicBezTo>
                  <a:pt x="26837" y="349888"/>
                  <a:pt x="25997" y="371100"/>
                  <a:pt x="23003" y="392061"/>
                </a:cubicBezTo>
                <a:cubicBezTo>
                  <a:pt x="22146" y="398062"/>
                  <a:pt x="18722" y="403433"/>
                  <a:pt x="17252" y="409314"/>
                </a:cubicBezTo>
                <a:cubicBezTo>
                  <a:pt x="14881" y="418797"/>
                  <a:pt x="14073" y="428639"/>
                  <a:pt x="11501" y="438069"/>
                </a:cubicBezTo>
                <a:cubicBezTo>
                  <a:pt x="8311" y="449766"/>
                  <a:pt x="0" y="472574"/>
                  <a:pt x="0" y="472574"/>
                </a:cubicBezTo>
                <a:cubicBezTo>
                  <a:pt x="1917" y="624016"/>
                  <a:pt x="2057" y="775490"/>
                  <a:pt x="5750" y="926899"/>
                </a:cubicBezTo>
                <a:cubicBezTo>
                  <a:pt x="5898" y="932959"/>
                  <a:pt x="9836" y="938323"/>
                  <a:pt x="11501" y="944152"/>
                </a:cubicBezTo>
                <a:cubicBezTo>
                  <a:pt x="28884" y="1004992"/>
                  <a:pt x="1420" y="919658"/>
                  <a:pt x="28754" y="1001661"/>
                </a:cubicBezTo>
                <a:lnTo>
                  <a:pt x="57509" y="1087925"/>
                </a:lnTo>
                <a:lnTo>
                  <a:pt x="63260" y="1105178"/>
                </a:lnTo>
                <a:cubicBezTo>
                  <a:pt x="65177" y="1110929"/>
                  <a:pt x="67822" y="1116487"/>
                  <a:pt x="69011" y="1122431"/>
                </a:cubicBezTo>
                <a:lnTo>
                  <a:pt x="74762" y="1151186"/>
                </a:lnTo>
                <a:cubicBezTo>
                  <a:pt x="76711" y="1176519"/>
                  <a:pt x="78595" y="1229777"/>
                  <a:pt x="86264" y="1260453"/>
                </a:cubicBezTo>
                <a:cubicBezTo>
                  <a:pt x="89205" y="1272215"/>
                  <a:pt x="91041" y="1284871"/>
                  <a:pt x="97766" y="1294959"/>
                </a:cubicBezTo>
                <a:cubicBezTo>
                  <a:pt x="111533" y="1315611"/>
                  <a:pt x="114903" y="1317388"/>
                  <a:pt x="120769" y="1346718"/>
                </a:cubicBezTo>
                <a:cubicBezTo>
                  <a:pt x="123856" y="1362150"/>
                  <a:pt x="129683" y="1397470"/>
                  <a:pt x="138022" y="1409978"/>
                </a:cubicBezTo>
                <a:lnTo>
                  <a:pt x="149524" y="1427231"/>
                </a:lnTo>
                <a:cubicBezTo>
                  <a:pt x="151441" y="1434899"/>
                  <a:pt x="153104" y="1442635"/>
                  <a:pt x="155275" y="1450235"/>
                </a:cubicBezTo>
                <a:cubicBezTo>
                  <a:pt x="162533" y="1475637"/>
                  <a:pt x="162392" y="1463354"/>
                  <a:pt x="166777" y="1496242"/>
                </a:cubicBezTo>
                <a:cubicBezTo>
                  <a:pt x="170205" y="1521954"/>
                  <a:pt x="171469" y="1561016"/>
                  <a:pt x="178279" y="1588257"/>
                </a:cubicBezTo>
                <a:lnTo>
                  <a:pt x="195532" y="1640016"/>
                </a:lnTo>
                <a:lnTo>
                  <a:pt x="218535" y="1709027"/>
                </a:lnTo>
                <a:lnTo>
                  <a:pt x="224286" y="1726280"/>
                </a:lnTo>
                <a:lnTo>
                  <a:pt x="230037" y="1743533"/>
                </a:lnTo>
                <a:cubicBezTo>
                  <a:pt x="231954" y="1789540"/>
                  <a:pt x="231206" y="1835736"/>
                  <a:pt x="235788" y="1881555"/>
                </a:cubicBezTo>
                <a:cubicBezTo>
                  <a:pt x="238339" y="1907066"/>
                  <a:pt x="255755" y="1931182"/>
                  <a:pt x="270294" y="1950567"/>
                </a:cubicBezTo>
                <a:cubicBezTo>
                  <a:pt x="276045" y="1958235"/>
                  <a:pt x="280769" y="1966793"/>
                  <a:pt x="287547" y="1973570"/>
                </a:cubicBezTo>
                <a:cubicBezTo>
                  <a:pt x="292434" y="1978457"/>
                  <a:pt x="299049" y="1981238"/>
                  <a:pt x="304800" y="1985072"/>
                </a:cubicBezTo>
                <a:lnTo>
                  <a:pt x="327803" y="2019578"/>
                </a:lnTo>
                <a:cubicBezTo>
                  <a:pt x="331637" y="2025329"/>
                  <a:pt x="337119" y="2030274"/>
                  <a:pt x="339305" y="2036831"/>
                </a:cubicBezTo>
                <a:cubicBezTo>
                  <a:pt x="347628" y="2061800"/>
                  <a:pt x="340769" y="2049798"/>
                  <a:pt x="362309" y="2071336"/>
                </a:cubicBezTo>
                <a:cubicBezTo>
                  <a:pt x="364226" y="2100091"/>
                  <a:pt x="363322" y="2129174"/>
                  <a:pt x="368060" y="2157601"/>
                </a:cubicBezTo>
                <a:cubicBezTo>
                  <a:pt x="369196" y="2164419"/>
                  <a:pt x="376471" y="2168671"/>
                  <a:pt x="379562" y="2174853"/>
                </a:cubicBezTo>
                <a:cubicBezTo>
                  <a:pt x="382273" y="2180275"/>
                  <a:pt x="382602" y="2186684"/>
                  <a:pt x="385313" y="2192106"/>
                </a:cubicBezTo>
                <a:cubicBezTo>
                  <a:pt x="388404" y="2198288"/>
                  <a:pt x="392390" y="2204049"/>
                  <a:pt x="396815" y="2209359"/>
                </a:cubicBezTo>
                <a:cubicBezTo>
                  <a:pt x="405901" y="2220262"/>
                  <a:pt x="418394" y="2231651"/>
                  <a:pt x="431320" y="2238114"/>
                </a:cubicBezTo>
                <a:cubicBezTo>
                  <a:pt x="436742" y="2240825"/>
                  <a:pt x="445698" y="2266869"/>
                  <a:pt x="448573" y="223811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860032" y="1910010"/>
            <a:ext cx="3888432" cy="57606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s-AR" sz="2800" dirty="0" smtClean="0">
                <a:solidFill>
                  <a:schemeClr val="bg1"/>
                </a:solidFill>
              </a:rPr>
              <a:t>Enf. obstructiva vía aérea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586078" y="4308862"/>
            <a:ext cx="4348060" cy="237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Asma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</a:t>
            </a:r>
            <a:r>
              <a:rPr lang="es-AR" sz="2600" dirty="0" err="1" smtClean="0">
                <a:solidFill>
                  <a:schemeClr val="bg1"/>
                </a:solidFill>
              </a:rPr>
              <a:t>Bronquiolitis</a:t>
            </a:r>
            <a:r>
              <a:rPr lang="es-AR" sz="2600" dirty="0" smtClean="0">
                <a:solidFill>
                  <a:schemeClr val="bg1"/>
                </a:solidFill>
              </a:rPr>
              <a:t> constrictiva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</a:t>
            </a:r>
            <a:r>
              <a:rPr lang="es-AR" sz="2600" dirty="0" err="1" smtClean="0">
                <a:solidFill>
                  <a:schemeClr val="bg1"/>
                </a:solidFill>
              </a:rPr>
              <a:t>Bronquiolitis</a:t>
            </a:r>
            <a:r>
              <a:rPr lang="es-AR" sz="2600" dirty="0" smtClean="0">
                <a:solidFill>
                  <a:schemeClr val="bg1"/>
                </a:solidFill>
              </a:rPr>
              <a:t> celular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Bronquiectasias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Otras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9938" y="3785468"/>
            <a:ext cx="1980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Etiología</a:t>
            </a:r>
            <a:endParaRPr lang="es-A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1029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323290" y="1089640"/>
            <a:ext cx="3065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Fisiopatología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24536" y="2603258"/>
            <a:ext cx="4139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Disminución del número y tamaño de los vasos.</a:t>
            </a:r>
          </a:p>
          <a:p>
            <a:pPr>
              <a:lnSpc>
                <a:spcPts val="36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Congestión del área sana.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49525" y="3265539"/>
            <a:ext cx="1328467" cy="2266869"/>
          </a:xfrm>
          <a:custGeom>
            <a:avLst/>
            <a:gdLst>
              <a:gd name="connsiteX0" fmla="*/ 448573 w 1328467"/>
              <a:gd name="connsiteY0" fmla="*/ 2238114 h 2266869"/>
              <a:gd name="connsiteX1" fmla="*/ 448573 w 1328467"/>
              <a:gd name="connsiteY1" fmla="*/ 2065586 h 2266869"/>
              <a:gd name="connsiteX2" fmla="*/ 431320 w 1328467"/>
              <a:gd name="connsiteY2" fmla="*/ 1996574 h 2266869"/>
              <a:gd name="connsiteX3" fmla="*/ 425569 w 1328467"/>
              <a:gd name="connsiteY3" fmla="*/ 1979321 h 2266869"/>
              <a:gd name="connsiteX4" fmla="*/ 431320 w 1328467"/>
              <a:gd name="connsiteY4" fmla="*/ 1921812 h 2266869"/>
              <a:gd name="connsiteX5" fmla="*/ 437071 w 1328467"/>
              <a:gd name="connsiteY5" fmla="*/ 1904559 h 2266869"/>
              <a:gd name="connsiteX6" fmla="*/ 471577 w 1328467"/>
              <a:gd name="connsiteY6" fmla="*/ 1881555 h 2266869"/>
              <a:gd name="connsiteX7" fmla="*/ 488830 w 1328467"/>
              <a:gd name="connsiteY7" fmla="*/ 1870053 h 2266869"/>
              <a:gd name="connsiteX8" fmla="*/ 506083 w 1328467"/>
              <a:gd name="connsiteY8" fmla="*/ 1858552 h 2266869"/>
              <a:gd name="connsiteX9" fmla="*/ 534837 w 1328467"/>
              <a:gd name="connsiteY9" fmla="*/ 1829797 h 2266869"/>
              <a:gd name="connsiteX10" fmla="*/ 569343 w 1328467"/>
              <a:gd name="connsiteY10" fmla="*/ 1806793 h 2266869"/>
              <a:gd name="connsiteX11" fmla="*/ 603849 w 1328467"/>
              <a:gd name="connsiteY11" fmla="*/ 1778038 h 2266869"/>
              <a:gd name="connsiteX12" fmla="*/ 621101 w 1328467"/>
              <a:gd name="connsiteY12" fmla="*/ 1772287 h 2266869"/>
              <a:gd name="connsiteX13" fmla="*/ 638354 w 1328467"/>
              <a:gd name="connsiteY13" fmla="*/ 1749284 h 2266869"/>
              <a:gd name="connsiteX14" fmla="*/ 655607 w 1328467"/>
              <a:gd name="connsiteY14" fmla="*/ 1737782 h 2266869"/>
              <a:gd name="connsiteX15" fmla="*/ 672860 w 1328467"/>
              <a:gd name="connsiteY15" fmla="*/ 1720529 h 2266869"/>
              <a:gd name="connsiteX16" fmla="*/ 678611 w 1328467"/>
              <a:gd name="connsiteY16" fmla="*/ 1703276 h 2266869"/>
              <a:gd name="connsiteX17" fmla="*/ 701615 w 1328467"/>
              <a:gd name="connsiteY17" fmla="*/ 1680272 h 2266869"/>
              <a:gd name="connsiteX18" fmla="*/ 718867 w 1328467"/>
              <a:gd name="connsiteY18" fmla="*/ 1657269 h 2266869"/>
              <a:gd name="connsiteX19" fmla="*/ 741871 w 1328467"/>
              <a:gd name="connsiteY19" fmla="*/ 1622763 h 2266869"/>
              <a:gd name="connsiteX20" fmla="*/ 753373 w 1328467"/>
              <a:gd name="connsiteY20" fmla="*/ 1605510 h 2266869"/>
              <a:gd name="connsiteX21" fmla="*/ 805132 w 1328467"/>
              <a:gd name="connsiteY21" fmla="*/ 1559503 h 2266869"/>
              <a:gd name="connsiteX22" fmla="*/ 828135 w 1328467"/>
              <a:gd name="connsiteY22" fmla="*/ 1524997 h 2266869"/>
              <a:gd name="connsiteX23" fmla="*/ 833886 w 1328467"/>
              <a:gd name="connsiteY23" fmla="*/ 1507744 h 2266869"/>
              <a:gd name="connsiteX24" fmla="*/ 868392 w 1328467"/>
              <a:gd name="connsiteY24" fmla="*/ 1496242 h 2266869"/>
              <a:gd name="connsiteX25" fmla="*/ 902898 w 1328467"/>
              <a:gd name="connsiteY25" fmla="*/ 1473238 h 2266869"/>
              <a:gd name="connsiteX26" fmla="*/ 971909 w 1328467"/>
              <a:gd name="connsiteY26" fmla="*/ 1461736 h 2266869"/>
              <a:gd name="connsiteX27" fmla="*/ 989162 w 1328467"/>
              <a:gd name="connsiteY27" fmla="*/ 1450235 h 2266869"/>
              <a:gd name="connsiteX28" fmla="*/ 1012166 w 1328467"/>
              <a:gd name="connsiteY28" fmla="*/ 1444484 h 2266869"/>
              <a:gd name="connsiteX29" fmla="*/ 1046671 w 1328467"/>
              <a:gd name="connsiteY29" fmla="*/ 1432982 h 2266869"/>
              <a:gd name="connsiteX30" fmla="*/ 1115683 w 1328467"/>
              <a:gd name="connsiteY30" fmla="*/ 1409978 h 2266869"/>
              <a:gd name="connsiteX31" fmla="*/ 1167441 w 1328467"/>
              <a:gd name="connsiteY31" fmla="*/ 1392725 h 2266869"/>
              <a:gd name="connsiteX32" fmla="*/ 1184694 w 1328467"/>
              <a:gd name="connsiteY32" fmla="*/ 1386974 h 2266869"/>
              <a:gd name="connsiteX33" fmla="*/ 1213449 w 1328467"/>
              <a:gd name="connsiteY33" fmla="*/ 1358219 h 2266869"/>
              <a:gd name="connsiteX34" fmla="*/ 1259456 w 1328467"/>
              <a:gd name="connsiteY34" fmla="*/ 1306461 h 2266869"/>
              <a:gd name="connsiteX35" fmla="*/ 1276709 w 1328467"/>
              <a:gd name="connsiteY35" fmla="*/ 1185691 h 2266869"/>
              <a:gd name="connsiteX36" fmla="*/ 1293962 w 1328467"/>
              <a:gd name="connsiteY36" fmla="*/ 1162687 h 2266869"/>
              <a:gd name="connsiteX37" fmla="*/ 1316966 w 1328467"/>
              <a:gd name="connsiteY37" fmla="*/ 1093676 h 2266869"/>
              <a:gd name="connsiteX38" fmla="*/ 1322717 w 1328467"/>
              <a:gd name="connsiteY38" fmla="*/ 1076423 h 2266869"/>
              <a:gd name="connsiteX39" fmla="*/ 1328467 w 1328467"/>
              <a:gd name="connsiteY39" fmla="*/ 1059170 h 2266869"/>
              <a:gd name="connsiteX40" fmla="*/ 1316966 w 1328467"/>
              <a:gd name="connsiteY40" fmla="*/ 1041918 h 2266869"/>
              <a:gd name="connsiteX41" fmla="*/ 1299713 w 1328467"/>
              <a:gd name="connsiteY41" fmla="*/ 990159 h 2266869"/>
              <a:gd name="connsiteX42" fmla="*/ 1293962 w 1328467"/>
              <a:gd name="connsiteY42" fmla="*/ 972906 h 2266869"/>
              <a:gd name="connsiteX43" fmla="*/ 1288211 w 1328467"/>
              <a:gd name="connsiteY43" fmla="*/ 955653 h 2266869"/>
              <a:gd name="connsiteX44" fmla="*/ 1276709 w 1328467"/>
              <a:gd name="connsiteY44" fmla="*/ 938401 h 2266869"/>
              <a:gd name="connsiteX45" fmla="*/ 1270958 w 1328467"/>
              <a:gd name="connsiteY45" fmla="*/ 921148 h 2266869"/>
              <a:gd name="connsiteX46" fmla="*/ 1196196 w 1328467"/>
              <a:gd name="connsiteY46" fmla="*/ 892393 h 2266869"/>
              <a:gd name="connsiteX47" fmla="*/ 1178943 w 1328467"/>
              <a:gd name="connsiteY47" fmla="*/ 875140 h 2266869"/>
              <a:gd name="connsiteX48" fmla="*/ 1167441 w 1328467"/>
              <a:gd name="connsiteY48" fmla="*/ 852136 h 2266869"/>
              <a:gd name="connsiteX49" fmla="*/ 1144437 w 1328467"/>
              <a:gd name="connsiteY49" fmla="*/ 846386 h 2266869"/>
              <a:gd name="connsiteX50" fmla="*/ 1167441 w 1328467"/>
              <a:gd name="connsiteY50" fmla="*/ 811880 h 2266869"/>
              <a:gd name="connsiteX51" fmla="*/ 1173192 w 1328467"/>
              <a:gd name="connsiteY51" fmla="*/ 794627 h 2266869"/>
              <a:gd name="connsiteX52" fmla="*/ 1201947 w 1328467"/>
              <a:gd name="connsiteY52" fmla="*/ 742869 h 2266869"/>
              <a:gd name="connsiteX53" fmla="*/ 1196196 w 1328467"/>
              <a:gd name="connsiteY53" fmla="*/ 691110 h 2266869"/>
              <a:gd name="connsiteX54" fmla="*/ 1184694 w 1328467"/>
              <a:gd name="connsiteY54" fmla="*/ 673857 h 2266869"/>
              <a:gd name="connsiteX55" fmla="*/ 1046671 w 1328467"/>
              <a:gd name="connsiteY55" fmla="*/ 645103 h 2266869"/>
              <a:gd name="connsiteX56" fmla="*/ 994913 w 1328467"/>
              <a:gd name="connsiteY56" fmla="*/ 616348 h 2266869"/>
              <a:gd name="connsiteX57" fmla="*/ 966158 w 1328467"/>
              <a:gd name="connsiteY57" fmla="*/ 593344 h 2266869"/>
              <a:gd name="connsiteX58" fmla="*/ 960407 w 1328467"/>
              <a:gd name="connsiteY58" fmla="*/ 576091 h 2266869"/>
              <a:gd name="connsiteX59" fmla="*/ 943154 w 1328467"/>
              <a:gd name="connsiteY59" fmla="*/ 570340 h 2266869"/>
              <a:gd name="connsiteX60" fmla="*/ 925901 w 1328467"/>
              <a:gd name="connsiteY60" fmla="*/ 553087 h 2266869"/>
              <a:gd name="connsiteX61" fmla="*/ 914400 w 1328467"/>
              <a:gd name="connsiteY61" fmla="*/ 535835 h 2266869"/>
              <a:gd name="connsiteX62" fmla="*/ 897147 w 1328467"/>
              <a:gd name="connsiteY62" fmla="*/ 524333 h 2266869"/>
              <a:gd name="connsiteX63" fmla="*/ 868392 w 1328467"/>
              <a:gd name="connsiteY63" fmla="*/ 484076 h 2266869"/>
              <a:gd name="connsiteX64" fmla="*/ 856890 w 1328467"/>
              <a:gd name="connsiteY64" fmla="*/ 466823 h 2266869"/>
              <a:gd name="connsiteX65" fmla="*/ 833886 w 1328467"/>
              <a:gd name="connsiteY65" fmla="*/ 461072 h 2266869"/>
              <a:gd name="connsiteX66" fmla="*/ 816633 w 1328467"/>
              <a:gd name="connsiteY66" fmla="*/ 455321 h 2266869"/>
              <a:gd name="connsiteX67" fmla="*/ 805132 w 1328467"/>
              <a:gd name="connsiteY67" fmla="*/ 438069 h 2266869"/>
              <a:gd name="connsiteX68" fmla="*/ 787879 w 1328467"/>
              <a:gd name="connsiteY68" fmla="*/ 426567 h 2266869"/>
              <a:gd name="connsiteX69" fmla="*/ 776377 w 1328467"/>
              <a:gd name="connsiteY69" fmla="*/ 386310 h 2266869"/>
              <a:gd name="connsiteX70" fmla="*/ 753373 w 1328467"/>
              <a:gd name="connsiteY70" fmla="*/ 351804 h 2266869"/>
              <a:gd name="connsiteX71" fmla="*/ 741871 w 1328467"/>
              <a:gd name="connsiteY71" fmla="*/ 317299 h 2266869"/>
              <a:gd name="connsiteX72" fmla="*/ 736120 w 1328467"/>
              <a:gd name="connsiteY72" fmla="*/ 300046 h 2266869"/>
              <a:gd name="connsiteX73" fmla="*/ 724618 w 1328467"/>
              <a:gd name="connsiteY73" fmla="*/ 231035 h 2266869"/>
              <a:gd name="connsiteX74" fmla="*/ 701615 w 1328467"/>
              <a:gd name="connsiteY74" fmla="*/ 162023 h 2266869"/>
              <a:gd name="connsiteX75" fmla="*/ 667109 w 1328467"/>
              <a:gd name="connsiteY75" fmla="*/ 58506 h 2266869"/>
              <a:gd name="connsiteX76" fmla="*/ 661358 w 1328467"/>
              <a:gd name="connsiteY76" fmla="*/ 41253 h 2266869"/>
              <a:gd name="connsiteX77" fmla="*/ 655607 w 1328467"/>
              <a:gd name="connsiteY77" fmla="*/ 24001 h 2266869"/>
              <a:gd name="connsiteX78" fmla="*/ 621101 w 1328467"/>
              <a:gd name="connsiteY78" fmla="*/ 12499 h 2266869"/>
              <a:gd name="connsiteX79" fmla="*/ 603849 w 1328467"/>
              <a:gd name="connsiteY79" fmla="*/ 997 h 2266869"/>
              <a:gd name="connsiteX80" fmla="*/ 586596 w 1328467"/>
              <a:gd name="connsiteY80" fmla="*/ 6748 h 2266869"/>
              <a:gd name="connsiteX81" fmla="*/ 546339 w 1328467"/>
              <a:gd name="connsiteY81" fmla="*/ 18250 h 2266869"/>
              <a:gd name="connsiteX82" fmla="*/ 511833 w 1328467"/>
              <a:gd name="connsiteY82" fmla="*/ 35503 h 2266869"/>
              <a:gd name="connsiteX83" fmla="*/ 488830 w 1328467"/>
              <a:gd name="connsiteY83" fmla="*/ 52755 h 2266869"/>
              <a:gd name="connsiteX84" fmla="*/ 471577 w 1328467"/>
              <a:gd name="connsiteY84" fmla="*/ 58506 h 2266869"/>
              <a:gd name="connsiteX85" fmla="*/ 431320 w 1328467"/>
              <a:gd name="connsiteY85" fmla="*/ 70008 h 2266869"/>
              <a:gd name="connsiteX86" fmla="*/ 391064 w 1328467"/>
              <a:gd name="connsiteY86" fmla="*/ 93012 h 2266869"/>
              <a:gd name="connsiteX87" fmla="*/ 356558 w 1328467"/>
              <a:gd name="connsiteY87" fmla="*/ 116016 h 2266869"/>
              <a:gd name="connsiteX88" fmla="*/ 339305 w 1328467"/>
              <a:gd name="connsiteY88" fmla="*/ 127518 h 2266869"/>
              <a:gd name="connsiteX89" fmla="*/ 276045 w 1328467"/>
              <a:gd name="connsiteY89" fmla="*/ 144770 h 2266869"/>
              <a:gd name="connsiteX90" fmla="*/ 253041 w 1328467"/>
              <a:gd name="connsiteY90" fmla="*/ 150521 h 2266869"/>
              <a:gd name="connsiteX91" fmla="*/ 201283 w 1328467"/>
              <a:gd name="connsiteY91" fmla="*/ 167774 h 2266869"/>
              <a:gd name="connsiteX92" fmla="*/ 184030 w 1328467"/>
              <a:gd name="connsiteY92" fmla="*/ 173525 h 2266869"/>
              <a:gd name="connsiteX93" fmla="*/ 69011 w 1328467"/>
              <a:gd name="connsiteY93" fmla="*/ 179276 h 2266869"/>
              <a:gd name="connsiteX94" fmla="*/ 63260 w 1328467"/>
              <a:gd name="connsiteY94" fmla="*/ 196529 h 2266869"/>
              <a:gd name="connsiteX95" fmla="*/ 51758 w 1328467"/>
              <a:gd name="connsiteY95" fmla="*/ 213782 h 2266869"/>
              <a:gd name="connsiteX96" fmla="*/ 40256 w 1328467"/>
              <a:gd name="connsiteY96" fmla="*/ 288544 h 2266869"/>
              <a:gd name="connsiteX97" fmla="*/ 28754 w 1328467"/>
              <a:gd name="connsiteY97" fmla="*/ 328801 h 2266869"/>
              <a:gd name="connsiteX98" fmla="*/ 23003 w 1328467"/>
              <a:gd name="connsiteY98" fmla="*/ 392061 h 2266869"/>
              <a:gd name="connsiteX99" fmla="*/ 17252 w 1328467"/>
              <a:gd name="connsiteY99" fmla="*/ 409314 h 2266869"/>
              <a:gd name="connsiteX100" fmla="*/ 11501 w 1328467"/>
              <a:gd name="connsiteY100" fmla="*/ 438069 h 2266869"/>
              <a:gd name="connsiteX101" fmla="*/ 0 w 1328467"/>
              <a:gd name="connsiteY101" fmla="*/ 472574 h 2266869"/>
              <a:gd name="connsiteX102" fmla="*/ 5750 w 1328467"/>
              <a:gd name="connsiteY102" fmla="*/ 926899 h 2266869"/>
              <a:gd name="connsiteX103" fmla="*/ 11501 w 1328467"/>
              <a:gd name="connsiteY103" fmla="*/ 944152 h 2266869"/>
              <a:gd name="connsiteX104" fmla="*/ 28754 w 1328467"/>
              <a:gd name="connsiteY104" fmla="*/ 1001661 h 2266869"/>
              <a:gd name="connsiteX105" fmla="*/ 57509 w 1328467"/>
              <a:gd name="connsiteY105" fmla="*/ 1087925 h 2266869"/>
              <a:gd name="connsiteX106" fmla="*/ 63260 w 1328467"/>
              <a:gd name="connsiteY106" fmla="*/ 1105178 h 2266869"/>
              <a:gd name="connsiteX107" fmla="*/ 69011 w 1328467"/>
              <a:gd name="connsiteY107" fmla="*/ 1122431 h 2266869"/>
              <a:gd name="connsiteX108" fmla="*/ 74762 w 1328467"/>
              <a:gd name="connsiteY108" fmla="*/ 1151186 h 2266869"/>
              <a:gd name="connsiteX109" fmla="*/ 86264 w 1328467"/>
              <a:gd name="connsiteY109" fmla="*/ 1260453 h 2266869"/>
              <a:gd name="connsiteX110" fmla="*/ 97766 w 1328467"/>
              <a:gd name="connsiteY110" fmla="*/ 1294959 h 2266869"/>
              <a:gd name="connsiteX111" fmla="*/ 120769 w 1328467"/>
              <a:gd name="connsiteY111" fmla="*/ 1346718 h 2266869"/>
              <a:gd name="connsiteX112" fmla="*/ 138022 w 1328467"/>
              <a:gd name="connsiteY112" fmla="*/ 1409978 h 2266869"/>
              <a:gd name="connsiteX113" fmla="*/ 149524 w 1328467"/>
              <a:gd name="connsiteY113" fmla="*/ 1427231 h 2266869"/>
              <a:gd name="connsiteX114" fmla="*/ 155275 w 1328467"/>
              <a:gd name="connsiteY114" fmla="*/ 1450235 h 2266869"/>
              <a:gd name="connsiteX115" fmla="*/ 166777 w 1328467"/>
              <a:gd name="connsiteY115" fmla="*/ 1496242 h 2266869"/>
              <a:gd name="connsiteX116" fmla="*/ 178279 w 1328467"/>
              <a:gd name="connsiteY116" fmla="*/ 1588257 h 2266869"/>
              <a:gd name="connsiteX117" fmla="*/ 195532 w 1328467"/>
              <a:gd name="connsiteY117" fmla="*/ 1640016 h 2266869"/>
              <a:gd name="connsiteX118" fmla="*/ 218535 w 1328467"/>
              <a:gd name="connsiteY118" fmla="*/ 1709027 h 2266869"/>
              <a:gd name="connsiteX119" fmla="*/ 224286 w 1328467"/>
              <a:gd name="connsiteY119" fmla="*/ 1726280 h 2266869"/>
              <a:gd name="connsiteX120" fmla="*/ 230037 w 1328467"/>
              <a:gd name="connsiteY120" fmla="*/ 1743533 h 2266869"/>
              <a:gd name="connsiteX121" fmla="*/ 235788 w 1328467"/>
              <a:gd name="connsiteY121" fmla="*/ 1881555 h 2266869"/>
              <a:gd name="connsiteX122" fmla="*/ 270294 w 1328467"/>
              <a:gd name="connsiteY122" fmla="*/ 1950567 h 2266869"/>
              <a:gd name="connsiteX123" fmla="*/ 287547 w 1328467"/>
              <a:gd name="connsiteY123" fmla="*/ 1973570 h 2266869"/>
              <a:gd name="connsiteX124" fmla="*/ 304800 w 1328467"/>
              <a:gd name="connsiteY124" fmla="*/ 1985072 h 2266869"/>
              <a:gd name="connsiteX125" fmla="*/ 327803 w 1328467"/>
              <a:gd name="connsiteY125" fmla="*/ 2019578 h 2266869"/>
              <a:gd name="connsiteX126" fmla="*/ 339305 w 1328467"/>
              <a:gd name="connsiteY126" fmla="*/ 2036831 h 2266869"/>
              <a:gd name="connsiteX127" fmla="*/ 362309 w 1328467"/>
              <a:gd name="connsiteY127" fmla="*/ 2071336 h 2266869"/>
              <a:gd name="connsiteX128" fmla="*/ 368060 w 1328467"/>
              <a:gd name="connsiteY128" fmla="*/ 2157601 h 2266869"/>
              <a:gd name="connsiteX129" fmla="*/ 379562 w 1328467"/>
              <a:gd name="connsiteY129" fmla="*/ 2174853 h 2266869"/>
              <a:gd name="connsiteX130" fmla="*/ 385313 w 1328467"/>
              <a:gd name="connsiteY130" fmla="*/ 2192106 h 2266869"/>
              <a:gd name="connsiteX131" fmla="*/ 396815 w 1328467"/>
              <a:gd name="connsiteY131" fmla="*/ 2209359 h 2266869"/>
              <a:gd name="connsiteX132" fmla="*/ 431320 w 1328467"/>
              <a:gd name="connsiteY132" fmla="*/ 2238114 h 2266869"/>
              <a:gd name="connsiteX133" fmla="*/ 448573 w 1328467"/>
              <a:gd name="connsiteY133" fmla="*/ 2238114 h 226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328467" h="2266869">
                <a:moveTo>
                  <a:pt x="448573" y="2238114"/>
                </a:moveTo>
                <a:cubicBezTo>
                  <a:pt x="451449" y="2209359"/>
                  <a:pt x="457419" y="2193855"/>
                  <a:pt x="448573" y="2065586"/>
                </a:cubicBezTo>
                <a:cubicBezTo>
                  <a:pt x="446553" y="2036293"/>
                  <a:pt x="440558" y="2024288"/>
                  <a:pt x="431320" y="1996574"/>
                </a:cubicBezTo>
                <a:lnTo>
                  <a:pt x="425569" y="1979321"/>
                </a:lnTo>
                <a:cubicBezTo>
                  <a:pt x="427486" y="1960151"/>
                  <a:pt x="428391" y="1940853"/>
                  <a:pt x="431320" y="1921812"/>
                </a:cubicBezTo>
                <a:cubicBezTo>
                  <a:pt x="432242" y="1915820"/>
                  <a:pt x="432784" y="1908846"/>
                  <a:pt x="437071" y="1904559"/>
                </a:cubicBezTo>
                <a:cubicBezTo>
                  <a:pt x="446846" y="1894784"/>
                  <a:pt x="460075" y="1889223"/>
                  <a:pt x="471577" y="1881555"/>
                </a:cubicBezTo>
                <a:lnTo>
                  <a:pt x="488830" y="1870053"/>
                </a:lnTo>
                <a:lnTo>
                  <a:pt x="506083" y="1858552"/>
                </a:lnTo>
                <a:cubicBezTo>
                  <a:pt x="527167" y="1826923"/>
                  <a:pt x="506083" y="1853758"/>
                  <a:pt x="534837" y="1829797"/>
                </a:cubicBezTo>
                <a:cubicBezTo>
                  <a:pt x="563556" y="1805864"/>
                  <a:pt x="539023" y="1816900"/>
                  <a:pt x="569343" y="1806793"/>
                </a:cubicBezTo>
                <a:cubicBezTo>
                  <a:pt x="582062" y="1794074"/>
                  <a:pt x="587835" y="1786045"/>
                  <a:pt x="603849" y="1778038"/>
                </a:cubicBezTo>
                <a:cubicBezTo>
                  <a:pt x="609271" y="1775327"/>
                  <a:pt x="615350" y="1774204"/>
                  <a:pt x="621101" y="1772287"/>
                </a:cubicBezTo>
                <a:cubicBezTo>
                  <a:pt x="626852" y="1764619"/>
                  <a:pt x="631576" y="1756061"/>
                  <a:pt x="638354" y="1749284"/>
                </a:cubicBezTo>
                <a:cubicBezTo>
                  <a:pt x="643241" y="1744397"/>
                  <a:pt x="650297" y="1742207"/>
                  <a:pt x="655607" y="1737782"/>
                </a:cubicBezTo>
                <a:cubicBezTo>
                  <a:pt x="661855" y="1732575"/>
                  <a:pt x="667109" y="1726280"/>
                  <a:pt x="672860" y="1720529"/>
                </a:cubicBezTo>
                <a:cubicBezTo>
                  <a:pt x="674777" y="1714778"/>
                  <a:pt x="675087" y="1708209"/>
                  <a:pt x="678611" y="1703276"/>
                </a:cubicBezTo>
                <a:cubicBezTo>
                  <a:pt x="684914" y="1694452"/>
                  <a:pt x="694474" y="1688433"/>
                  <a:pt x="701615" y="1680272"/>
                </a:cubicBezTo>
                <a:cubicBezTo>
                  <a:pt x="707926" y="1673059"/>
                  <a:pt x="713371" y="1665121"/>
                  <a:pt x="718867" y="1657269"/>
                </a:cubicBezTo>
                <a:cubicBezTo>
                  <a:pt x="726794" y="1645944"/>
                  <a:pt x="734203" y="1634265"/>
                  <a:pt x="741871" y="1622763"/>
                </a:cubicBezTo>
                <a:cubicBezTo>
                  <a:pt x="745705" y="1617012"/>
                  <a:pt x="748486" y="1610397"/>
                  <a:pt x="753373" y="1605510"/>
                </a:cubicBezTo>
                <a:cubicBezTo>
                  <a:pt x="792766" y="1566117"/>
                  <a:pt x="774344" y="1580026"/>
                  <a:pt x="805132" y="1559503"/>
                </a:cubicBezTo>
                <a:cubicBezTo>
                  <a:pt x="812800" y="1548001"/>
                  <a:pt x="823764" y="1538111"/>
                  <a:pt x="828135" y="1524997"/>
                </a:cubicBezTo>
                <a:cubicBezTo>
                  <a:pt x="830052" y="1519246"/>
                  <a:pt x="828953" y="1511268"/>
                  <a:pt x="833886" y="1507744"/>
                </a:cubicBezTo>
                <a:cubicBezTo>
                  <a:pt x="843752" y="1500697"/>
                  <a:pt x="858304" y="1502967"/>
                  <a:pt x="868392" y="1496242"/>
                </a:cubicBezTo>
                <a:cubicBezTo>
                  <a:pt x="879894" y="1488574"/>
                  <a:pt x="889181" y="1474953"/>
                  <a:pt x="902898" y="1473238"/>
                </a:cubicBezTo>
                <a:cubicBezTo>
                  <a:pt x="956748" y="1466507"/>
                  <a:pt x="933911" y="1471235"/>
                  <a:pt x="971909" y="1461736"/>
                </a:cubicBezTo>
                <a:cubicBezTo>
                  <a:pt x="977660" y="1457902"/>
                  <a:pt x="982809" y="1452958"/>
                  <a:pt x="989162" y="1450235"/>
                </a:cubicBezTo>
                <a:cubicBezTo>
                  <a:pt x="996427" y="1447122"/>
                  <a:pt x="1004595" y="1446755"/>
                  <a:pt x="1012166" y="1444484"/>
                </a:cubicBezTo>
                <a:cubicBezTo>
                  <a:pt x="1023779" y="1441000"/>
                  <a:pt x="1035169" y="1436816"/>
                  <a:pt x="1046671" y="1432982"/>
                </a:cubicBezTo>
                <a:lnTo>
                  <a:pt x="1115683" y="1409978"/>
                </a:lnTo>
                <a:lnTo>
                  <a:pt x="1167441" y="1392725"/>
                </a:lnTo>
                <a:lnTo>
                  <a:pt x="1184694" y="1386974"/>
                </a:lnTo>
                <a:cubicBezTo>
                  <a:pt x="1208395" y="1351423"/>
                  <a:pt x="1182080" y="1386102"/>
                  <a:pt x="1213449" y="1358219"/>
                </a:cubicBezTo>
                <a:cubicBezTo>
                  <a:pt x="1245679" y="1329570"/>
                  <a:pt x="1241975" y="1332683"/>
                  <a:pt x="1259456" y="1306461"/>
                </a:cubicBezTo>
                <a:cubicBezTo>
                  <a:pt x="1260038" y="1297736"/>
                  <a:pt x="1258608" y="1209826"/>
                  <a:pt x="1276709" y="1185691"/>
                </a:cubicBezTo>
                <a:lnTo>
                  <a:pt x="1293962" y="1162687"/>
                </a:lnTo>
                <a:lnTo>
                  <a:pt x="1316966" y="1093676"/>
                </a:lnTo>
                <a:lnTo>
                  <a:pt x="1322717" y="1076423"/>
                </a:lnTo>
                <a:lnTo>
                  <a:pt x="1328467" y="1059170"/>
                </a:lnTo>
                <a:cubicBezTo>
                  <a:pt x="1324633" y="1053419"/>
                  <a:pt x="1319773" y="1048234"/>
                  <a:pt x="1316966" y="1041918"/>
                </a:cubicBezTo>
                <a:lnTo>
                  <a:pt x="1299713" y="990159"/>
                </a:lnTo>
                <a:lnTo>
                  <a:pt x="1293962" y="972906"/>
                </a:lnTo>
                <a:cubicBezTo>
                  <a:pt x="1292045" y="967155"/>
                  <a:pt x="1291574" y="960697"/>
                  <a:pt x="1288211" y="955653"/>
                </a:cubicBezTo>
                <a:lnTo>
                  <a:pt x="1276709" y="938401"/>
                </a:lnTo>
                <a:cubicBezTo>
                  <a:pt x="1274792" y="932650"/>
                  <a:pt x="1273669" y="926570"/>
                  <a:pt x="1270958" y="921148"/>
                </a:cubicBezTo>
                <a:cubicBezTo>
                  <a:pt x="1254000" y="887232"/>
                  <a:pt x="1246311" y="901505"/>
                  <a:pt x="1196196" y="892393"/>
                </a:cubicBezTo>
                <a:cubicBezTo>
                  <a:pt x="1190445" y="886642"/>
                  <a:pt x="1183670" y="881758"/>
                  <a:pt x="1178943" y="875140"/>
                </a:cubicBezTo>
                <a:cubicBezTo>
                  <a:pt x="1173960" y="868164"/>
                  <a:pt x="1174027" y="857624"/>
                  <a:pt x="1167441" y="852136"/>
                </a:cubicBezTo>
                <a:cubicBezTo>
                  <a:pt x="1161369" y="847076"/>
                  <a:pt x="1152105" y="848303"/>
                  <a:pt x="1144437" y="846386"/>
                </a:cubicBezTo>
                <a:cubicBezTo>
                  <a:pt x="1158111" y="805363"/>
                  <a:pt x="1138722" y="854959"/>
                  <a:pt x="1167441" y="811880"/>
                </a:cubicBezTo>
                <a:cubicBezTo>
                  <a:pt x="1170804" y="806836"/>
                  <a:pt x="1170248" y="799926"/>
                  <a:pt x="1173192" y="794627"/>
                </a:cubicBezTo>
                <a:cubicBezTo>
                  <a:pt x="1206151" y="735301"/>
                  <a:pt x="1188933" y="781907"/>
                  <a:pt x="1201947" y="742869"/>
                </a:cubicBezTo>
                <a:cubicBezTo>
                  <a:pt x="1200030" y="725616"/>
                  <a:pt x="1200406" y="707951"/>
                  <a:pt x="1196196" y="691110"/>
                </a:cubicBezTo>
                <a:cubicBezTo>
                  <a:pt x="1194520" y="684405"/>
                  <a:pt x="1189896" y="678408"/>
                  <a:pt x="1184694" y="673857"/>
                </a:cubicBezTo>
                <a:cubicBezTo>
                  <a:pt x="1137516" y="632577"/>
                  <a:pt x="1123783" y="649386"/>
                  <a:pt x="1046671" y="645103"/>
                </a:cubicBezTo>
                <a:cubicBezTo>
                  <a:pt x="1004450" y="631029"/>
                  <a:pt x="1020739" y="642174"/>
                  <a:pt x="994913" y="616348"/>
                </a:cubicBezTo>
                <a:cubicBezTo>
                  <a:pt x="981124" y="574981"/>
                  <a:pt x="1002264" y="622229"/>
                  <a:pt x="966158" y="593344"/>
                </a:cubicBezTo>
                <a:cubicBezTo>
                  <a:pt x="961424" y="589557"/>
                  <a:pt x="964694" y="580378"/>
                  <a:pt x="960407" y="576091"/>
                </a:cubicBezTo>
                <a:cubicBezTo>
                  <a:pt x="956120" y="571804"/>
                  <a:pt x="948905" y="572257"/>
                  <a:pt x="943154" y="570340"/>
                </a:cubicBezTo>
                <a:cubicBezTo>
                  <a:pt x="937403" y="564589"/>
                  <a:pt x="931108" y="559335"/>
                  <a:pt x="925901" y="553087"/>
                </a:cubicBezTo>
                <a:cubicBezTo>
                  <a:pt x="921476" y="547778"/>
                  <a:pt x="919287" y="540722"/>
                  <a:pt x="914400" y="535835"/>
                </a:cubicBezTo>
                <a:cubicBezTo>
                  <a:pt x="909513" y="530948"/>
                  <a:pt x="902898" y="528167"/>
                  <a:pt x="897147" y="524333"/>
                </a:cubicBezTo>
                <a:cubicBezTo>
                  <a:pt x="870040" y="483673"/>
                  <a:pt x="904059" y="534010"/>
                  <a:pt x="868392" y="484076"/>
                </a:cubicBezTo>
                <a:cubicBezTo>
                  <a:pt x="864375" y="478452"/>
                  <a:pt x="862641" y="470657"/>
                  <a:pt x="856890" y="466823"/>
                </a:cubicBezTo>
                <a:cubicBezTo>
                  <a:pt x="850313" y="462439"/>
                  <a:pt x="841486" y="463243"/>
                  <a:pt x="833886" y="461072"/>
                </a:cubicBezTo>
                <a:cubicBezTo>
                  <a:pt x="828057" y="459407"/>
                  <a:pt x="822384" y="457238"/>
                  <a:pt x="816633" y="455321"/>
                </a:cubicBezTo>
                <a:cubicBezTo>
                  <a:pt x="812799" y="449570"/>
                  <a:pt x="810019" y="442956"/>
                  <a:pt x="805132" y="438069"/>
                </a:cubicBezTo>
                <a:cubicBezTo>
                  <a:pt x="800245" y="433182"/>
                  <a:pt x="792197" y="431964"/>
                  <a:pt x="787879" y="426567"/>
                </a:cubicBezTo>
                <a:cubicBezTo>
                  <a:pt x="784110" y="421856"/>
                  <a:pt x="777755" y="389065"/>
                  <a:pt x="776377" y="386310"/>
                </a:cubicBezTo>
                <a:cubicBezTo>
                  <a:pt x="770195" y="373946"/>
                  <a:pt x="757745" y="364918"/>
                  <a:pt x="753373" y="351804"/>
                </a:cubicBezTo>
                <a:lnTo>
                  <a:pt x="741871" y="317299"/>
                </a:lnTo>
                <a:cubicBezTo>
                  <a:pt x="739954" y="311548"/>
                  <a:pt x="737117" y="306026"/>
                  <a:pt x="736120" y="300046"/>
                </a:cubicBezTo>
                <a:cubicBezTo>
                  <a:pt x="732286" y="277042"/>
                  <a:pt x="731992" y="253159"/>
                  <a:pt x="724618" y="231035"/>
                </a:cubicBezTo>
                <a:lnTo>
                  <a:pt x="701615" y="162023"/>
                </a:lnTo>
                <a:lnTo>
                  <a:pt x="667109" y="58506"/>
                </a:lnTo>
                <a:lnTo>
                  <a:pt x="661358" y="41253"/>
                </a:lnTo>
                <a:cubicBezTo>
                  <a:pt x="659441" y="35502"/>
                  <a:pt x="661358" y="25918"/>
                  <a:pt x="655607" y="24001"/>
                </a:cubicBezTo>
                <a:lnTo>
                  <a:pt x="621101" y="12499"/>
                </a:lnTo>
                <a:cubicBezTo>
                  <a:pt x="615350" y="8665"/>
                  <a:pt x="610667" y="2133"/>
                  <a:pt x="603849" y="997"/>
                </a:cubicBezTo>
                <a:cubicBezTo>
                  <a:pt x="597869" y="0"/>
                  <a:pt x="592425" y="5083"/>
                  <a:pt x="586596" y="6748"/>
                </a:cubicBezTo>
                <a:cubicBezTo>
                  <a:pt x="577997" y="9205"/>
                  <a:pt x="555532" y="13654"/>
                  <a:pt x="546339" y="18250"/>
                </a:cubicBezTo>
                <a:cubicBezTo>
                  <a:pt x="501745" y="40547"/>
                  <a:pt x="555199" y="21048"/>
                  <a:pt x="511833" y="35503"/>
                </a:cubicBezTo>
                <a:cubicBezTo>
                  <a:pt x="504165" y="41254"/>
                  <a:pt x="497152" y="48000"/>
                  <a:pt x="488830" y="52755"/>
                </a:cubicBezTo>
                <a:cubicBezTo>
                  <a:pt x="483567" y="55763"/>
                  <a:pt x="477406" y="56841"/>
                  <a:pt x="471577" y="58506"/>
                </a:cubicBezTo>
                <a:cubicBezTo>
                  <a:pt x="421028" y="72949"/>
                  <a:pt x="472687" y="56219"/>
                  <a:pt x="431320" y="70008"/>
                </a:cubicBezTo>
                <a:cubicBezTo>
                  <a:pt x="355869" y="126598"/>
                  <a:pt x="447514" y="61651"/>
                  <a:pt x="391064" y="93012"/>
                </a:cubicBezTo>
                <a:cubicBezTo>
                  <a:pt x="378980" y="99725"/>
                  <a:pt x="368060" y="108348"/>
                  <a:pt x="356558" y="116016"/>
                </a:cubicBezTo>
                <a:cubicBezTo>
                  <a:pt x="350807" y="119850"/>
                  <a:pt x="345862" y="125332"/>
                  <a:pt x="339305" y="127518"/>
                </a:cubicBezTo>
                <a:cubicBezTo>
                  <a:pt x="307054" y="138268"/>
                  <a:pt x="327936" y="131798"/>
                  <a:pt x="276045" y="144770"/>
                </a:cubicBezTo>
                <a:cubicBezTo>
                  <a:pt x="268377" y="146687"/>
                  <a:pt x="260539" y="148022"/>
                  <a:pt x="253041" y="150521"/>
                </a:cubicBezTo>
                <a:lnTo>
                  <a:pt x="201283" y="167774"/>
                </a:lnTo>
                <a:cubicBezTo>
                  <a:pt x="195532" y="169691"/>
                  <a:pt x="190085" y="173222"/>
                  <a:pt x="184030" y="173525"/>
                </a:cubicBezTo>
                <a:lnTo>
                  <a:pt x="69011" y="179276"/>
                </a:lnTo>
                <a:cubicBezTo>
                  <a:pt x="67094" y="185027"/>
                  <a:pt x="65971" y="191107"/>
                  <a:pt x="63260" y="196529"/>
                </a:cubicBezTo>
                <a:cubicBezTo>
                  <a:pt x="60169" y="202711"/>
                  <a:pt x="53434" y="207077"/>
                  <a:pt x="51758" y="213782"/>
                </a:cubicBezTo>
                <a:cubicBezTo>
                  <a:pt x="45643" y="238243"/>
                  <a:pt x="44638" y="263714"/>
                  <a:pt x="40256" y="288544"/>
                </a:cubicBezTo>
                <a:cubicBezTo>
                  <a:pt x="37548" y="303889"/>
                  <a:pt x="33543" y="314434"/>
                  <a:pt x="28754" y="328801"/>
                </a:cubicBezTo>
                <a:cubicBezTo>
                  <a:pt x="26837" y="349888"/>
                  <a:pt x="25997" y="371100"/>
                  <a:pt x="23003" y="392061"/>
                </a:cubicBezTo>
                <a:cubicBezTo>
                  <a:pt x="22146" y="398062"/>
                  <a:pt x="18722" y="403433"/>
                  <a:pt x="17252" y="409314"/>
                </a:cubicBezTo>
                <a:cubicBezTo>
                  <a:pt x="14881" y="418797"/>
                  <a:pt x="14073" y="428639"/>
                  <a:pt x="11501" y="438069"/>
                </a:cubicBezTo>
                <a:cubicBezTo>
                  <a:pt x="8311" y="449766"/>
                  <a:pt x="0" y="472574"/>
                  <a:pt x="0" y="472574"/>
                </a:cubicBezTo>
                <a:cubicBezTo>
                  <a:pt x="1917" y="624016"/>
                  <a:pt x="2057" y="775490"/>
                  <a:pt x="5750" y="926899"/>
                </a:cubicBezTo>
                <a:cubicBezTo>
                  <a:pt x="5898" y="932959"/>
                  <a:pt x="9836" y="938323"/>
                  <a:pt x="11501" y="944152"/>
                </a:cubicBezTo>
                <a:cubicBezTo>
                  <a:pt x="28884" y="1004992"/>
                  <a:pt x="1420" y="919658"/>
                  <a:pt x="28754" y="1001661"/>
                </a:cubicBezTo>
                <a:lnTo>
                  <a:pt x="57509" y="1087925"/>
                </a:lnTo>
                <a:lnTo>
                  <a:pt x="63260" y="1105178"/>
                </a:lnTo>
                <a:cubicBezTo>
                  <a:pt x="65177" y="1110929"/>
                  <a:pt x="67822" y="1116487"/>
                  <a:pt x="69011" y="1122431"/>
                </a:cubicBezTo>
                <a:lnTo>
                  <a:pt x="74762" y="1151186"/>
                </a:lnTo>
                <a:cubicBezTo>
                  <a:pt x="76711" y="1176519"/>
                  <a:pt x="78595" y="1229777"/>
                  <a:pt x="86264" y="1260453"/>
                </a:cubicBezTo>
                <a:cubicBezTo>
                  <a:pt x="89205" y="1272215"/>
                  <a:pt x="91041" y="1284871"/>
                  <a:pt x="97766" y="1294959"/>
                </a:cubicBezTo>
                <a:cubicBezTo>
                  <a:pt x="111533" y="1315611"/>
                  <a:pt x="114903" y="1317388"/>
                  <a:pt x="120769" y="1346718"/>
                </a:cubicBezTo>
                <a:cubicBezTo>
                  <a:pt x="123856" y="1362150"/>
                  <a:pt x="129683" y="1397470"/>
                  <a:pt x="138022" y="1409978"/>
                </a:cubicBezTo>
                <a:lnTo>
                  <a:pt x="149524" y="1427231"/>
                </a:lnTo>
                <a:cubicBezTo>
                  <a:pt x="151441" y="1434899"/>
                  <a:pt x="153104" y="1442635"/>
                  <a:pt x="155275" y="1450235"/>
                </a:cubicBezTo>
                <a:cubicBezTo>
                  <a:pt x="162533" y="1475637"/>
                  <a:pt x="162392" y="1463354"/>
                  <a:pt x="166777" y="1496242"/>
                </a:cubicBezTo>
                <a:cubicBezTo>
                  <a:pt x="170205" y="1521954"/>
                  <a:pt x="171469" y="1561016"/>
                  <a:pt x="178279" y="1588257"/>
                </a:cubicBezTo>
                <a:lnTo>
                  <a:pt x="195532" y="1640016"/>
                </a:lnTo>
                <a:lnTo>
                  <a:pt x="218535" y="1709027"/>
                </a:lnTo>
                <a:lnTo>
                  <a:pt x="224286" y="1726280"/>
                </a:lnTo>
                <a:lnTo>
                  <a:pt x="230037" y="1743533"/>
                </a:lnTo>
                <a:cubicBezTo>
                  <a:pt x="231954" y="1789540"/>
                  <a:pt x="231206" y="1835736"/>
                  <a:pt x="235788" y="1881555"/>
                </a:cubicBezTo>
                <a:cubicBezTo>
                  <a:pt x="238339" y="1907066"/>
                  <a:pt x="255755" y="1931182"/>
                  <a:pt x="270294" y="1950567"/>
                </a:cubicBezTo>
                <a:cubicBezTo>
                  <a:pt x="276045" y="1958235"/>
                  <a:pt x="280769" y="1966793"/>
                  <a:pt x="287547" y="1973570"/>
                </a:cubicBezTo>
                <a:cubicBezTo>
                  <a:pt x="292434" y="1978457"/>
                  <a:pt x="299049" y="1981238"/>
                  <a:pt x="304800" y="1985072"/>
                </a:cubicBezTo>
                <a:lnTo>
                  <a:pt x="327803" y="2019578"/>
                </a:lnTo>
                <a:cubicBezTo>
                  <a:pt x="331637" y="2025329"/>
                  <a:pt x="337119" y="2030274"/>
                  <a:pt x="339305" y="2036831"/>
                </a:cubicBezTo>
                <a:cubicBezTo>
                  <a:pt x="347628" y="2061800"/>
                  <a:pt x="340769" y="2049798"/>
                  <a:pt x="362309" y="2071336"/>
                </a:cubicBezTo>
                <a:cubicBezTo>
                  <a:pt x="364226" y="2100091"/>
                  <a:pt x="363322" y="2129174"/>
                  <a:pt x="368060" y="2157601"/>
                </a:cubicBezTo>
                <a:cubicBezTo>
                  <a:pt x="369196" y="2164419"/>
                  <a:pt x="376471" y="2168671"/>
                  <a:pt x="379562" y="2174853"/>
                </a:cubicBezTo>
                <a:cubicBezTo>
                  <a:pt x="382273" y="2180275"/>
                  <a:pt x="382602" y="2186684"/>
                  <a:pt x="385313" y="2192106"/>
                </a:cubicBezTo>
                <a:cubicBezTo>
                  <a:pt x="388404" y="2198288"/>
                  <a:pt x="392390" y="2204049"/>
                  <a:pt x="396815" y="2209359"/>
                </a:cubicBezTo>
                <a:cubicBezTo>
                  <a:pt x="405901" y="2220262"/>
                  <a:pt x="418394" y="2231651"/>
                  <a:pt x="431320" y="2238114"/>
                </a:cubicBezTo>
                <a:cubicBezTo>
                  <a:pt x="436742" y="2240825"/>
                  <a:pt x="445698" y="2266869"/>
                  <a:pt x="448573" y="223811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220072" y="1910010"/>
            <a:ext cx="3312368" cy="57606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s-AR" sz="2800" dirty="0" smtClean="0">
                <a:solidFill>
                  <a:schemeClr val="bg1"/>
                </a:solidFill>
              </a:rPr>
              <a:t>Enf. Vascular oclusiva</a:t>
            </a:r>
          </a:p>
        </p:txBody>
      </p:sp>
      <p:pic>
        <p:nvPicPr>
          <p:cNvPr id="17" name="Picture 2" descr="http://www.unifesp.br/dmorfo/histologia/ensino/pulmao/img/0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5838" y="3992303"/>
            <a:ext cx="3261776" cy="2718146"/>
          </a:xfrm>
          <a:prstGeom prst="rect">
            <a:avLst/>
          </a:prstGeom>
          <a:noFill/>
        </p:spPr>
      </p:pic>
      <p:sp>
        <p:nvSpPr>
          <p:cNvPr id="18" name="17 Flecha derecha"/>
          <p:cNvSpPr/>
          <p:nvPr/>
        </p:nvSpPr>
        <p:spPr>
          <a:xfrm rot="17970982">
            <a:off x="5952957" y="6122792"/>
            <a:ext cx="501750" cy="36922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rcRect l="7846" t="23400" r="70430" b="24805"/>
          <a:stretch>
            <a:fillRect/>
          </a:stretch>
        </p:blipFill>
        <p:spPr>
          <a:xfrm>
            <a:off x="8100392" y="188640"/>
            <a:ext cx="847035" cy="749626"/>
          </a:xfrm>
          <a:prstGeom prst="rect">
            <a:avLst/>
          </a:prstGeom>
        </p:spPr>
      </p:pic>
      <p:pic>
        <p:nvPicPr>
          <p:cNvPr id="1029" name="Picture 5" descr="C:\Users\SAR\Desktop\SEBASTIAN\MEDICINA\ACADEMICO\CLASES 2013\1 CORDOBA 29 JUNIO\Patron en mosaico\CASOS\3 USAR\Patron mosaico x atrapamiento aereo ESPIRACION x TC\GOMEZ_MARIA ROSA_(Friday-28-2011_14-10-59-01562).jpg"/>
          <p:cNvPicPr>
            <a:picLocks noChangeAspect="1" noChangeArrowheads="1"/>
          </p:cNvPicPr>
          <p:nvPr/>
        </p:nvPicPr>
        <p:blipFill>
          <a:blip r:embed="rId3" cstate="print"/>
          <a:srcRect l="3613" t="19572" r="41544" b="9629"/>
          <a:stretch>
            <a:fillRect/>
          </a:stretch>
        </p:blipFill>
        <p:spPr bwMode="auto">
          <a:xfrm>
            <a:off x="62056" y="1196752"/>
            <a:ext cx="4264892" cy="550570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323290" y="1089640"/>
            <a:ext cx="3065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Fisiopatología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24536" y="2603258"/>
            <a:ext cx="4139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Disminución del número y tamaño de los vasos.</a:t>
            </a:r>
          </a:p>
          <a:p>
            <a:pPr>
              <a:lnSpc>
                <a:spcPts val="36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</a:rPr>
              <a:t> Congestión del área sana.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49525" y="3265539"/>
            <a:ext cx="1328467" cy="2266869"/>
          </a:xfrm>
          <a:custGeom>
            <a:avLst/>
            <a:gdLst>
              <a:gd name="connsiteX0" fmla="*/ 448573 w 1328467"/>
              <a:gd name="connsiteY0" fmla="*/ 2238114 h 2266869"/>
              <a:gd name="connsiteX1" fmla="*/ 448573 w 1328467"/>
              <a:gd name="connsiteY1" fmla="*/ 2065586 h 2266869"/>
              <a:gd name="connsiteX2" fmla="*/ 431320 w 1328467"/>
              <a:gd name="connsiteY2" fmla="*/ 1996574 h 2266869"/>
              <a:gd name="connsiteX3" fmla="*/ 425569 w 1328467"/>
              <a:gd name="connsiteY3" fmla="*/ 1979321 h 2266869"/>
              <a:gd name="connsiteX4" fmla="*/ 431320 w 1328467"/>
              <a:gd name="connsiteY4" fmla="*/ 1921812 h 2266869"/>
              <a:gd name="connsiteX5" fmla="*/ 437071 w 1328467"/>
              <a:gd name="connsiteY5" fmla="*/ 1904559 h 2266869"/>
              <a:gd name="connsiteX6" fmla="*/ 471577 w 1328467"/>
              <a:gd name="connsiteY6" fmla="*/ 1881555 h 2266869"/>
              <a:gd name="connsiteX7" fmla="*/ 488830 w 1328467"/>
              <a:gd name="connsiteY7" fmla="*/ 1870053 h 2266869"/>
              <a:gd name="connsiteX8" fmla="*/ 506083 w 1328467"/>
              <a:gd name="connsiteY8" fmla="*/ 1858552 h 2266869"/>
              <a:gd name="connsiteX9" fmla="*/ 534837 w 1328467"/>
              <a:gd name="connsiteY9" fmla="*/ 1829797 h 2266869"/>
              <a:gd name="connsiteX10" fmla="*/ 569343 w 1328467"/>
              <a:gd name="connsiteY10" fmla="*/ 1806793 h 2266869"/>
              <a:gd name="connsiteX11" fmla="*/ 603849 w 1328467"/>
              <a:gd name="connsiteY11" fmla="*/ 1778038 h 2266869"/>
              <a:gd name="connsiteX12" fmla="*/ 621101 w 1328467"/>
              <a:gd name="connsiteY12" fmla="*/ 1772287 h 2266869"/>
              <a:gd name="connsiteX13" fmla="*/ 638354 w 1328467"/>
              <a:gd name="connsiteY13" fmla="*/ 1749284 h 2266869"/>
              <a:gd name="connsiteX14" fmla="*/ 655607 w 1328467"/>
              <a:gd name="connsiteY14" fmla="*/ 1737782 h 2266869"/>
              <a:gd name="connsiteX15" fmla="*/ 672860 w 1328467"/>
              <a:gd name="connsiteY15" fmla="*/ 1720529 h 2266869"/>
              <a:gd name="connsiteX16" fmla="*/ 678611 w 1328467"/>
              <a:gd name="connsiteY16" fmla="*/ 1703276 h 2266869"/>
              <a:gd name="connsiteX17" fmla="*/ 701615 w 1328467"/>
              <a:gd name="connsiteY17" fmla="*/ 1680272 h 2266869"/>
              <a:gd name="connsiteX18" fmla="*/ 718867 w 1328467"/>
              <a:gd name="connsiteY18" fmla="*/ 1657269 h 2266869"/>
              <a:gd name="connsiteX19" fmla="*/ 741871 w 1328467"/>
              <a:gd name="connsiteY19" fmla="*/ 1622763 h 2266869"/>
              <a:gd name="connsiteX20" fmla="*/ 753373 w 1328467"/>
              <a:gd name="connsiteY20" fmla="*/ 1605510 h 2266869"/>
              <a:gd name="connsiteX21" fmla="*/ 805132 w 1328467"/>
              <a:gd name="connsiteY21" fmla="*/ 1559503 h 2266869"/>
              <a:gd name="connsiteX22" fmla="*/ 828135 w 1328467"/>
              <a:gd name="connsiteY22" fmla="*/ 1524997 h 2266869"/>
              <a:gd name="connsiteX23" fmla="*/ 833886 w 1328467"/>
              <a:gd name="connsiteY23" fmla="*/ 1507744 h 2266869"/>
              <a:gd name="connsiteX24" fmla="*/ 868392 w 1328467"/>
              <a:gd name="connsiteY24" fmla="*/ 1496242 h 2266869"/>
              <a:gd name="connsiteX25" fmla="*/ 902898 w 1328467"/>
              <a:gd name="connsiteY25" fmla="*/ 1473238 h 2266869"/>
              <a:gd name="connsiteX26" fmla="*/ 971909 w 1328467"/>
              <a:gd name="connsiteY26" fmla="*/ 1461736 h 2266869"/>
              <a:gd name="connsiteX27" fmla="*/ 989162 w 1328467"/>
              <a:gd name="connsiteY27" fmla="*/ 1450235 h 2266869"/>
              <a:gd name="connsiteX28" fmla="*/ 1012166 w 1328467"/>
              <a:gd name="connsiteY28" fmla="*/ 1444484 h 2266869"/>
              <a:gd name="connsiteX29" fmla="*/ 1046671 w 1328467"/>
              <a:gd name="connsiteY29" fmla="*/ 1432982 h 2266869"/>
              <a:gd name="connsiteX30" fmla="*/ 1115683 w 1328467"/>
              <a:gd name="connsiteY30" fmla="*/ 1409978 h 2266869"/>
              <a:gd name="connsiteX31" fmla="*/ 1167441 w 1328467"/>
              <a:gd name="connsiteY31" fmla="*/ 1392725 h 2266869"/>
              <a:gd name="connsiteX32" fmla="*/ 1184694 w 1328467"/>
              <a:gd name="connsiteY32" fmla="*/ 1386974 h 2266869"/>
              <a:gd name="connsiteX33" fmla="*/ 1213449 w 1328467"/>
              <a:gd name="connsiteY33" fmla="*/ 1358219 h 2266869"/>
              <a:gd name="connsiteX34" fmla="*/ 1259456 w 1328467"/>
              <a:gd name="connsiteY34" fmla="*/ 1306461 h 2266869"/>
              <a:gd name="connsiteX35" fmla="*/ 1276709 w 1328467"/>
              <a:gd name="connsiteY35" fmla="*/ 1185691 h 2266869"/>
              <a:gd name="connsiteX36" fmla="*/ 1293962 w 1328467"/>
              <a:gd name="connsiteY36" fmla="*/ 1162687 h 2266869"/>
              <a:gd name="connsiteX37" fmla="*/ 1316966 w 1328467"/>
              <a:gd name="connsiteY37" fmla="*/ 1093676 h 2266869"/>
              <a:gd name="connsiteX38" fmla="*/ 1322717 w 1328467"/>
              <a:gd name="connsiteY38" fmla="*/ 1076423 h 2266869"/>
              <a:gd name="connsiteX39" fmla="*/ 1328467 w 1328467"/>
              <a:gd name="connsiteY39" fmla="*/ 1059170 h 2266869"/>
              <a:gd name="connsiteX40" fmla="*/ 1316966 w 1328467"/>
              <a:gd name="connsiteY40" fmla="*/ 1041918 h 2266869"/>
              <a:gd name="connsiteX41" fmla="*/ 1299713 w 1328467"/>
              <a:gd name="connsiteY41" fmla="*/ 990159 h 2266869"/>
              <a:gd name="connsiteX42" fmla="*/ 1293962 w 1328467"/>
              <a:gd name="connsiteY42" fmla="*/ 972906 h 2266869"/>
              <a:gd name="connsiteX43" fmla="*/ 1288211 w 1328467"/>
              <a:gd name="connsiteY43" fmla="*/ 955653 h 2266869"/>
              <a:gd name="connsiteX44" fmla="*/ 1276709 w 1328467"/>
              <a:gd name="connsiteY44" fmla="*/ 938401 h 2266869"/>
              <a:gd name="connsiteX45" fmla="*/ 1270958 w 1328467"/>
              <a:gd name="connsiteY45" fmla="*/ 921148 h 2266869"/>
              <a:gd name="connsiteX46" fmla="*/ 1196196 w 1328467"/>
              <a:gd name="connsiteY46" fmla="*/ 892393 h 2266869"/>
              <a:gd name="connsiteX47" fmla="*/ 1178943 w 1328467"/>
              <a:gd name="connsiteY47" fmla="*/ 875140 h 2266869"/>
              <a:gd name="connsiteX48" fmla="*/ 1167441 w 1328467"/>
              <a:gd name="connsiteY48" fmla="*/ 852136 h 2266869"/>
              <a:gd name="connsiteX49" fmla="*/ 1144437 w 1328467"/>
              <a:gd name="connsiteY49" fmla="*/ 846386 h 2266869"/>
              <a:gd name="connsiteX50" fmla="*/ 1167441 w 1328467"/>
              <a:gd name="connsiteY50" fmla="*/ 811880 h 2266869"/>
              <a:gd name="connsiteX51" fmla="*/ 1173192 w 1328467"/>
              <a:gd name="connsiteY51" fmla="*/ 794627 h 2266869"/>
              <a:gd name="connsiteX52" fmla="*/ 1201947 w 1328467"/>
              <a:gd name="connsiteY52" fmla="*/ 742869 h 2266869"/>
              <a:gd name="connsiteX53" fmla="*/ 1196196 w 1328467"/>
              <a:gd name="connsiteY53" fmla="*/ 691110 h 2266869"/>
              <a:gd name="connsiteX54" fmla="*/ 1184694 w 1328467"/>
              <a:gd name="connsiteY54" fmla="*/ 673857 h 2266869"/>
              <a:gd name="connsiteX55" fmla="*/ 1046671 w 1328467"/>
              <a:gd name="connsiteY55" fmla="*/ 645103 h 2266869"/>
              <a:gd name="connsiteX56" fmla="*/ 994913 w 1328467"/>
              <a:gd name="connsiteY56" fmla="*/ 616348 h 2266869"/>
              <a:gd name="connsiteX57" fmla="*/ 966158 w 1328467"/>
              <a:gd name="connsiteY57" fmla="*/ 593344 h 2266869"/>
              <a:gd name="connsiteX58" fmla="*/ 960407 w 1328467"/>
              <a:gd name="connsiteY58" fmla="*/ 576091 h 2266869"/>
              <a:gd name="connsiteX59" fmla="*/ 943154 w 1328467"/>
              <a:gd name="connsiteY59" fmla="*/ 570340 h 2266869"/>
              <a:gd name="connsiteX60" fmla="*/ 925901 w 1328467"/>
              <a:gd name="connsiteY60" fmla="*/ 553087 h 2266869"/>
              <a:gd name="connsiteX61" fmla="*/ 914400 w 1328467"/>
              <a:gd name="connsiteY61" fmla="*/ 535835 h 2266869"/>
              <a:gd name="connsiteX62" fmla="*/ 897147 w 1328467"/>
              <a:gd name="connsiteY62" fmla="*/ 524333 h 2266869"/>
              <a:gd name="connsiteX63" fmla="*/ 868392 w 1328467"/>
              <a:gd name="connsiteY63" fmla="*/ 484076 h 2266869"/>
              <a:gd name="connsiteX64" fmla="*/ 856890 w 1328467"/>
              <a:gd name="connsiteY64" fmla="*/ 466823 h 2266869"/>
              <a:gd name="connsiteX65" fmla="*/ 833886 w 1328467"/>
              <a:gd name="connsiteY65" fmla="*/ 461072 h 2266869"/>
              <a:gd name="connsiteX66" fmla="*/ 816633 w 1328467"/>
              <a:gd name="connsiteY66" fmla="*/ 455321 h 2266869"/>
              <a:gd name="connsiteX67" fmla="*/ 805132 w 1328467"/>
              <a:gd name="connsiteY67" fmla="*/ 438069 h 2266869"/>
              <a:gd name="connsiteX68" fmla="*/ 787879 w 1328467"/>
              <a:gd name="connsiteY68" fmla="*/ 426567 h 2266869"/>
              <a:gd name="connsiteX69" fmla="*/ 776377 w 1328467"/>
              <a:gd name="connsiteY69" fmla="*/ 386310 h 2266869"/>
              <a:gd name="connsiteX70" fmla="*/ 753373 w 1328467"/>
              <a:gd name="connsiteY70" fmla="*/ 351804 h 2266869"/>
              <a:gd name="connsiteX71" fmla="*/ 741871 w 1328467"/>
              <a:gd name="connsiteY71" fmla="*/ 317299 h 2266869"/>
              <a:gd name="connsiteX72" fmla="*/ 736120 w 1328467"/>
              <a:gd name="connsiteY72" fmla="*/ 300046 h 2266869"/>
              <a:gd name="connsiteX73" fmla="*/ 724618 w 1328467"/>
              <a:gd name="connsiteY73" fmla="*/ 231035 h 2266869"/>
              <a:gd name="connsiteX74" fmla="*/ 701615 w 1328467"/>
              <a:gd name="connsiteY74" fmla="*/ 162023 h 2266869"/>
              <a:gd name="connsiteX75" fmla="*/ 667109 w 1328467"/>
              <a:gd name="connsiteY75" fmla="*/ 58506 h 2266869"/>
              <a:gd name="connsiteX76" fmla="*/ 661358 w 1328467"/>
              <a:gd name="connsiteY76" fmla="*/ 41253 h 2266869"/>
              <a:gd name="connsiteX77" fmla="*/ 655607 w 1328467"/>
              <a:gd name="connsiteY77" fmla="*/ 24001 h 2266869"/>
              <a:gd name="connsiteX78" fmla="*/ 621101 w 1328467"/>
              <a:gd name="connsiteY78" fmla="*/ 12499 h 2266869"/>
              <a:gd name="connsiteX79" fmla="*/ 603849 w 1328467"/>
              <a:gd name="connsiteY79" fmla="*/ 997 h 2266869"/>
              <a:gd name="connsiteX80" fmla="*/ 586596 w 1328467"/>
              <a:gd name="connsiteY80" fmla="*/ 6748 h 2266869"/>
              <a:gd name="connsiteX81" fmla="*/ 546339 w 1328467"/>
              <a:gd name="connsiteY81" fmla="*/ 18250 h 2266869"/>
              <a:gd name="connsiteX82" fmla="*/ 511833 w 1328467"/>
              <a:gd name="connsiteY82" fmla="*/ 35503 h 2266869"/>
              <a:gd name="connsiteX83" fmla="*/ 488830 w 1328467"/>
              <a:gd name="connsiteY83" fmla="*/ 52755 h 2266869"/>
              <a:gd name="connsiteX84" fmla="*/ 471577 w 1328467"/>
              <a:gd name="connsiteY84" fmla="*/ 58506 h 2266869"/>
              <a:gd name="connsiteX85" fmla="*/ 431320 w 1328467"/>
              <a:gd name="connsiteY85" fmla="*/ 70008 h 2266869"/>
              <a:gd name="connsiteX86" fmla="*/ 391064 w 1328467"/>
              <a:gd name="connsiteY86" fmla="*/ 93012 h 2266869"/>
              <a:gd name="connsiteX87" fmla="*/ 356558 w 1328467"/>
              <a:gd name="connsiteY87" fmla="*/ 116016 h 2266869"/>
              <a:gd name="connsiteX88" fmla="*/ 339305 w 1328467"/>
              <a:gd name="connsiteY88" fmla="*/ 127518 h 2266869"/>
              <a:gd name="connsiteX89" fmla="*/ 276045 w 1328467"/>
              <a:gd name="connsiteY89" fmla="*/ 144770 h 2266869"/>
              <a:gd name="connsiteX90" fmla="*/ 253041 w 1328467"/>
              <a:gd name="connsiteY90" fmla="*/ 150521 h 2266869"/>
              <a:gd name="connsiteX91" fmla="*/ 201283 w 1328467"/>
              <a:gd name="connsiteY91" fmla="*/ 167774 h 2266869"/>
              <a:gd name="connsiteX92" fmla="*/ 184030 w 1328467"/>
              <a:gd name="connsiteY92" fmla="*/ 173525 h 2266869"/>
              <a:gd name="connsiteX93" fmla="*/ 69011 w 1328467"/>
              <a:gd name="connsiteY93" fmla="*/ 179276 h 2266869"/>
              <a:gd name="connsiteX94" fmla="*/ 63260 w 1328467"/>
              <a:gd name="connsiteY94" fmla="*/ 196529 h 2266869"/>
              <a:gd name="connsiteX95" fmla="*/ 51758 w 1328467"/>
              <a:gd name="connsiteY95" fmla="*/ 213782 h 2266869"/>
              <a:gd name="connsiteX96" fmla="*/ 40256 w 1328467"/>
              <a:gd name="connsiteY96" fmla="*/ 288544 h 2266869"/>
              <a:gd name="connsiteX97" fmla="*/ 28754 w 1328467"/>
              <a:gd name="connsiteY97" fmla="*/ 328801 h 2266869"/>
              <a:gd name="connsiteX98" fmla="*/ 23003 w 1328467"/>
              <a:gd name="connsiteY98" fmla="*/ 392061 h 2266869"/>
              <a:gd name="connsiteX99" fmla="*/ 17252 w 1328467"/>
              <a:gd name="connsiteY99" fmla="*/ 409314 h 2266869"/>
              <a:gd name="connsiteX100" fmla="*/ 11501 w 1328467"/>
              <a:gd name="connsiteY100" fmla="*/ 438069 h 2266869"/>
              <a:gd name="connsiteX101" fmla="*/ 0 w 1328467"/>
              <a:gd name="connsiteY101" fmla="*/ 472574 h 2266869"/>
              <a:gd name="connsiteX102" fmla="*/ 5750 w 1328467"/>
              <a:gd name="connsiteY102" fmla="*/ 926899 h 2266869"/>
              <a:gd name="connsiteX103" fmla="*/ 11501 w 1328467"/>
              <a:gd name="connsiteY103" fmla="*/ 944152 h 2266869"/>
              <a:gd name="connsiteX104" fmla="*/ 28754 w 1328467"/>
              <a:gd name="connsiteY104" fmla="*/ 1001661 h 2266869"/>
              <a:gd name="connsiteX105" fmla="*/ 57509 w 1328467"/>
              <a:gd name="connsiteY105" fmla="*/ 1087925 h 2266869"/>
              <a:gd name="connsiteX106" fmla="*/ 63260 w 1328467"/>
              <a:gd name="connsiteY106" fmla="*/ 1105178 h 2266869"/>
              <a:gd name="connsiteX107" fmla="*/ 69011 w 1328467"/>
              <a:gd name="connsiteY107" fmla="*/ 1122431 h 2266869"/>
              <a:gd name="connsiteX108" fmla="*/ 74762 w 1328467"/>
              <a:gd name="connsiteY108" fmla="*/ 1151186 h 2266869"/>
              <a:gd name="connsiteX109" fmla="*/ 86264 w 1328467"/>
              <a:gd name="connsiteY109" fmla="*/ 1260453 h 2266869"/>
              <a:gd name="connsiteX110" fmla="*/ 97766 w 1328467"/>
              <a:gd name="connsiteY110" fmla="*/ 1294959 h 2266869"/>
              <a:gd name="connsiteX111" fmla="*/ 120769 w 1328467"/>
              <a:gd name="connsiteY111" fmla="*/ 1346718 h 2266869"/>
              <a:gd name="connsiteX112" fmla="*/ 138022 w 1328467"/>
              <a:gd name="connsiteY112" fmla="*/ 1409978 h 2266869"/>
              <a:gd name="connsiteX113" fmla="*/ 149524 w 1328467"/>
              <a:gd name="connsiteY113" fmla="*/ 1427231 h 2266869"/>
              <a:gd name="connsiteX114" fmla="*/ 155275 w 1328467"/>
              <a:gd name="connsiteY114" fmla="*/ 1450235 h 2266869"/>
              <a:gd name="connsiteX115" fmla="*/ 166777 w 1328467"/>
              <a:gd name="connsiteY115" fmla="*/ 1496242 h 2266869"/>
              <a:gd name="connsiteX116" fmla="*/ 178279 w 1328467"/>
              <a:gd name="connsiteY116" fmla="*/ 1588257 h 2266869"/>
              <a:gd name="connsiteX117" fmla="*/ 195532 w 1328467"/>
              <a:gd name="connsiteY117" fmla="*/ 1640016 h 2266869"/>
              <a:gd name="connsiteX118" fmla="*/ 218535 w 1328467"/>
              <a:gd name="connsiteY118" fmla="*/ 1709027 h 2266869"/>
              <a:gd name="connsiteX119" fmla="*/ 224286 w 1328467"/>
              <a:gd name="connsiteY119" fmla="*/ 1726280 h 2266869"/>
              <a:gd name="connsiteX120" fmla="*/ 230037 w 1328467"/>
              <a:gd name="connsiteY120" fmla="*/ 1743533 h 2266869"/>
              <a:gd name="connsiteX121" fmla="*/ 235788 w 1328467"/>
              <a:gd name="connsiteY121" fmla="*/ 1881555 h 2266869"/>
              <a:gd name="connsiteX122" fmla="*/ 270294 w 1328467"/>
              <a:gd name="connsiteY122" fmla="*/ 1950567 h 2266869"/>
              <a:gd name="connsiteX123" fmla="*/ 287547 w 1328467"/>
              <a:gd name="connsiteY123" fmla="*/ 1973570 h 2266869"/>
              <a:gd name="connsiteX124" fmla="*/ 304800 w 1328467"/>
              <a:gd name="connsiteY124" fmla="*/ 1985072 h 2266869"/>
              <a:gd name="connsiteX125" fmla="*/ 327803 w 1328467"/>
              <a:gd name="connsiteY125" fmla="*/ 2019578 h 2266869"/>
              <a:gd name="connsiteX126" fmla="*/ 339305 w 1328467"/>
              <a:gd name="connsiteY126" fmla="*/ 2036831 h 2266869"/>
              <a:gd name="connsiteX127" fmla="*/ 362309 w 1328467"/>
              <a:gd name="connsiteY127" fmla="*/ 2071336 h 2266869"/>
              <a:gd name="connsiteX128" fmla="*/ 368060 w 1328467"/>
              <a:gd name="connsiteY128" fmla="*/ 2157601 h 2266869"/>
              <a:gd name="connsiteX129" fmla="*/ 379562 w 1328467"/>
              <a:gd name="connsiteY129" fmla="*/ 2174853 h 2266869"/>
              <a:gd name="connsiteX130" fmla="*/ 385313 w 1328467"/>
              <a:gd name="connsiteY130" fmla="*/ 2192106 h 2266869"/>
              <a:gd name="connsiteX131" fmla="*/ 396815 w 1328467"/>
              <a:gd name="connsiteY131" fmla="*/ 2209359 h 2266869"/>
              <a:gd name="connsiteX132" fmla="*/ 431320 w 1328467"/>
              <a:gd name="connsiteY132" fmla="*/ 2238114 h 2266869"/>
              <a:gd name="connsiteX133" fmla="*/ 448573 w 1328467"/>
              <a:gd name="connsiteY133" fmla="*/ 2238114 h 226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328467" h="2266869">
                <a:moveTo>
                  <a:pt x="448573" y="2238114"/>
                </a:moveTo>
                <a:cubicBezTo>
                  <a:pt x="451449" y="2209359"/>
                  <a:pt x="457419" y="2193855"/>
                  <a:pt x="448573" y="2065586"/>
                </a:cubicBezTo>
                <a:cubicBezTo>
                  <a:pt x="446553" y="2036293"/>
                  <a:pt x="440558" y="2024288"/>
                  <a:pt x="431320" y="1996574"/>
                </a:cubicBezTo>
                <a:lnTo>
                  <a:pt x="425569" y="1979321"/>
                </a:lnTo>
                <a:cubicBezTo>
                  <a:pt x="427486" y="1960151"/>
                  <a:pt x="428391" y="1940853"/>
                  <a:pt x="431320" y="1921812"/>
                </a:cubicBezTo>
                <a:cubicBezTo>
                  <a:pt x="432242" y="1915820"/>
                  <a:pt x="432784" y="1908846"/>
                  <a:pt x="437071" y="1904559"/>
                </a:cubicBezTo>
                <a:cubicBezTo>
                  <a:pt x="446846" y="1894784"/>
                  <a:pt x="460075" y="1889223"/>
                  <a:pt x="471577" y="1881555"/>
                </a:cubicBezTo>
                <a:lnTo>
                  <a:pt x="488830" y="1870053"/>
                </a:lnTo>
                <a:lnTo>
                  <a:pt x="506083" y="1858552"/>
                </a:lnTo>
                <a:cubicBezTo>
                  <a:pt x="527167" y="1826923"/>
                  <a:pt x="506083" y="1853758"/>
                  <a:pt x="534837" y="1829797"/>
                </a:cubicBezTo>
                <a:cubicBezTo>
                  <a:pt x="563556" y="1805864"/>
                  <a:pt x="539023" y="1816900"/>
                  <a:pt x="569343" y="1806793"/>
                </a:cubicBezTo>
                <a:cubicBezTo>
                  <a:pt x="582062" y="1794074"/>
                  <a:pt x="587835" y="1786045"/>
                  <a:pt x="603849" y="1778038"/>
                </a:cubicBezTo>
                <a:cubicBezTo>
                  <a:pt x="609271" y="1775327"/>
                  <a:pt x="615350" y="1774204"/>
                  <a:pt x="621101" y="1772287"/>
                </a:cubicBezTo>
                <a:cubicBezTo>
                  <a:pt x="626852" y="1764619"/>
                  <a:pt x="631576" y="1756061"/>
                  <a:pt x="638354" y="1749284"/>
                </a:cubicBezTo>
                <a:cubicBezTo>
                  <a:pt x="643241" y="1744397"/>
                  <a:pt x="650297" y="1742207"/>
                  <a:pt x="655607" y="1737782"/>
                </a:cubicBezTo>
                <a:cubicBezTo>
                  <a:pt x="661855" y="1732575"/>
                  <a:pt x="667109" y="1726280"/>
                  <a:pt x="672860" y="1720529"/>
                </a:cubicBezTo>
                <a:cubicBezTo>
                  <a:pt x="674777" y="1714778"/>
                  <a:pt x="675087" y="1708209"/>
                  <a:pt x="678611" y="1703276"/>
                </a:cubicBezTo>
                <a:cubicBezTo>
                  <a:pt x="684914" y="1694452"/>
                  <a:pt x="694474" y="1688433"/>
                  <a:pt x="701615" y="1680272"/>
                </a:cubicBezTo>
                <a:cubicBezTo>
                  <a:pt x="707926" y="1673059"/>
                  <a:pt x="713371" y="1665121"/>
                  <a:pt x="718867" y="1657269"/>
                </a:cubicBezTo>
                <a:cubicBezTo>
                  <a:pt x="726794" y="1645944"/>
                  <a:pt x="734203" y="1634265"/>
                  <a:pt x="741871" y="1622763"/>
                </a:cubicBezTo>
                <a:cubicBezTo>
                  <a:pt x="745705" y="1617012"/>
                  <a:pt x="748486" y="1610397"/>
                  <a:pt x="753373" y="1605510"/>
                </a:cubicBezTo>
                <a:cubicBezTo>
                  <a:pt x="792766" y="1566117"/>
                  <a:pt x="774344" y="1580026"/>
                  <a:pt x="805132" y="1559503"/>
                </a:cubicBezTo>
                <a:cubicBezTo>
                  <a:pt x="812800" y="1548001"/>
                  <a:pt x="823764" y="1538111"/>
                  <a:pt x="828135" y="1524997"/>
                </a:cubicBezTo>
                <a:cubicBezTo>
                  <a:pt x="830052" y="1519246"/>
                  <a:pt x="828953" y="1511268"/>
                  <a:pt x="833886" y="1507744"/>
                </a:cubicBezTo>
                <a:cubicBezTo>
                  <a:pt x="843752" y="1500697"/>
                  <a:pt x="858304" y="1502967"/>
                  <a:pt x="868392" y="1496242"/>
                </a:cubicBezTo>
                <a:cubicBezTo>
                  <a:pt x="879894" y="1488574"/>
                  <a:pt x="889181" y="1474953"/>
                  <a:pt x="902898" y="1473238"/>
                </a:cubicBezTo>
                <a:cubicBezTo>
                  <a:pt x="956748" y="1466507"/>
                  <a:pt x="933911" y="1471235"/>
                  <a:pt x="971909" y="1461736"/>
                </a:cubicBezTo>
                <a:cubicBezTo>
                  <a:pt x="977660" y="1457902"/>
                  <a:pt x="982809" y="1452958"/>
                  <a:pt x="989162" y="1450235"/>
                </a:cubicBezTo>
                <a:cubicBezTo>
                  <a:pt x="996427" y="1447122"/>
                  <a:pt x="1004595" y="1446755"/>
                  <a:pt x="1012166" y="1444484"/>
                </a:cubicBezTo>
                <a:cubicBezTo>
                  <a:pt x="1023779" y="1441000"/>
                  <a:pt x="1035169" y="1436816"/>
                  <a:pt x="1046671" y="1432982"/>
                </a:cubicBezTo>
                <a:lnTo>
                  <a:pt x="1115683" y="1409978"/>
                </a:lnTo>
                <a:lnTo>
                  <a:pt x="1167441" y="1392725"/>
                </a:lnTo>
                <a:lnTo>
                  <a:pt x="1184694" y="1386974"/>
                </a:lnTo>
                <a:cubicBezTo>
                  <a:pt x="1208395" y="1351423"/>
                  <a:pt x="1182080" y="1386102"/>
                  <a:pt x="1213449" y="1358219"/>
                </a:cubicBezTo>
                <a:cubicBezTo>
                  <a:pt x="1245679" y="1329570"/>
                  <a:pt x="1241975" y="1332683"/>
                  <a:pt x="1259456" y="1306461"/>
                </a:cubicBezTo>
                <a:cubicBezTo>
                  <a:pt x="1260038" y="1297736"/>
                  <a:pt x="1258608" y="1209826"/>
                  <a:pt x="1276709" y="1185691"/>
                </a:cubicBezTo>
                <a:lnTo>
                  <a:pt x="1293962" y="1162687"/>
                </a:lnTo>
                <a:lnTo>
                  <a:pt x="1316966" y="1093676"/>
                </a:lnTo>
                <a:lnTo>
                  <a:pt x="1322717" y="1076423"/>
                </a:lnTo>
                <a:lnTo>
                  <a:pt x="1328467" y="1059170"/>
                </a:lnTo>
                <a:cubicBezTo>
                  <a:pt x="1324633" y="1053419"/>
                  <a:pt x="1319773" y="1048234"/>
                  <a:pt x="1316966" y="1041918"/>
                </a:cubicBezTo>
                <a:lnTo>
                  <a:pt x="1299713" y="990159"/>
                </a:lnTo>
                <a:lnTo>
                  <a:pt x="1293962" y="972906"/>
                </a:lnTo>
                <a:cubicBezTo>
                  <a:pt x="1292045" y="967155"/>
                  <a:pt x="1291574" y="960697"/>
                  <a:pt x="1288211" y="955653"/>
                </a:cubicBezTo>
                <a:lnTo>
                  <a:pt x="1276709" y="938401"/>
                </a:lnTo>
                <a:cubicBezTo>
                  <a:pt x="1274792" y="932650"/>
                  <a:pt x="1273669" y="926570"/>
                  <a:pt x="1270958" y="921148"/>
                </a:cubicBezTo>
                <a:cubicBezTo>
                  <a:pt x="1254000" y="887232"/>
                  <a:pt x="1246311" y="901505"/>
                  <a:pt x="1196196" y="892393"/>
                </a:cubicBezTo>
                <a:cubicBezTo>
                  <a:pt x="1190445" y="886642"/>
                  <a:pt x="1183670" y="881758"/>
                  <a:pt x="1178943" y="875140"/>
                </a:cubicBezTo>
                <a:cubicBezTo>
                  <a:pt x="1173960" y="868164"/>
                  <a:pt x="1174027" y="857624"/>
                  <a:pt x="1167441" y="852136"/>
                </a:cubicBezTo>
                <a:cubicBezTo>
                  <a:pt x="1161369" y="847076"/>
                  <a:pt x="1152105" y="848303"/>
                  <a:pt x="1144437" y="846386"/>
                </a:cubicBezTo>
                <a:cubicBezTo>
                  <a:pt x="1158111" y="805363"/>
                  <a:pt x="1138722" y="854959"/>
                  <a:pt x="1167441" y="811880"/>
                </a:cubicBezTo>
                <a:cubicBezTo>
                  <a:pt x="1170804" y="806836"/>
                  <a:pt x="1170248" y="799926"/>
                  <a:pt x="1173192" y="794627"/>
                </a:cubicBezTo>
                <a:cubicBezTo>
                  <a:pt x="1206151" y="735301"/>
                  <a:pt x="1188933" y="781907"/>
                  <a:pt x="1201947" y="742869"/>
                </a:cubicBezTo>
                <a:cubicBezTo>
                  <a:pt x="1200030" y="725616"/>
                  <a:pt x="1200406" y="707951"/>
                  <a:pt x="1196196" y="691110"/>
                </a:cubicBezTo>
                <a:cubicBezTo>
                  <a:pt x="1194520" y="684405"/>
                  <a:pt x="1189896" y="678408"/>
                  <a:pt x="1184694" y="673857"/>
                </a:cubicBezTo>
                <a:cubicBezTo>
                  <a:pt x="1137516" y="632577"/>
                  <a:pt x="1123783" y="649386"/>
                  <a:pt x="1046671" y="645103"/>
                </a:cubicBezTo>
                <a:cubicBezTo>
                  <a:pt x="1004450" y="631029"/>
                  <a:pt x="1020739" y="642174"/>
                  <a:pt x="994913" y="616348"/>
                </a:cubicBezTo>
                <a:cubicBezTo>
                  <a:pt x="981124" y="574981"/>
                  <a:pt x="1002264" y="622229"/>
                  <a:pt x="966158" y="593344"/>
                </a:cubicBezTo>
                <a:cubicBezTo>
                  <a:pt x="961424" y="589557"/>
                  <a:pt x="964694" y="580378"/>
                  <a:pt x="960407" y="576091"/>
                </a:cubicBezTo>
                <a:cubicBezTo>
                  <a:pt x="956120" y="571804"/>
                  <a:pt x="948905" y="572257"/>
                  <a:pt x="943154" y="570340"/>
                </a:cubicBezTo>
                <a:cubicBezTo>
                  <a:pt x="937403" y="564589"/>
                  <a:pt x="931108" y="559335"/>
                  <a:pt x="925901" y="553087"/>
                </a:cubicBezTo>
                <a:cubicBezTo>
                  <a:pt x="921476" y="547778"/>
                  <a:pt x="919287" y="540722"/>
                  <a:pt x="914400" y="535835"/>
                </a:cubicBezTo>
                <a:cubicBezTo>
                  <a:pt x="909513" y="530948"/>
                  <a:pt x="902898" y="528167"/>
                  <a:pt x="897147" y="524333"/>
                </a:cubicBezTo>
                <a:cubicBezTo>
                  <a:pt x="870040" y="483673"/>
                  <a:pt x="904059" y="534010"/>
                  <a:pt x="868392" y="484076"/>
                </a:cubicBezTo>
                <a:cubicBezTo>
                  <a:pt x="864375" y="478452"/>
                  <a:pt x="862641" y="470657"/>
                  <a:pt x="856890" y="466823"/>
                </a:cubicBezTo>
                <a:cubicBezTo>
                  <a:pt x="850313" y="462439"/>
                  <a:pt x="841486" y="463243"/>
                  <a:pt x="833886" y="461072"/>
                </a:cubicBezTo>
                <a:cubicBezTo>
                  <a:pt x="828057" y="459407"/>
                  <a:pt x="822384" y="457238"/>
                  <a:pt x="816633" y="455321"/>
                </a:cubicBezTo>
                <a:cubicBezTo>
                  <a:pt x="812799" y="449570"/>
                  <a:pt x="810019" y="442956"/>
                  <a:pt x="805132" y="438069"/>
                </a:cubicBezTo>
                <a:cubicBezTo>
                  <a:pt x="800245" y="433182"/>
                  <a:pt x="792197" y="431964"/>
                  <a:pt x="787879" y="426567"/>
                </a:cubicBezTo>
                <a:cubicBezTo>
                  <a:pt x="784110" y="421856"/>
                  <a:pt x="777755" y="389065"/>
                  <a:pt x="776377" y="386310"/>
                </a:cubicBezTo>
                <a:cubicBezTo>
                  <a:pt x="770195" y="373946"/>
                  <a:pt x="757745" y="364918"/>
                  <a:pt x="753373" y="351804"/>
                </a:cubicBezTo>
                <a:lnTo>
                  <a:pt x="741871" y="317299"/>
                </a:lnTo>
                <a:cubicBezTo>
                  <a:pt x="739954" y="311548"/>
                  <a:pt x="737117" y="306026"/>
                  <a:pt x="736120" y="300046"/>
                </a:cubicBezTo>
                <a:cubicBezTo>
                  <a:pt x="732286" y="277042"/>
                  <a:pt x="731992" y="253159"/>
                  <a:pt x="724618" y="231035"/>
                </a:cubicBezTo>
                <a:lnTo>
                  <a:pt x="701615" y="162023"/>
                </a:lnTo>
                <a:lnTo>
                  <a:pt x="667109" y="58506"/>
                </a:lnTo>
                <a:lnTo>
                  <a:pt x="661358" y="41253"/>
                </a:lnTo>
                <a:cubicBezTo>
                  <a:pt x="659441" y="35502"/>
                  <a:pt x="661358" y="25918"/>
                  <a:pt x="655607" y="24001"/>
                </a:cubicBezTo>
                <a:lnTo>
                  <a:pt x="621101" y="12499"/>
                </a:lnTo>
                <a:cubicBezTo>
                  <a:pt x="615350" y="8665"/>
                  <a:pt x="610667" y="2133"/>
                  <a:pt x="603849" y="997"/>
                </a:cubicBezTo>
                <a:cubicBezTo>
                  <a:pt x="597869" y="0"/>
                  <a:pt x="592425" y="5083"/>
                  <a:pt x="586596" y="6748"/>
                </a:cubicBezTo>
                <a:cubicBezTo>
                  <a:pt x="577997" y="9205"/>
                  <a:pt x="555532" y="13654"/>
                  <a:pt x="546339" y="18250"/>
                </a:cubicBezTo>
                <a:cubicBezTo>
                  <a:pt x="501745" y="40547"/>
                  <a:pt x="555199" y="21048"/>
                  <a:pt x="511833" y="35503"/>
                </a:cubicBezTo>
                <a:cubicBezTo>
                  <a:pt x="504165" y="41254"/>
                  <a:pt x="497152" y="48000"/>
                  <a:pt x="488830" y="52755"/>
                </a:cubicBezTo>
                <a:cubicBezTo>
                  <a:pt x="483567" y="55763"/>
                  <a:pt x="477406" y="56841"/>
                  <a:pt x="471577" y="58506"/>
                </a:cubicBezTo>
                <a:cubicBezTo>
                  <a:pt x="421028" y="72949"/>
                  <a:pt x="472687" y="56219"/>
                  <a:pt x="431320" y="70008"/>
                </a:cubicBezTo>
                <a:cubicBezTo>
                  <a:pt x="355869" y="126598"/>
                  <a:pt x="447514" y="61651"/>
                  <a:pt x="391064" y="93012"/>
                </a:cubicBezTo>
                <a:cubicBezTo>
                  <a:pt x="378980" y="99725"/>
                  <a:pt x="368060" y="108348"/>
                  <a:pt x="356558" y="116016"/>
                </a:cubicBezTo>
                <a:cubicBezTo>
                  <a:pt x="350807" y="119850"/>
                  <a:pt x="345862" y="125332"/>
                  <a:pt x="339305" y="127518"/>
                </a:cubicBezTo>
                <a:cubicBezTo>
                  <a:pt x="307054" y="138268"/>
                  <a:pt x="327936" y="131798"/>
                  <a:pt x="276045" y="144770"/>
                </a:cubicBezTo>
                <a:cubicBezTo>
                  <a:pt x="268377" y="146687"/>
                  <a:pt x="260539" y="148022"/>
                  <a:pt x="253041" y="150521"/>
                </a:cubicBezTo>
                <a:lnTo>
                  <a:pt x="201283" y="167774"/>
                </a:lnTo>
                <a:cubicBezTo>
                  <a:pt x="195532" y="169691"/>
                  <a:pt x="190085" y="173222"/>
                  <a:pt x="184030" y="173525"/>
                </a:cubicBezTo>
                <a:lnTo>
                  <a:pt x="69011" y="179276"/>
                </a:lnTo>
                <a:cubicBezTo>
                  <a:pt x="67094" y="185027"/>
                  <a:pt x="65971" y="191107"/>
                  <a:pt x="63260" y="196529"/>
                </a:cubicBezTo>
                <a:cubicBezTo>
                  <a:pt x="60169" y="202711"/>
                  <a:pt x="53434" y="207077"/>
                  <a:pt x="51758" y="213782"/>
                </a:cubicBezTo>
                <a:cubicBezTo>
                  <a:pt x="45643" y="238243"/>
                  <a:pt x="44638" y="263714"/>
                  <a:pt x="40256" y="288544"/>
                </a:cubicBezTo>
                <a:cubicBezTo>
                  <a:pt x="37548" y="303889"/>
                  <a:pt x="33543" y="314434"/>
                  <a:pt x="28754" y="328801"/>
                </a:cubicBezTo>
                <a:cubicBezTo>
                  <a:pt x="26837" y="349888"/>
                  <a:pt x="25997" y="371100"/>
                  <a:pt x="23003" y="392061"/>
                </a:cubicBezTo>
                <a:cubicBezTo>
                  <a:pt x="22146" y="398062"/>
                  <a:pt x="18722" y="403433"/>
                  <a:pt x="17252" y="409314"/>
                </a:cubicBezTo>
                <a:cubicBezTo>
                  <a:pt x="14881" y="418797"/>
                  <a:pt x="14073" y="428639"/>
                  <a:pt x="11501" y="438069"/>
                </a:cubicBezTo>
                <a:cubicBezTo>
                  <a:pt x="8311" y="449766"/>
                  <a:pt x="0" y="472574"/>
                  <a:pt x="0" y="472574"/>
                </a:cubicBezTo>
                <a:cubicBezTo>
                  <a:pt x="1917" y="624016"/>
                  <a:pt x="2057" y="775490"/>
                  <a:pt x="5750" y="926899"/>
                </a:cubicBezTo>
                <a:cubicBezTo>
                  <a:pt x="5898" y="932959"/>
                  <a:pt x="9836" y="938323"/>
                  <a:pt x="11501" y="944152"/>
                </a:cubicBezTo>
                <a:cubicBezTo>
                  <a:pt x="28884" y="1004992"/>
                  <a:pt x="1420" y="919658"/>
                  <a:pt x="28754" y="1001661"/>
                </a:cubicBezTo>
                <a:lnTo>
                  <a:pt x="57509" y="1087925"/>
                </a:lnTo>
                <a:lnTo>
                  <a:pt x="63260" y="1105178"/>
                </a:lnTo>
                <a:cubicBezTo>
                  <a:pt x="65177" y="1110929"/>
                  <a:pt x="67822" y="1116487"/>
                  <a:pt x="69011" y="1122431"/>
                </a:cubicBezTo>
                <a:lnTo>
                  <a:pt x="74762" y="1151186"/>
                </a:lnTo>
                <a:cubicBezTo>
                  <a:pt x="76711" y="1176519"/>
                  <a:pt x="78595" y="1229777"/>
                  <a:pt x="86264" y="1260453"/>
                </a:cubicBezTo>
                <a:cubicBezTo>
                  <a:pt x="89205" y="1272215"/>
                  <a:pt x="91041" y="1284871"/>
                  <a:pt x="97766" y="1294959"/>
                </a:cubicBezTo>
                <a:cubicBezTo>
                  <a:pt x="111533" y="1315611"/>
                  <a:pt x="114903" y="1317388"/>
                  <a:pt x="120769" y="1346718"/>
                </a:cubicBezTo>
                <a:cubicBezTo>
                  <a:pt x="123856" y="1362150"/>
                  <a:pt x="129683" y="1397470"/>
                  <a:pt x="138022" y="1409978"/>
                </a:cubicBezTo>
                <a:lnTo>
                  <a:pt x="149524" y="1427231"/>
                </a:lnTo>
                <a:cubicBezTo>
                  <a:pt x="151441" y="1434899"/>
                  <a:pt x="153104" y="1442635"/>
                  <a:pt x="155275" y="1450235"/>
                </a:cubicBezTo>
                <a:cubicBezTo>
                  <a:pt x="162533" y="1475637"/>
                  <a:pt x="162392" y="1463354"/>
                  <a:pt x="166777" y="1496242"/>
                </a:cubicBezTo>
                <a:cubicBezTo>
                  <a:pt x="170205" y="1521954"/>
                  <a:pt x="171469" y="1561016"/>
                  <a:pt x="178279" y="1588257"/>
                </a:cubicBezTo>
                <a:lnTo>
                  <a:pt x="195532" y="1640016"/>
                </a:lnTo>
                <a:lnTo>
                  <a:pt x="218535" y="1709027"/>
                </a:lnTo>
                <a:lnTo>
                  <a:pt x="224286" y="1726280"/>
                </a:lnTo>
                <a:lnTo>
                  <a:pt x="230037" y="1743533"/>
                </a:lnTo>
                <a:cubicBezTo>
                  <a:pt x="231954" y="1789540"/>
                  <a:pt x="231206" y="1835736"/>
                  <a:pt x="235788" y="1881555"/>
                </a:cubicBezTo>
                <a:cubicBezTo>
                  <a:pt x="238339" y="1907066"/>
                  <a:pt x="255755" y="1931182"/>
                  <a:pt x="270294" y="1950567"/>
                </a:cubicBezTo>
                <a:cubicBezTo>
                  <a:pt x="276045" y="1958235"/>
                  <a:pt x="280769" y="1966793"/>
                  <a:pt x="287547" y="1973570"/>
                </a:cubicBezTo>
                <a:cubicBezTo>
                  <a:pt x="292434" y="1978457"/>
                  <a:pt x="299049" y="1981238"/>
                  <a:pt x="304800" y="1985072"/>
                </a:cubicBezTo>
                <a:lnTo>
                  <a:pt x="327803" y="2019578"/>
                </a:lnTo>
                <a:cubicBezTo>
                  <a:pt x="331637" y="2025329"/>
                  <a:pt x="337119" y="2030274"/>
                  <a:pt x="339305" y="2036831"/>
                </a:cubicBezTo>
                <a:cubicBezTo>
                  <a:pt x="347628" y="2061800"/>
                  <a:pt x="340769" y="2049798"/>
                  <a:pt x="362309" y="2071336"/>
                </a:cubicBezTo>
                <a:cubicBezTo>
                  <a:pt x="364226" y="2100091"/>
                  <a:pt x="363322" y="2129174"/>
                  <a:pt x="368060" y="2157601"/>
                </a:cubicBezTo>
                <a:cubicBezTo>
                  <a:pt x="369196" y="2164419"/>
                  <a:pt x="376471" y="2168671"/>
                  <a:pt x="379562" y="2174853"/>
                </a:cubicBezTo>
                <a:cubicBezTo>
                  <a:pt x="382273" y="2180275"/>
                  <a:pt x="382602" y="2186684"/>
                  <a:pt x="385313" y="2192106"/>
                </a:cubicBezTo>
                <a:cubicBezTo>
                  <a:pt x="388404" y="2198288"/>
                  <a:pt x="392390" y="2204049"/>
                  <a:pt x="396815" y="2209359"/>
                </a:cubicBezTo>
                <a:cubicBezTo>
                  <a:pt x="405901" y="2220262"/>
                  <a:pt x="418394" y="2231651"/>
                  <a:pt x="431320" y="2238114"/>
                </a:cubicBezTo>
                <a:cubicBezTo>
                  <a:pt x="436742" y="2240825"/>
                  <a:pt x="445698" y="2266869"/>
                  <a:pt x="448573" y="223811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85800" y="75067"/>
            <a:ext cx="7772400" cy="97766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Patrón en Mosaico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220072" y="1910010"/>
            <a:ext cx="3312368" cy="57606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s-AR" sz="2800" dirty="0" smtClean="0">
                <a:solidFill>
                  <a:schemeClr val="bg1"/>
                </a:solidFill>
              </a:rPr>
              <a:t>Enf. Vascular oclusiva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586078" y="4437112"/>
            <a:ext cx="43064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TEP crónico.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</a:t>
            </a:r>
            <a:r>
              <a:rPr lang="es-AR" sz="2600" dirty="0" smtClean="0">
                <a:solidFill>
                  <a:schemeClr val="bg1"/>
                </a:solidFill>
              </a:rPr>
              <a:t>Hipertensión </a:t>
            </a:r>
            <a:r>
              <a:rPr lang="es-AR" sz="2600" dirty="0" smtClean="0">
                <a:solidFill>
                  <a:schemeClr val="bg1"/>
                </a:solidFill>
              </a:rPr>
              <a:t>pulmonar 1°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Enf. del </a:t>
            </a:r>
            <a:r>
              <a:rPr lang="es-AR" sz="2600" dirty="0" smtClean="0">
                <a:solidFill>
                  <a:schemeClr val="bg1"/>
                </a:solidFill>
              </a:rPr>
              <a:t>colágeno.</a:t>
            </a: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Vasculitis - pulmonares</a:t>
            </a:r>
            <a:endParaRPr lang="es-AR" sz="2600" dirty="0" smtClean="0">
              <a:solidFill>
                <a:schemeClr val="bg1"/>
              </a:solidFill>
            </a:endParaRPr>
          </a:p>
          <a:p>
            <a:pPr>
              <a:lnSpc>
                <a:spcPts val="36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s-AR" sz="2600" dirty="0" smtClean="0">
                <a:solidFill>
                  <a:schemeClr val="bg1"/>
                </a:solidFill>
              </a:rPr>
              <a:t> Otras</a:t>
            </a:r>
            <a:endParaRPr lang="es-AR" sz="26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9938" y="3933056"/>
            <a:ext cx="1980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Etiología</a:t>
            </a:r>
            <a:endParaRPr lang="es-A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783</Words>
  <Application>Microsoft Office PowerPoint</Application>
  <PresentationFormat>Presentación en pantalla (4:3)</PresentationFormat>
  <Paragraphs>240</Paragraphs>
  <Slides>32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PATRÓN EN MOSAICO</vt:lpstr>
      <vt:lpstr>Objetivos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Conclusión 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PATRÓN EN MOSAICO</dc:title>
  <dc:creator>SAR</dc:creator>
  <cp:lastModifiedBy>SAR</cp:lastModifiedBy>
  <cp:revision>215</cp:revision>
  <dcterms:created xsi:type="dcterms:W3CDTF">2013-06-12T19:17:21Z</dcterms:created>
  <dcterms:modified xsi:type="dcterms:W3CDTF">2014-10-11T19:27:24Z</dcterms:modified>
</cp:coreProperties>
</file>