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71" r:id="rId2"/>
    <p:sldId id="334" r:id="rId3"/>
    <p:sldId id="331" r:id="rId4"/>
    <p:sldId id="335" r:id="rId5"/>
    <p:sldId id="332" r:id="rId6"/>
    <p:sldId id="333" r:id="rId7"/>
    <p:sldId id="336" r:id="rId8"/>
    <p:sldId id="380" r:id="rId9"/>
    <p:sldId id="381" r:id="rId10"/>
    <p:sldId id="382" r:id="rId11"/>
    <p:sldId id="379" r:id="rId12"/>
    <p:sldId id="383" r:id="rId13"/>
    <p:sldId id="384" r:id="rId14"/>
    <p:sldId id="386" r:id="rId15"/>
    <p:sldId id="387" r:id="rId16"/>
    <p:sldId id="260" r:id="rId17"/>
    <p:sldId id="263" r:id="rId18"/>
    <p:sldId id="264" r:id="rId19"/>
    <p:sldId id="267" r:id="rId20"/>
    <p:sldId id="394" r:id="rId21"/>
    <p:sldId id="389" r:id="rId22"/>
    <p:sldId id="392" r:id="rId23"/>
    <p:sldId id="403" r:id="rId24"/>
    <p:sldId id="350" r:id="rId25"/>
    <p:sldId id="352" r:id="rId26"/>
    <p:sldId id="361" r:id="rId27"/>
    <p:sldId id="362" r:id="rId28"/>
    <p:sldId id="396" r:id="rId29"/>
    <p:sldId id="359" r:id="rId30"/>
    <p:sldId id="360" r:id="rId31"/>
    <p:sldId id="353" r:id="rId32"/>
    <p:sldId id="351" r:id="rId33"/>
    <p:sldId id="326" r:id="rId34"/>
    <p:sldId id="328" r:id="rId35"/>
    <p:sldId id="329" r:id="rId36"/>
    <p:sldId id="330" r:id="rId37"/>
    <p:sldId id="268" r:id="rId38"/>
    <p:sldId id="397" r:id="rId39"/>
    <p:sldId id="402" r:id="rId40"/>
    <p:sldId id="398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4" y="-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49277-03FE-4BC5-B595-5BDF46E7C20C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75F73-DD69-4D95-9142-4820BD856EC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5F73-DD69-4D95-9142-4820BD856EC6}" type="slidenum">
              <a:rPr lang="es-AR" smtClean="0"/>
              <a:pPr/>
              <a:t>3</a:t>
            </a:fld>
            <a:endParaRPr lang="es-A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5F73-DD69-4D95-9142-4820BD856EC6}" type="slidenum">
              <a:rPr lang="es-AR" smtClean="0"/>
              <a:pPr/>
              <a:t>7</a:t>
            </a:fld>
            <a:endParaRPr lang="es-A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cs typeface="Arial" pitchFamily="34" charset="0"/>
              </a:rPr>
              <a:t>1970.</a:t>
            </a:r>
            <a:r>
              <a:rPr lang="es-MX" sz="1200" b="1" baseline="0" dirty="0" smtClean="0">
                <a:cs typeface="Arial" pitchFamily="34" charset="0"/>
              </a:rPr>
              <a:t> </a:t>
            </a:r>
            <a:r>
              <a:rPr lang="es-MX" sz="1200" b="1" dirty="0" smtClean="0">
                <a:cs typeface="Arial" pitchFamily="34" charset="0"/>
              </a:rPr>
              <a:t>RX de TX más sensible que citología. No pudieron demostrar cambio en la mortalidad.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cs typeface="Arial" pitchFamily="34" charset="0"/>
              </a:rPr>
              <a:t>1996. Radiología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cs typeface="Arial" pitchFamily="34" charset="0"/>
              </a:rPr>
              <a:t>1998. Lancet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dirty="0" smtClean="0">
              <a:cs typeface="Arial" pitchFamily="34" charset="0"/>
            </a:endParaRPr>
          </a:p>
          <a:p>
            <a:endParaRPr lang="es-AR" dirty="0" smtClean="0">
              <a:latin typeface="Times New Roman" pitchFamily="18" charset="0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1613F-70FA-43F9-991E-B52AA887F7B6}" type="slidenum">
              <a:rPr lang="es-AR" altLang="es-AR" smtClean="0"/>
              <a:pPr/>
              <a:t>11</a:t>
            </a:fld>
            <a:endParaRPr lang="es-AR" altLang="es-A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5F73-DD69-4D95-9142-4820BD856EC6}" type="slidenum">
              <a:rPr lang="es-AR" smtClean="0"/>
              <a:pPr/>
              <a:t>24</a:t>
            </a:fld>
            <a:endParaRPr lang="es-A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ED0F9-AABA-4C70-B118-C21CCA83D990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dirty="0" smtClean="0">
              <a:latin typeface="Times New Roman" pitchFamily="1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5F73-DD69-4D95-9142-4820BD856EC6}" type="slidenum">
              <a:rPr lang="es-AR" smtClean="0"/>
              <a:pPr/>
              <a:t>32</a:t>
            </a:fld>
            <a:endParaRPr lang="es-A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Hombre 42 años</a:t>
            </a:r>
          </a:p>
          <a:p>
            <a:r>
              <a:rPr lang="es-AR" dirty="0" smtClean="0"/>
              <a:t>Termino </a:t>
            </a:r>
            <a:r>
              <a:rPr lang="es-AR" dirty="0" err="1" smtClean="0"/>
              <a:t>sinedo</a:t>
            </a:r>
            <a:r>
              <a:rPr lang="es-AR" dirty="0" smtClean="0"/>
              <a:t> un </a:t>
            </a:r>
            <a:r>
              <a:rPr lang="es-AR" dirty="0" err="1" smtClean="0"/>
              <a:t>bronqueoloalveolar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75F73-DD69-4D95-9142-4820BD856EC6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9174EF0A-3925-479F-887A-45CC11272030}" type="datetimeFigureOut">
              <a:rPr lang="es-AR" smtClean="0"/>
              <a:pPr/>
              <a:t>10/10/2014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B05B6EDB-B4D7-4026-87D0-00A6B630AA1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igno_cl%C3%ADnico" TargetMode="External"/><Relationship Id="rId2" Type="http://schemas.openxmlformats.org/officeDocument/2006/relationships/hyperlink" Target="http://es.wikipedia.org/wiki/Enferme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S%C3%ADntoma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s-ES" dirty="0" smtClean="0"/>
              <a:t>Curso Pre-Congreso</a:t>
            </a:r>
            <a:br>
              <a:rPr lang="es-ES" dirty="0" smtClean="0"/>
            </a:br>
            <a:r>
              <a:rPr lang="es-ES" dirty="0" smtClean="0"/>
              <a:t>ONCOLOGIA TORACICA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2000" i="1" dirty="0" smtClean="0">
                <a:solidFill>
                  <a:schemeClr val="accent2">
                    <a:lumMod val="75000"/>
                  </a:schemeClr>
                </a:solidFill>
              </a:rPr>
              <a:t>Dr. Nicolás Itcovici</a:t>
            </a:r>
          </a:p>
          <a:p>
            <a:r>
              <a:rPr lang="es-ES" sz="2000" i="1" dirty="0" smtClean="0">
                <a:solidFill>
                  <a:schemeClr val="accent2">
                    <a:lumMod val="75000"/>
                  </a:schemeClr>
                </a:solidFill>
              </a:rPr>
              <a:t>Hospital A. A. Cetrángolo</a:t>
            </a:r>
          </a:p>
          <a:p>
            <a:r>
              <a:rPr lang="es-ES" sz="2000" i="1" dirty="0" smtClean="0">
                <a:solidFill>
                  <a:schemeClr val="accent2">
                    <a:lumMod val="75000"/>
                  </a:schemeClr>
                </a:solidFill>
              </a:rPr>
              <a:t>Sanatorio Fundación Guemes</a:t>
            </a:r>
            <a:endParaRPr lang="es-ES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magen" descr="logo_disertantes.jpg"/>
          <p:cNvPicPr>
            <a:picLocks noChangeAspect="1"/>
          </p:cNvPicPr>
          <p:nvPr/>
        </p:nvPicPr>
        <p:blipFill>
          <a:blip r:embed="rId2" cstate="print"/>
          <a:srcRect l="9701" t="5633" r="9701" b="2464"/>
          <a:stretch>
            <a:fillRect/>
          </a:stretch>
        </p:blipFill>
        <p:spPr>
          <a:xfrm>
            <a:off x="3203848" y="1865826"/>
            <a:ext cx="2664296" cy="321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 descr="cuerpohumano-anato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82" r="53758"/>
          <a:stretch>
            <a:fillRect/>
          </a:stretch>
        </p:blipFill>
        <p:spPr>
          <a:xfrm>
            <a:off x="-36512" y="0"/>
            <a:ext cx="4464496" cy="6885384"/>
          </a:xfrm>
        </p:spPr>
      </p:pic>
      <p:pic>
        <p:nvPicPr>
          <p:cNvPr id="6" name="3 Marcador de contenido" descr="cuerpohumano-anatomia.jpg"/>
          <p:cNvPicPr>
            <a:picLocks noChangeAspect="1"/>
          </p:cNvPicPr>
          <p:nvPr/>
        </p:nvPicPr>
        <p:blipFill>
          <a:blip r:embed="rId2" cstate="print"/>
          <a:srcRect l="49033" r="4917"/>
          <a:stretch>
            <a:fillRect/>
          </a:stretch>
        </p:blipFill>
        <p:spPr bwMode="auto">
          <a:xfrm>
            <a:off x="4427984" y="-27384"/>
            <a:ext cx="4752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olon.jpg"/>
          <p:cNvPicPr>
            <a:picLocks noChangeAspect="1"/>
          </p:cNvPicPr>
          <p:nvPr/>
        </p:nvPicPr>
        <p:blipFill>
          <a:blip r:embed="rId3" cstate="print"/>
          <a:srcRect l="17771" r="17067"/>
          <a:stretch>
            <a:fillRect/>
          </a:stretch>
        </p:blipFill>
        <p:spPr>
          <a:xfrm>
            <a:off x="6826083" y="2708920"/>
            <a:ext cx="698245" cy="1071562"/>
          </a:xfrm>
          <a:prstGeom prst="rect">
            <a:avLst/>
          </a:prstGeom>
        </p:spPr>
      </p:pic>
      <p:pic>
        <p:nvPicPr>
          <p:cNvPr id="7" name="6 Imagen" descr="mama .png"/>
          <p:cNvPicPr>
            <a:picLocks noChangeAspect="1"/>
          </p:cNvPicPr>
          <p:nvPr/>
        </p:nvPicPr>
        <p:blipFill>
          <a:blip r:embed="rId4" cstate="print"/>
          <a:srcRect l="25132" r="25132"/>
          <a:stretch>
            <a:fillRect/>
          </a:stretch>
        </p:blipFill>
        <p:spPr>
          <a:xfrm>
            <a:off x="1403648" y="1196752"/>
            <a:ext cx="576064" cy="883922"/>
          </a:xfrm>
          <a:prstGeom prst="rect">
            <a:avLst/>
          </a:prstGeom>
        </p:spPr>
      </p:pic>
      <p:pic>
        <p:nvPicPr>
          <p:cNvPr id="8" name="7 Imagen" descr="ovario.jpg"/>
          <p:cNvPicPr>
            <a:picLocks noChangeAspect="1"/>
          </p:cNvPicPr>
          <p:nvPr/>
        </p:nvPicPr>
        <p:blipFill>
          <a:blip r:embed="rId5" cstate="print"/>
          <a:srcRect l="2751" r="7476"/>
          <a:stretch>
            <a:fillRect/>
          </a:stretch>
        </p:blipFill>
        <p:spPr>
          <a:xfrm>
            <a:off x="2699792" y="4221088"/>
            <a:ext cx="597884" cy="998984"/>
          </a:xfrm>
          <a:prstGeom prst="rect">
            <a:avLst/>
          </a:prstGeom>
        </p:spPr>
      </p:pic>
      <p:pic>
        <p:nvPicPr>
          <p:cNvPr id="9" name="8 Imagen" descr="prostata file_20131028123715.jpg"/>
          <p:cNvPicPr>
            <a:picLocks noChangeAspect="1"/>
          </p:cNvPicPr>
          <p:nvPr/>
        </p:nvPicPr>
        <p:blipFill>
          <a:blip r:embed="rId6" cstate="print"/>
          <a:srcRect r="73625" b="26375"/>
          <a:stretch>
            <a:fillRect/>
          </a:stretch>
        </p:blipFill>
        <p:spPr>
          <a:xfrm>
            <a:off x="6465912" y="4259560"/>
            <a:ext cx="482352" cy="897632"/>
          </a:xfrm>
          <a:prstGeom prst="rect">
            <a:avLst/>
          </a:prstGeom>
        </p:spPr>
      </p:pic>
      <p:pic>
        <p:nvPicPr>
          <p:cNvPr id="11" name="10 Imagen" descr="cancer_de_mama_0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836712"/>
            <a:ext cx="1942385" cy="1722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11 Imagen" descr="PSA.jpg"/>
          <p:cNvPicPr>
            <a:picLocks noChangeAspect="1"/>
          </p:cNvPicPr>
          <p:nvPr/>
        </p:nvPicPr>
        <p:blipFill>
          <a:blip r:embed="rId8" cstate="print"/>
          <a:srcRect l="7476" r="7476"/>
          <a:stretch>
            <a:fillRect/>
          </a:stretch>
        </p:blipFill>
        <p:spPr>
          <a:xfrm>
            <a:off x="6948264" y="3874740"/>
            <a:ext cx="1944216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13 Imagen" descr="colonoscop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6108" y="2465444"/>
            <a:ext cx="2311828" cy="1539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14 Imagen" descr="servicios_02_ecografia_transva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592" y="3933056"/>
            <a:ext cx="1828800" cy="1652016"/>
          </a:xfrm>
          <a:prstGeom prst="rect">
            <a:avLst/>
          </a:prstGeom>
        </p:spPr>
      </p:pic>
      <p:pic>
        <p:nvPicPr>
          <p:cNvPr id="16" name="15 Imagen" descr="clinica-colon-rastreo-de-cancer-de-pulm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4322" y="239468"/>
            <a:ext cx="8640166" cy="64298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15 Conector recto"/>
          <p:cNvCxnSpPr>
            <a:cxnSpLocks noChangeShapeType="1"/>
          </p:cNvCxnSpPr>
          <p:nvPr/>
        </p:nvCxnSpPr>
        <p:spPr bwMode="auto">
          <a:xfrm>
            <a:off x="7308850" y="3357563"/>
            <a:ext cx="0" cy="6778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4" name="13 Conector recto"/>
          <p:cNvCxnSpPr>
            <a:cxnSpLocks noChangeShapeType="1"/>
          </p:cNvCxnSpPr>
          <p:nvPr/>
        </p:nvCxnSpPr>
        <p:spPr bwMode="auto">
          <a:xfrm>
            <a:off x="3460544" y="3284538"/>
            <a:ext cx="0" cy="679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6" name="11 Conector recto"/>
          <p:cNvCxnSpPr>
            <a:cxnSpLocks noChangeShapeType="1"/>
            <a:stCxn id="3" idx="1"/>
          </p:cNvCxnSpPr>
          <p:nvPr/>
        </p:nvCxnSpPr>
        <p:spPr bwMode="auto">
          <a:xfrm>
            <a:off x="888763" y="3253304"/>
            <a:ext cx="0" cy="68052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7" name="1 Flecha derecha"/>
          <p:cNvSpPr>
            <a:spLocks noChangeArrowheads="1"/>
          </p:cNvSpPr>
          <p:nvPr/>
        </p:nvSpPr>
        <p:spPr bwMode="auto">
          <a:xfrm>
            <a:off x="179512" y="3644900"/>
            <a:ext cx="8353301" cy="6477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88763" y="3068638"/>
            <a:ext cx="1035861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dirty="0" smtClean="0"/>
              <a:t>NCI 1970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3460544" y="3068638"/>
            <a:ext cx="12554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dirty="0" smtClean="0"/>
              <a:t>Japón 1996</a:t>
            </a:r>
            <a:endParaRPr lang="es-AR" dirty="0"/>
          </a:p>
        </p:txBody>
      </p:sp>
      <p:sp>
        <p:nvSpPr>
          <p:cNvPr id="4110" name="8 CuadroTexto"/>
          <p:cNvSpPr txBox="1">
            <a:spLocks noChangeArrowheads="1"/>
          </p:cNvSpPr>
          <p:nvPr/>
        </p:nvSpPr>
        <p:spPr bwMode="auto">
          <a:xfrm>
            <a:off x="6228184" y="3068960"/>
            <a:ext cx="132478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 smtClean="0"/>
              <a:t>Lancet 1998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235" y="476250"/>
            <a:ext cx="46807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4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Línea de tiempo</a:t>
            </a:r>
          </a:p>
          <a:p>
            <a:pPr algn="ctr">
              <a:defRPr/>
            </a:pPr>
            <a:r>
              <a:rPr lang="es-AR" sz="4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Historia de Screening</a:t>
            </a:r>
            <a:endParaRPr lang="es-AR" sz="4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6024" y="4206104"/>
            <a:ext cx="1979712" cy="13111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s-MX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Rx Tórax anual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s-MX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           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s-MX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Citol Esputo c/ 4 m</a:t>
            </a:r>
            <a:endParaRPr lang="es-ES" b="1" dirty="0" smtClean="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339752" y="4221088"/>
            <a:ext cx="2808312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s-MX" b="1" dirty="0" smtClean="0"/>
              <a:t>1369 pac. &gt;50 años &gt;20 p/y 15 CA de pulmón 14 de 15 (93%) Estadío I</a:t>
            </a:r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>
            <a:off x="5220072" y="4221088"/>
            <a:ext cx="280831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s-MX" b="1" dirty="0" smtClean="0"/>
              <a:t>5483 pac. 40-74 años 19 CA de pulmón 16 (84%) estadío I</a:t>
            </a:r>
            <a:r>
              <a:rPr lang="es-MX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1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064896" cy="1324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2677388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80489"/>
            <a:ext cx="5399831" cy="1656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983" y="4830488"/>
            <a:ext cx="5607521" cy="1982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280" y="3360023"/>
            <a:ext cx="5508104" cy="13651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4426343"/>
            <a:ext cx="4505498" cy="21710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412776"/>
            <a:ext cx="6540227" cy="14393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12776"/>
            <a:ext cx="9144000" cy="3920116"/>
          </a:xfrm>
          <a:prstGeom prst="rect">
            <a:avLst/>
          </a:prstGeom>
          <a:noFill/>
          <a:ln w="2857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European Respiratory Journal 2014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64713" cy="300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96976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787376"/>
            <a:ext cx="8134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779912" y="1785616"/>
            <a:ext cx="648072" cy="259228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499992" y="1785616"/>
            <a:ext cx="2016224" cy="259228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6588224" y="1785616"/>
            <a:ext cx="864096" cy="259228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Resumen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769"/>
          <a:stretch>
            <a:fillRect/>
          </a:stretch>
        </p:blipFill>
        <p:spPr bwMode="auto">
          <a:xfrm>
            <a:off x="-36512" y="2071108"/>
            <a:ext cx="9304962" cy="29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-36512" y="3212976"/>
            <a:ext cx="9361040" cy="26064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905" b="6282"/>
          <a:stretch>
            <a:fillRect/>
          </a:stretch>
        </p:blipFill>
        <p:spPr bwMode="auto">
          <a:xfrm>
            <a:off x="539552" y="330946"/>
            <a:ext cx="8079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573017"/>
            <a:ext cx="8229600" cy="242775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endParaRPr lang="en-US" sz="280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 smtClean="0">
                <a:latin typeface="+mn-lt"/>
              </a:rPr>
              <a:t>Estudio </a:t>
            </a:r>
            <a:r>
              <a:rPr lang="en-US" sz="2800" dirty="0">
                <a:latin typeface="+mn-lt"/>
              </a:rPr>
              <a:t>randomizado para  determinar si el </a:t>
            </a:r>
            <a:r>
              <a:rPr lang="en-US" sz="2800" dirty="0" smtClean="0">
                <a:latin typeface="+mn-lt"/>
              </a:rPr>
              <a:t>screening con </a:t>
            </a:r>
            <a:r>
              <a:rPr lang="en-US" sz="2800" dirty="0">
                <a:latin typeface="+mn-lt"/>
              </a:rPr>
              <a:t>TAC de Tórax de baja dosis comparada con la radiografía de Tx, reducía la mortalidad por cáncer de pulmón en los pacientes de alto riesgo.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2800" dirty="0">
                <a:latin typeface="+mn-lt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55911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86454"/>
            <a:ext cx="5600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56469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71736" y="1214422"/>
            <a:ext cx="378621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1124736" y="548680"/>
            <a:ext cx="3816424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3905" b="6282"/>
          <a:stretch>
            <a:fillRect/>
          </a:stretch>
        </p:blipFill>
        <p:spPr bwMode="auto">
          <a:xfrm>
            <a:off x="6284630" y="5643578"/>
            <a:ext cx="27879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96976"/>
            <a:ext cx="8229600" cy="452596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077" b="1230"/>
          <a:stretch>
            <a:fillRect/>
          </a:stretch>
        </p:blipFill>
        <p:spPr bwMode="auto">
          <a:xfrm rot="5400000">
            <a:off x="2144242" y="-1345122"/>
            <a:ext cx="4857784" cy="871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02312" y="2511396"/>
            <a:ext cx="7250008" cy="2823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905" b="6282"/>
          <a:stretch>
            <a:fillRect/>
          </a:stretch>
        </p:blipFill>
        <p:spPr bwMode="auto">
          <a:xfrm>
            <a:off x="6284630" y="5643578"/>
            <a:ext cx="27879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52" y="214290"/>
            <a:ext cx="8229600" cy="1143000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52" y="1485895"/>
            <a:ext cx="8229600" cy="452596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10179"/>
          <a:stretch>
            <a:fillRect/>
          </a:stretch>
        </p:blipFill>
        <p:spPr bwMode="auto">
          <a:xfrm rot="5400000">
            <a:off x="646439" y="286364"/>
            <a:ext cx="4850873" cy="54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9788"/>
          <a:stretch>
            <a:fillRect/>
          </a:stretch>
        </p:blipFill>
        <p:spPr bwMode="auto">
          <a:xfrm rot="5400000">
            <a:off x="4637714" y="1663198"/>
            <a:ext cx="4871964" cy="26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528902" y="1171555"/>
            <a:ext cx="993862" cy="421484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3905" b="6282"/>
          <a:stretch>
            <a:fillRect/>
          </a:stretch>
        </p:blipFill>
        <p:spPr bwMode="auto">
          <a:xfrm>
            <a:off x="6284630" y="5643578"/>
            <a:ext cx="278796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891" r="6850" b="14855"/>
          <a:stretch>
            <a:fillRect/>
          </a:stretch>
        </p:blipFill>
        <p:spPr bwMode="auto">
          <a:xfrm>
            <a:off x="35496" y="-27384"/>
            <a:ext cx="669674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496" y="-27384"/>
            <a:ext cx="2736304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5496" y="2376264"/>
            <a:ext cx="2808312" cy="26064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5496" y="5013176"/>
            <a:ext cx="3600400" cy="216024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35496" y="6336704"/>
            <a:ext cx="2520280" cy="26064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r="32470"/>
          <a:stretch>
            <a:fillRect/>
          </a:stretch>
        </p:blipFill>
        <p:spPr bwMode="auto">
          <a:xfrm>
            <a:off x="4714876" y="857232"/>
            <a:ext cx="441893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777831" y="1407053"/>
            <a:ext cx="4355976" cy="360040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4777831" y="2415165"/>
            <a:ext cx="1944216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4777831" y="2991229"/>
            <a:ext cx="3024336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4786314" y="4143404"/>
            <a:ext cx="4357718" cy="271462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Curso Pre-Congreso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ONCOLOGIA TORACICA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323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Demostraron que había una </a:t>
            </a:r>
            <a:r>
              <a:rPr lang="en-US" dirty="0" smtClean="0">
                <a:solidFill>
                  <a:srgbClr val="FF0000"/>
                </a:solidFill>
              </a:rPr>
              <a:t>reducción significativa,  </a:t>
            </a:r>
            <a:r>
              <a:rPr lang="en-US" b="1" dirty="0" smtClean="0">
                <a:solidFill>
                  <a:srgbClr val="FF0000"/>
                </a:solidFill>
              </a:rPr>
              <a:t>20%</a:t>
            </a:r>
            <a:r>
              <a:rPr lang="en-US" dirty="0" smtClean="0">
                <a:solidFill>
                  <a:srgbClr val="FF0000"/>
                </a:solidFill>
              </a:rPr>
              <a:t>, en muertes por cáncer </a:t>
            </a:r>
            <a:r>
              <a:rPr lang="en-US" dirty="0" smtClean="0"/>
              <a:t>de pumón y también por otras causas cuando se realizó TAC de Tórax baja dosis.</a:t>
            </a:r>
          </a:p>
          <a:p>
            <a:pPr>
              <a:buNone/>
            </a:pPr>
            <a:r>
              <a:rPr lang="en-US" dirty="0" err="1" smtClean="0"/>
              <a:t>Diagnóstico</a:t>
            </a:r>
            <a:r>
              <a:rPr lang="en-US" dirty="0" smtClean="0"/>
              <a:t> en </a:t>
            </a:r>
            <a:r>
              <a:rPr lang="en-US" dirty="0" err="1" smtClean="0">
                <a:solidFill>
                  <a:srgbClr val="FF0000"/>
                </a:solidFill>
              </a:rPr>
              <a:t>estadios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tempranos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Baja </a:t>
            </a:r>
            <a:r>
              <a:rPr lang="en-US" dirty="0" err="1" smtClean="0">
                <a:solidFill>
                  <a:srgbClr val="FF0000"/>
                </a:solidFill>
              </a:rPr>
              <a:t>tasa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complicaciones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invasivos</a:t>
            </a:r>
            <a:r>
              <a:rPr lang="en-US" dirty="0" smtClean="0"/>
              <a:t>.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05" b="6282"/>
          <a:stretch>
            <a:fillRect/>
          </a:stretch>
        </p:blipFill>
        <p:spPr bwMode="auto">
          <a:xfrm>
            <a:off x="1928794" y="4105919"/>
            <a:ext cx="6190044" cy="25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Preguntas luego de un programa de screening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95536" y="2135907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es-ES" sz="3200" dirty="0" smtClean="0">
                <a:latin typeface="Arial" charset="0"/>
                <a:cs typeface="Arial" charset="0"/>
              </a:rPr>
              <a:t>Quien se beneficiaría más </a:t>
            </a:r>
            <a:r>
              <a:rPr lang="es-ES" dirty="0" smtClean="0">
                <a:latin typeface="Arial" charset="0"/>
                <a:cs typeface="Arial" charset="0"/>
              </a:rPr>
              <a:t>con un </a:t>
            </a:r>
            <a:r>
              <a:rPr lang="es-ES" sz="3200" dirty="0" smtClean="0">
                <a:latin typeface="Arial" charset="0"/>
                <a:cs typeface="Arial" charset="0"/>
              </a:rPr>
              <a:t>programa de screening?</a:t>
            </a:r>
          </a:p>
          <a:p>
            <a:pPr>
              <a:buNone/>
            </a:pPr>
            <a:r>
              <a:rPr lang="es-ES" sz="3200" dirty="0" smtClean="0">
                <a:latin typeface="Arial" charset="0"/>
                <a:cs typeface="Arial" charset="0"/>
              </a:rPr>
              <a:t>Con que intervalo se debe realizar el estudio? </a:t>
            </a:r>
          </a:p>
          <a:p>
            <a:pPr>
              <a:buNone/>
            </a:pPr>
            <a:r>
              <a:rPr lang="es-ES" dirty="0" smtClean="0">
                <a:latin typeface="Arial" charset="0"/>
                <a:cs typeface="Arial" charset="0"/>
              </a:rPr>
              <a:t>Durante cuanto tiempo</a:t>
            </a:r>
            <a:r>
              <a:rPr lang="es-ES" sz="3200" dirty="0" smtClean="0">
                <a:latin typeface="Arial" charset="0"/>
                <a:cs typeface="Arial" charset="0"/>
              </a:rPr>
              <a:t>?</a:t>
            </a:r>
          </a:p>
          <a:p>
            <a:pPr>
              <a:buNone/>
            </a:pPr>
            <a:r>
              <a:rPr lang="es-ES" dirty="0" smtClean="0">
                <a:latin typeface="Arial" charset="0"/>
                <a:cs typeface="Arial" charset="0"/>
              </a:rPr>
              <a:t>Costo – Beneficio de realizar</a:t>
            </a:r>
          </a:p>
          <a:p>
            <a:pPr>
              <a:buNone/>
            </a:pPr>
            <a:r>
              <a:rPr lang="es-ES" dirty="0" smtClean="0">
                <a:latin typeface="Arial" charset="0"/>
                <a:cs typeface="Arial" charset="0"/>
              </a:rPr>
              <a:t>un programa de screening</a:t>
            </a:r>
            <a:r>
              <a:rPr lang="es-ES" sz="3200" dirty="0" smtClean="0">
                <a:latin typeface="Arial" charset="0"/>
                <a:cs typeface="Arial" charset="0"/>
              </a:rPr>
              <a:t>?</a:t>
            </a:r>
          </a:p>
          <a:p>
            <a:pPr>
              <a:buFont typeface="Wingdings 2" pitchFamily="18" charset="2"/>
              <a:buNone/>
            </a:pPr>
            <a:endParaRPr lang="es-ES" sz="3200" dirty="0" smtClean="0">
              <a:latin typeface="Arial" charset="0"/>
              <a:cs typeface="Arial" charset="0"/>
            </a:endParaRPr>
          </a:p>
        </p:txBody>
      </p:sp>
      <p:pic>
        <p:nvPicPr>
          <p:cNvPr id="9" name="8 Imagen" descr="16096700-signo-de-interrogacion-con-el-fondo-neg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637012"/>
            <a:ext cx="2960340" cy="29603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077" b="1230"/>
          <a:stretch>
            <a:fillRect/>
          </a:stretch>
        </p:blipFill>
        <p:spPr bwMode="auto">
          <a:xfrm rot="5400000">
            <a:off x="2284850" y="-498956"/>
            <a:ext cx="4857784" cy="871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221080" y="3286124"/>
            <a:ext cx="3494192" cy="339709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01888522_GXQINVYVRFTFJ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7384"/>
            <a:ext cx="1800488" cy="2736304"/>
          </a:xfrm>
          <a:prstGeom prst="rect">
            <a:avLst/>
          </a:prstGeom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pPr algn="ctr"/>
            <a:r>
              <a:rPr lang="es-ES" dirty="0" smtClean="0">
                <a:latin typeface="+mn-lt"/>
              </a:rPr>
              <a:t>  </a:t>
            </a:r>
            <a:r>
              <a:rPr lang="es-ES" b="1" dirty="0" smtClean="0">
                <a:latin typeface="+mn-lt"/>
              </a:rPr>
              <a:t>Conclusiones de Screening en </a:t>
            </a:r>
            <a:br>
              <a:rPr lang="es-ES" b="1" dirty="0" smtClean="0">
                <a:latin typeface="+mn-lt"/>
              </a:rPr>
            </a:br>
            <a:r>
              <a:rPr lang="es-ES" b="1" dirty="0" smtClean="0">
                <a:latin typeface="+mn-lt"/>
              </a:rPr>
              <a:t>cáncer de pulmón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3905" b="6282"/>
          <a:stretch>
            <a:fillRect/>
          </a:stretch>
        </p:blipFill>
        <p:spPr bwMode="auto">
          <a:xfrm>
            <a:off x="2928926" y="5072074"/>
            <a:ext cx="38334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611560" y="2276872"/>
            <a:ext cx="7993063" cy="4314844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dirty="0" smtClean="0"/>
              <a:t>Fumadores y ex fumadores de 55 a 74 años, con 30 p/y, que continúen o hayan dejado de fumar en los últimos 15 años</a:t>
            </a:r>
          </a:p>
          <a:p>
            <a:pPr algn="just">
              <a:buFont typeface="Wingdings 2" pitchFamily="18" charset="2"/>
              <a:buNone/>
            </a:pPr>
            <a:r>
              <a:rPr lang="es-ES" dirty="0" smtClean="0"/>
              <a:t>Tomografía computada de tórax de baja dosis.</a:t>
            </a:r>
          </a:p>
          <a:p>
            <a:pPr algn="just">
              <a:buFont typeface="Wingdings 2" pitchFamily="18" charset="2"/>
              <a:buNone/>
            </a:pPr>
            <a:r>
              <a:rPr lang="es-ES" dirty="0" smtClean="0"/>
              <a:t>Mínimo de 3 años de seguimiento </a:t>
            </a:r>
            <a:r>
              <a:rPr lang="es-ES" dirty="0" err="1" smtClean="0"/>
              <a:t>tomográfico</a:t>
            </a:r>
            <a:endParaRPr lang="es-ES" dirty="0" smtClean="0"/>
          </a:p>
          <a:p>
            <a:pPr algn="just">
              <a:buFont typeface="Wingdings 2" pitchFamily="18" charset="2"/>
              <a:buNone/>
            </a:pPr>
            <a:endParaRPr lang="es-ES" dirty="0" smtClean="0"/>
          </a:p>
          <a:p>
            <a:pPr algn="just">
              <a:buFont typeface="Wingdings 2" pitchFamily="18" charset="2"/>
              <a:buNone/>
            </a:pPr>
            <a:r>
              <a:rPr lang="es-ES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s-E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 descr="CERTEZAS-DUVID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427" y="1600200"/>
            <a:ext cx="42091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Diagnóstico y Estatificación del</a:t>
            </a:r>
            <a:br>
              <a:rPr lang="es-AR" dirty="0" smtClean="0"/>
            </a:br>
            <a:r>
              <a:rPr lang="es-AR" dirty="0" smtClean="0"/>
              <a:t>CPNCP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44016" y="2492896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rgbClr val="C00000"/>
                </a:solidFill>
              </a:rPr>
              <a:t>Screening                                                                  </a:t>
            </a:r>
            <a:r>
              <a:rPr lang="es-AR" sz="3200" b="1" i="1" dirty="0" smtClean="0"/>
              <a:t>PET</a:t>
            </a: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r>
              <a:rPr lang="es-AR" sz="3200" b="1" i="1" dirty="0" smtClean="0">
                <a:solidFill>
                  <a:srgbClr val="C00000"/>
                </a:solidFill>
              </a:rPr>
              <a:t>TC                                                                               RM</a:t>
            </a:r>
            <a:endParaRPr lang="es-AR" sz="3200" b="1" i="1" dirty="0">
              <a:solidFill>
                <a:srgbClr val="C00000"/>
              </a:solidFill>
            </a:endParaRPr>
          </a:p>
        </p:txBody>
      </p:sp>
      <p:pic>
        <p:nvPicPr>
          <p:cNvPr id="5" name="4 Imagen" descr="per-radiotera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643182"/>
            <a:ext cx="4000528" cy="250033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27" y="2500306"/>
            <a:ext cx="7820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1840" y="-24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/>
              <a:t>T</a:t>
            </a:r>
            <a:r>
              <a:rPr lang="es-AR" sz="10600" dirty="0" smtClean="0">
                <a:solidFill>
                  <a:srgbClr val="FF0000"/>
                </a:solidFill>
              </a:rPr>
              <a:t>NM</a:t>
            </a:r>
            <a:endParaRPr lang="es-AR" sz="106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931" t="971" r="7605" b="1599"/>
          <a:stretch>
            <a:fillRect/>
          </a:stretch>
        </p:blipFill>
        <p:spPr bwMode="auto">
          <a:xfrm>
            <a:off x="772676" y="548680"/>
            <a:ext cx="16561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NSCLC bone met CT-PET fusion ax crop 525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630" y="1772816"/>
            <a:ext cx="5400600" cy="184622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9" descr="NSCLC bone met CT-PET fusion crop2 ax 525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637" y="3789040"/>
            <a:ext cx="5835957" cy="208823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-742618" y="2428868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>
                <a:solidFill>
                  <a:srgbClr val="FF0000"/>
                </a:solidFill>
              </a:rPr>
              <a:t>  N</a:t>
            </a:r>
            <a:endParaRPr lang="es-AR" sz="106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29546" y="3920029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>
                <a:solidFill>
                  <a:srgbClr val="FF0000"/>
                </a:solidFill>
              </a:rPr>
              <a:t>     M</a:t>
            </a:r>
            <a:endParaRPr lang="es-AR" sz="10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131840" y="-24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>
                <a:solidFill>
                  <a:srgbClr val="FF0000"/>
                </a:solidFill>
              </a:rPr>
              <a:t>T</a:t>
            </a:r>
            <a:r>
              <a:rPr lang="es-AR" sz="10600" dirty="0" smtClean="0"/>
              <a:t>NM</a:t>
            </a:r>
            <a:endParaRPr lang="es-AR" sz="10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437197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506" t="2344" r="3599" b="3906"/>
          <a:stretch>
            <a:fillRect/>
          </a:stretch>
        </p:blipFill>
        <p:spPr bwMode="auto">
          <a:xfrm>
            <a:off x="4500562" y="2285992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14282" y="1785926"/>
            <a:ext cx="4143404" cy="714380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214282" y="4714884"/>
            <a:ext cx="4143404" cy="114300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214282" y="5857892"/>
            <a:ext cx="4143404" cy="857256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PET-TC para NPS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Sensibilidad 95%</a:t>
            </a:r>
          </a:p>
          <a:p>
            <a:pPr>
              <a:buNone/>
            </a:pPr>
            <a:r>
              <a:rPr lang="es-AR" dirty="0" smtClean="0"/>
              <a:t>Especificidad 85%</a:t>
            </a:r>
          </a:p>
          <a:p>
            <a:pPr>
              <a:buNone/>
            </a:pPr>
            <a:r>
              <a:rPr lang="es-AR" dirty="0" smtClean="0"/>
              <a:t>VPN 90%</a:t>
            </a:r>
          </a:p>
          <a:p>
            <a:pPr>
              <a:buNone/>
            </a:pPr>
            <a:r>
              <a:rPr lang="es-AR" dirty="0" smtClean="0"/>
              <a:t>VPP 85%</a:t>
            </a:r>
            <a:endParaRPr lang="es-AR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179512" y="6237312"/>
            <a:ext cx="38989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sz="1400" dirty="0">
                <a:solidFill>
                  <a:schemeClr val="tx1"/>
                </a:solidFill>
                <a:ea typeface="MS PGothic" pitchFamily="34" charset="-128"/>
                <a:sym typeface="Arial Italic" pitchFamily="-84" charset="0"/>
              </a:rPr>
              <a:t>Gould 2003, Detterbeck </a:t>
            </a:r>
            <a:r>
              <a:rPr lang="en-US" sz="1400" dirty="0" smtClean="0">
                <a:solidFill>
                  <a:schemeClr val="tx1"/>
                </a:solidFill>
                <a:ea typeface="MS PGothic" pitchFamily="34" charset="-128"/>
                <a:sym typeface="Arial Italic" pitchFamily="-84" charset="0"/>
              </a:rPr>
              <a:t>2004</a:t>
            </a:r>
            <a:endParaRPr lang="en-US" sz="1400" dirty="0">
              <a:solidFill>
                <a:schemeClr val="tx1"/>
              </a:solidFill>
              <a:ea typeface="MS PGothic" pitchFamily="34" charset="-128"/>
              <a:sym typeface="Arial Italic" pitchFamily="-84" charset="0"/>
            </a:endParaRPr>
          </a:p>
        </p:txBody>
      </p:sp>
      <p:pic>
        <p:nvPicPr>
          <p:cNvPr id="8" name="7 Imagen" descr="477bf69feb851_Ca._esaofagoMttpulmonar.JPG"/>
          <p:cNvPicPr>
            <a:picLocks noChangeAspect="1"/>
          </p:cNvPicPr>
          <p:nvPr/>
        </p:nvPicPr>
        <p:blipFill>
          <a:blip r:embed="rId2" cstate="print"/>
          <a:srcRect l="1851" t="1734" r="1906" b="1184"/>
          <a:stretch>
            <a:fillRect/>
          </a:stretch>
        </p:blipFill>
        <p:spPr>
          <a:xfrm>
            <a:off x="4283968" y="1822668"/>
            <a:ext cx="4032448" cy="4342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6553200" y="65532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latin typeface="Arial Rounded MT Bold" pitchFamily="34" charset="0"/>
              </a:rPr>
              <a:t>Lung Cancer 2004; 45: 19-27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381328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s-AR" sz="1200" b="1" dirty="0">
                <a:latin typeface="Arial" pitchFamily="34" charset="0"/>
              </a:rPr>
              <a:t>Lung Cancer 2004; 45: 19-27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57686" y="2857496"/>
            <a:ext cx="4500594" cy="2714644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226499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Diagnóstico y Estatificación del</a:t>
            </a:r>
            <a:br>
              <a:rPr lang="es-AR" dirty="0" smtClean="0"/>
            </a:br>
            <a:r>
              <a:rPr lang="es-AR" dirty="0" smtClean="0"/>
              <a:t>CPNCP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131840" y="1988840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>
                <a:solidFill>
                  <a:srgbClr val="FF0000"/>
                </a:solidFill>
              </a:rPr>
              <a:t>T</a:t>
            </a:r>
            <a:r>
              <a:rPr lang="es-AR" sz="10600" dirty="0" smtClean="0"/>
              <a:t>NM</a:t>
            </a:r>
            <a:endParaRPr lang="es-AR" sz="10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3861048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rgbClr val="C00000"/>
                </a:solidFill>
              </a:rPr>
              <a:t>Screening                                                                  PET</a:t>
            </a: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r>
              <a:rPr lang="es-AR" sz="3200" b="1" i="1" dirty="0" smtClean="0">
                <a:solidFill>
                  <a:srgbClr val="C00000"/>
                </a:solidFill>
              </a:rPr>
              <a:t>TC                                                                               RM</a:t>
            </a:r>
            <a:endParaRPr lang="es-AR" sz="3200" b="1" i="1" dirty="0">
              <a:solidFill>
                <a:srgbClr val="C00000"/>
              </a:solidFill>
            </a:endParaRPr>
          </a:p>
        </p:txBody>
      </p:sp>
      <p:pic>
        <p:nvPicPr>
          <p:cNvPr id="8" name="7 Imagen" descr="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20"/>
            <a:ext cx="1368152" cy="855095"/>
          </a:xfrm>
          <a:prstGeom prst="rect">
            <a:avLst/>
          </a:prstGeom>
        </p:spPr>
      </p:pic>
      <p:pic>
        <p:nvPicPr>
          <p:cNvPr id="10" name="9 Imagen" descr="per-radioterap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394802"/>
            <a:ext cx="1680675" cy="1050422"/>
          </a:xfrm>
          <a:prstGeom prst="rect">
            <a:avLst/>
          </a:prstGeom>
        </p:spPr>
      </p:pic>
      <p:pic>
        <p:nvPicPr>
          <p:cNvPr id="11" name="10 Imagen" descr="119v49n05-13109709fig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544616"/>
            <a:ext cx="1406327" cy="1052736"/>
          </a:xfrm>
          <a:prstGeom prst="rect">
            <a:avLst/>
          </a:prstGeom>
        </p:spPr>
      </p:pic>
      <p:pic>
        <p:nvPicPr>
          <p:cNvPr id="12" name="11 Imagen" descr="300px-Tomografía_carcinoma_bronqui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0240" y="5517232"/>
            <a:ext cx="1587624" cy="1148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304800"/>
            <a:ext cx="7916862" cy="685800"/>
          </a:xfrm>
        </p:spPr>
        <p:txBody>
          <a:bodyPr/>
          <a:lstStyle/>
          <a:p>
            <a:r>
              <a:rPr lang="en-US" sz="5800" dirty="0" smtClean="0">
                <a:latin typeface="+mn-lt"/>
                <a:ea typeface="ＭＳ Ｐゴシック" pitchFamily="-108" charset="-128"/>
                <a:cs typeface="Arial" pitchFamily="34" charset="0"/>
              </a:rPr>
              <a:t>S.U.V.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05044"/>
            <a:ext cx="8208912" cy="35385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2">
              <a:lnSpc>
                <a:spcPct val="130000"/>
              </a:lnSpc>
              <a:buClr>
                <a:srgbClr val="FFC000"/>
              </a:buClr>
              <a:buNone/>
              <a:defRPr/>
            </a:pPr>
            <a:r>
              <a:rPr lang="en-US" sz="32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585 nódulos indeterminados &lt; 2,5cm</a:t>
            </a:r>
          </a:p>
          <a:p>
            <a:pPr lvl="2">
              <a:lnSpc>
                <a:spcPct val="130000"/>
              </a:lnSpc>
              <a:buClr>
                <a:srgbClr val="FFC000"/>
              </a:buClr>
              <a:buNone/>
              <a:defRPr/>
            </a:pPr>
            <a:r>
              <a:rPr lang="en-US" sz="32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SUV 0-2.5            24% maligno </a:t>
            </a:r>
          </a:p>
          <a:p>
            <a:pPr lvl="2">
              <a:lnSpc>
                <a:spcPct val="130000"/>
              </a:lnSpc>
              <a:buClr>
                <a:srgbClr val="FFC000"/>
              </a:buClr>
              <a:buNone/>
              <a:defRPr/>
            </a:pPr>
            <a:r>
              <a:rPr lang="en-US" sz="32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SUV 2.6-4.0         80% maligno</a:t>
            </a:r>
          </a:p>
          <a:p>
            <a:pPr lvl="2">
              <a:lnSpc>
                <a:spcPct val="150000"/>
              </a:lnSpc>
              <a:buClr>
                <a:srgbClr val="FFC000"/>
              </a:buClr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SUV &gt; 4.1            96%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maligno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1013767" name="Text Box 7"/>
          <p:cNvSpPr txBox="1">
            <a:spLocks noChangeArrowheads="1"/>
          </p:cNvSpPr>
          <p:nvPr/>
        </p:nvSpPr>
        <p:spPr bwMode="auto">
          <a:xfrm>
            <a:off x="214282" y="6357958"/>
            <a:ext cx="2348785" cy="30777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Bryant, Ann Thorac Surg 2006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85852" y="4357694"/>
            <a:ext cx="6072230" cy="857256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3715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2433647"/>
            <a:ext cx="4886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85927"/>
            <a:ext cx="4659502" cy="38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Diagnóstico y Estadificación del</a:t>
            </a:r>
            <a:br>
              <a:rPr lang="es-AR" dirty="0" smtClean="0"/>
            </a:br>
            <a:r>
              <a:rPr lang="es-AR" dirty="0" smtClean="0"/>
              <a:t>CPNCP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44016" y="2492896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rgbClr val="C00000"/>
                </a:solidFill>
              </a:rPr>
              <a:t>Screening                                                                  PET</a:t>
            </a: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r>
              <a:rPr lang="es-AR" sz="3200" b="1" i="1" dirty="0" smtClean="0">
                <a:solidFill>
                  <a:srgbClr val="C00000"/>
                </a:solidFill>
              </a:rPr>
              <a:t>TC                                                                               </a:t>
            </a:r>
            <a:r>
              <a:rPr lang="es-AR" sz="3200" b="1" i="1" dirty="0" smtClean="0"/>
              <a:t>RM</a:t>
            </a:r>
            <a:endParaRPr lang="es-AR" sz="3200" b="1" i="1" dirty="0"/>
          </a:p>
        </p:txBody>
      </p:sp>
      <p:pic>
        <p:nvPicPr>
          <p:cNvPr id="6" name="5 Imagen" descr="119v49n05-13109709fi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928934"/>
            <a:ext cx="3469072" cy="2596848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Resonancia Magnética</a:t>
            </a:r>
            <a:br>
              <a:rPr lang="es-ES" dirty="0" smtClean="0"/>
            </a:br>
            <a:r>
              <a:rPr lang="es-ES" dirty="0" smtClean="0"/>
              <a:t> y Cáncer de Pulmón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2733683"/>
            <a:ext cx="8439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500042"/>
            <a:ext cx="5648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51" y="5631178"/>
            <a:ext cx="4648203" cy="10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00108"/>
            <a:ext cx="912018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51" y="5631178"/>
            <a:ext cx="4648203" cy="10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0174"/>
            <a:ext cx="8228109" cy="35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51" y="5631178"/>
            <a:ext cx="4648203" cy="10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9294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51" y="5631178"/>
            <a:ext cx="4648203" cy="10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500166" y="928670"/>
            <a:ext cx="6786610" cy="1285884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Para que SI nos sirve </a:t>
            </a:r>
            <a:br>
              <a:rPr lang="es-AR" dirty="0" smtClean="0"/>
            </a:br>
            <a:r>
              <a:rPr lang="es-AR" dirty="0" smtClean="0"/>
              <a:t>la RM en </a:t>
            </a:r>
            <a:r>
              <a:rPr lang="es-AR" dirty="0" smtClean="0"/>
              <a:t>Cáncer </a:t>
            </a:r>
            <a:r>
              <a:rPr lang="es-AR" smtClean="0"/>
              <a:t>de </a:t>
            </a:r>
            <a:r>
              <a:rPr lang="es-AR" smtClean="0"/>
              <a:t>Pulmón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59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Invasión </a:t>
            </a:r>
            <a:r>
              <a:rPr lang="es-AR" dirty="0" smtClean="0"/>
              <a:t>vascular del tumor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 algn="r">
              <a:buNone/>
            </a:pPr>
            <a:r>
              <a:rPr lang="es-AR" dirty="0" smtClean="0"/>
              <a:t>Compromiso de pared </a:t>
            </a:r>
            <a:r>
              <a:rPr lang="es-AR" dirty="0" smtClean="0"/>
              <a:t>torácica</a:t>
            </a: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" name="3 Imagen" descr="25v56n02-13043227tab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00307"/>
            <a:ext cx="3571900" cy="1702769"/>
          </a:xfrm>
          <a:prstGeom prst="rect">
            <a:avLst/>
          </a:prstGeom>
        </p:spPr>
      </p:pic>
      <p:pic>
        <p:nvPicPr>
          <p:cNvPr id="5" name="4 Imagen" descr="6v44n07-13124584fig08.jpg"/>
          <p:cNvPicPr>
            <a:picLocks noChangeAspect="1"/>
          </p:cNvPicPr>
          <p:nvPr/>
        </p:nvPicPr>
        <p:blipFill>
          <a:blip r:embed="rId3"/>
          <a:srcRect l="3393" t="2369" r="1786" b="3503"/>
          <a:stretch>
            <a:fillRect/>
          </a:stretch>
        </p:blipFill>
        <p:spPr>
          <a:xfrm>
            <a:off x="5072066" y="4929199"/>
            <a:ext cx="2437498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891" r="6850" b="14855"/>
          <a:stretch>
            <a:fillRect/>
          </a:stretch>
        </p:blipFill>
        <p:spPr bwMode="auto">
          <a:xfrm>
            <a:off x="35496" y="-27384"/>
            <a:ext cx="669674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496" y="2376264"/>
            <a:ext cx="2808312" cy="26064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5496" y="5013176"/>
            <a:ext cx="3600400" cy="216024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35496" y="6336704"/>
            <a:ext cx="2520280" cy="26064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r="32470"/>
          <a:stretch>
            <a:fillRect/>
          </a:stretch>
        </p:blipFill>
        <p:spPr bwMode="auto">
          <a:xfrm>
            <a:off x="4714876" y="857232"/>
            <a:ext cx="441893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777831" y="1407053"/>
            <a:ext cx="4355976" cy="360040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4777831" y="2415165"/>
            <a:ext cx="1944216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4777831" y="2991229"/>
            <a:ext cx="3024336" cy="288032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4786314" y="4143404"/>
            <a:ext cx="4357718" cy="271462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Curso Pre-Congreso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ONCOLOGIA TORACICA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35496" y="-27384"/>
            <a:ext cx="6751082" cy="813178"/>
          </a:xfrm>
          <a:prstGeom prst="rect">
            <a:avLst/>
          </a:prstGeom>
          <a:solidFill>
            <a:srgbClr val="CC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2928926" y="-323331"/>
            <a:ext cx="16739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OK</a:t>
            </a:r>
            <a:endParaRPr lang="es-E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Tenemos solo 15 minutos</a:t>
            </a:r>
            <a:endParaRPr lang="es-AR" dirty="0"/>
          </a:p>
        </p:txBody>
      </p:sp>
      <p:pic>
        <p:nvPicPr>
          <p:cNvPr id="1026" name="Picture 2" descr="C:\Users\Nicolas\AppData\Local\Microsoft\Windows\Temporary Internet Files\Content.IE5\37E28XJ2\MM90036516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871564" cy="325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00710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chemeClr val="tx1">
                    <a:lumMod val="75000"/>
                  </a:schemeClr>
                </a:solidFill>
              </a:rPr>
              <a:t>Gracias por su atención</a:t>
            </a:r>
            <a:endParaRPr lang="es-AR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3 Imagen" descr="39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483" y="-24"/>
            <a:ext cx="7550731" cy="523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648" b="40521"/>
          <a:stretch>
            <a:fillRect/>
          </a:stretch>
        </p:blipFill>
        <p:spPr bwMode="auto">
          <a:xfrm>
            <a:off x="734314" y="692696"/>
            <a:ext cx="74676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5778"/>
          <a:stretch>
            <a:fillRect/>
          </a:stretch>
        </p:blipFill>
        <p:spPr bwMode="auto">
          <a:xfrm>
            <a:off x="734314" y="8384"/>
            <a:ext cx="7467600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435" b="64964"/>
          <a:stretch>
            <a:fillRect/>
          </a:stretch>
        </p:blipFill>
        <p:spPr bwMode="auto">
          <a:xfrm>
            <a:off x="-174641" y="980728"/>
            <a:ext cx="9499169" cy="44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pPr algn="ctr">
              <a:buNone/>
            </a:pPr>
            <a:r>
              <a:rPr lang="es-AR" dirty="0" smtClean="0"/>
              <a:t>Tamaño</a:t>
            </a:r>
          </a:p>
          <a:p>
            <a:pPr algn="ctr">
              <a:buNone/>
            </a:pPr>
            <a:r>
              <a:rPr lang="es-AR" dirty="0" smtClean="0"/>
              <a:t>Compromiso endobronquial</a:t>
            </a:r>
          </a:p>
          <a:p>
            <a:pPr algn="ctr">
              <a:buNone/>
            </a:pPr>
            <a:r>
              <a:rPr lang="es-AR" dirty="0" smtClean="0"/>
              <a:t>Atelectasia o neumonía</a:t>
            </a:r>
          </a:p>
          <a:p>
            <a:pPr algn="ctr">
              <a:buNone/>
            </a:pPr>
            <a:r>
              <a:rPr lang="es-AR" dirty="0" smtClean="0"/>
              <a:t>Invasión estructuras vitales</a:t>
            </a:r>
          </a:p>
          <a:p>
            <a:pPr algn="ctr">
              <a:buNone/>
            </a:pPr>
            <a:r>
              <a:rPr lang="es-AR" dirty="0" smtClean="0"/>
              <a:t>Nódulos satélites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435" b="64964"/>
          <a:stretch>
            <a:fillRect/>
          </a:stretch>
        </p:blipFill>
        <p:spPr bwMode="auto">
          <a:xfrm>
            <a:off x="1177319" y="208191"/>
            <a:ext cx="6707049" cy="314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966194" y="4005064"/>
            <a:ext cx="2885726" cy="17235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s-AR" sz="10600" dirty="0" smtClean="0">
                <a:solidFill>
                  <a:srgbClr val="FF0000"/>
                </a:solidFill>
              </a:rPr>
              <a:t>T</a:t>
            </a:r>
            <a:endParaRPr lang="es-AR" sz="10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Diagnóstico y Estadificación del</a:t>
            </a:r>
            <a:br>
              <a:rPr lang="es-AR" dirty="0" smtClean="0"/>
            </a:br>
            <a:r>
              <a:rPr lang="es-AR" dirty="0" smtClean="0"/>
              <a:t>CPNCP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44016" y="2492896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/>
              <a:t>Screening     </a:t>
            </a:r>
            <a:r>
              <a:rPr lang="es-AR" sz="3200" b="1" i="1" dirty="0" smtClean="0">
                <a:solidFill>
                  <a:srgbClr val="C00000"/>
                </a:solidFill>
              </a:rPr>
              <a:t>                                                             PET</a:t>
            </a: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endParaRPr lang="es-AR" sz="3200" b="1" i="1" dirty="0" smtClean="0">
              <a:solidFill>
                <a:srgbClr val="C00000"/>
              </a:solidFill>
            </a:endParaRPr>
          </a:p>
          <a:p>
            <a:r>
              <a:rPr lang="es-AR" sz="3200" b="1" i="1" dirty="0" smtClean="0">
                <a:solidFill>
                  <a:srgbClr val="C00000"/>
                </a:solidFill>
              </a:rPr>
              <a:t>TC                                                                               RM</a:t>
            </a:r>
            <a:endParaRPr lang="es-AR" sz="3200" b="1" i="1" dirty="0">
              <a:solidFill>
                <a:srgbClr val="C00000"/>
              </a:solidFill>
            </a:endParaRPr>
          </a:p>
        </p:txBody>
      </p:sp>
      <p:pic>
        <p:nvPicPr>
          <p:cNvPr id="8" name="7 Imagen" descr="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19695"/>
            <a:ext cx="3672408" cy="22952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b="1" dirty="0" smtClean="0"/>
              <a:t>    </a:t>
            </a:r>
            <a:r>
              <a:rPr lang="es-AR" dirty="0" smtClean="0"/>
              <a:t>Se utiliza para indicar una estrategia aplicada sobre una población para detectar una </a:t>
            </a:r>
            <a:r>
              <a:rPr lang="es-AR" dirty="0" smtClean="0">
                <a:hlinkClick r:id="rId2" tooltip="Enfermedad"/>
              </a:rPr>
              <a:t>enfermedad</a:t>
            </a:r>
            <a:r>
              <a:rPr lang="es-AR" dirty="0" smtClean="0"/>
              <a:t> en individuos sin </a:t>
            </a:r>
            <a:r>
              <a:rPr lang="es-AR" dirty="0" smtClean="0">
                <a:hlinkClick r:id="rId3" tooltip="Signo clínico"/>
              </a:rPr>
              <a:t>signos</a:t>
            </a:r>
            <a:r>
              <a:rPr lang="es-AR" dirty="0" smtClean="0"/>
              <a:t> o </a:t>
            </a:r>
            <a:r>
              <a:rPr lang="es-AR" dirty="0" smtClean="0">
                <a:hlinkClick r:id="rId4" tooltip="Síntomas"/>
              </a:rPr>
              <a:t>síntomas</a:t>
            </a:r>
            <a:r>
              <a:rPr lang="es-AR" dirty="0" smtClean="0"/>
              <a:t> de esa enfermedad.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Definición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La intención es identificar enfermedades de manera temprana. Esto permite la rápida gestión e intervención. </a:t>
            </a:r>
          </a:p>
          <a:p>
            <a:endParaRPr lang="es-AR" dirty="0"/>
          </a:p>
        </p:txBody>
      </p:sp>
      <p:pic>
        <p:nvPicPr>
          <p:cNvPr id="5" name="4 Imagen" descr="auto-rapido-facundo-bits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861048"/>
            <a:ext cx="4032448" cy="226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ersonalizado 1">
      <a:dk1>
        <a:srgbClr val="FFFFFF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6362</TotalTime>
  <Words>458</Words>
  <Application>Microsoft Office PowerPoint</Application>
  <PresentationFormat>Presentación en pantalla (4:3)</PresentationFormat>
  <Paragraphs>118</Paragraphs>
  <Slides>40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Tema1</vt:lpstr>
      <vt:lpstr>Curso Pre-Congreso ONCOLOGIA TORACICA</vt:lpstr>
      <vt:lpstr>Diapositiva 2</vt:lpstr>
      <vt:lpstr>Diagnóstico y Estatificación del CPNCP</vt:lpstr>
      <vt:lpstr>Tenemos solo 15 minutos</vt:lpstr>
      <vt:lpstr>Diapositiva 5</vt:lpstr>
      <vt:lpstr>Diapositiva 6</vt:lpstr>
      <vt:lpstr>Diagnóstico y Estadificación del CPNCP</vt:lpstr>
      <vt:lpstr>Definición</vt:lpstr>
      <vt:lpstr>Definición</vt:lpstr>
      <vt:lpstr>Diapositiva 10</vt:lpstr>
      <vt:lpstr>Diapositiva 11</vt:lpstr>
      <vt:lpstr>Diapositiva 12</vt:lpstr>
      <vt:lpstr>European Respiratory Journal 2014</vt:lpstr>
      <vt:lpstr>Diapositiva 14</vt:lpstr>
      <vt:lpstr>Resumen</vt:lpstr>
      <vt:lpstr>Diapositiva 16</vt:lpstr>
      <vt:lpstr>Diapositiva 17</vt:lpstr>
      <vt:lpstr>Diapositiva 18</vt:lpstr>
      <vt:lpstr>Diapositiva 19</vt:lpstr>
      <vt:lpstr>Diapositiva 20</vt:lpstr>
      <vt:lpstr>Preguntas luego de un programa de screening</vt:lpstr>
      <vt:lpstr>  Conclusiones de Screening en  cáncer de pulmón</vt:lpstr>
      <vt:lpstr>Diapositiva 23</vt:lpstr>
      <vt:lpstr>Diagnóstico y Estatificación del CPNCP</vt:lpstr>
      <vt:lpstr>Diapositiva 25</vt:lpstr>
      <vt:lpstr>Diapositiva 26</vt:lpstr>
      <vt:lpstr>Diapositiva 27</vt:lpstr>
      <vt:lpstr>PET-TC para NPS</vt:lpstr>
      <vt:lpstr>Diapositiva 29</vt:lpstr>
      <vt:lpstr>S.U.V.</vt:lpstr>
      <vt:lpstr>Diapositiva 31</vt:lpstr>
      <vt:lpstr>Diagnóstico y Estadificación del CPNCP</vt:lpstr>
      <vt:lpstr>Resonancia Magnética  y Cáncer de Pulmón</vt:lpstr>
      <vt:lpstr>Diapositiva 34</vt:lpstr>
      <vt:lpstr>Diapositiva 35</vt:lpstr>
      <vt:lpstr>Diapositiva 36</vt:lpstr>
      <vt:lpstr>Diapositiva 37</vt:lpstr>
      <vt:lpstr>Para que SI nos sirve  la RM en Cáncer de Pulmón?</vt:lpstr>
      <vt:lpstr>Diapositiva 39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Cáncer de Pulmón</dc:title>
  <dc:creator>Nicolas</dc:creator>
  <cp:lastModifiedBy>Nicolas Itcovici</cp:lastModifiedBy>
  <cp:revision>248</cp:revision>
  <dcterms:created xsi:type="dcterms:W3CDTF">2014-10-02T17:22:23Z</dcterms:created>
  <dcterms:modified xsi:type="dcterms:W3CDTF">2014-10-10T15:02:31Z</dcterms:modified>
</cp:coreProperties>
</file>