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comments/comment1.xml" ContentType="application/vnd.openxmlformats-officedocument.presentationml.comments+xml"/>
  <Override PartName="/ppt/comments/comment2.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omments/comment3.xml" ContentType="application/vnd.openxmlformats-officedocument.presentationml.comment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85" r:id="rId2"/>
    <p:sldId id="413" r:id="rId3"/>
    <p:sldId id="523" r:id="rId4"/>
    <p:sldId id="472" r:id="rId5"/>
    <p:sldId id="517" r:id="rId6"/>
    <p:sldId id="518" r:id="rId7"/>
    <p:sldId id="522" r:id="rId8"/>
    <p:sldId id="520" r:id="rId9"/>
    <p:sldId id="519" r:id="rId10"/>
    <p:sldId id="521" r:id="rId11"/>
    <p:sldId id="416" r:id="rId12"/>
    <p:sldId id="474" r:id="rId13"/>
    <p:sldId id="482" r:id="rId14"/>
    <p:sldId id="475" r:id="rId15"/>
    <p:sldId id="483" r:id="rId16"/>
    <p:sldId id="481" r:id="rId17"/>
    <p:sldId id="480" r:id="rId18"/>
    <p:sldId id="484" r:id="rId19"/>
    <p:sldId id="500" r:id="rId20"/>
    <p:sldId id="453" r:id="rId21"/>
    <p:sldId id="485" r:id="rId22"/>
    <p:sldId id="486" r:id="rId23"/>
    <p:sldId id="487" r:id="rId24"/>
    <p:sldId id="489" r:id="rId25"/>
    <p:sldId id="490" r:id="rId26"/>
    <p:sldId id="491" r:id="rId27"/>
    <p:sldId id="492" r:id="rId28"/>
    <p:sldId id="494" r:id="rId29"/>
    <p:sldId id="495" r:id="rId30"/>
    <p:sldId id="496" r:id="rId31"/>
    <p:sldId id="501" r:id="rId32"/>
    <p:sldId id="498" r:id="rId33"/>
    <p:sldId id="402" r:id="rId34"/>
    <p:sldId id="403" r:id="rId35"/>
    <p:sldId id="499" r:id="rId36"/>
    <p:sldId id="502" r:id="rId37"/>
    <p:sldId id="503" r:id="rId38"/>
    <p:sldId id="515" r:id="rId39"/>
    <p:sldId id="516"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i Campi" initials="NC" lastIdx="30" clrIdx="0">
    <p:extLst/>
  </p:cmAuthor>
  <p:cmAuthor id="2" name="Natalia Campi" initials="NC" lastIdx="7"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61" autoAdjust="0"/>
    <p:restoredTop sz="94660"/>
  </p:normalViewPr>
  <p:slideViewPr>
    <p:cSldViewPr>
      <p:cViewPr>
        <p:scale>
          <a:sx n="75" d="100"/>
          <a:sy n="75" d="100"/>
        </p:scale>
        <p:origin x="-480" y="-1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94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3-09-29T17:38:56.294" idx="1">
    <p:pos x="10" y="10"/>
    <p:text>CUESTIONES CENTRALES DE LA CHARLA ...Base fisopatologica, calidad de la evidencia disponible, toxicidad</p:text>
    <p:extLst>
      <p:ext uri="{C676402C-5697-4E1C-873F-D02D1690AC5C}">
        <p15:threadingInfo xmlns=""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4-08-03T01:42:10.299" idx="4">
    <p:pos x="10" y="10"/>
    <p:text>Estudio de Zappalla del grupo del Brompton</p:text>
    <p:extLst>
      <p:ext uri="{C676402C-5697-4E1C-873F-D02D1690AC5C}">
        <p15:threadingInfo xmlns=""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4-08-06T10:34:27.323" idx="7">
    <p:pos x="10" y="10"/>
    <p:text>EN RESUMEN Y PARA TERMINAR !</p:text>
    <p:extLst>
      <p:ext uri="{C676402C-5697-4E1C-873F-D02D1690AC5C}">
        <p15:threadingInfo xmlns=""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67495A-6A29-4A98-AC3E-41D5AF69EA6F}" type="datetimeFigureOut">
              <a:rPr lang="es-AR" smtClean="0"/>
              <a:pPr/>
              <a:t>09/10/2014</a:t>
            </a:fld>
            <a:endParaRPr lang="es-A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97AB27-0DE9-4F8F-ABBE-C1469166240D}" type="slidenum">
              <a:rPr lang="es-AR" smtClean="0"/>
              <a:pPr/>
              <a:t>‹Nº›</a:t>
            </a:fld>
            <a:endParaRPr lang="es-AR"/>
          </a:p>
        </p:txBody>
      </p:sp>
    </p:spTree>
    <p:extLst>
      <p:ext uri="{BB962C8B-B14F-4D97-AF65-F5344CB8AC3E}">
        <p14:creationId xmlns="" xmlns:p14="http://schemas.microsoft.com/office/powerpoint/2010/main" val="3561867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F833580-2E5A-4940-9439-9DEE41013320}" type="slidenum">
              <a:rPr lang="en-US"/>
              <a:pPr/>
              <a:t>20</a:t>
            </a:fld>
            <a:endParaRPr lang="en-US" dirty="0"/>
          </a:p>
        </p:txBody>
      </p:sp>
      <p:sp>
        <p:nvSpPr>
          <p:cNvPr id="1171458" name="Rectangle 2"/>
          <p:cNvSpPr>
            <a:spLocks noGrp="1" noRot="1" noChangeAspect="1" noChangeArrowheads="1" noTextEdit="1"/>
          </p:cNvSpPr>
          <p:nvPr>
            <p:ph type="sldImg"/>
          </p:nvPr>
        </p:nvSpPr>
        <p:spPr>
          <a:ln/>
        </p:spPr>
      </p:sp>
      <p:sp>
        <p:nvSpPr>
          <p:cNvPr id="1171459" name="Rectangle 3"/>
          <p:cNvSpPr>
            <a:spLocks noGrp="1" noChangeArrowheads="1"/>
          </p:cNvSpPr>
          <p:nvPr>
            <p:ph type="body" idx="1"/>
          </p:nvPr>
        </p:nvSpPr>
        <p:spPr>
          <a:xfrm>
            <a:off x="925513" y="4368800"/>
            <a:ext cx="5140325" cy="3243263"/>
          </a:xfrm>
        </p:spPr>
        <p:txBody>
          <a:bodyPr/>
          <a:lstStyle/>
          <a:p>
            <a:pPr>
              <a:spcBef>
                <a:spcPts val="600"/>
              </a:spcBef>
            </a:pPr>
            <a:r>
              <a:rPr lang="en-US" b="1" dirty="0"/>
              <a:t>Baseline HRCT </a:t>
            </a:r>
            <a:r>
              <a:rPr lang="en-US" b="1" dirty="0" smtClean="0"/>
              <a:t>Appearance</a:t>
            </a:r>
            <a:endParaRPr lang="en-US" dirty="0"/>
          </a:p>
          <a:p>
            <a:pPr>
              <a:spcBef>
                <a:spcPts val="600"/>
              </a:spcBef>
            </a:pPr>
            <a:r>
              <a:rPr lang="en-US" dirty="0"/>
              <a:t>In this study, Flaherty and colleagues assessed the survival of patients with definite or indeterminate HRCT features in patients with histologic UIP (n = 73) or histologic NSIP (n = 23). The combination of biopsy and HRCT findings separated the patients into groups with different prognoses. Patients with </a:t>
            </a:r>
            <a:r>
              <a:rPr lang="en-US" i="1" dirty="0"/>
              <a:t>both</a:t>
            </a:r>
            <a:r>
              <a:rPr lang="en-US" dirty="0"/>
              <a:t> a definite IPF HRCT finding and histologic diagnosis of UIP had the shortest median survival (2.1 years). Those with histologic UIP and an indeterminate HRCT diagnosis had an intermediate survival (5.8 years) while those with histologic NSIP and an indeterminate IPF or NSIP diagnosis on HRCT had the best median survival (&gt; 9 years, data not shown in slide</a:t>
            </a:r>
            <a:r>
              <a:rPr lang="en-US" dirty="0" smtClean="0"/>
              <a:t>).</a:t>
            </a:r>
            <a:endParaRPr lang="en-US" dirty="0"/>
          </a:p>
          <a:p>
            <a:pPr>
              <a:spcBef>
                <a:spcPts val="600"/>
              </a:spcBef>
            </a:pPr>
            <a:r>
              <a:rPr lang="en-US" dirty="0"/>
              <a:t>In another study by Lynch and colleagues, t</a:t>
            </a:r>
            <a:r>
              <a:rPr lang="en-US" dirty="0">
                <a:sym typeface="Symbol" pitchFamily="18" charset="2"/>
              </a:rPr>
              <a:t>horacic radiologists scored </a:t>
            </a:r>
            <a:r>
              <a:rPr lang="en-US" dirty="0"/>
              <a:t>HRCT scans from 315 IPF patients enrolled in a trial evaluating IFN </a:t>
            </a:r>
            <a:r>
              <a:rPr lang="en-US" dirty="0">
                <a:sym typeface="Symbol" pitchFamily="18" charset="2"/>
              </a:rPr>
              <a:t>-1b. High overall disease extent, reticulation, and honeycombing each increased the hazard ratio of mortality to about 3. </a:t>
            </a:r>
          </a:p>
          <a:p>
            <a:pPr>
              <a:spcBef>
                <a:spcPct val="0"/>
              </a:spcBef>
            </a:pPr>
            <a:endParaRPr lang="en-US" b="1" dirty="0"/>
          </a:p>
        </p:txBody>
      </p:sp>
      <p:sp>
        <p:nvSpPr>
          <p:cNvPr id="1171460" name="Rectangle 4"/>
          <p:cNvSpPr>
            <a:spLocks noChangeArrowheads="1"/>
          </p:cNvSpPr>
          <p:nvPr/>
        </p:nvSpPr>
        <p:spPr bwMode="auto">
          <a:xfrm>
            <a:off x="925513" y="8208963"/>
            <a:ext cx="5305425" cy="1006475"/>
          </a:xfrm>
          <a:prstGeom prst="rect">
            <a:avLst/>
          </a:prstGeom>
          <a:noFill/>
          <a:ln w="9525">
            <a:noFill/>
            <a:miter lim="800000"/>
            <a:headEnd/>
            <a:tailEnd/>
          </a:ln>
          <a:effectLst/>
        </p:spPr>
        <p:txBody>
          <a:bodyPr lIns="93177" tIns="46589" rIns="93177" bIns="46589">
            <a:spAutoFit/>
          </a:bodyPr>
          <a:lstStyle/>
          <a:p>
            <a:pPr defTabSz="931863" eaLnBrk="1" hangingPunct="1"/>
            <a:r>
              <a:rPr lang="en-US" sz="1000" dirty="0">
                <a:solidFill>
                  <a:schemeClr val="tx1"/>
                </a:solidFill>
              </a:rPr>
              <a:t>Flaherty KR, Thwaite EL, Kazerooni EA, et al. Radiological versus histological diagnosis in UIP and NSIP: survival implications. </a:t>
            </a:r>
            <a:r>
              <a:rPr lang="en-US" sz="1000" i="1" dirty="0">
                <a:solidFill>
                  <a:schemeClr val="tx1"/>
                </a:solidFill>
              </a:rPr>
              <a:t>Thorax.</a:t>
            </a:r>
            <a:r>
              <a:rPr lang="en-US" sz="1000" dirty="0">
                <a:solidFill>
                  <a:schemeClr val="tx1"/>
                </a:solidFill>
              </a:rPr>
              <a:t> 2003;58:143-148.</a:t>
            </a:r>
          </a:p>
          <a:p>
            <a:pPr defTabSz="931863" eaLnBrk="1" hangingPunct="1"/>
            <a:endParaRPr lang="en-US" sz="1000" dirty="0">
              <a:solidFill>
                <a:schemeClr val="tx1"/>
              </a:solidFill>
            </a:endParaRPr>
          </a:p>
          <a:p>
            <a:pPr defTabSz="931863" eaLnBrk="1" hangingPunct="1"/>
            <a:r>
              <a:rPr lang="en-US" sz="1000" dirty="0">
                <a:solidFill>
                  <a:schemeClr val="tx1"/>
                </a:solidFill>
              </a:rPr>
              <a:t>Lynch DA, Godwin JD, Safrin S, et al. High-resolution computed tomography in idiopathic pulmonary fibrosis: diagnosis and prognosis. </a:t>
            </a:r>
            <a:r>
              <a:rPr lang="en-US" sz="1000" i="1" dirty="0">
                <a:solidFill>
                  <a:schemeClr val="tx1"/>
                </a:solidFill>
              </a:rPr>
              <a:t>Am J Respir Crit Care Med. </a:t>
            </a:r>
            <a:r>
              <a:rPr lang="en-US" sz="1000" dirty="0">
                <a:solidFill>
                  <a:schemeClr val="tx1"/>
                </a:solidFill>
              </a:rPr>
              <a:t>2005;172:488-493.</a:t>
            </a:r>
          </a:p>
        </p:txBody>
      </p:sp>
    </p:spTree>
    <p:extLst>
      <p:ext uri="{BB962C8B-B14F-4D97-AF65-F5344CB8AC3E}">
        <p14:creationId xmlns="" xmlns:p14="http://schemas.microsoft.com/office/powerpoint/2010/main" val="817215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600"/>
              </a:spcBef>
            </a:pPr>
            <a:r>
              <a:rPr lang="en-US" b="1" dirty="0" smtClean="0"/>
              <a:t>Predictors of Disease Severity and Progression in IPF</a:t>
            </a:r>
          </a:p>
          <a:p>
            <a:pPr>
              <a:spcBef>
                <a:spcPts val="600"/>
              </a:spcBef>
            </a:pPr>
            <a:r>
              <a:rPr lang="en-US" dirty="0" smtClean="0"/>
              <a:t>This slide summarizes the predictive value of various clinical factors in the progression of IPF. Patients with compromised lung function or respiratory events have worse outcomes.</a:t>
            </a:r>
            <a:endParaRPr lang="en-US" dirty="0"/>
          </a:p>
        </p:txBody>
      </p:sp>
      <p:sp>
        <p:nvSpPr>
          <p:cNvPr id="4" name="Slide Number Placeholder 3"/>
          <p:cNvSpPr>
            <a:spLocks noGrp="1"/>
          </p:cNvSpPr>
          <p:nvPr>
            <p:ph type="sldNum" sz="quarter" idx="10"/>
          </p:nvPr>
        </p:nvSpPr>
        <p:spPr/>
        <p:txBody>
          <a:bodyPr/>
          <a:lstStyle/>
          <a:p>
            <a:fld id="{3C28A182-5985-4668-97D0-A19F4F6E1EE8}" type="slidenum">
              <a:rPr lang="en-US" smtClean="0">
                <a:solidFill>
                  <a:prstClr val="black"/>
                </a:solidFill>
              </a:rPr>
              <a:pPr/>
              <a:t>32</a:t>
            </a:fld>
            <a:endParaRPr lang="en-US" dirty="0">
              <a:solidFill>
                <a:prstClr val="black"/>
              </a:solidFill>
            </a:endParaRPr>
          </a:p>
        </p:txBody>
      </p:sp>
    </p:spTree>
    <p:extLst>
      <p:ext uri="{BB962C8B-B14F-4D97-AF65-F5344CB8AC3E}">
        <p14:creationId xmlns="" xmlns:p14="http://schemas.microsoft.com/office/powerpoint/2010/main" val="2529787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ection with Picture">
    <p:spTree>
      <p:nvGrpSpPr>
        <p:cNvPr id="1" name=""/>
        <p:cNvGrpSpPr/>
        <p:nvPr/>
      </p:nvGrpSpPr>
      <p:grpSpPr>
        <a:xfrm>
          <a:off x="0" y="0"/>
          <a:ext cx="0" cy="0"/>
          <a:chOff x="0" y="0"/>
          <a:chExt cx="0" cy="0"/>
        </a:xfrm>
      </p:grpSpPr>
      <p:sp>
        <p:nvSpPr>
          <p:cNvPr id="5" name="Rectangle 6"/>
          <p:cNvSpPr/>
          <p:nvPr/>
        </p:nvSpPr>
        <p:spPr>
          <a:xfrm>
            <a:off x="269875" y="4773613"/>
            <a:ext cx="2971800" cy="1844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3720354" y="3429001"/>
            <a:ext cx="4966446" cy="1398494"/>
          </a:xfrm>
        </p:spPr>
        <p:txBody>
          <a:bodyPr/>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ormAutofit/>
          </a:bodyPr>
          <a:lstStyle>
            <a:lvl1pPr marL="0" indent="0" algn="r">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Picture Placeholder 8"/>
          <p:cNvSpPr>
            <a:spLocks noGrp="1"/>
          </p:cNvSpPr>
          <p:nvPr>
            <p:ph type="pic" sz="quarter" idx="13"/>
          </p:nvPr>
        </p:nvSpPr>
        <p:spPr>
          <a:xfrm>
            <a:off x="269874" y="268288"/>
            <a:ext cx="2971800" cy="4438650"/>
          </a:xfrm>
        </p:spPr>
        <p:txBody>
          <a:bodyPr rtlCol="0">
            <a:normAutofit/>
          </a:bodyPr>
          <a:lstStyle>
            <a:lvl1pPr>
              <a:buNone/>
              <a:defRPr/>
            </a:lvl1pPr>
          </a:lstStyle>
          <a:p>
            <a:pPr lvl="0"/>
            <a:r>
              <a:rPr lang="en-US" noProof="0" smtClean="0"/>
              <a:t>Click icon to add picture</a:t>
            </a:r>
            <a:endParaRPr noProof="0"/>
          </a:p>
        </p:txBody>
      </p:sp>
      <p:sp>
        <p:nvSpPr>
          <p:cNvPr id="6" name="Slide Number Placeholder 5"/>
          <p:cNvSpPr>
            <a:spLocks noGrp="1"/>
          </p:cNvSpPr>
          <p:nvPr>
            <p:ph type="sldNum" sz="quarter" idx="14"/>
          </p:nvPr>
        </p:nvSpPr>
        <p:spPr>
          <a:xfrm>
            <a:off x="350838" y="6105525"/>
            <a:ext cx="506412" cy="365125"/>
          </a:xfrm>
        </p:spPr>
        <p:txBody>
          <a:bodyPr/>
          <a:lstStyle>
            <a:lvl1pPr>
              <a:defRPr/>
            </a:lvl1pPr>
          </a:lstStyle>
          <a:p>
            <a:fld id="{F804CA78-E03A-421F-B930-492CC32382B3}" type="slidenum">
              <a:rPr lang="en-US" altLang="es-AR"/>
              <a:pPr/>
              <a:t>‹Nº›</a:t>
            </a:fld>
            <a:endParaRPr lang="en-US" altLang="es-AR"/>
          </a:p>
        </p:txBody>
      </p:sp>
    </p:spTree>
    <p:extLst>
      <p:ext uri="{BB962C8B-B14F-4D97-AF65-F5344CB8AC3E}">
        <p14:creationId xmlns="" xmlns:p14="http://schemas.microsoft.com/office/powerpoint/2010/main" val="2234040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dirty="0"/>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dirty="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351FDC9E-9889-41FC-A769-C8DB255514CF}" type="slidenum">
              <a:rPr lang="en-US"/>
              <a:pPr/>
              <a:t>‹Nº›</a:t>
            </a:fld>
            <a:endParaRPr lang="en-US" dirty="0"/>
          </a:p>
        </p:txBody>
      </p:sp>
    </p:spTree>
    <p:extLst>
      <p:ext uri="{BB962C8B-B14F-4D97-AF65-F5344CB8AC3E}">
        <p14:creationId xmlns="" xmlns:p14="http://schemas.microsoft.com/office/powerpoint/2010/main" val="51812426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87267" y="3886200"/>
            <a:ext cx="7599776" cy="124301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AR" sz="2800" b="1" dirty="0"/>
              <a:t>Factores </a:t>
            </a:r>
            <a:r>
              <a:rPr lang="es-AR" sz="2800" b="1" dirty="0" smtClean="0"/>
              <a:t>pronósticos </a:t>
            </a:r>
            <a:r>
              <a:rPr lang="es-AR" sz="2800" b="1" dirty="0"/>
              <a:t>en las </a:t>
            </a:r>
            <a:r>
              <a:rPr lang="es-AR" sz="2800" b="1" dirty="0" err="1"/>
              <a:t>Neumonias</a:t>
            </a:r>
            <a:r>
              <a:rPr lang="es-AR" sz="2800" b="1" dirty="0"/>
              <a:t> </a:t>
            </a:r>
          </a:p>
          <a:p>
            <a:pPr algn="ctr"/>
            <a:r>
              <a:rPr lang="es-AR" sz="2800" b="1" dirty="0"/>
              <a:t>Intersticiales </a:t>
            </a:r>
            <a:r>
              <a:rPr lang="es-AR" sz="2800" b="1" dirty="0" smtClean="0"/>
              <a:t>Idiopáticas </a:t>
            </a:r>
            <a:r>
              <a:rPr lang="es-AR" sz="2800" b="1" dirty="0"/>
              <a:t>(NII)</a:t>
            </a:r>
          </a:p>
        </p:txBody>
      </p:sp>
      <p:pic>
        <p:nvPicPr>
          <p:cNvPr id="10" name="Imagen 9"/>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400800" y="313181"/>
            <a:ext cx="2552753" cy="735193"/>
          </a:xfrm>
          <a:prstGeom prst="rect">
            <a:avLst/>
          </a:prstGeom>
        </p:spPr>
      </p:pic>
      <p:pic>
        <p:nvPicPr>
          <p:cNvPr id="9"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819400" y="152400"/>
            <a:ext cx="3190875" cy="33813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TextBox 9"/>
          <p:cNvSpPr txBox="1"/>
          <p:nvPr/>
        </p:nvSpPr>
        <p:spPr>
          <a:xfrm>
            <a:off x="2071670" y="5429264"/>
            <a:ext cx="5172891" cy="1200329"/>
          </a:xfrm>
          <a:prstGeom prst="rect">
            <a:avLst/>
          </a:prstGeom>
          <a:noFill/>
        </p:spPr>
        <p:txBody>
          <a:bodyPr wrap="none" rtlCol="0">
            <a:spAutoFit/>
          </a:bodyPr>
          <a:lstStyle/>
          <a:p>
            <a:pPr algn="ctr"/>
            <a:r>
              <a:rPr lang="en-US" b="1" dirty="0" smtClean="0"/>
              <a:t>Dr. </a:t>
            </a:r>
            <a:r>
              <a:rPr lang="en-US" b="1" dirty="0" err="1" smtClean="0"/>
              <a:t>Tulio</a:t>
            </a:r>
            <a:r>
              <a:rPr lang="en-US" b="1" dirty="0" smtClean="0"/>
              <a:t> </a:t>
            </a:r>
            <a:r>
              <a:rPr lang="en-US" b="1" dirty="0" err="1" smtClean="0"/>
              <a:t>Papucci</a:t>
            </a:r>
            <a:endParaRPr lang="en-US" b="1" dirty="0" smtClean="0"/>
          </a:p>
          <a:p>
            <a:pPr algn="ctr"/>
            <a:r>
              <a:rPr lang="en-US" dirty="0" smtClean="0"/>
              <a:t>Centro de </a:t>
            </a:r>
            <a:r>
              <a:rPr lang="en-US" dirty="0" err="1" smtClean="0"/>
              <a:t>Estudios</a:t>
            </a:r>
            <a:r>
              <a:rPr lang="en-US" dirty="0" smtClean="0"/>
              <a:t> </a:t>
            </a:r>
            <a:r>
              <a:rPr lang="en-US" dirty="0" err="1" smtClean="0"/>
              <a:t>Respiratorios</a:t>
            </a:r>
            <a:r>
              <a:rPr lang="en-US" dirty="0" smtClean="0"/>
              <a:t> de Alta </a:t>
            </a:r>
            <a:r>
              <a:rPr lang="en-US" dirty="0" err="1" smtClean="0"/>
              <a:t>Complejidad</a:t>
            </a:r>
            <a:endParaRPr lang="en-US" dirty="0" smtClean="0"/>
          </a:p>
          <a:p>
            <a:pPr algn="ctr"/>
            <a:r>
              <a:rPr lang="en-US" dirty="0" smtClean="0"/>
              <a:t>Bahia Blanca</a:t>
            </a:r>
            <a:endParaRPr lang="en-US" dirty="0" smtClean="0"/>
          </a:p>
          <a:p>
            <a:pPr algn="ctr"/>
            <a:r>
              <a:rPr lang="en-US" dirty="0" err="1" smtClean="0"/>
              <a:t>Sección</a:t>
            </a:r>
            <a:r>
              <a:rPr lang="en-US" dirty="0" smtClean="0"/>
              <a:t> </a:t>
            </a:r>
            <a:r>
              <a:rPr lang="en-US" dirty="0" err="1" smtClean="0"/>
              <a:t>Patología</a:t>
            </a:r>
            <a:r>
              <a:rPr lang="en-US" dirty="0" smtClean="0"/>
              <a:t> </a:t>
            </a:r>
            <a:r>
              <a:rPr lang="en-US" dirty="0" err="1" smtClean="0"/>
              <a:t>Intersticial</a:t>
            </a:r>
            <a:r>
              <a:rPr lang="en-US" dirty="0" smtClean="0"/>
              <a:t> </a:t>
            </a:r>
            <a:r>
              <a:rPr lang="en-US" dirty="0" smtClean="0"/>
              <a:t>AAMR</a:t>
            </a:r>
            <a:endParaRPr lang="en-US" dirty="0" smtClean="0"/>
          </a:p>
        </p:txBody>
      </p:sp>
    </p:spTree>
    <p:extLst>
      <p:ext uri="{BB962C8B-B14F-4D97-AF65-F5344CB8AC3E}">
        <p14:creationId xmlns="" xmlns:p14="http://schemas.microsoft.com/office/powerpoint/2010/main" val="20882987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dirty="0" err="1" smtClean="0">
                <a:solidFill>
                  <a:srgbClr val="FF0000"/>
                </a:solidFill>
              </a:rPr>
              <a:t>Curso</a:t>
            </a:r>
            <a:r>
              <a:rPr lang="en-US" dirty="0" smtClean="0">
                <a:solidFill>
                  <a:srgbClr val="FF0000"/>
                </a:solidFill>
              </a:rPr>
              <a:t> </a:t>
            </a:r>
            <a:r>
              <a:rPr lang="en-US" dirty="0" err="1" smtClean="0">
                <a:solidFill>
                  <a:srgbClr val="FF0000"/>
                </a:solidFill>
              </a:rPr>
              <a:t>clínico</a:t>
            </a:r>
            <a:r>
              <a:rPr lang="en-US" dirty="0" smtClean="0">
                <a:solidFill>
                  <a:srgbClr val="FF0000"/>
                </a:solidFill>
              </a:rPr>
              <a:t> de la FPI</a:t>
            </a:r>
            <a:endParaRPr lang="es-AR" dirty="0">
              <a:solidFill>
                <a:srgbClr val="FF0000"/>
              </a:solidFill>
            </a:endParaRPr>
          </a:p>
        </p:txBody>
      </p:sp>
      <p:pic>
        <p:nvPicPr>
          <p:cNvPr id="4" name="Marcador de contenido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231632" y="1600200"/>
            <a:ext cx="6680736" cy="4525963"/>
          </a:xfrm>
        </p:spPr>
      </p:pic>
      <p:sp>
        <p:nvSpPr>
          <p:cNvPr id="5" name="CuadroTexto 4"/>
          <p:cNvSpPr txBox="1"/>
          <p:nvPr/>
        </p:nvSpPr>
        <p:spPr>
          <a:xfrm>
            <a:off x="899475" y="6208259"/>
            <a:ext cx="7787325" cy="276999"/>
          </a:xfrm>
          <a:prstGeom prst="rect">
            <a:avLst/>
          </a:prstGeom>
          <a:noFill/>
        </p:spPr>
        <p:txBody>
          <a:bodyPr wrap="none" rtlCol="0">
            <a:spAutoFit/>
          </a:bodyPr>
          <a:lstStyle/>
          <a:p>
            <a:r>
              <a:rPr lang="en-US" sz="1200" b="1" dirty="0" smtClean="0">
                <a:solidFill>
                  <a:srgbClr val="4F81BD"/>
                </a:solidFill>
              </a:rPr>
              <a:t>Ley, B. et al. Clinical </a:t>
            </a:r>
            <a:r>
              <a:rPr lang="en-US" sz="1200" b="1" dirty="0">
                <a:solidFill>
                  <a:srgbClr val="4F81BD"/>
                </a:solidFill>
              </a:rPr>
              <a:t>course and prediction of survival in idiopathic pulmonary fibrosis. Am J </a:t>
            </a:r>
            <a:r>
              <a:rPr lang="en-US" sz="1200" b="1" dirty="0" err="1">
                <a:solidFill>
                  <a:srgbClr val="4F81BD"/>
                </a:solidFill>
              </a:rPr>
              <a:t>Respir</a:t>
            </a:r>
            <a:r>
              <a:rPr lang="en-US" sz="1200" b="1" dirty="0">
                <a:solidFill>
                  <a:srgbClr val="4F81BD"/>
                </a:solidFill>
              </a:rPr>
              <a:t> </a:t>
            </a:r>
            <a:r>
              <a:rPr lang="en-US" sz="1200" b="1" dirty="0" err="1">
                <a:solidFill>
                  <a:srgbClr val="4F81BD"/>
                </a:solidFill>
              </a:rPr>
              <a:t>Crit</a:t>
            </a:r>
            <a:r>
              <a:rPr lang="en-US" sz="1200" b="1" dirty="0">
                <a:solidFill>
                  <a:srgbClr val="4F81BD"/>
                </a:solidFill>
              </a:rPr>
              <a:t> Care Med. </a:t>
            </a:r>
            <a:r>
              <a:rPr lang="en-US" sz="1200" b="1" dirty="0" smtClean="0">
                <a:solidFill>
                  <a:srgbClr val="4F81BD"/>
                </a:solidFill>
              </a:rPr>
              <a:t>2011 </a:t>
            </a:r>
            <a:endParaRPr lang="es-AR" sz="1200" b="1" dirty="0">
              <a:solidFill>
                <a:srgbClr val="4F81BD"/>
              </a:solidFill>
            </a:endParaRPr>
          </a:p>
        </p:txBody>
      </p:sp>
      <p:sp>
        <p:nvSpPr>
          <p:cNvPr id="10" name="9 Rectángulo"/>
          <p:cNvSpPr/>
          <p:nvPr/>
        </p:nvSpPr>
        <p:spPr>
          <a:xfrm>
            <a:off x="2643174" y="3429000"/>
            <a:ext cx="4929222" cy="1714512"/>
          </a:xfrm>
          <a:prstGeom prst="rect">
            <a:avLst/>
          </a:prstGeom>
          <a:noFill/>
          <a:ln w="44450">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AR"/>
          </a:p>
        </p:txBody>
      </p:sp>
    </p:spTree>
    <p:extLst>
      <p:ext uri="{BB962C8B-B14F-4D97-AF65-F5344CB8AC3E}">
        <p14:creationId xmlns="" xmlns:p14="http://schemas.microsoft.com/office/powerpoint/2010/main" val="2951762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s-AR" dirty="0" smtClean="0">
                <a:solidFill>
                  <a:srgbClr val="FF0000"/>
                </a:solidFill>
              </a:rPr>
              <a:t>De que se mueren estos pacientes?</a:t>
            </a:r>
            <a:endParaRPr lang="es-AR" dirty="0">
              <a:solidFill>
                <a:srgbClr val="FF0000"/>
              </a:solidFill>
            </a:endParaRPr>
          </a:p>
        </p:txBody>
      </p:sp>
      <p:pic>
        <p:nvPicPr>
          <p:cNvPr id="6" name="Marcador de contenido 5"/>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2285984" y="2000240"/>
            <a:ext cx="5363323" cy="3581900"/>
          </a:xfrm>
        </p:spPr>
      </p:pic>
      <p:sp>
        <p:nvSpPr>
          <p:cNvPr id="7" name="CuadroTexto 6"/>
          <p:cNvSpPr txBox="1"/>
          <p:nvPr/>
        </p:nvSpPr>
        <p:spPr>
          <a:xfrm>
            <a:off x="685800" y="6172200"/>
            <a:ext cx="8219268" cy="523220"/>
          </a:xfrm>
          <a:prstGeom prst="rect">
            <a:avLst/>
          </a:prstGeom>
          <a:noFill/>
        </p:spPr>
        <p:txBody>
          <a:bodyPr wrap="square" rtlCol="0">
            <a:spAutoFit/>
          </a:bodyPr>
          <a:lstStyle/>
          <a:p>
            <a:r>
              <a:rPr lang="en-US" sz="1400" b="1" dirty="0" smtClean="0">
                <a:solidFill>
                  <a:schemeClr val="accent1"/>
                </a:solidFill>
              </a:rPr>
              <a:t>Ley, B. et al. Clinical </a:t>
            </a:r>
            <a:r>
              <a:rPr lang="en-US" sz="1400" b="1" dirty="0">
                <a:solidFill>
                  <a:schemeClr val="accent1"/>
                </a:solidFill>
              </a:rPr>
              <a:t>course and prediction of survival in idiopathic pulmonary fibrosis. Am J </a:t>
            </a:r>
            <a:r>
              <a:rPr lang="en-US" sz="1400" b="1" dirty="0" err="1">
                <a:solidFill>
                  <a:schemeClr val="accent1"/>
                </a:solidFill>
              </a:rPr>
              <a:t>Respir</a:t>
            </a:r>
            <a:r>
              <a:rPr lang="en-US" sz="1400" b="1" dirty="0">
                <a:solidFill>
                  <a:schemeClr val="accent1"/>
                </a:solidFill>
              </a:rPr>
              <a:t> </a:t>
            </a:r>
            <a:r>
              <a:rPr lang="en-US" sz="1400" b="1" dirty="0" err="1">
                <a:solidFill>
                  <a:schemeClr val="accent1"/>
                </a:solidFill>
              </a:rPr>
              <a:t>Crit</a:t>
            </a:r>
            <a:r>
              <a:rPr lang="en-US" sz="1400" b="1" dirty="0">
                <a:solidFill>
                  <a:schemeClr val="accent1"/>
                </a:solidFill>
              </a:rPr>
              <a:t> Care Med. 2011 </a:t>
            </a:r>
            <a:r>
              <a:rPr lang="en-US" sz="1400" b="1" dirty="0" smtClean="0">
                <a:solidFill>
                  <a:schemeClr val="accent1"/>
                </a:solidFill>
              </a:rPr>
              <a:t> </a:t>
            </a:r>
            <a:endParaRPr lang="es-AR" sz="1400" b="1" dirty="0">
              <a:solidFill>
                <a:schemeClr val="accent1"/>
              </a:solidFill>
            </a:endParaRPr>
          </a:p>
        </p:txBody>
      </p:sp>
      <p:sp>
        <p:nvSpPr>
          <p:cNvPr id="13" name="12 CuadroTexto"/>
          <p:cNvSpPr txBox="1"/>
          <p:nvPr/>
        </p:nvSpPr>
        <p:spPr>
          <a:xfrm>
            <a:off x="1142976" y="2143116"/>
            <a:ext cx="1240340" cy="2031325"/>
          </a:xfrm>
          <a:prstGeom prst="rect">
            <a:avLst/>
          </a:prstGeom>
          <a:solidFill>
            <a:schemeClr val="accent1">
              <a:lumMod val="40000"/>
              <a:lumOff val="60000"/>
            </a:schemeClr>
          </a:solidFill>
          <a:ln w="25400" cmpd="sng">
            <a:solidFill>
              <a:srgbClr val="FF0000"/>
            </a:solidFill>
          </a:ln>
          <a:effectLst/>
        </p:spPr>
        <p:txBody>
          <a:bodyPr wrap="square" rtlCol="0">
            <a:spAutoFit/>
          </a:bodyPr>
          <a:lstStyle/>
          <a:p>
            <a:endParaRPr lang="es-AR" dirty="0" smtClean="0"/>
          </a:p>
          <a:p>
            <a:pPr algn="ctr"/>
            <a:r>
              <a:rPr lang="es-AR" dirty="0" smtClean="0"/>
              <a:t>IAM</a:t>
            </a:r>
          </a:p>
          <a:p>
            <a:pPr algn="ctr"/>
            <a:r>
              <a:rPr lang="es-AR" dirty="0" smtClean="0"/>
              <a:t>IC</a:t>
            </a:r>
          </a:p>
          <a:p>
            <a:pPr algn="ctr"/>
            <a:r>
              <a:rPr lang="es-AR" dirty="0" smtClean="0"/>
              <a:t>Carcinoma</a:t>
            </a:r>
          </a:p>
          <a:p>
            <a:pPr algn="ctr"/>
            <a:r>
              <a:rPr lang="es-AR" dirty="0" smtClean="0"/>
              <a:t>Infecciones</a:t>
            </a:r>
          </a:p>
          <a:p>
            <a:pPr algn="ctr"/>
            <a:r>
              <a:rPr lang="es-AR" dirty="0" smtClean="0"/>
              <a:t>TEP</a:t>
            </a:r>
          </a:p>
          <a:p>
            <a:endParaRPr lang="es-AR" dirty="0"/>
          </a:p>
        </p:txBody>
      </p:sp>
      <p:sp>
        <p:nvSpPr>
          <p:cNvPr id="14" name="13 CuadroTexto"/>
          <p:cNvSpPr txBox="1"/>
          <p:nvPr/>
        </p:nvSpPr>
        <p:spPr>
          <a:xfrm>
            <a:off x="5000628" y="4000504"/>
            <a:ext cx="1065341" cy="369332"/>
          </a:xfrm>
          <a:prstGeom prst="rect">
            <a:avLst/>
          </a:prstGeom>
          <a:solidFill>
            <a:schemeClr val="accent1">
              <a:lumMod val="60000"/>
              <a:lumOff val="40000"/>
            </a:schemeClr>
          </a:solidFill>
          <a:ln w="31750">
            <a:solidFill>
              <a:srgbClr val="FF0000"/>
            </a:solidFill>
          </a:ln>
        </p:spPr>
        <p:txBody>
          <a:bodyPr wrap="square" rtlCol="0">
            <a:spAutoFit/>
          </a:bodyPr>
          <a:lstStyle/>
          <a:p>
            <a:r>
              <a:rPr lang="es-AR" dirty="0" smtClean="0"/>
              <a:t>     77 %</a:t>
            </a:r>
            <a:endParaRPr lang="es-AR" dirty="0"/>
          </a:p>
        </p:txBody>
      </p:sp>
    </p:spTree>
    <p:extLst>
      <p:ext uri="{BB962C8B-B14F-4D97-AF65-F5344CB8AC3E}">
        <p14:creationId xmlns="" xmlns:p14="http://schemas.microsoft.com/office/powerpoint/2010/main" val="93658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ox(in)">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ox(in)">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dirty="0" err="1" smtClean="0">
                <a:solidFill>
                  <a:srgbClr val="FF0000"/>
                </a:solidFill>
              </a:rPr>
              <a:t>Predictores</a:t>
            </a:r>
            <a:r>
              <a:rPr lang="en-US" dirty="0" smtClean="0">
                <a:solidFill>
                  <a:srgbClr val="FF0000"/>
                </a:solidFill>
              </a:rPr>
              <a:t> </a:t>
            </a:r>
            <a:r>
              <a:rPr lang="en-US" dirty="0" err="1" smtClean="0">
                <a:solidFill>
                  <a:srgbClr val="FF0000"/>
                </a:solidFill>
              </a:rPr>
              <a:t>individuales</a:t>
            </a:r>
            <a:r>
              <a:rPr lang="en-US" dirty="0" smtClean="0">
                <a:solidFill>
                  <a:srgbClr val="FF0000"/>
                </a:solidFill>
              </a:rPr>
              <a:t> de </a:t>
            </a:r>
            <a:r>
              <a:rPr lang="en-US" dirty="0" err="1" smtClean="0">
                <a:solidFill>
                  <a:srgbClr val="FF0000"/>
                </a:solidFill>
              </a:rPr>
              <a:t>sobrevida</a:t>
            </a:r>
            <a:endParaRPr lang="es-AR" dirty="0">
              <a:solidFill>
                <a:srgbClr val="FF0000"/>
              </a:solidFill>
            </a:endParaRPr>
          </a:p>
        </p:txBody>
      </p:sp>
      <p:pic>
        <p:nvPicPr>
          <p:cNvPr id="4" name="Marcador de contenido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457200" y="2159743"/>
            <a:ext cx="8229600" cy="3406877"/>
          </a:xfrm>
        </p:spPr>
      </p:pic>
      <p:sp>
        <p:nvSpPr>
          <p:cNvPr id="5" name="4 Rectángulo"/>
          <p:cNvSpPr/>
          <p:nvPr/>
        </p:nvSpPr>
        <p:spPr>
          <a:xfrm>
            <a:off x="500034" y="2357430"/>
            <a:ext cx="1428760" cy="25003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5 Rectángulo"/>
          <p:cNvSpPr/>
          <p:nvPr/>
        </p:nvSpPr>
        <p:spPr>
          <a:xfrm>
            <a:off x="2357422" y="2357430"/>
            <a:ext cx="1214446" cy="9286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6 Rectángulo"/>
          <p:cNvSpPr/>
          <p:nvPr/>
        </p:nvSpPr>
        <p:spPr>
          <a:xfrm>
            <a:off x="4071934" y="2357430"/>
            <a:ext cx="1214446" cy="25717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7 Rectángulo"/>
          <p:cNvSpPr/>
          <p:nvPr/>
        </p:nvSpPr>
        <p:spPr>
          <a:xfrm>
            <a:off x="5715008" y="2357430"/>
            <a:ext cx="1214446" cy="8572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Rectángulo"/>
          <p:cNvSpPr/>
          <p:nvPr/>
        </p:nvSpPr>
        <p:spPr>
          <a:xfrm>
            <a:off x="7215206" y="2357430"/>
            <a:ext cx="1214446" cy="22145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 xmlns:p14="http://schemas.microsoft.com/office/powerpoint/2010/main" val="123961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s-AR" dirty="0" smtClean="0">
                <a:solidFill>
                  <a:srgbClr val="FF0000"/>
                </a:solidFill>
              </a:rPr>
              <a:t>Hipertensión Pulmonar</a:t>
            </a:r>
            <a:r>
              <a:rPr lang="es-AR" dirty="0" smtClean="0">
                <a:solidFill>
                  <a:schemeClr val="accent1"/>
                </a:solidFill>
              </a:rPr>
              <a:t>	</a:t>
            </a:r>
            <a:endParaRPr lang="es-AR" dirty="0">
              <a:solidFill>
                <a:schemeClr val="accent1"/>
              </a:solidFill>
            </a:endParaRPr>
          </a:p>
        </p:txBody>
      </p:sp>
      <p:sp>
        <p:nvSpPr>
          <p:cNvPr id="5" name="CuadroTexto 4"/>
          <p:cNvSpPr txBox="1"/>
          <p:nvPr/>
        </p:nvSpPr>
        <p:spPr>
          <a:xfrm>
            <a:off x="863600" y="1752600"/>
            <a:ext cx="7772400" cy="206210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s-AR" sz="3200" dirty="0" smtClean="0">
                <a:solidFill>
                  <a:prstClr val="black"/>
                </a:solidFill>
              </a:rPr>
              <a:t>HTP se asocia con menor tasa de DLCO</a:t>
            </a:r>
          </a:p>
          <a:p>
            <a:pPr marL="285750" indent="-285750">
              <a:buFont typeface="Arial" panose="020B0604020202020204" pitchFamily="34" charset="0"/>
              <a:buChar char="•"/>
            </a:pPr>
            <a:r>
              <a:rPr lang="es-AR" sz="3200" dirty="0" smtClean="0">
                <a:solidFill>
                  <a:prstClr val="black"/>
                </a:solidFill>
              </a:rPr>
              <a:t>Menor distancia recorrida en el TM6M</a:t>
            </a:r>
          </a:p>
          <a:p>
            <a:pPr marL="285750" indent="-285750">
              <a:buFont typeface="Arial" panose="020B0604020202020204" pitchFamily="34" charset="0"/>
              <a:buChar char="•"/>
            </a:pPr>
            <a:r>
              <a:rPr lang="es-AR" sz="3200" dirty="0" smtClean="0">
                <a:solidFill>
                  <a:prstClr val="black"/>
                </a:solidFill>
              </a:rPr>
              <a:t>Desaturación durante el ejercicio</a:t>
            </a:r>
          </a:p>
          <a:p>
            <a:pPr marL="285750" indent="-285750">
              <a:buFont typeface="Arial" panose="020B0604020202020204" pitchFamily="34" charset="0"/>
              <a:buChar char="•"/>
            </a:pPr>
            <a:r>
              <a:rPr lang="es-AR" sz="3200" dirty="0" smtClean="0">
                <a:solidFill>
                  <a:prstClr val="black"/>
                </a:solidFill>
              </a:rPr>
              <a:t>Aumento de la mortalidad </a:t>
            </a:r>
          </a:p>
        </p:txBody>
      </p:sp>
      <p:sp>
        <p:nvSpPr>
          <p:cNvPr id="12" name="CuadroTexto 11"/>
          <p:cNvSpPr txBox="1"/>
          <p:nvPr/>
        </p:nvSpPr>
        <p:spPr>
          <a:xfrm>
            <a:off x="1295400" y="5943600"/>
            <a:ext cx="7848600" cy="523220"/>
          </a:xfrm>
          <a:prstGeom prst="rect">
            <a:avLst/>
          </a:prstGeom>
          <a:noFill/>
        </p:spPr>
        <p:txBody>
          <a:bodyPr wrap="square" rtlCol="0">
            <a:spAutoFit/>
          </a:bodyPr>
          <a:lstStyle/>
          <a:p>
            <a:r>
              <a:rPr lang="en-US" sz="1400" b="1" dirty="0">
                <a:solidFill>
                  <a:srgbClr val="4F81BD"/>
                </a:solidFill>
              </a:rPr>
              <a:t>Fell CD, Martinez FJ. The impact of pulmonary arterial </a:t>
            </a:r>
            <a:r>
              <a:rPr lang="en-US" sz="1400" b="1" dirty="0" err="1" smtClean="0">
                <a:solidFill>
                  <a:srgbClr val="4F81BD"/>
                </a:solidFill>
              </a:rPr>
              <a:t>hypertensionon</a:t>
            </a:r>
            <a:r>
              <a:rPr lang="en-US" sz="1400" b="1" dirty="0" smtClean="0">
                <a:solidFill>
                  <a:srgbClr val="4F81BD"/>
                </a:solidFill>
              </a:rPr>
              <a:t> </a:t>
            </a:r>
            <a:r>
              <a:rPr lang="en-US" sz="1400" b="1" dirty="0">
                <a:solidFill>
                  <a:srgbClr val="4F81BD"/>
                </a:solidFill>
              </a:rPr>
              <a:t>idiopathic pulmonary fibrosis. Chest 2007;131:641–643.</a:t>
            </a:r>
            <a:endParaRPr lang="es-AR" sz="1400" b="1" dirty="0">
              <a:solidFill>
                <a:srgbClr val="4F81BD"/>
              </a:solidFill>
            </a:endParaRPr>
          </a:p>
        </p:txBody>
      </p:sp>
      <p:pic>
        <p:nvPicPr>
          <p:cNvPr id="6" name="Picture 5"/>
          <p:cNvPicPr>
            <a:picLocks noChangeAspect="1"/>
          </p:cNvPicPr>
          <p:nvPr/>
        </p:nvPicPr>
        <p:blipFill>
          <a:blip r:embed="rId2" cstate="print"/>
          <a:stretch>
            <a:fillRect/>
          </a:stretch>
        </p:blipFill>
        <p:spPr>
          <a:xfrm>
            <a:off x="3897872" y="4233096"/>
            <a:ext cx="1653055" cy="1479485"/>
          </a:xfrm>
          <a:prstGeom prst="roundRect">
            <a:avLst>
              <a:gd name="adj" fmla="val 1625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426630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solidFill>
                  <a:schemeClr val="accent1"/>
                </a:solidFill>
              </a:rPr>
              <a:t>HTP</a:t>
            </a:r>
            <a:endParaRPr lang="es-AR" dirty="0">
              <a:solidFill>
                <a:schemeClr val="accent1"/>
              </a:solidFill>
            </a:endParaRPr>
          </a:p>
        </p:txBody>
      </p:sp>
      <p:sp>
        <p:nvSpPr>
          <p:cNvPr id="3" name="Marcador de contenido 2"/>
          <p:cNvSpPr>
            <a:spLocks noGrp="1"/>
          </p:cNvSpPr>
          <p:nvPr>
            <p:ph idx="1"/>
          </p:nvPr>
        </p:nvSpPr>
        <p:spPr>
          <a:xfrm>
            <a:off x="457200" y="1353617"/>
            <a:ext cx="5181600" cy="4525963"/>
          </a:xfrm>
        </p:spPr>
        <p:txBody>
          <a:bodyPr>
            <a:normAutofit/>
          </a:bodyPr>
          <a:lstStyle/>
          <a:p>
            <a:r>
              <a:rPr lang="es-AR" sz="2400" dirty="0" smtClean="0"/>
              <a:t>En pacientes </a:t>
            </a:r>
            <a:r>
              <a:rPr lang="es-AR" sz="2400" dirty="0"/>
              <a:t>con FPI, en espera de trasplante, el 32% tenia HTP por cateterismo </a:t>
            </a:r>
            <a:r>
              <a:rPr lang="es-AR" sz="2400" dirty="0" smtClean="0"/>
              <a:t>derecho.</a:t>
            </a:r>
          </a:p>
          <a:p>
            <a:pPr marL="0" indent="0">
              <a:buNone/>
            </a:pPr>
            <a:endParaRPr lang="es-AR" sz="2400" dirty="0"/>
          </a:p>
          <a:p>
            <a:r>
              <a:rPr lang="es-AR" sz="2400" dirty="0" smtClean="0">
                <a:ea typeface="Calibri"/>
                <a:cs typeface="Times New Roman"/>
              </a:rPr>
              <a:t>FPI + HTP tenían mayor </a:t>
            </a:r>
            <a:r>
              <a:rPr lang="es-AR" sz="2400" dirty="0">
                <a:ea typeface="Calibri"/>
                <a:cs typeface="Times New Roman"/>
              </a:rPr>
              <a:t>mortalidad </a:t>
            </a:r>
            <a:r>
              <a:rPr lang="es-AR" sz="2400" dirty="0" smtClean="0">
                <a:ea typeface="Calibri"/>
                <a:cs typeface="Times New Roman"/>
              </a:rPr>
              <a:t>(</a:t>
            </a:r>
            <a:r>
              <a:rPr lang="es-AR" sz="2400" dirty="0">
                <a:ea typeface="Calibri"/>
                <a:cs typeface="Times New Roman"/>
              </a:rPr>
              <a:t>1-año de 28% en comparación con el 5,5% en los pacientes sin </a:t>
            </a:r>
            <a:r>
              <a:rPr lang="es-AR" sz="2400" dirty="0" smtClean="0">
                <a:ea typeface="Calibri"/>
                <a:cs typeface="Times New Roman"/>
              </a:rPr>
              <a:t>HTP).</a:t>
            </a:r>
          </a:p>
          <a:p>
            <a:pPr marL="0" indent="0">
              <a:buNone/>
            </a:pPr>
            <a:endParaRPr lang="es-AR" sz="2400" dirty="0" smtClean="0">
              <a:ea typeface="Calibri"/>
              <a:cs typeface="Times New Roman"/>
            </a:endParaRPr>
          </a:p>
          <a:p>
            <a:r>
              <a:rPr lang="es-AR" sz="2400" dirty="0" smtClean="0">
                <a:ea typeface="Calibri"/>
                <a:cs typeface="Times New Roman"/>
              </a:rPr>
              <a:t>El </a:t>
            </a:r>
            <a:r>
              <a:rPr lang="es-AR" sz="2400" dirty="0">
                <a:ea typeface="Calibri"/>
                <a:cs typeface="Times New Roman"/>
              </a:rPr>
              <a:t>riesgo de mortalidad se correlacionó linealmente </a:t>
            </a:r>
            <a:r>
              <a:rPr lang="es-AR" sz="2400" dirty="0" smtClean="0">
                <a:ea typeface="Calibri"/>
                <a:cs typeface="Times New Roman"/>
              </a:rPr>
              <a:t>con la PAPM.  </a:t>
            </a:r>
            <a:endParaRPr lang="es-AR" sz="2400" dirty="0"/>
          </a:p>
        </p:txBody>
      </p:sp>
      <p:sp>
        <p:nvSpPr>
          <p:cNvPr id="4" name="CuadroTexto 3"/>
          <p:cNvSpPr txBox="1"/>
          <p:nvPr/>
        </p:nvSpPr>
        <p:spPr>
          <a:xfrm>
            <a:off x="990600" y="5910719"/>
            <a:ext cx="7848600" cy="523220"/>
          </a:xfrm>
          <a:prstGeom prst="rect">
            <a:avLst/>
          </a:prstGeom>
          <a:noFill/>
        </p:spPr>
        <p:txBody>
          <a:bodyPr wrap="square" rtlCol="0">
            <a:spAutoFit/>
          </a:bodyPr>
          <a:lstStyle/>
          <a:p>
            <a:r>
              <a:rPr lang="es-AR" sz="1400" b="1" dirty="0">
                <a:solidFill>
                  <a:srgbClr val="4F81BD"/>
                </a:solidFill>
              </a:rPr>
              <a:t>Lettieri CJ</a:t>
            </a:r>
            <a:r>
              <a:rPr lang="es-AR" sz="1400" b="1" dirty="0" smtClean="0">
                <a:solidFill>
                  <a:srgbClr val="4F81BD"/>
                </a:solidFill>
              </a:rPr>
              <a:t>, et al. </a:t>
            </a:r>
            <a:r>
              <a:rPr lang="es-AR" sz="1400" b="1" dirty="0" err="1" smtClean="0">
                <a:solidFill>
                  <a:srgbClr val="4F81BD"/>
                </a:solidFill>
              </a:rPr>
              <a:t>Prevalence</a:t>
            </a:r>
            <a:r>
              <a:rPr lang="es-AR" sz="1400" b="1" dirty="0" smtClean="0">
                <a:solidFill>
                  <a:srgbClr val="4F81BD"/>
                </a:solidFill>
              </a:rPr>
              <a:t> </a:t>
            </a:r>
            <a:r>
              <a:rPr lang="en-US" sz="1400" b="1" dirty="0" smtClean="0">
                <a:solidFill>
                  <a:srgbClr val="4F81BD"/>
                </a:solidFill>
              </a:rPr>
              <a:t>and </a:t>
            </a:r>
            <a:r>
              <a:rPr lang="en-US" sz="1400" b="1" dirty="0">
                <a:solidFill>
                  <a:srgbClr val="4F81BD"/>
                </a:solidFill>
              </a:rPr>
              <a:t>outcomes of pulmonary arterial hypertension in </a:t>
            </a:r>
            <a:r>
              <a:rPr lang="en-US" sz="1400" b="1" dirty="0" smtClean="0">
                <a:solidFill>
                  <a:srgbClr val="4F81BD"/>
                </a:solidFill>
              </a:rPr>
              <a:t>advanced idiopathic </a:t>
            </a:r>
            <a:r>
              <a:rPr lang="en-US" sz="1400" b="1" dirty="0">
                <a:solidFill>
                  <a:srgbClr val="4F81BD"/>
                </a:solidFill>
              </a:rPr>
              <a:t>pulmonary fibrosis. Chest 2006;129:746–752.</a:t>
            </a:r>
            <a:endParaRPr lang="es-AR" sz="1400" b="1" dirty="0">
              <a:solidFill>
                <a:srgbClr val="4F81BD"/>
              </a:solidFill>
            </a:endParaRPr>
          </a:p>
        </p:txBody>
      </p:sp>
      <p:pic>
        <p:nvPicPr>
          <p:cNvPr id="5" name="Imagen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867400" y="2286000"/>
            <a:ext cx="2946400" cy="2432599"/>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 xmlns:p14="http://schemas.microsoft.com/office/powerpoint/2010/main" val="3001895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70C0"/>
                </a:solidFill>
              </a:rPr>
              <a:t>Cuando</a:t>
            </a:r>
            <a:r>
              <a:rPr lang="en-US" dirty="0" smtClean="0">
                <a:solidFill>
                  <a:srgbClr val="0070C0"/>
                </a:solidFill>
              </a:rPr>
              <a:t> </a:t>
            </a:r>
            <a:r>
              <a:rPr lang="en-US" dirty="0" err="1" smtClean="0">
                <a:solidFill>
                  <a:srgbClr val="0070C0"/>
                </a:solidFill>
              </a:rPr>
              <a:t>sospechar</a:t>
            </a:r>
            <a:r>
              <a:rPr lang="en-US" dirty="0" smtClean="0">
                <a:solidFill>
                  <a:srgbClr val="0070C0"/>
                </a:solidFill>
              </a:rPr>
              <a:t> HTP</a:t>
            </a:r>
            <a:endParaRPr lang="es-AR" dirty="0">
              <a:solidFill>
                <a:srgbClr val="0070C0"/>
              </a:solidFill>
            </a:endParaRPr>
          </a:p>
        </p:txBody>
      </p:sp>
      <p:sp>
        <p:nvSpPr>
          <p:cNvPr id="3" name="Content Placeholder 2"/>
          <p:cNvSpPr>
            <a:spLocks noGrp="1"/>
          </p:cNvSpPr>
          <p:nvPr>
            <p:ph idx="1"/>
          </p:nvPr>
        </p:nvSpPr>
        <p:spPr/>
        <p:txBody>
          <a:bodyPr>
            <a:normAutofit/>
          </a:bodyPr>
          <a:lstStyle/>
          <a:p>
            <a:r>
              <a:rPr lang="es-AR" dirty="0" err="1" smtClean="0">
                <a:ea typeface="Calibri"/>
                <a:cs typeface="Times New Roman"/>
              </a:rPr>
              <a:t>ECOdoppler</a:t>
            </a:r>
            <a:r>
              <a:rPr lang="es-AR" dirty="0" smtClean="0">
                <a:ea typeface="Calibri"/>
                <a:cs typeface="Times New Roman"/>
              </a:rPr>
              <a:t> </a:t>
            </a:r>
          </a:p>
          <a:p>
            <a:r>
              <a:rPr lang="es-AR" dirty="0" smtClean="0">
                <a:ea typeface="Calibri"/>
                <a:cs typeface="Times New Roman"/>
              </a:rPr>
              <a:t>BNP </a:t>
            </a:r>
          </a:p>
          <a:p>
            <a:r>
              <a:rPr lang="es-AR" dirty="0" err="1" smtClean="0">
                <a:ea typeface="Calibri"/>
                <a:cs typeface="Times New Roman"/>
              </a:rPr>
              <a:t>Diametro</a:t>
            </a:r>
            <a:r>
              <a:rPr lang="es-AR" dirty="0" smtClean="0">
                <a:ea typeface="Calibri"/>
                <a:cs typeface="Times New Roman"/>
              </a:rPr>
              <a:t> de la Arteria </a:t>
            </a:r>
            <a:r>
              <a:rPr lang="es-AR" dirty="0">
                <a:ea typeface="Calibri"/>
                <a:cs typeface="Times New Roman"/>
              </a:rPr>
              <a:t>pulmonar principal </a:t>
            </a:r>
            <a:endParaRPr lang="es-AR" dirty="0" smtClean="0">
              <a:ea typeface="Calibri"/>
              <a:cs typeface="Times New Roman"/>
            </a:endParaRPr>
          </a:p>
          <a:p>
            <a:r>
              <a:rPr lang="es-AR" dirty="0" smtClean="0">
                <a:ea typeface="Calibri"/>
                <a:cs typeface="Times New Roman"/>
              </a:rPr>
              <a:t>Otros: - DLCO reducida</a:t>
            </a:r>
          </a:p>
          <a:p>
            <a:pPr marL="0" indent="0">
              <a:buNone/>
            </a:pPr>
            <a:r>
              <a:rPr lang="es-AR" dirty="0">
                <a:ea typeface="Calibri"/>
                <a:cs typeface="Times New Roman"/>
              </a:rPr>
              <a:t> </a:t>
            </a:r>
            <a:r>
              <a:rPr lang="es-AR" dirty="0" smtClean="0">
                <a:ea typeface="Calibri"/>
                <a:cs typeface="Times New Roman"/>
              </a:rPr>
              <a:t>               - uso </a:t>
            </a:r>
            <a:r>
              <a:rPr lang="es-AR" dirty="0">
                <a:ea typeface="Calibri"/>
                <a:cs typeface="Times New Roman"/>
              </a:rPr>
              <a:t>de oxígeno suplementario, </a:t>
            </a:r>
            <a:endParaRPr lang="es-AR" dirty="0" smtClean="0">
              <a:ea typeface="Calibri"/>
              <a:cs typeface="Times New Roman"/>
            </a:endParaRPr>
          </a:p>
          <a:p>
            <a:pPr marL="0" indent="0">
              <a:buNone/>
            </a:pPr>
            <a:r>
              <a:rPr lang="es-AR" dirty="0">
                <a:ea typeface="Calibri"/>
                <a:cs typeface="Times New Roman"/>
              </a:rPr>
              <a:t> </a:t>
            </a:r>
            <a:r>
              <a:rPr lang="es-AR" dirty="0" smtClean="0">
                <a:ea typeface="Calibri"/>
                <a:cs typeface="Times New Roman"/>
              </a:rPr>
              <a:t>               - malos </a:t>
            </a:r>
            <a:r>
              <a:rPr lang="es-AR" dirty="0">
                <a:ea typeface="Calibri"/>
                <a:cs typeface="Times New Roman"/>
              </a:rPr>
              <a:t>resultados en </a:t>
            </a:r>
            <a:r>
              <a:rPr lang="es-AR" dirty="0" smtClean="0">
                <a:ea typeface="Calibri"/>
                <a:cs typeface="Times New Roman"/>
              </a:rPr>
              <a:t>TM6M </a:t>
            </a:r>
            <a:endParaRPr lang="es-AR" dirty="0"/>
          </a:p>
        </p:txBody>
      </p:sp>
    </p:spTree>
    <p:extLst>
      <p:ext uri="{BB962C8B-B14F-4D97-AF65-F5344CB8AC3E}">
        <p14:creationId xmlns="" xmlns:p14="http://schemas.microsoft.com/office/powerpoint/2010/main" val="311528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066800" y="125413"/>
            <a:ext cx="6800850" cy="1398587"/>
          </a:xfrm>
        </p:spPr>
        <p:txBody>
          <a:bodyPr>
            <a:normAutofit/>
          </a:bodyPr>
          <a:lstStyle/>
          <a:p>
            <a:pPr eaLnBrk="1" hangingPunct="1"/>
            <a:r>
              <a:rPr lang="es-ES" altLang="es-AR" dirty="0" smtClean="0">
                <a:solidFill>
                  <a:srgbClr val="0070C0"/>
                </a:solidFill>
              </a:rPr>
              <a:t>Tratamiento específico?</a:t>
            </a:r>
          </a:p>
        </p:txBody>
      </p:sp>
      <p:sp>
        <p:nvSpPr>
          <p:cNvPr id="48131" name="Rectangle 3"/>
          <p:cNvSpPr>
            <a:spLocks noGrp="1" noChangeArrowheads="1"/>
          </p:cNvSpPr>
          <p:nvPr>
            <p:ph type="body" idx="1"/>
          </p:nvPr>
        </p:nvSpPr>
        <p:spPr>
          <a:xfrm>
            <a:off x="4648200" y="2133600"/>
            <a:ext cx="4064000" cy="3438525"/>
          </a:xfrm>
        </p:spPr>
        <p:txBody>
          <a:bodyPr/>
          <a:lstStyle/>
          <a:p>
            <a:pPr eaLnBrk="1" hangingPunct="1">
              <a:lnSpc>
                <a:spcPct val="90000"/>
              </a:lnSpc>
              <a:buFontTx/>
              <a:buNone/>
            </a:pPr>
            <a:r>
              <a:rPr lang="es-ES" altLang="es-AR" sz="2100" b="1" u="sng" dirty="0" smtClean="0">
                <a:solidFill>
                  <a:srgbClr val="000000"/>
                </a:solidFill>
              </a:rPr>
              <a:t>Medidas terapéuticas disponibles</a:t>
            </a:r>
          </a:p>
          <a:p>
            <a:pPr eaLnBrk="1" hangingPunct="1">
              <a:lnSpc>
                <a:spcPct val="90000"/>
              </a:lnSpc>
              <a:buFontTx/>
              <a:buNone/>
            </a:pPr>
            <a:endParaRPr lang="es-ES" altLang="es-AR" sz="2100" i="1" dirty="0" smtClean="0">
              <a:solidFill>
                <a:srgbClr val="000000"/>
              </a:solidFill>
            </a:endParaRPr>
          </a:p>
          <a:p>
            <a:pPr eaLnBrk="1" hangingPunct="1">
              <a:lnSpc>
                <a:spcPct val="90000"/>
              </a:lnSpc>
            </a:pPr>
            <a:r>
              <a:rPr lang="es-ES" altLang="es-AR" sz="2000" dirty="0" smtClean="0">
                <a:solidFill>
                  <a:srgbClr val="000000"/>
                </a:solidFill>
              </a:rPr>
              <a:t>Generales: O2 (en pacientes </a:t>
            </a:r>
            <a:r>
              <a:rPr lang="es-ES" altLang="es-AR" sz="2000" dirty="0" err="1" smtClean="0">
                <a:solidFill>
                  <a:srgbClr val="000000"/>
                </a:solidFill>
              </a:rPr>
              <a:t>hipox</a:t>
            </a:r>
            <a:r>
              <a:rPr lang="es-ES" altLang="es-AR" sz="2000" dirty="0" err="1" smtClean="0">
                <a:solidFill>
                  <a:srgbClr val="000000"/>
                </a:solidFill>
                <a:cs typeface="Arial" panose="020B0604020202020204" pitchFamily="34" charset="0"/>
              </a:rPr>
              <a:t>é</a:t>
            </a:r>
            <a:r>
              <a:rPr lang="es-ES" altLang="es-AR" sz="2000" dirty="0" err="1" smtClean="0">
                <a:solidFill>
                  <a:srgbClr val="000000"/>
                </a:solidFill>
              </a:rPr>
              <a:t>micos</a:t>
            </a:r>
            <a:r>
              <a:rPr lang="es-ES" altLang="es-AR" sz="2000" dirty="0" smtClean="0">
                <a:solidFill>
                  <a:srgbClr val="000000"/>
                </a:solidFill>
              </a:rPr>
              <a:t>), diuréticos (si hay fallo derecho) y anticoagulación ?.</a:t>
            </a:r>
          </a:p>
          <a:p>
            <a:pPr eaLnBrk="1" hangingPunct="1">
              <a:lnSpc>
                <a:spcPct val="90000"/>
              </a:lnSpc>
              <a:buFontTx/>
              <a:buNone/>
            </a:pPr>
            <a:endParaRPr lang="es-ES" altLang="es-AR" sz="2000" dirty="0" smtClean="0">
              <a:solidFill>
                <a:srgbClr val="000000"/>
              </a:solidFill>
            </a:endParaRPr>
          </a:p>
        </p:txBody>
      </p:sp>
      <p:pic>
        <p:nvPicPr>
          <p:cNvPr id="5" name="Picture 4"/>
          <p:cNvPicPr>
            <a:picLocks noChangeAspect="1"/>
          </p:cNvPicPr>
          <p:nvPr/>
        </p:nvPicPr>
        <p:blipFill>
          <a:blip r:embed="rId2"/>
          <a:stretch>
            <a:fillRect/>
          </a:stretch>
        </p:blipFill>
        <p:spPr>
          <a:xfrm>
            <a:off x="228600" y="1524000"/>
            <a:ext cx="4021138" cy="5060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8137" name="Rectangle 8"/>
          <p:cNvSpPr>
            <a:spLocks noChangeArrowheads="1"/>
          </p:cNvSpPr>
          <p:nvPr/>
        </p:nvSpPr>
        <p:spPr bwMode="auto">
          <a:xfrm>
            <a:off x="3241675" y="5329238"/>
            <a:ext cx="5616575"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s-AR" sz="1400" dirty="0">
                <a:solidFill>
                  <a:srgbClr val="0070C0"/>
                </a:solidFill>
                <a:latin typeface="Calibri" panose="020F0502020204030204" pitchFamily="34" charset="0"/>
              </a:rPr>
              <a:t>Am J </a:t>
            </a:r>
            <a:r>
              <a:rPr lang="en-US" altLang="es-AR" sz="1400" dirty="0" err="1">
                <a:solidFill>
                  <a:srgbClr val="0070C0"/>
                </a:solidFill>
                <a:latin typeface="Calibri" panose="020F0502020204030204" pitchFamily="34" charset="0"/>
              </a:rPr>
              <a:t>RespirCrit</a:t>
            </a:r>
            <a:r>
              <a:rPr lang="en-US" altLang="es-AR" sz="1400" dirty="0">
                <a:solidFill>
                  <a:srgbClr val="0070C0"/>
                </a:solidFill>
                <a:latin typeface="Calibri" panose="020F0502020204030204" pitchFamily="34" charset="0"/>
              </a:rPr>
              <a:t> Care Med 2010;181</a:t>
            </a:r>
          </a:p>
          <a:p>
            <a:pPr algn="r" eaLnBrk="1" hangingPunct="1"/>
            <a:r>
              <a:rPr lang="en-US" altLang="es-AR" sz="1400" dirty="0">
                <a:solidFill>
                  <a:srgbClr val="0070C0"/>
                </a:solidFill>
                <a:latin typeface="Calibri" panose="020F0502020204030204" pitchFamily="34" charset="0"/>
              </a:rPr>
              <a:t>N </a:t>
            </a:r>
            <a:r>
              <a:rPr lang="en-US" altLang="es-AR" sz="1400" dirty="0" err="1">
                <a:solidFill>
                  <a:srgbClr val="0070C0"/>
                </a:solidFill>
                <a:latin typeface="Calibri" panose="020F0502020204030204" pitchFamily="34" charset="0"/>
              </a:rPr>
              <a:t>Engl</a:t>
            </a:r>
            <a:r>
              <a:rPr lang="en-US" altLang="es-AR" sz="1400" dirty="0">
                <a:solidFill>
                  <a:srgbClr val="0070C0"/>
                </a:solidFill>
                <a:latin typeface="Calibri" panose="020F0502020204030204" pitchFamily="34" charset="0"/>
              </a:rPr>
              <a:t> J Med 2010; 363:620</a:t>
            </a:r>
          </a:p>
          <a:p>
            <a:pPr algn="r" eaLnBrk="1" hangingPunct="1"/>
            <a:r>
              <a:rPr lang="en-US" altLang="es-AR" sz="1400" dirty="0">
                <a:solidFill>
                  <a:srgbClr val="0070C0"/>
                </a:solidFill>
                <a:latin typeface="Calibri" panose="020F0502020204030204" pitchFamily="34" charset="0"/>
              </a:rPr>
              <a:t>Gilead Sciences, </a:t>
            </a:r>
            <a:r>
              <a:rPr lang="en-US" altLang="es-AR" sz="1400" dirty="0" err="1">
                <a:solidFill>
                  <a:srgbClr val="0070C0"/>
                </a:solidFill>
                <a:latin typeface="Calibri" panose="020F0502020204030204" pitchFamily="34" charset="0"/>
              </a:rPr>
              <a:t>Inc</a:t>
            </a:r>
            <a:r>
              <a:rPr lang="en-US" altLang="es-AR" sz="1400" dirty="0">
                <a:solidFill>
                  <a:srgbClr val="0070C0"/>
                </a:solidFill>
                <a:latin typeface="Calibri" panose="020F0502020204030204" pitchFamily="34" charset="0"/>
              </a:rPr>
              <a:t>; December 22, 2010</a:t>
            </a:r>
          </a:p>
          <a:p>
            <a:pPr algn="r" eaLnBrk="1" hangingPunct="1"/>
            <a:r>
              <a:rPr lang="en-US" altLang="es-AR" sz="1400" dirty="0" err="1">
                <a:solidFill>
                  <a:srgbClr val="0070C0"/>
                </a:solidFill>
                <a:latin typeface="Calibri" panose="020F0502020204030204" pitchFamily="34" charset="0"/>
              </a:rPr>
              <a:t>ActelionPharmaceuticals</a:t>
            </a:r>
            <a:r>
              <a:rPr lang="en-US" altLang="es-AR" sz="1400" dirty="0">
                <a:solidFill>
                  <a:srgbClr val="0070C0"/>
                </a:solidFill>
                <a:latin typeface="Calibri" panose="020F0502020204030204" pitchFamily="34" charset="0"/>
              </a:rPr>
              <a:t> Ltd; August 29, 2011</a:t>
            </a:r>
          </a:p>
        </p:txBody>
      </p:sp>
      <p:sp>
        <p:nvSpPr>
          <p:cNvPr id="6" name="5 Rectángulo"/>
          <p:cNvSpPr/>
          <p:nvPr/>
        </p:nvSpPr>
        <p:spPr>
          <a:xfrm>
            <a:off x="3071802" y="2500306"/>
            <a:ext cx="1214446" cy="4071966"/>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 xmlns:p14="http://schemas.microsoft.com/office/powerpoint/2010/main" val="420489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box(in)">
                                      <p:cBhvr>
                                        <p:cTn id="7" dur="500"/>
                                        <p:tgtEl>
                                          <p:spTgt spid="481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48131">
                                            <p:txEl>
                                              <p:pRg st="0" end="0"/>
                                            </p:txEl>
                                          </p:spTgt>
                                        </p:tgtEl>
                                        <p:attrNameLst>
                                          <p:attrName>style.visibility</p:attrName>
                                        </p:attrNameLst>
                                      </p:cBhvr>
                                      <p:to>
                                        <p:strVal val="visible"/>
                                      </p:to>
                                    </p:set>
                                    <p:animEffect transition="in" filter="barn(inHorizontal)">
                                      <p:cBhvr>
                                        <p:cTn id="12" dur="500"/>
                                        <p:tgtEl>
                                          <p:spTgt spid="481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animEffect transition="in" filter="barn(inHorizontal)">
                                      <p:cBhvr>
                                        <p:cTn id="17" dur="500"/>
                                        <p:tgtEl>
                                          <p:spTgt spid="481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1" grpId="0" build="p"/>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solidFill>
                  <a:schemeClr val="accent1"/>
                </a:solidFill>
              </a:rPr>
              <a:t>Por lo tanto….</a:t>
            </a:r>
            <a:endParaRPr lang="es-AR" dirty="0">
              <a:solidFill>
                <a:schemeClr val="accent1"/>
              </a:solidFill>
            </a:endParaRPr>
          </a:p>
        </p:txBody>
      </p:sp>
      <p:sp>
        <p:nvSpPr>
          <p:cNvPr id="3" name="Marcador de contenido 2"/>
          <p:cNvSpPr>
            <a:spLocks noGrp="1"/>
          </p:cNvSpPr>
          <p:nvPr>
            <p:ph idx="1"/>
          </p:nvPr>
        </p:nvSpPr>
        <p:spPr>
          <a:xfrm>
            <a:off x="457200" y="1600201"/>
            <a:ext cx="8229600" cy="2819400"/>
          </a:xfrm>
        </p:spPr>
        <p:txBody>
          <a:bodyPr/>
          <a:lstStyle/>
          <a:p>
            <a:r>
              <a:rPr lang="es-AR" b="1" i="1" dirty="0">
                <a:solidFill>
                  <a:srgbClr val="FF0000"/>
                </a:solidFill>
              </a:rPr>
              <a:t>No se recomienda </a:t>
            </a:r>
            <a:r>
              <a:rPr lang="es-AR" dirty="0"/>
              <a:t>la realización de </a:t>
            </a:r>
            <a:r>
              <a:rPr lang="es-AR" dirty="0" smtClean="0"/>
              <a:t>CCD de </a:t>
            </a:r>
            <a:r>
              <a:rPr lang="es-AR" dirty="0"/>
              <a:t>manera </a:t>
            </a:r>
            <a:r>
              <a:rPr lang="es-AR" b="1" i="1" dirty="0">
                <a:solidFill>
                  <a:srgbClr val="FF0000"/>
                </a:solidFill>
              </a:rPr>
              <a:t>rutinaria</a:t>
            </a:r>
            <a:r>
              <a:rPr lang="es-AR" dirty="0"/>
              <a:t> en </a:t>
            </a:r>
            <a:r>
              <a:rPr lang="es-AR" dirty="0" smtClean="0"/>
              <a:t>FPI ( fuera del protocolo pre trasplante) , </a:t>
            </a:r>
            <a:r>
              <a:rPr lang="es-AR" dirty="0"/>
              <a:t>con fines de evaluación </a:t>
            </a:r>
            <a:r>
              <a:rPr lang="es-AR" dirty="0" smtClean="0"/>
              <a:t>pronóstica</a:t>
            </a:r>
            <a:r>
              <a:rPr lang="es-AR" dirty="0"/>
              <a:t>, dada la falta de terapia especifica</a:t>
            </a:r>
          </a:p>
          <a:p>
            <a:endParaRPr lang="es-AR" dirty="0"/>
          </a:p>
        </p:txBody>
      </p:sp>
      <p:sp>
        <p:nvSpPr>
          <p:cNvPr id="4" name="CuadroTexto 3"/>
          <p:cNvSpPr txBox="1"/>
          <p:nvPr/>
        </p:nvSpPr>
        <p:spPr>
          <a:xfrm>
            <a:off x="533400" y="4876800"/>
            <a:ext cx="8001000" cy="1077218"/>
          </a:xfrm>
          <a:prstGeom prst="rect">
            <a:avLst/>
          </a:prstGeom>
          <a:noFill/>
        </p:spPr>
        <p:txBody>
          <a:bodyPr wrap="square" rtlCol="0">
            <a:spAutoFit/>
          </a:bodyPr>
          <a:lstStyle/>
          <a:p>
            <a:pPr marL="457200" indent="-457200">
              <a:buFont typeface="Arial" panose="020B0604020202020204" pitchFamily="34" charset="0"/>
              <a:buChar char="•"/>
            </a:pPr>
            <a:r>
              <a:rPr lang="es-AR" sz="3200" dirty="0" smtClean="0">
                <a:solidFill>
                  <a:prstClr val="black"/>
                </a:solidFill>
              </a:rPr>
              <a:t>Oxígeno, diuréticos, Tratamiento del </a:t>
            </a:r>
            <a:r>
              <a:rPr lang="es-AR" sz="3200" dirty="0" err="1" smtClean="0">
                <a:solidFill>
                  <a:prstClr val="black"/>
                </a:solidFill>
              </a:rPr>
              <a:t>Cor</a:t>
            </a:r>
            <a:r>
              <a:rPr lang="es-AR" sz="3200" dirty="0" smtClean="0">
                <a:solidFill>
                  <a:prstClr val="black"/>
                </a:solidFill>
              </a:rPr>
              <a:t> </a:t>
            </a:r>
            <a:r>
              <a:rPr lang="es-AR" sz="3200" dirty="0" err="1" smtClean="0">
                <a:solidFill>
                  <a:prstClr val="black"/>
                </a:solidFill>
              </a:rPr>
              <a:t>Pulmonale</a:t>
            </a:r>
            <a:r>
              <a:rPr lang="es-AR" sz="3200" dirty="0" smtClean="0">
                <a:solidFill>
                  <a:prstClr val="black"/>
                </a:solidFill>
              </a:rPr>
              <a:t>, ACO, Rehabilitación, </a:t>
            </a:r>
            <a:r>
              <a:rPr lang="es-AR" sz="3200" dirty="0" err="1" smtClean="0">
                <a:solidFill>
                  <a:prstClr val="black"/>
                </a:solidFill>
              </a:rPr>
              <a:t>etc</a:t>
            </a:r>
            <a:endParaRPr lang="es-AR" sz="3200" dirty="0">
              <a:solidFill>
                <a:prstClr val="black"/>
              </a:solidFill>
            </a:endParaRPr>
          </a:p>
        </p:txBody>
      </p:sp>
    </p:spTree>
    <p:extLst>
      <p:ext uri="{BB962C8B-B14F-4D97-AF65-F5344CB8AC3E}">
        <p14:creationId xmlns="" xmlns:p14="http://schemas.microsoft.com/office/powerpoint/2010/main" val="254972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s-AR" dirty="0" smtClean="0">
                <a:solidFill>
                  <a:srgbClr val="FF0000"/>
                </a:solidFill>
              </a:rPr>
              <a:t>Combinación Fibrosis y Enfisema </a:t>
            </a:r>
            <a:endParaRPr lang="es-AR" dirty="0">
              <a:solidFill>
                <a:srgbClr val="FF0000"/>
              </a:solidFill>
            </a:endParaRPr>
          </a:p>
        </p:txBody>
      </p:sp>
      <p:sp>
        <p:nvSpPr>
          <p:cNvPr id="3" name="Marcador de contenido 2"/>
          <p:cNvSpPr>
            <a:spLocks noGrp="1"/>
          </p:cNvSpPr>
          <p:nvPr>
            <p:ph idx="1"/>
          </p:nvPr>
        </p:nvSpPr>
        <p:spPr>
          <a:xfrm>
            <a:off x="457200" y="1828800"/>
            <a:ext cx="8229600" cy="4525963"/>
          </a:xfrm>
        </p:spPr>
        <p:txBody>
          <a:bodyPr/>
          <a:lstStyle/>
          <a:p>
            <a:r>
              <a:rPr lang="es-AR" dirty="0"/>
              <a:t>S</a:t>
            </a:r>
            <a:r>
              <a:rPr lang="es-AR" dirty="0" smtClean="0"/>
              <a:t>ubtipo diferente de pacientes</a:t>
            </a:r>
          </a:p>
          <a:p>
            <a:r>
              <a:rPr lang="es-AR" dirty="0" smtClean="0"/>
              <a:t>TBQ severos</a:t>
            </a:r>
          </a:p>
          <a:p>
            <a:r>
              <a:rPr lang="es-AR" dirty="0" smtClean="0"/>
              <a:t>Gran caída de la DLCO, reducción parcial de los volúmenes pulmonares y la FVC. </a:t>
            </a:r>
          </a:p>
          <a:p>
            <a:r>
              <a:rPr lang="es-AR" dirty="0" smtClean="0">
                <a:solidFill>
                  <a:prstClr val="black"/>
                </a:solidFill>
              </a:rPr>
              <a:t>Desarrollo </a:t>
            </a:r>
            <a:r>
              <a:rPr lang="es-AR" dirty="0">
                <a:solidFill>
                  <a:prstClr val="black"/>
                </a:solidFill>
              </a:rPr>
              <a:t>precoz de HTP</a:t>
            </a:r>
          </a:p>
          <a:p>
            <a:r>
              <a:rPr lang="en-US" dirty="0"/>
              <a:t>No se dispone de </a:t>
            </a:r>
            <a:r>
              <a:rPr lang="en-US" dirty="0" err="1"/>
              <a:t>drogas</a:t>
            </a:r>
            <a:r>
              <a:rPr lang="en-US" dirty="0"/>
              <a:t> </a:t>
            </a:r>
            <a:r>
              <a:rPr lang="en-US" dirty="0" err="1"/>
              <a:t>especificas</a:t>
            </a:r>
            <a:endParaRPr lang="en-US" dirty="0"/>
          </a:p>
          <a:p>
            <a:endParaRPr lang="es-AR" dirty="0" smtClean="0"/>
          </a:p>
          <a:p>
            <a:endParaRPr lang="es-AR" dirty="0"/>
          </a:p>
        </p:txBody>
      </p:sp>
    </p:spTree>
    <p:extLst>
      <p:ext uri="{BB962C8B-B14F-4D97-AF65-F5344CB8AC3E}">
        <p14:creationId xmlns="" xmlns:p14="http://schemas.microsoft.com/office/powerpoint/2010/main" val="280017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out)">
                                      <p:cBhvr>
                                        <p:cTn id="7" dur="1000"/>
                                        <p:tgtEl>
                                          <p:spTgt spid="3">
                                            <p:txEl>
                                              <p:pRg st="0" end="0"/>
                                            </p:txEl>
                                          </p:spTgt>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out)">
                                      <p:cBhvr>
                                        <p:cTn id="10" dur="1000"/>
                                        <p:tgtEl>
                                          <p:spTgt spid="3">
                                            <p:txEl>
                                              <p:pRg st="1" end="1"/>
                                            </p:txEl>
                                          </p:spTgt>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out)">
                                      <p:cBhvr>
                                        <p:cTn id="13" dur="1000"/>
                                        <p:tgtEl>
                                          <p:spTgt spid="3">
                                            <p:txEl>
                                              <p:pRg st="2" end="2"/>
                                            </p:txEl>
                                          </p:spTgt>
                                        </p:tgtEl>
                                      </p:cBhvr>
                                    </p:animEffect>
                                  </p:childTnLst>
                                </p:cTn>
                              </p:par>
                              <p:par>
                                <p:cTn id="14" presetID="4" presetClass="entr" presetSubtype="32"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ox(out)">
                                      <p:cBhvr>
                                        <p:cTn id="16" dur="1000"/>
                                        <p:tgtEl>
                                          <p:spTgt spid="3">
                                            <p:txEl>
                                              <p:pRg st="3" end="3"/>
                                            </p:txEl>
                                          </p:spTgt>
                                        </p:tgtEl>
                                      </p:cBhvr>
                                    </p:animEffect>
                                  </p:childTnLst>
                                </p:cTn>
                              </p:par>
                              <p:par>
                                <p:cTn id="17" presetID="4" presetClass="entr" presetSubtype="32"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ox(out)">
                                      <p:cBhvr>
                                        <p:cTn id="1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s-AR" dirty="0">
                <a:solidFill>
                  <a:srgbClr val="FF0000"/>
                </a:solidFill>
                <a:ea typeface="+mj-ea"/>
                <a:cs typeface="+mj-cs"/>
              </a:rPr>
              <a:t>Predictores </a:t>
            </a:r>
            <a:r>
              <a:rPr lang="es-AR" dirty="0" smtClean="0">
                <a:solidFill>
                  <a:srgbClr val="FF0000"/>
                </a:solidFill>
                <a:ea typeface="+mj-ea"/>
                <a:cs typeface="+mj-cs"/>
              </a:rPr>
              <a:t>Radiológicos</a:t>
            </a:r>
            <a:endParaRPr lang="es-AR" dirty="0">
              <a:solidFill>
                <a:srgbClr val="FF0000"/>
              </a:solidFill>
            </a:endParaRPr>
          </a:p>
        </p:txBody>
      </p:sp>
      <p:sp>
        <p:nvSpPr>
          <p:cNvPr id="3" name="Marcador de contenido 2"/>
          <p:cNvSpPr>
            <a:spLocks noGrp="1"/>
          </p:cNvSpPr>
          <p:nvPr>
            <p:ph idx="1"/>
          </p:nvPr>
        </p:nvSpPr>
        <p:spPr>
          <a:xfrm>
            <a:off x="914400" y="2133599"/>
            <a:ext cx="7772400" cy="3810001"/>
          </a:xfrm>
        </p:spPr>
        <p:txBody>
          <a:bodyPr>
            <a:normAutofit fontScale="92500" lnSpcReduction="10000"/>
          </a:bodyPr>
          <a:lstStyle/>
          <a:p>
            <a:r>
              <a:rPr lang="es-AR" dirty="0" smtClean="0"/>
              <a:t>La TACAR es el estándar radiológico en la evaluación de la FPI</a:t>
            </a:r>
          </a:p>
          <a:p>
            <a:pPr marL="0" indent="0">
              <a:buNone/>
            </a:pPr>
            <a:endParaRPr lang="es-AR" dirty="0" smtClean="0"/>
          </a:p>
          <a:p>
            <a:r>
              <a:rPr lang="en-US" dirty="0" err="1" smtClean="0"/>
              <a:t>Proporciona</a:t>
            </a:r>
            <a:r>
              <a:rPr lang="en-US" dirty="0" smtClean="0"/>
              <a:t>: </a:t>
            </a:r>
            <a:r>
              <a:rPr lang="en-US" dirty="0" err="1" smtClean="0"/>
              <a:t>Diagnóstico</a:t>
            </a:r>
            <a:r>
              <a:rPr lang="en-US" dirty="0"/>
              <a:t>,</a:t>
            </a:r>
            <a:r>
              <a:rPr lang="en-US" dirty="0" smtClean="0"/>
              <a:t> </a:t>
            </a:r>
            <a:r>
              <a:rPr lang="en-US" dirty="0" err="1" smtClean="0"/>
              <a:t>pronóstico</a:t>
            </a:r>
            <a:r>
              <a:rPr lang="en-US" dirty="0" smtClean="0"/>
              <a:t> y </a:t>
            </a:r>
            <a:r>
              <a:rPr lang="en-US" dirty="0" err="1" smtClean="0"/>
              <a:t>correlación</a:t>
            </a:r>
            <a:r>
              <a:rPr lang="en-US" dirty="0" smtClean="0"/>
              <a:t> con el EFR. </a:t>
            </a:r>
          </a:p>
          <a:p>
            <a:pPr marL="0" indent="0">
              <a:buNone/>
            </a:pPr>
            <a:endParaRPr lang="es-AR" dirty="0" smtClean="0"/>
          </a:p>
          <a:p>
            <a:r>
              <a:rPr lang="en-US" dirty="0" err="1" smtClean="0"/>
              <a:t>Puntuación</a:t>
            </a:r>
            <a:r>
              <a:rPr lang="en-US" dirty="0" smtClean="0"/>
              <a:t> de fibrosis (</a:t>
            </a:r>
            <a:r>
              <a:rPr lang="en-US" dirty="0" err="1" smtClean="0"/>
              <a:t>reticulación</a:t>
            </a:r>
            <a:r>
              <a:rPr lang="en-US" dirty="0" smtClean="0"/>
              <a:t>, </a:t>
            </a:r>
            <a:r>
              <a:rPr lang="en-US" dirty="0" err="1" smtClean="0"/>
              <a:t>panalización</a:t>
            </a:r>
            <a:r>
              <a:rPr lang="en-US" dirty="0" smtClean="0"/>
              <a:t> y </a:t>
            </a:r>
            <a:r>
              <a:rPr lang="en-US" dirty="0" err="1" smtClean="0"/>
              <a:t>bronquioloectasias</a:t>
            </a:r>
            <a:r>
              <a:rPr lang="en-US" dirty="0" smtClean="0"/>
              <a:t>)</a:t>
            </a:r>
            <a:endParaRPr lang="es-AR" dirty="0" smtClean="0"/>
          </a:p>
          <a:p>
            <a:pPr marL="0" indent="0">
              <a:buNone/>
            </a:pPr>
            <a:endParaRPr lang="es-AR" dirty="0" smtClean="0"/>
          </a:p>
          <a:p>
            <a:endParaRPr lang="es-AR" dirty="0"/>
          </a:p>
        </p:txBody>
      </p:sp>
    </p:spTree>
    <p:extLst>
      <p:ext uri="{BB962C8B-B14F-4D97-AF65-F5344CB8AC3E}">
        <p14:creationId xmlns="" xmlns:p14="http://schemas.microsoft.com/office/powerpoint/2010/main" val="400275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1000"/>
                                        <p:tgtEl>
                                          <p:spTgt spid="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ox(in)">
                                      <p:cBhvr>
                                        <p:cTn id="10" dur="1000"/>
                                        <p:tgtEl>
                                          <p:spTgt spid="3">
                                            <p:txEl>
                                              <p:pRg st="2" end="2"/>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ox(in)">
                                      <p:cBhvr>
                                        <p:cTn id="1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s-AR" dirty="0" smtClean="0">
                <a:solidFill>
                  <a:srgbClr val="FF0000"/>
                </a:solidFill>
              </a:rPr>
              <a:t>Objetivos</a:t>
            </a:r>
            <a:endParaRPr lang="es-AR" dirty="0">
              <a:solidFill>
                <a:srgbClr val="FF0000"/>
              </a:solidFill>
            </a:endParaRPr>
          </a:p>
        </p:txBody>
      </p:sp>
      <p:sp>
        <p:nvSpPr>
          <p:cNvPr id="3" name="Marcador de contenido 2"/>
          <p:cNvSpPr>
            <a:spLocks noGrp="1"/>
          </p:cNvSpPr>
          <p:nvPr>
            <p:ph idx="1"/>
          </p:nvPr>
        </p:nvSpPr>
        <p:spPr>
          <a:xfrm>
            <a:off x="457200" y="1828800"/>
            <a:ext cx="8229600" cy="4525963"/>
          </a:xfrm>
        </p:spPr>
        <p:txBody>
          <a:bodyPr>
            <a:normAutofit fontScale="92500" lnSpcReduction="20000"/>
          </a:bodyPr>
          <a:lstStyle/>
          <a:p>
            <a:pPr>
              <a:buFontTx/>
              <a:buChar char="-"/>
            </a:pPr>
            <a:r>
              <a:rPr lang="es-AR" dirty="0" smtClean="0"/>
              <a:t>Repasar la historia natural de la FPI</a:t>
            </a:r>
          </a:p>
          <a:p>
            <a:pPr marL="0" indent="0">
              <a:buNone/>
            </a:pPr>
            <a:endParaRPr lang="es-AR" dirty="0" smtClean="0"/>
          </a:p>
          <a:p>
            <a:pPr>
              <a:buFontTx/>
              <a:buChar char="-"/>
            </a:pPr>
            <a:r>
              <a:rPr lang="es-AR" dirty="0" smtClean="0"/>
              <a:t>Noción de </a:t>
            </a:r>
            <a:r>
              <a:rPr lang="es-AR" dirty="0" smtClean="0"/>
              <a:t>“Enfermedad heterogénea”</a:t>
            </a:r>
            <a:endParaRPr lang="es-AR" dirty="0" smtClean="0"/>
          </a:p>
          <a:p>
            <a:pPr marL="0" indent="0">
              <a:buNone/>
            </a:pPr>
            <a:endParaRPr lang="es-AR" dirty="0" smtClean="0"/>
          </a:p>
          <a:p>
            <a:pPr>
              <a:buFontTx/>
              <a:buChar char="-"/>
            </a:pPr>
            <a:r>
              <a:rPr lang="en-US" dirty="0" smtClean="0"/>
              <a:t>De </a:t>
            </a:r>
            <a:r>
              <a:rPr lang="en-US" dirty="0" err="1"/>
              <a:t>que</a:t>
            </a:r>
            <a:r>
              <a:rPr lang="en-US" dirty="0"/>
              <a:t> </a:t>
            </a:r>
            <a:r>
              <a:rPr lang="en-US" dirty="0" err="1"/>
              <a:t>mueren</a:t>
            </a:r>
            <a:r>
              <a:rPr lang="en-US" dirty="0"/>
              <a:t> los </a:t>
            </a:r>
            <a:r>
              <a:rPr lang="en-US" dirty="0" err="1"/>
              <a:t>pacientes</a:t>
            </a:r>
            <a:r>
              <a:rPr lang="en-US" dirty="0"/>
              <a:t> con FPI </a:t>
            </a:r>
            <a:endParaRPr lang="en-US" dirty="0" smtClean="0"/>
          </a:p>
          <a:p>
            <a:pPr marL="0" indent="0">
              <a:buNone/>
            </a:pPr>
            <a:endParaRPr lang="es-AR" dirty="0" smtClean="0"/>
          </a:p>
          <a:p>
            <a:pPr>
              <a:buFontTx/>
              <a:buChar char="-"/>
            </a:pPr>
            <a:r>
              <a:rPr lang="es-AR" dirty="0" smtClean="0"/>
              <a:t>Describir los principales factores pronósticos de </a:t>
            </a:r>
            <a:r>
              <a:rPr lang="es-AR" dirty="0" smtClean="0"/>
              <a:t>sobrevida.</a:t>
            </a:r>
            <a:endParaRPr lang="es-AR" dirty="0" smtClean="0"/>
          </a:p>
          <a:p>
            <a:pPr marL="0" indent="0">
              <a:buNone/>
            </a:pPr>
            <a:endParaRPr lang="es-AR" dirty="0" smtClean="0"/>
          </a:p>
          <a:p>
            <a:pPr>
              <a:buFontTx/>
              <a:buChar char="-"/>
            </a:pPr>
            <a:r>
              <a:rPr lang="en-US" dirty="0" err="1" smtClean="0"/>
              <a:t>Evaluación</a:t>
            </a:r>
            <a:r>
              <a:rPr lang="en-US" dirty="0" smtClean="0"/>
              <a:t> y </a:t>
            </a:r>
            <a:r>
              <a:rPr lang="en-US" dirty="0" err="1" smtClean="0"/>
              <a:t>seguimiento</a:t>
            </a:r>
            <a:r>
              <a:rPr lang="en-US" dirty="0" smtClean="0"/>
              <a:t>.</a:t>
            </a:r>
            <a:endParaRPr lang="es-AR" dirty="0"/>
          </a:p>
          <a:p>
            <a:pPr>
              <a:buFontTx/>
              <a:buChar char="-"/>
            </a:pPr>
            <a:endParaRPr lang="es-AR" dirty="0" smtClean="0"/>
          </a:p>
        </p:txBody>
      </p:sp>
    </p:spTree>
    <p:extLst>
      <p:ext uri="{BB962C8B-B14F-4D97-AF65-F5344CB8AC3E}">
        <p14:creationId xmlns="" xmlns:p14="http://schemas.microsoft.com/office/powerpoint/2010/main" val="30917348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434" name="Rectangle 2"/>
          <p:cNvSpPr>
            <a:spLocks noChangeArrowheads="1"/>
          </p:cNvSpPr>
          <p:nvPr/>
        </p:nvSpPr>
        <p:spPr bwMode="auto">
          <a:xfrm>
            <a:off x="224328" y="5970865"/>
            <a:ext cx="3437544" cy="307777"/>
          </a:xfrm>
          <a:prstGeom prst="rect">
            <a:avLst/>
          </a:prstGeom>
          <a:noFill/>
          <a:ln w="9525">
            <a:noFill/>
            <a:miter lim="800000"/>
            <a:headEnd/>
            <a:tailEnd/>
          </a:ln>
          <a:effectLst/>
        </p:spPr>
        <p:txBody>
          <a:bodyPr wrap="none">
            <a:spAutoFit/>
          </a:bodyPr>
          <a:lstStyle/>
          <a:p>
            <a:pPr algn="ctr"/>
            <a:r>
              <a:rPr lang="en-US" sz="1400" b="1" dirty="0">
                <a:solidFill>
                  <a:schemeClr val="accent1"/>
                </a:solidFill>
              </a:rPr>
              <a:t>Flaherty KR, et al. </a:t>
            </a:r>
            <a:r>
              <a:rPr lang="en-US" sz="1400" b="1" i="1" dirty="0">
                <a:solidFill>
                  <a:schemeClr val="accent1"/>
                </a:solidFill>
              </a:rPr>
              <a:t>Thorax.</a:t>
            </a:r>
            <a:r>
              <a:rPr lang="en-US" sz="1400" b="1" dirty="0">
                <a:solidFill>
                  <a:schemeClr val="accent1"/>
                </a:solidFill>
              </a:rPr>
              <a:t> 2003;58:143-148.</a:t>
            </a:r>
          </a:p>
        </p:txBody>
      </p:sp>
      <p:graphicFrame>
        <p:nvGraphicFramePr>
          <p:cNvPr id="1170435" name="Group 3"/>
          <p:cNvGraphicFramePr>
            <a:graphicFrameLocks noGrp="1"/>
          </p:cNvGraphicFramePr>
          <p:nvPr>
            <p:extLst>
              <p:ext uri="{D42A27DB-BD31-4B8C-83A1-F6EECF244321}">
                <p14:modId xmlns="" xmlns:p14="http://schemas.microsoft.com/office/powerpoint/2010/main" val="1978397633"/>
              </p:ext>
            </p:extLst>
          </p:nvPr>
        </p:nvGraphicFramePr>
        <p:xfrm>
          <a:off x="423372" y="1295400"/>
          <a:ext cx="8331200" cy="1493520"/>
        </p:xfrm>
        <a:graphic>
          <a:graphicData uri="http://schemas.openxmlformats.org/drawingml/2006/table">
            <a:tbl>
              <a:tblPr/>
              <a:tblGrid>
                <a:gridCol w="5866866"/>
                <a:gridCol w="2464334"/>
              </a:tblGrid>
              <a:tr h="455800">
                <a:tc>
                  <a:txBody>
                    <a:bodyPr/>
                    <a:lstStyle/>
                    <a:p>
                      <a:pPr marL="0" marR="0" lvl="0" indent="0" algn="l" defTabSz="914400" rtl="0" eaLnBrk="0" fontAlgn="base" latinLnBrk="0" hangingPunct="0">
                        <a:lnSpc>
                          <a:spcPct val="100000"/>
                        </a:lnSpc>
                        <a:spcBef>
                          <a:spcPct val="0"/>
                        </a:spcBef>
                        <a:spcAft>
                          <a:spcPct val="0"/>
                        </a:spcAft>
                        <a:buClr>
                          <a:srgbClr val="FF9900"/>
                        </a:buClr>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FF9900"/>
                        </a:buClr>
                        <a:buSzTx/>
                        <a:buFontTx/>
                        <a:buNone/>
                        <a:tabLst/>
                      </a:pPr>
                      <a:r>
                        <a:rPr kumimoji="0" lang="en-US" sz="2600" b="1" i="0" u="none" strike="noStrike" cap="none" normalizeH="0" baseline="0" dirty="0" smtClean="0">
                          <a:ln>
                            <a:noFill/>
                          </a:ln>
                          <a:solidFill>
                            <a:schemeClr val="accent1"/>
                          </a:solidFill>
                          <a:effectLst/>
                          <a:latin typeface="+mj-lt"/>
                        </a:rPr>
                        <a:t>Sobrevida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428988">
                <a:tc>
                  <a:txBody>
                    <a:bodyPr/>
                    <a:lstStyle/>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2000" b="0" i="0" u="none" strike="noStrike" cap="none" normalizeH="0" baseline="0" dirty="0" smtClean="0">
                          <a:ln>
                            <a:noFill/>
                          </a:ln>
                          <a:solidFill>
                            <a:schemeClr val="tx1"/>
                          </a:solidFill>
                          <a:effectLst/>
                          <a:latin typeface="+mj-lt"/>
                        </a:rPr>
                        <a:t>TACAR:  UIP y Biopsia de UIP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9900"/>
                        </a:buClr>
                        <a:buSzTx/>
                        <a:buFontTx/>
                        <a:buNone/>
                        <a:tabLst/>
                      </a:pPr>
                      <a:r>
                        <a:rPr kumimoji="0" lang="en-US" sz="2600" b="0" i="0" u="none" strike="noStrike" cap="none" normalizeH="0" baseline="0" dirty="0" smtClean="0">
                          <a:ln>
                            <a:noFill/>
                          </a:ln>
                          <a:solidFill>
                            <a:schemeClr val="tx1"/>
                          </a:solidFill>
                          <a:effectLst/>
                          <a:latin typeface="+mj-lt"/>
                        </a:rPr>
                        <a:t>2.1 </a:t>
                      </a:r>
                      <a:r>
                        <a:rPr kumimoji="0" lang="en-US" sz="2600" b="0" i="0" u="none" strike="noStrike" cap="none" normalizeH="0" baseline="0" dirty="0" err="1" smtClean="0">
                          <a:ln>
                            <a:noFill/>
                          </a:ln>
                          <a:solidFill>
                            <a:schemeClr val="tx1"/>
                          </a:solidFill>
                          <a:effectLst/>
                          <a:latin typeface="+mj-lt"/>
                        </a:rPr>
                        <a:t>años</a:t>
                      </a:r>
                      <a:endParaRPr kumimoji="0" lang="en-US" sz="2600" b="0" i="0" u="none" strike="noStrike" cap="none" normalizeH="0" baseline="0" dirty="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988">
                <a:tc>
                  <a:txBody>
                    <a:bodyPr/>
                    <a:lstStyle/>
                    <a:p>
                      <a:pPr marL="0" marR="0" lvl="0" indent="0" algn="l" defTabSz="914400" rtl="0" eaLnBrk="0" fontAlgn="base" latinLnBrk="0" hangingPunct="0">
                        <a:lnSpc>
                          <a:spcPct val="100000"/>
                        </a:lnSpc>
                        <a:spcBef>
                          <a:spcPct val="20000"/>
                        </a:spcBef>
                        <a:spcAft>
                          <a:spcPct val="0"/>
                        </a:spcAft>
                        <a:buClr>
                          <a:srgbClr val="FF9900"/>
                        </a:buClr>
                        <a:buSzTx/>
                        <a:buFontTx/>
                        <a:buNone/>
                        <a:tabLst/>
                      </a:pPr>
                      <a:r>
                        <a:rPr kumimoji="0" lang="en-US" sz="2000" b="0" i="0" u="none" strike="noStrike" kern="1200" cap="none" normalizeH="0" baseline="0" dirty="0" smtClean="0">
                          <a:ln>
                            <a:noFill/>
                          </a:ln>
                          <a:solidFill>
                            <a:schemeClr val="tx1"/>
                          </a:solidFill>
                          <a:effectLst/>
                          <a:latin typeface="+mn-lt"/>
                          <a:ea typeface="+mn-ea"/>
                          <a:cs typeface="+mn-cs"/>
                        </a:rPr>
                        <a:t>TACAR: </a:t>
                      </a:r>
                      <a:r>
                        <a:rPr kumimoji="0" lang="en-US" sz="2000" b="0" i="0" u="none" strike="noStrike" kern="1200" cap="none" normalizeH="0" baseline="0" dirty="0" err="1" smtClean="0">
                          <a:ln>
                            <a:noFill/>
                          </a:ln>
                          <a:solidFill>
                            <a:schemeClr val="tx1"/>
                          </a:solidFill>
                          <a:effectLst/>
                          <a:latin typeface="+mn-lt"/>
                          <a:ea typeface="+mn-ea"/>
                          <a:cs typeface="+mn-cs"/>
                        </a:rPr>
                        <a:t>indeterminada</a:t>
                      </a:r>
                      <a:r>
                        <a:rPr kumimoji="0" lang="en-US" sz="2000" b="0" i="0" u="none" strike="noStrike" kern="1200" cap="none" normalizeH="0" baseline="0" dirty="0" smtClean="0">
                          <a:ln>
                            <a:noFill/>
                          </a:ln>
                          <a:solidFill>
                            <a:schemeClr val="tx1"/>
                          </a:solidFill>
                          <a:effectLst/>
                          <a:latin typeface="+mn-lt"/>
                          <a:ea typeface="+mn-ea"/>
                          <a:cs typeface="+mn-cs"/>
                        </a:rPr>
                        <a:t> y Biopsia de UIP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9900"/>
                        </a:buClr>
                        <a:buSzTx/>
                        <a:buFontTx/>
                        <a:buNone/>
                        <a:tabLst/>
                      </a:pPr>
                      <a:r>
                        <a:rPr kumimoji="0" lang="en-US" sz="2600" b="0" i="0" u="none" strike="noStrike" cap="none" normalizeH="0" baseline="0" dirty="0" smtClean="0">
                          <a:ln>
                            <a:noFill/>
                          </a:ln>
                          <a:solidFill>
                            <a:schemeClr val="tx1"/>
                          </a:solidFill>
                          <a:effectLst/>
                          <a:latin typeface="+mj-lt"/>
                        </a:rPr>
                        <a:t>5.8 </a:t>
                      </a:r>
                      <a:r>
                        <a:rPr kumimoji="0" lang="en-US" sz="2600" b="0" i="0" u="none" strike="noStrike" cap="none" normalizeH="0" baseline="0" dirty="0" err="1" smtClean="0">
                          <a:ln>
                            <a:noFill/>
                          </a:ln>
                          <a:solidFill>
                            <a:schemeClr val="tx1"/>
                          </a:solidFill>
                          <a:effectLst/>
                          <a:latin typeface="+mj-lt"/>
                        </a:rPr>
                        <a:t>años</a:t>
                      </a:r>
                      <a:endParaRPr kumimoji="0" lang="en-US" sz="2600" b="0" i="0" u="none" strike="noStrike" cap="none" normalizeH="0" baseline="0" dirty="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70449" name="Rectangle 17"/>
          <p:cNvSpPr>
            <a:spLocks noGrp="1" noChangeArrowheads="1"/>
          </p:cNvSpPr>
          <p:nvPr>
            <p:ph type="title"/>
          </p:nvPr>
        </p:nvSpPr>
        <p:spPr>
          <a:xfrm>
            <a:off x="0" y="-381824"/>
            <a:ext cx="9144000" cy="1444625"/>
          </a:xfrm>
          <a:noFill/>
        </p:spPr>
        <p:txBody>
          <a:bodyPr anchorCtr="1"/>
          <a:lstStyle/>
          <a:p>
            <a:r>
              <a:rPr lang="es-AR" dirty="0" smtClean="0">
                <a:solidFill>
                  <a:schemeClr val="accent1"/>
                </a:solidFill>
              </a:rPr>
              <a:t/>
            </a:r>
            <a:br>
              <a:rPr lang="es-AR" dirty="0" smtClean="0">
                <a:solidFill>
                  <a:schemeClr val="accent1"/>
                </a:solidFill>
              </a:rPr>
            </a:br>
            <a:r>
              <a:rPr lang="es-AR" dirty="0" smtClean="0">
                <a:solidFill>
                  <a:schemeClr val="accent1"/>
                </a:solidFill>
              </a:rPr>
              <a:t>Valor pronostico</a:t>
            </a:r>
            <a:endParaRPr lang="en-US" dirty="0">
              <a:solidFill>
                <a:srgbClr val="FFC000"/>
              </a:solidFill>
            </a:endParaRPr>
          </a:p>
        </p:txBody>
      </p:sp>
      <p:pic>
        <p:nvPicPr>
          <p:cNvPr id="1170450" name="Picture 18"/>
          <p:cNvPicPr>
            <a:picLocks noChangeAspect="1" noChangeArrowheads="1"/>
          </p:cNvPicPr>
          <p:nvPr/>
        </p:nvPicPr>
        <p:blipFill>
          <a:blip r:embed="rId3" cstate="print">
            <a:lum contrast="30000"/>
          </a:blip>
          <a:srcRect l="11826" t="16805" r="13486" b="16805"/>
          <a:stretch>
            <a:fillRect/>
          </a:stretch>
        </p:blipFill>
        <p:spPr bwMode="auto">
          <a:xfrm>
            <a:off x="423372" y="3124200"/>
            <a:ext cx="4029075" cy="2687638"/>
          </a:xfrm>
          <a:prstGeom prst="rect">
            <a:avLst/>
          </a:prstGeom>
          <a:noFill/>
          <a:ln w="9525">
            <a:solidFill>
              <a:schemeClr val="bg1"/>
            </a:solidFill>
            <a:miter lim="800000"/>
            <a:headEnd/>
            <a:tailEnd/>
          </a:ln>
        </p:spPr>
      </p:pic>
      <p:pic>
        <p:nvPicPr>
          <p:cNvPr id="1170451" name="Picture 19"/>
          <p:cNvPicPr>
            <a:picLocks noChangeAspect="1" noChangeArrowheads="1"/>
          </p:cNvPicPr>
          <p:nvPr/>
        </p:nvPicPr>
        <p:blipFill>
          <a:blip r:embed="rId4" cstate="print"/>
          <a:srcRect l="7310" t="21295" r="6998" b="18311"/>
          <a:stretch>
            <a:fillRect/>
          </a:stretch>
        </p:blipFill>
        <p:spPr bwMode="auto">
          <a:xfrm>
            <a:off x="4805363" y="3124200"/>
            <a:ext cx="4022725" cy="2671762"/>
          </a:xfrm>
          <a:prstGeom prst="rect">
            <a:avLst/>
          </a:prstGeom>
          <a:noFill/>
          <a:ln w="3175">
            <a:solidFill>
              <a:schemeClr val="bg1"/>
            </a:solidFill>
            <a:miter lim="800000"/>
            <a:headEnd/>
            <a:tailEnd/>
          </a:ln>
          <a:effectLst/>
        </p:spPr>
      </p:pic>
    </p:spTree>
    <p:extLst>
      <p:ext uri="{BB962C8B-B14F-4D97-AF65-F5344CB8AC3E}">
        <p14:creationId xmlns="" xmlns:p14="http://schemas.microsoft.com/office/powerpoint/2010/main" val="1460959390"/>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857500"/>
            <a:ext cx="8229600" cy="1143000"/>
          </a:xfrm>
        </p:spPr>
        <p:style>
          <a:lnRef idx="1">
            <a:schemeClr val="accent1"/>
          </a:lnRef>
          <a:fillRef idx="2">
            <a:schemeClr val="accent1"/>
          </a:fillRef>
          <a:effectRef idx="1">
            <a:schemeClr val="accent1"/>
          </a:effectRef>
          <a:fontRef idx="minor">
            <a:schemeClr val="dk1"/>
          </a:fontRef>
        </p:style>
        <p:txBody>
          <a:bodyPr/>
          <a:lstStyle/>
          <a:p>
            <a:r>
              <a:rPr lang="es-AR" dirty="0" smtClean="0">
                <a:solidFill>
                  <a:srgbClr val="FF0000"/>
                </a:solidFill>
              </a:rPr>
              <a:t>Predictores Fisiológicos </a:t>
            </a:r>
            <a:endParaRPr lang="es-AR" dirty="0">
              <a:solidFill>
                <a:srgbClr val="FF0000"/>
              </a:solidFill>
            </a:endParaRPr>
          </a:p>
        </p:txBody>
      </p:sp>
    </p:spTree>
    <p:extLst>
      <p:ext uri="{BB962C8B-B14F-4D97-AF65-F5344CB8AC3E}">
        <p14:creationId xmlns="" xmlns:p14="http://schemas.microsoft.com/office/powerpoint/2010/main" val="34015244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4600" y="685800"/>
            <a:ext cx="4114800" cy="1143000"/>
          </a:xfrm>
          <a:ln/>
        </p:spPr>
        <p:style>
          <a:lnRef idx="1">
            <a:schemeClr val="accent1"/>
          </a:lnRef>
          <a:fillRef idx="2">
            <a:schemeClr val="accent1"/>
          </a:fillRef>
          <a:effectRef idx="1">
            <a:schemeClr val="accent1"/>
          </a:effectRef>
          <a:fontRef idx="minor">
            <a:schemeClr val="dk1"/>
          </a:fontRef>
        </p:style>
        <p:txBody>
          <a:bodyPr>
            <a:normAutofit/>
          </a:bodyPr>
          <a:lstStyle/>
          <a:p>
            <a:r>
              <a:rPr lang="es-AR" sz="6000" dirty="0" smtClean="0">
                <a:solidFill>
                  <a:srgbClr val="FF0000"/>
                </a:solidFill>
              </a:rPr>
              <a:t>FVC y DLCO</a:t>
            </a:r>
            <a:endParaRPr lang="es-AR" sz="6000" dirty="0">
              <a:solidFill>
                <a:srgbClr val="FF0000"/>
              </a:solidFill>
            </a:endParaRPr>
          </a:p>
        </p:txBody>
      </p:sp>
      <p:pic>
        <p:nvPicPr>
          <p:cNvPr id="8" name="Imagen 7"/>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72487" y="2437828"/>
            <a:ext cx="3057525" cy="1495425"/>
          </a:xfrm>
          <a:prstGeom prst="rect">
            <a:avLst/>
          </a:prstGeom>
        </p:spPr>
      </p:pic>
      <p:pic>
        <p:nvPicPr>
          <p:cNvPr id="9" name="Imagen 8"/>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353500" y="4495800"/>
            <a:ext cx="2095500" cy="1562100"/>
          </a:xfrm>
          <a:prstGeom prst="rect">
            <a:avLst/>
          </a:prstGeom>
        </p:spPr>
      </p:pic>
      <p:pic>
        <p:nvPicPr>
          <p:cNvPr id="1026"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638800" y="3185541"/>
            <a:ext cx="2286000" cy="239572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96152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solidFill>
                  <a:schemeClr val="accent1"/>
                </a:solidFill>
              </a:rPr>
              <a:t>Predictores Fisiológicos </a:t>
            </a:r>
            <a:endParaRPr lang="es-AR" dirty="0"/>
          </a:p>
        </p:txBody>
      </p:sp>
      <p:sp>
        <p:nvSpPr>
          <p:cNvPr id="4" name="Content Placeholder 6"/>
          <p:cNvSpPr txBox="1">
            <a:spLocks/>
          </p:cNvSpPr>
          <p:nvPr/>
        </p:nvSpPr>
        <p:spPr>
          <a:xfrm>
            <a:off x="381000" y="2133600"/>
            <a:ext cx="8305800" cy="2514600"/>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lvl="2" indent="0" algn="ctr">
              <a:buNone/>
              <a:defRPr/>
            </a:pPr>
            <a:endParaRPr lang="en-US" b="1" dirty="0" smtClean="0">
              <a:solidFill>
                <a:srgbClr val="FF0000"/>
              </a:solidFill>
            </a:endParaRPr>
          </a:p>
          <a:p>
            <a:pPr marL="0" lvl="2" indent="0" algn="ctr">
              <a:buNone/>
              <a:defRPr/>
            </a:pPr>
            <a:r>
              <a:rPr lang="en-US" b="1" dirty="0" smtClean="0">
                <a:solidFill>
                  <a:srgbClr val="FF0000"/>
                </a:solidFill>
              </a:rPr>
              <a:t>- </a:t>
            </a:r>
            <a:r>
              <a:rPr lang="en-US" b="1" dirty="0" smtClean="0">
                <a:solidFill>
                  <a:srgbClr val="FF0000"/>
                </a:solidFill>
              </a:rPr>
              <a:t>La </a:t>
            </a:r>
            <a:r>
              <a:rPr lang="en-US" b="1" dirty="0" err="1" smtClean="0">
                <a:solidFill>
                  <a:srgbClr val="FF0000"/>
                </a:solidFill>
              </a:rPr>
              <a:t>medición</a:t>
            </a:r>
            <a:r>
              <a:rPr lang="en-US" b="1" dirty="0" smtClean="0">
                <a:solidFill>
                  <a:srgbClr val="FF0000"/>
                </a:solidFill>
              </a:rPr>
              <a:t> basal </a:t>
            </a:r>
            <a:r>
              <a:rPr lang="en-US" b="1" dirty="0" err="1" smtClean="0">
                <a:solidFill>
                  <a:srgbClr val="FF0000"/>
                </a:solidFill>
              </a:rPr>
              <a:t>es</a:t>
            </a:r>
            <a:r>
              <a:rPr lang="en-US" b="1" dirty="0" smtClean="0">
                <a:solidFill>
                  <a:srgbClr val="FF0000"/>
                </a:solidFill>
              </a:rPr>
              <a:t> </a:t>
            </a:r>
            <a:r>
              <a:rPr lang="en-US" b="1" dirty="0" err="1">
                <a:solidFill>
                  <a:srgbClr val="FF0000"/>
                </a:solidFill>
              </a:rPr>
              <a:t>ú</a:t>
            </a:r>
            <a:r>
              <a:rPr lang="en-US" b="1" dirty="0" err="1" smtClean="0">
                <a:solidFill>
                  <a:srgbClr val="FF0000"/>
                </a:solidFill>
              </a:rPr>
              <a:t>til</a:t>
            </a:r>
            <a:r>
              <a:rPr lang="en-US" b="1" dirty="0" smtClean="0">
                <a:solidFill>
                  <a:srgbClr val="FF0000"/>
                </a:solidFill>
              </a:rPr>
              <a:t> </a:t>
            </a:r>
            <a:r>
              <a:rPr lang="en-US" b="1" dirty="0" err="1" smtClean="0">
                <a:solidFill>
                  <a:srgbClr val="FF0000"/>
                </a:solidFill>
              </a:rPr>
              <a:t>para</a:t>
            </a:r>
            <a:r>
              <a:rPr lang="en-US" b="1" dirty="0" smtClean="0">
                <a:solidFill>
                  <a:srgbClr val="FF0000"/>
                </a:solidFill>
              </a:rPr>
              <a:t> </a:t>
            </a:r>
            <a:r>
              <a:rPr lang="en-US" b="1" dirty="0" smtClean="0">
                <a:solidFill>
                  <a:srgbClr val="FF0000"/>
                </a:solidFill>
              </a:rPr>
              <a:t>el </a:t>
            </a:r>
            <a:r>
              <a:rPr lang="en-US" b="1" dirty="0" err="1" smtClean="0">
                <a:solidFill>
                  <a:srgbClr val="FF0000"/>
                </a:solidFill>
              </a:rPr>
              <a:t>diagnóstico</a:t>
            </a:r>
            <a:r>
              <a:rPr lang="en-US" b="1" dirty="0" smtClean="0">
                <a:solidFill>
                  <a:srgbClr val="FF0000"/>
                </a:solidFill>
              </a:rPr>
              <a:t> y </a:t>
            </a:r>
            <a:r>
              <a:rPr lang="en-US" b="1" dirty="0" err="1" smtClean="0">
                <a:solidFill>
                  <a:srgbClr val="FF0000"/>
                </a:solidFill>
              </a:rPr>
              <a:t>pron</a:t>
            </a:r>
            <a:r>
              <a:rPr lang="en-US" b="1" dirty="0" err="1" smtClean="0">
                <a:solidFill>
                  <a:srgbClr val="FF0000"/>
                </a:solidFill>
              </a:rPr>
              <a:t>ó</a:t>
            </a:r>
            <a:r>
              <a:rPr lang="en-US" b="1" dirty="0" err="1" smtClean="0">
                <a:solidFill>
                  <a:srgbClr val="FF0000"/>
                </a:solidFill>
              </a:rPr>
              <a:t>stico</a:t>
            </a:r>
            <a:endParaRPr lang="en-US" b="1" dirty="0" smtClean="0">
              <a:solidFill>
                <a:srgbClr val="FF0000"/>
              </a:solidFill>
            </a:endParaRPr>
          </a:p>
          <a:p>
            <a:pPr marL="0" lvl="2" indent="0">
              <a:buNone/>
              <a:defRPr/>
            </a:pPr>
            <a:endParaRPr lang="en-US" dirty="0">
              <a:solidFill>
                <a:prstClr val="black"/>
              </a:solidFill>
            </a:endParaRPr>
          </a:p>
          <a:p>
            <a:pPr marL="0" lvl="2" indent="0" algn="ctr">
              <a:buNone/>
              <a:defRPr/>
            </a:pPr>
            <a:r>
              <a:rPr lang="en-US" b="1" dirty="0" smtClean="0">
                <a:solidFill>
                  <a:srgbClr val="FF0000"/>
                </a:solidFill>
              </a:rPr>
              <a:t>- </a:t>
            </a:r>
            <a:r>
              <a:rPr lang="en-US" b="1" dirty="0" err="1" smtClean="0">
                <a:solidFill>
                  <a:srgbClr val="FF0000"/>
                </a:solidFill>
              </a:rPr>
              <a:t>Varios</a:t>
            </a:r>
            <a:r>
              <a:rPr lang="en-US" b="1" dirty="0" smtClean="0">
                <a:solidFill>
                  <a:srgbClr val="FF0000"/>
                </a:solidFill>
              </a:rPr>
              <a:t> </a:t>
            </a:r>
            <a:r>
              <a:rPr lang="en-US" b="1" dirty="0" err="1" smtClean="0">
                <a:solidFill>
                  <a:srgbClr val="FF0000"/>
                </a:solidFill>
              </a:rPr>
              <a:t>estudios</a:t>
            </a:r>
            <a:r>
              <a:rPr lang="en-US" b="1" dirty="0" smtClean="0">
                <a:solidFill>
                  <a:srgbClr val="FF0000"/>
                </a:solidFill>
              </a:rPr>
              <a:t> </a:t>
            </a:r>
            <a:r>
              <a:rPr lang="en-US" b="1" dirty="0" err="1" smtClean="0">
                <a:solidFill>
                  <a:srgbClr val="FF0000"/>
                </a:solidFill>
              </a:rPr>
              <a:t>evidenciaron</a:t>
            </a:r>
            <a:r>
              <a:rPr lang="en-US" b="1" dirty="0" smtClean="0">
                <a:solidFill>
                  <a:srgbClr val="FF0000"/>
                </a:solidFill>
              </a:rPr>
              <a:t> </a:t>
            </a:r>
            <a:r>
              <a:rPr lang="en-US" b="1" dirty="0" err="1" smtClean="0">
                <a:solidFill>
                  <a:srgbClr val="FF0000"/>
                </a:solidFill>
              </a:rPr>
              <a:t>que</a:t>
            </a:r>
            <a:r>
              <a:rPr lang="en-US" b="1" dirty="0" smtClean="0">
                <a:solidFill>
                  <a:srgbClr val="FF0000"/>
                </a:solidFill>
              </a:rPr>
              <a:t> </a:t>
            </a:r>
            <a:r>
              <a:rPr lang="en-US" b="1" dirty="0" err="1" smtClean="0">
                <a:solidFill>
                  <a:srgbClr val="FF0000"/>
                </a:solidFill>
              </a:rPr>
              <a:t>las</a:t>
            </a:r>
            <a:r>
              <a:rPr lang="en-US" b="1" dirty="0" smtClean="0">
                <a:solidFill>
                  <a:srgbClr val="FF0000"/>
                </a:solidFill>
              </a:rPr>
              <a:t> </a:t>
            </a:r>
            <a:r>
              <a:rPr lang="en-US" b="1" dirty="0" err="1" smtClean="0">
                <a:solidFill>
                  <a:srgbClr val="FF0000"/>
                </a:solidFill>
              </a:rPr>
              <a:t>mediciones</a:t>
            </a:r>
            <a:r>
              <a:rPr lang="en-US" b="1" dirty="0" smtClean="0">
                <a:solidFill>
                  <a:srgbClr val="FF0000"/>
                </a:solidFill>
              </a:rPr>
              <a:t> </a:t>
            </a:r>
            <a:r>
              <a:rPr lang="en-US" b="1" dirty="0" err="1" smtClean="0">
                <a:solidFill>
                  <a:srgbClr val="FF0000"/>
                </a:solidFill>
              </a:rPr>
              <a:t>seriadas</a:t>
            </a:r>
            <a:r>
              <a:rPr lang="en-US" b="1" dirty="0" smtClean="0">
                <a:solidFill>
                  <a:srgbClr val="FF0000"/>
                </a:solidFill>
              </a:rPr>
              <a:t> de FVC </a:t>
            </a:r>
            <a:r>
              <a:rPr lang="en-US" b="1" dirty="0" smtClean="0">
                <a:solidFill>
                  <a:srgbClr val="FF0000"/>
                </a:solidFill>
              </a:rPr>
              <a:t>y </a:t>
            </a:r>
            <a:r>
              <a:rPr lang="en-US" b="1" dirty="0" smtClean="0">
                <a:solidFill>
                  <a:srgbClr val="FF0000"/>
                </a:solidFill>
              </a:rPr>
              <a:t>DLCO son </a:t>
            </a:r>
            <a:r>
              <a:rPr lang="en-US" b="1" dirty="0" err="1" smtClean="0">
                <a:solidFill>
                  <a:srgbClr val="FF0000"/>
                </a:solidFill>
              </a:rPr>
              <a:t>altamente</a:t>
            </a:r>
            <a:r>
              <a:rPr lang="en-US" b="1" dirty="0" smtClean="0">
                <a:solidFill>
                  <a:srgbClr val="FF0000"/>
                </a:solidFill>
              </a:rPr>
              <a:t> </a:t>
            </a:r>
            <a:r>
              <a:rPr lang="en-US" b="1" dirty="0" err="1" smtClean="0">
                <a:solidFill>
                  <a:srgbClr val="FF0000"/>
                </a:solidFill>
              </a:rPr>
              <a:t>predictivas</a:t>
            </a:r>
            <a:r>
              <a:rPr lang="en-US" b="1" dirty="0" smtClean="0">
                <a:solidFill>
                  <a:srgbClr val="FF0000"/>
                </a:solidFill>
              </a:rPr>
              <a:t> del </a:t>
            </a:r>
            <a:r>
              <a:rPr lang="en-US" b="1" dirty="0" err="1" smtClean="0">
                <a:solidFill>
                  <a:srgbClr val="FF0000"/>
                </a:solidFill>
              </a:rPr>
              <a:t>pronóstico</a:t>
            </a:r>
            <a:endParaRPr lang="en-US" b="1" dirty="0" smtClean="0">
              <a:solidFill>
                <a:srgbClr val="FF0000"/>
              </a:solidFill>
            </a:endParaRPr>
          </a:p>
          <a:p>
            <a:pPr marL="914400" lvl="2" indent="0">
              <a:buFont typeface="Arial" pitchFamily="34" charset="0"/>
              <a:buNone/>
              <a:defRPr/>
            </a:pPr>
            <a:endParaRPr lang="en-US" dirty="0" smtClean="0">
              <a:solidFill>
                <a:prstClr val="black"/>
              </a:solidFill>
            </a:endParaRPr>
          </a:p>
          <a:p>
            <a:pPr lvl="2">
              <a:defRPr/>
            </a:pPr>
            <a:endParaRPr lang="en-US" dirty="0" smtClean="0">
              <a:solidFill>
                <a:prstClr val="black"/>
              </a:solidFill>
            </a:endParaRPr>
          </a:p>
        </p:txBody>
      </p:sp>
      <p:sp>
        <p:nvSpPr>
          <p:cNvPr id="5" name="Rectangle 4"/>
          <p:cNvSpPr>
            <a:spLocks noChangeArrowheads="1"/>
          </p:cNvSpPr>
          <p:nvPr/>
        </p:nvSpPr>
        <p:spPr bwMode="auto">
          <a:xfrm>
            <a:off x="1295400" y="5453390"/>
            <a:ext cx="7391400" cy="523220"/>
          </a:xfrm>
          <a:prstGeom prst="rect">
            <a:avLst/>
          </a:prstGeom>
          <a:noFill/>
          <a:ln w="9525" algn="ctr">
            <a:noFill/>
            <a:miter lim="800000"/>
            <a:headEnd/>
            <a:tailEnd/>
          </a:ln>
          <a:effectLst/>
        </p:spPr>
        <p:txBody>
          <a:bodyPr wrap="square">
            <a:spAutoFit/>
          </a:bodyPr>
          <a:lstStyle/>
          <a:p>
            <a:pPr algn="r"/>
            <a:r>
              <a:rPr lang="en-US" sz="1400" b="1" dirty="0" smtClean="0">
                <a:solidFill>
                  <a:srgbClr val="4F81BD"/>
                </a:solidFill>
              </a:rPr>
              <a:t>Collard H et al. </a:t>
            </a:r>
            <a:r>
              <a:rPr lang="en-US" sz="1400" b="1" dirty="0">
                <a:solidFill>
                  <a:srgbClr val="4F81BD"/>
                </a:solidFill>
              </a:rPr>
              <a:t>Changes in clinical and physiologic variables </a:t>
            </a:r>
            <a:r>
              <a:rPr lang="en-US" sz="1400" b="1" dirty="0" smtClean="0">
                <a:solidFill>
                  <a:srgbClr val="4F81BD"/>
                </a:solidFill>
              </a:rPr>
              <a:t>predict survival </a:t>
            </a:r>
            <a:r>
              <a:rPr lang="en-US" sz="1400" b="1" dirty="0">
                <a:solidFill>
                  <a:srgbClr val="4F81BD"/>
                </a:solidFill>
              </a:rPr>
              <a:t>in idiopathic pulmonary fibrosis. Am J </a:t>
            </a:r>
            <a:r>
              <a:rPr lang="en-US" sz="1400" b="1" dirty="0" err="1">
                <a:solidFill>
                  <a:srgbClr val="4F81BD"/>
                </a:solidFill>
              </a:rPr>
              <a:t>Respir</a:t>
            </a:r>
            <a:r>
              <a:rPr lang="en-US" sz="1400" b="1" dirty="0">
                <a:solidFill>
                  <a:srgbClr val="4F81BD"/>
                </a:solidFill>
              </a:rPr>
              <a:t> </a:t>
            </a:r>
            <a:r>
              <a:rPr lang="en-US" sz="1400" b="1" dirty="0" err="1">
                <a:solidFill>
                  <a:srgbClr val="4F81BD"/>
                </a:solidFill>
              </a:rPr>
              <a:t>Crit</a:t>
            </a:r>
            <a:r>
              <a:rPr lang="en-US" sz="1400" b="1" dirty="0">
                <a:solidFill>
                  <a:srgbClr val="4F81BD"/>
                </a:solidFill>
              </a:rPr>
              <a:t> Care </a:t>
            </a:r>
            <a:r>
              <a:rPr lang="en-US" sz="1400" b="1" dirty="0" smtClean="0">
                <a:solidFill>
                  <a:srgbClr val="4F81BD"/>
                </a:solidFill>
              </a:rPr>
              <a:t>Med. 2003.</a:t>
            </a:r>
            <a:endParaRPr lang="en-US" sz="1400" b="1" dirty="0">
              <a:solidFill>
                <a:srgbClr val="4F81BD"/>
              </a:solidFill>
            </a:endParaRPr>
          </a:p>
        </p:txBody>
      </p:sp>
      <p:sp>
        <p:nvSpPr>
          <p:cNvPr id="6" name="Rectangle 4"/>
          <p:cNvSpPr>
            <a:spLocks noChangeArrowheads="1"/>
          </p:cNvSpPr>
          <p:nvPr/>
        </p:nvSpPr>
        <p:spPr bwMode="auto">
          <a:xfrm>
            <a:off x="2042160" y="5963900"/>
            <a:ext cx="6720840" cy="523220"/>
          </a:xfrm>
          <a:prstGeom prst="rect">
            <a:avLst/>
          </a:prstGeom>
          <a:noFill/>
          <a:ln w="9525" algn="ctr">
            <a:noFill/>
            <a:miter lim="800000"/>
            <a:headEnd/>
            <a:tailEnd/>
          </a:ln>
          <a:effectLst/>
        </p:spPr>
        <p:txBody>
          <a:bodyPr wrap="square">
            <a:spAutoFit/>
          </a:bodyPr>
          <a:lstStyle/>
          <a:p>
            <a:pPr algn="r"/>
            <a:r>
              <a:rPr lang="en-US" sz="1400" b="1" dirty="0">
                <a:solidFill>
                  <a:srgbClr val="4F81BD"/>
                </a:solidFill>
              </a:rPr>
              <a:t>Flaherty </a:t>
            </a:r>
            <a:r>
              <a:rPr lang="en-US" sz="1400" b="1" dirty="0" smtClean="0">
                <a:solidFill>
                  <a:srgbClr val="4F81BD"/>
                </a:solidFill>
              </a:rPr>
              <a:t>KR et </a:t>
            </a:r>
            <a:r>
              <a:rPr lang="en-US" sz="1400" b="1" dirty="0">
                <a:solidFill>
                  <a:srgbClr val="4F81BD"/>
                </a:solidFill>
              </a:rPr>
              <a:t>al. </a:t>
            </a:r>
            <a:r>
              <a:rPr lang="en-US" sz="1400" b="1" dirty="0" smtClean="0">
                <a:solidFill>
                  <a:srgbClr val="4F81BD"/>
                </a:solidFill>
              </a:rPr>
              <a:t>Idiopathic pulmonary </a:t>
            </a:r>
            <a:r>
              <a:rPr lang="en-US" sz="1400" b="1" dirty="0">
                <a:solidFill>
                  <a:srgbClr val="4F81BD"/>
                </a:solidFill>
              </a:rPr>
              <a:t>fibrosis: prognostic value of changes in physiology </a:t>
            </a:r>
            <a:r>
              <a:rPr lang="en-US" sz="1400" b="1" dirty="0" smtClean="0">
                <a:solidFill>
                  <a:srgbClr val="4F81BD"/>
                </a:solidFill>
              </a:rPr>
              <a:t>and six-minute-walk </a:t>
            </a:r>
            <a:r>
              <a:rPr lang="en-US" sz="1400" b="1" dirty="0">
                <a:solidFill>
                  <a:srgbClr val="4F81BD"/>
                </a:solidFill>
              </a:rPr>
              <a:t>test. Am J </a:t>
            </a:r>
            <a:r>
              <a:rPr lang="en-US" sz="1400" b="1" dirty="0" err="1">
                <a:solidFill>
                  <a:srgbClr val="4F81BD"/>
                </a:solidFill>
              </a:rPr>
              <a:t>Respir</a:t>
            </a:r>
            <a:r>
              <a:rPr lang="en-US" sz="1400" b="1" dirty="0">
                <a:solidFill>
                  <a:srgbClr val="4F81BD"/>
                </a:solidFill>
              </a:rPr>
              <a:t> </a:t>
            </a:r>
            <a:r>
              <a:rPr lang="en-US" sz="1400" b="1" dirty="0" err="1">
                <a:solidFill>
                  <a:srgbClr val="4F81BD"/>
                </a:solidFill>
              </a:rPr>
              <a:t>Crit</a:t>
            </a:r>
            <a:r>
              <a:rPr lang="en-US" sz="1400" b="1" dirty="0">
                <a:solidFill>
                  <a:srgbClr val="4F81BD"/>
                </a:solidFill>
              </a:rPr>
              <a:t> Care Med </a:t>
            </a:r>
            <a:r>
              <a:rPr lang="en-US" sz="1400" b="1" dirty="0" smtClean="0">
                <a:solidFill>
                  <a:srgbClr val="4F81BD"/>
                </a:solidFill>
              </a:rPr>
              <a:t>2006</a:t>
            </a:r>
            <a:endParaRPr lang="en-US" sz="1400" b="1" dirty="0">
              <a:solidFill>
                <a:srgbClr val="4F81BD"/>
              </a:solidFill>
            </a:endParaRPr>
          </a:p>
        </p:txBody>
      </p:sp>
    </p:spTree>
    <p:extLst>
      <p:ext uri="{BB962C8B-B14F-4D97-AF65-F5344CB8AC3E}">
        <p14:creationId xmlns="" xmlns:p14="http://schemas.microsoft.com/office/powerpoint/2010/main" val="286108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solidFill>
                  <a:schemeClr val="accent1"/>
                </a:solidFill>
              </a:rPr>
              <a:t>FVC</a:t>
            </a:r>
            <a:endParaRPr lang="es-AR" dirty="0">
              <a:solidFill>
                <a:schemeClr val="accent1"/>
              </a:solidFill>
            </a:endParaRPr>
          </a:p>
        </p:txBody>
      </p:sp>
      <p:pic>
        <p:nvPicPr>
          <p:cNvPr id="4" name="Marcador de contenido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2743200" y="2590800"/>
            <a:ext cx="5410200" cy="3019846"/>
          </a:xfrm>
        </p:spPr>
      </p:pic>
      <p:sp>
        <p:nvSpPr>
          <p:cNvPr id="6" name="Rectangle 4"/>
          <p:cNvSpPr>
            <a:spLocks noChangeArrowheads="1"/>
          </p:cNvSpPr>
          <p:nvPr/>
        </p:nvSpPr>
        <p:spPr bwMode="auto">
          <a:xfrm>
            <a:off x="1295400" y="6013504"/>
            <a:ext cx="7391400" cy="523220"/>
          </a:xfrm>
          <a:prstGeom prst="rect">
            <a:avLst/>
          </a:prstGeom>
          <a:noFill/>
          <a:ln w="9525" algn="ctr">
            <a:noFill/>
            <a:miter lim="800000"/>
            <a:headEnd/>
            <a:tailEnd/>
          </a:ln>
          <a:effectLst/>
        </p:spPr>
        <p:txBody>
          <a:bodyPr wrap="square">
            <a:spAutoFit/>
          </a:bodyPr>
          <a:lstStyle/>
          <a:p>
            <a:r>
              <a:rPr lang="en-US" sz="1400" b="1" dirty="0">
                <a:solidFill>
                  <a:srgbClr val="4F81BD"/>
                </a:solidFill>
              </a:rPr>
              <a:t>Zappala </a:t>
            </a:r>
            <a:r>
              <a:rPr lang="en-US" sz="1400" b="1" dirty="0" smtClean="0">
                <a:solidFill>
                  <a:srgbClr val="4F81BD"/>
                </a:solidFill>
              </a:rPr>
              <a:t>CJ</a:t>
            </a:r>
            <a:r>
              <a:rPr lang="en-US" sz="1400" b="1" dirty="0">
                <a:solidFill>
                  <a:srgbClr val="4F81BD"/>
                </a:solidFill>
              </a:rPr>
              <a:t> </a:t>
            </a:r>
            <a:r>
              <a:rPr lang="en-US" sz="1400" b="1" dirty="0" err="1" smtClean="0">
                <a:solidFill>
                  <a:srgbClr val="4F81BD"/>
                </a:solidFill>
              </a:rPr>
              <a:t>wt</a:t>
            </a:r>
            <a:r>
              <a:rPr lang="en-US" sz="1400" b="1" dirty="0" smtClean="0">
                <a:solidFill>
                  <a:srgbClr val="4F81BD"/>
                </a:solidFill>
              </a:rPr>
              <a:t> al. </a:t>
            </a:r>
            <a:r>
              <a:rPr lang="en-US" sz="1400" b="1" dirty="0">
                <a:solidFill>
                  <a:srgbClr val="4F81BD"/>
                </a:solidFill>
              </a:rPr>
              <a:t>Marginal decline </a:t>
            </a:r>
            <a:r>
              <a:rPr lang="en-US" sz="1400" b="1" dirty="0" smtClean="0">
                <a:solidFill>
                  <a:srgbClr val="4F81BD"/>
                </a:solidFill>
              </a:rPr>
              <a:t>in forced </a:t>
            </a:r>
            <a:r>
              <a:rPr lang="en-US" sz="1400" b="1" dirty="0">
                <a:solidFill>
                  <a:srgbClr val="4F81BD"/>
                </a:solidFill>
              </a:rPr>
              <a:t>vital capacity is associated with a poor outcome in </a:t>
            </a:r>
            <a:r>
              <a:rPr lang="en-US" sz="1400" b="1" dirty="0" smtClean="0">
                <a:solidFill>
                  <a:srgbClr val="4F81BD"/>
                </a:solidFill>
              </a:rPr>
              <a:t>idiopathic pulmonary </a:t>
            </a:r>
            <a:r>
              <a:rPr lang="en-US" sz="1400" b="1" dirty="0">
                <a:solidFill>
                  <a:srgbClr val="4F81BD"/>
                </a:solidFill>
              </a:rPr>
              <a:t>fibrosis. </a:t>
            </a:r>
            <a:r>
              <a:rPr lang="en-US" sz="1400" b="1" dirty="0" err="1">
                <a:solidFill>
                  <a:srgbClr val="4F81BD"/>
                </a:solidFill>
              </a:rPr>
              <a:t>Eur</a:t>
            </a:r>
            <a:r>
              <a:rPr lang="en-US" sz="1400" b="1" dirty="0">
                <a:solidFill>
                  <a:srgbClr val="4F81BD"/>
                </a:solidFill>
              </a:rPr>
              <a:t> </a:t>
            </a:r>
            <a:r>
              <a:rPr lang="en-US" sz="1400" b="1" dirty="0" err="1">
                <a:solidFill>
                  <a:srgbClr val="4F81BD"/>
                </a:solidFill>
              </a:rPr>
              <a:t>Respir</a:t>
            </a:r>
            <a:r>
              <a:rPr lang="en-US" sz="1400" b="1" dirty="0">
                <a:solidFill>
                  <a:srgbClr val="4F81BD"/>
                </a:solidFill>
              </a:rPr>
              <a:t> J </a:t>
            </a:r>
            <a:r>
              <a:rPr lang="en-US" sz="1400" b="1" dirty="0" smtClean="0">
                <a:solidFill>
                  <a:srgbClr val="4F81BD"/>
                </a:solidFill>
              </a:rPr>
              <a:t>2010.</a:t>
            </a:r>
            <a:endParaRPr lang="en-US" sz="1400" b="1" dirty="0">
              <a:solidFill>
                <a:srgbClr val="4F81BD"/>
              </a:solidFill>
            </a:endParaRPr>
          </a:p>
        </p:txBody>
      </p:sp>
      <p:sp>
        <p:nvSpPr>
          <p:cNvPr id="5" name="Marcador de contenido 2"/>
          <p:cNvSpPr txBox="1">
            <a:spLocks/>
          </p:cNvSpPr>
          <p:nvPr/>
        </p:nvSpPr>
        <p:spPr>
          <a:xfrm>
            <a:off x="685800" y="1447800"/>
            <a:ext cx="8229600" cy="1371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AR" dirty="0" smtClean="0"/>
              <a:t>Descensos mayores al </a:t>
            </a:r>
            <a:r>
              <a:rPr lang="es-AR" b="1" dirty="0" smtClean="0">
                <a:solidFill>
                  <a:srgbClr val="FF0000"/>
                </a:solidFill>
              </a:rPr>
              <a:t>10% en la FVC </a:t>
            </a:r>
            <a:r>
              <a:rPr lang="es-AR" dirty="0" smtClean="0"/>
              <a:t>se asociaron con aumentos de la mortalidad</a:t>
            </a:r>
          </a:p>
          <a:p>
            <a:endParaRPr lang="es-AR" dirty="0" smtClean="0"/>
          </a:p>
          <a:p>
            <a:endParaRPr lang="es-AR" dirty="0" smtClean="0">
              <a:solidFill>
                <a:schemeClr val="accent1"/>
              </a:solidFill>
            </a:endParaRPr>
          </a:p>
        </p:txBody>
      </p:sp>
    </p:spTree>
    <p:extLst>
      <p:ext uri="{BB962C8B-B14F-4D97-AF65-F5344CB8AC3E}">
        <p14:creationId xmlns="" xmlns:p14="http://schemas.microsoft.com/office/powerpoint/2010/main" val="37893655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solidFill>
                  <a:schemeClr val="accent1"/>
                </a:solidFill>
              </a:rPr>
              <a:t>DLCO</a:t>
            </a:r>
            <a:endParaRPr lang="es-AR" dirty="0">
              <a:solidFill>
                <a:schemeClr val="accent1"/>
              </a:solidFill>
            </a:endParaRPr>
          </a:p>
        </p:txBody>
      </p:sp>
      <p:sp>
        <p:nvSpPr>
          <p:cNvPr id="3" name="Marcador de contenido 2"/>
          <p:cNvSpPr>
            <a:spLocks noGrp="1"/>
          </p:cNvSpPr>
          <p:nvPr>
            <p:ph idx="1"/>
          </p:nvPr>
        </p:nvSpPr>
        <p:spPr>
          <a:xfrm>
            <a:off x="457200" y="1600201"/>
            <a:ext cx="8229600" cy="1371600"/>
          </a:xfrm>
        </p:spPr>
        <p:txBody>
          <a:bodyPr/>
          <a:lstStyle/>
          <a:p>
            <a:r>
              <a:rPr lang="es-AR" dirty="0" smtClean="0"/>
              <a:t>Descensos mayores al </a:t>
            </a:r>
            <a:r>
              <a:rPr lang="es-AR" b="1" dirty="0" smtClean="0">
                <a:solidFill>
                  <a:srgbClr val="FF0000"/>
                </a:solidFill>
              </a:rPr>
              <a:t>15% en la DLCO </a:t>
            </a:r>
            <a:r>
              <a:rPr lang="es-AR" dirty="0" smtClean="0"/>
              <a:t>se asociaron con aumentos de la mortalidad</a:t>
            </a:r>
          </a:p>
          <a:p>
            <a:endParaRPr lang="es-AR" dirty="0"/>
          </a:p>
          <a:p>
            <a:endParaRPr lang="es-AR" dirty="0" smtClean="0">
              <a:solidFill>
                <a:schemeClr val="accent1"/>
              </a:solidFill>
            </a:endParaRPr>
          </a:p>
        </p:txBody>
      </p:sp>
      <p:sp>
        <p:nvSpPr>
          <p:cNvPr id="4" name="Rectangle 4"/>
          <p:cNvSpPr>
            <a:spLocks noChangeArrowheads="1"/>
          </p:cNvSpPr>
          <p:nvPr/>
        </p:nvSpPr>
        <p:spPr bwMode="auto">
          <a:xfrm>
            <a:off x="1295400" y="6013504"/>
            <a:ext cx="7391400" cy="523220"/>
          </a:xfrm>
          <a:prstGeom prst="rect">
            <a:avLst/>
          </a:prstGeom>
          <a:noFill/>
          <a:ln w="9525" algn="ctr">
            <a:noFill/>
            <a:miter lim="800000"/>
            <a:headEnd/>
            <a:tailEnd/>
          </a:ln>
          <a:effectLst/>
        </p:spPr>
        <p:txBody>
          <a:bodyPr wrap="square">
            <a:spAutoFit/>
          </a:bodyPr>
          <a:lstStyle/>
          <a:p>
            <a:r>
              <a:rPr lang="en-US" sz="1400" b="1" dirty="0">
                <a:solidFill>
                  <a:srgbClr val="4F81BD"/>
                </a:solidFill>
              </a:rPr>
              <a:t>Zappala </a:t>
            </a:r>
            <a:r>
              <a:rPr lang="en-US" sz="1400" b="1" dirty="0" smtClean="0">
                <a:solidFill>
                  <a:srgbClr val="4F81BD"/>
                </a:solidFill>
              </a:rPr>
              <a:t>CJ</a:t>
            </a:r>
            <a:r>
              <a:rPr lang="en-US" sz="1400" b="1" dirty="0">
                <a:solidFill>
                  <a:srgbClr val="4F81BD"/>
                </a:solidFill>
              </a:rPr>
              <a:t> </a:t>
            </a:r>
            <a:r>
              <a:rPr lang="en-US" sz="1400" b="1" dirty="0" err="1" smtClean="0">
                <a:solidFill>
                  <a:srgbClr val="4F81BD"/>
                </a:solidFill>
              </a:rPr>
              <a:t>wt</a:t>
            </a:r>
            <a:r>
              <a:rPr lang="en-US" sz="1400" b="1" dirty="0" smtClean="0">
                <a:solidFill>
                  <a:srgbClr val="4F81BD"/>
                </a:solidFill>
              </a:rPr>
              <a:t> al. </a:t>
            </a:r>
            <a:r>
              <a:rPr lang="en-US" sz="1400" b="1" dirty="0">
                <a:solidFill>
                  <a:srgbClr val="4F81BD"/>
                </a:solidFill>
              </a:rPr>
              <a:t>Marginal decline </a:t>
            </a:r>
            <a:r>
              <a:rPr lang="en-US" sz="1400" b="1" dirty="0" smtClean="0">
                <a:solidFill>
                  <a:srgbClr val="4F81BD"/>
                </a:solidFill>
              </a:rPr>
              <a:t>in forced </a:t>
            </a:r>
            <a:r>
              <a:rPr lang="en-US" sz="1400" b="1" dirty="0">
                <a:solidFill>
                  <a:srgbClr val="4F81BD"/>
                </a:solidFill>
              </a:rPr>
              <a:t>vital capacity is associated with a poor outcome in </a:t>
            </a:r>
            <a:r>
              <a:rPr lang="en-US" sz="1400" b="1" dirty="0" smtClean="0">
                <a:solidFill>
                  <a:srgbClr val="4F81BD"/>
                </a:solidFill>
              </a:rPr>
              <a:t>idiopathic pulmonary </a:t>
            </a:r>
            <a:r>
              <a:rPr lang="en-US" sz="1400" b="1" dirty="0">
                <a:solidFill>
                  <a:srgbClr val="4F81BD"/>
                </a:solidFill>
              </a:rPr>
              <a:t>fibrosis. </a:t>
            </a:r>
            <a:r>
              <a:rPr lang="en-US" sz="1400" b="1" dirty="0" err="1">
                <a:solidFill>
                  <a:srgbClr val="4F81BD"/>
                </a:solidFill>
              </a:rPr>
              <a:t>Eur</a:t>
            </a:r>
            <a:r>
              <a:rPr lang="en-US" sz="1400" b="1" dirty="0">
                <a:solidFill>
                  <a:srgbClr val="4F81BD"/>
                </a:solidFill>
              </a:rPr>
              <a:t> </a:t>
            </a:r>
            <a:r>
              <a:rPr lang="en-US" sz="1400" b="1" dirty="0" err="1">
                <a:solidFill>
                  <a:srgbClr val="4F81BD"/>
                </a:solidFill>
              </a:rPr>
              <a:t>Respir</a:t>
            </a:r>
            <a:r>
              <a:rPr lang="en-US" sz="1400" b="1" dirty="0">
                <a:solidFill>
                  <a:srgbClr val="4F81BD"/>
                </a:solidFill>
              </a:rPr>
              <a:t> J </a:t>
            </a:r>
            <a:r>
              <a:rPr lang="en-US" sz="1400" b="1" dirty="0" smtClean="0">
                <a:solidFill>
                  <a:srgbClr val="4F81BD"/>
                </a:solidFill>
              </a:rPr>
              <a:t>2010.</a:t>
            </a:r>
            <a:endParaRPr lang="en-US" sz="1400" b="1" dirty="0">
              <a:solidFill>
                <a:srgbClr val="4F81BD"/>
              </a:solidFill>
            </a:endParaRPr>
          </a:p>
        </p:txBody>
      </p:sp>
      <p:pic>
        <p:nvPicPr>
          <p:cNvPr id="5" name="Imagen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438400" y="2819400"/>
            <a:ext cx="4038600" cy="2868090"/>
          </a:xfrm>
          <a:prstGeom prst="rect">
            <a:avLst/>
          </a:prstGeom>
        </p:spPr>
      </p:pic>
      <p:sp>
        <p:nvSpPr>
          <p:cNvPr id="6" name="CuadroTexto 5"/>
          <p:cNvSpPr txBox="1"/>
          <p:nvPr/>
        </p:nvSpPr>
        <p:spPr>
          <a:xfrm>
            <a:off x="3886200" y="3505200"/>
            <a:ext cx="883919" cy="338554"/>
          </a:xfrm>
          <a:prstGeom prst="rect">
            <a:avLst/>
          </a:prstGeom>
          <a:noFill/>
        </p:spPr>
        <p:txBody>
          <a:bodyPr wrap="square" rtlCol="0">
            <a:spAutoFit/>
          </a:bodyPr>
          <a:lstStyle/>
          <a:p>
            <a:r>
              <a:rPr lang="es-AR" sz="1600" b="1" dirty="0" smtClean="0">
                <a:solidFill>
                  <a:prstClr val="black"/>
                </a:solidFill>
              </a:rPr>
              <a:t>Estable</a:t>
            </a:r>
            <a:endParaRPr lang="es-AR" sz="1600" b="1" dirty="0">
              <a:solidFill>
                <a:prstClr val="black"/>
              </a:solidFill>
            </a:endParaRPr>
          </a:p>
        </p:txBody>
      </p:sp>
      <p:sp>
        <p:nvSpPr>
          <p:cNvPr id="7" name="CuadroTexto 6"/>
          <p:cNvSpPr txBox="1"/>
          <p:nvPr/>
        </p:nvSpPr>
        <p:spPr>
          <a:xfrm>
            <a:off x="3688081" y="4120787"/>
            <a:ext cx="883919" cy="338554"/>
          </a:xfrm>
          <a:prstGeom prst="rect">
            <a:avLst/>
          </a:prstGeom>
          <a:noFill/>
        </p:spPr>
        <p:txBody>
          <a:bodyPr wrap="square" rtlCol="0">
            <a:spAutoFit/>
          </a:bodyPr>
          <a:lstStyle/>
          <a:p>
            <a:r>
              <a:rPr lang="es-AR" sz="1600" b="1" dirty="0" smtClean="0">
                <a:solidFill>
                  <a:prstClr val="black"/>
                </a:solidFill>
              </a:rPr>
              <a:t>7-15%</a:t>
            </a:r>
            <a:endParaRPr lang="es-AR" sz="1600" b="1" dirty="0">
              <a:solidFill>
                <a:prstClr val="black"/>
              </a:solidFill>
            </a:endParaRPr>
          </a:p>
        </p:txBody>
      </p:sp>
      <p:cxnSp>
        <p:nvCxnSpPr>
          <p:cNvPr id="9" name="Conector recto de flecha 8"/>
          <p:cNvCxnSpPr/>
          <p:nvPr/>
        </p:nvCxnSpPr>
        <p:spPr>
          <a:xfrm>
            <a:off x="3691891" y="4112477"/>
            <a:ext cx="1" cy="2819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CuadroTexto 13"/>
          <p:cNvSpPr txBox="1"/>
          <p:nvPr/>
        </p:nvSpPr>
        <p:spPr>
          <a:xfrm>
            <a:off x="3246121" y="4671446"/>
            <a:ext cx="883919" cy="338554"/>
          </a:xfrm>
          <a:prstGeom prst="rect">
            <a:avLst/>
          </a:prstGeom>
          <a:noFill/>
        </p:spPr>
        <p:txBody>
          <a:bodyPr wrap="square" rtlCol="0">
            <a:spAutoFit/>
          </a:bodyPr>
          <a:lstStyle/>
          <a:p>
            <a:r>
              <a:rPr lang="es-AR" sz="1600" b="1" dirty="0" smtClean="0">
                <a:solidFill>
                  <a:prstClr val="black"/>
                </a:solidFill>
              </a:rPr>
              <a:t>15%</a:t>
            </a:r>
            <a:endParaRPr lang="es-AR" sz="1600" b="1" dirty="0">
              <a:solidFill>
                <a:prstClr val="black"/>
              </a:solidFill>
            </a:endParaRPr>
          </a:p>
        </p:txBody>
      </p:sp>
      <p:cxnSp>
        <p:nvCxnSpPr>
          <p:cNvPr id="15" name="Conector recto de flecha 14"/>
          <p:cNvCxnSpPr/>
          <p:nvPr/>
        </p:nvCxnSpPr>
        <p:spPr>
          <a:xfrm>
            <a:off x="3246121" y="4699755"/>
            <a:ext cx="1" cy="2819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 xmlns:p14="http://schemas.microsoft.com/office/powerpoint/2010/main" val="19964199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43000"/>
            <a:ext cx="8229600" cy="1143000"/>
          </a:xfrm>
        </p:spPr>
        <p:style>
          <a:lnRef idx="1">
            <a:schemeClr val="accent1"/>
          </a:lnRef>
          <a:fillRef idx="2">
            <a:schemeClr val="accent1"/>
          </a:fillRef>
          <a:effectRef idx="1">
            <a:schemeClr val="accent1"/>
          </a:effectRef>
          <a:fontRef idx="minor">
            <a:schemeClr val="dk1"/>
          </a:fontRef>
        </p:style>
        <p:txBody>
          <a:bodyPr/>
          <a:lstStyle/>
          <a:p>
            <a:r>
              <a:rPr lang="es-AR" dirty="0" smtClean="0">
                <a:solidFill>
                  <a:srgbClr val="FF0000"/>
                </a:solidFill>
              </a:rPr>
              <a:t>Test de Marcha de 6 minutos</a:t>
            </a:r>
            <a:endParaRPr lang="es-AR" dirty="0">
              <a:solidFill>
                <a:srgbClr val="FF0000"/>
              </a:solidFill>
            </a:endParaRPr>
          </a:p>
        </p:txBody>
      </p:sp>
      <p:pic>
        <p:nvPicPr>
          <p:cNvPr id="4" name="Marcador de contenido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981200" y="3107277"/>
            <a:ext cx="5181600" cy="1511808"/>
          </a:xfrm>
        </p:spPr>
      </p:pic>
    </p:spTree>
    <p:extLst>
      <p:ext uri="{BB962C8B-B14F-4D97-AF65-F5344CB8AC3E}">
        <p14:creationId xmlns="" xmlns:p14="http://schemas.microsoft.com/office/powerpoint/2010/main" val="18172017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p:cNvSpPr txBox="1">
            <a:spLocks/>
          </p:cNvSpPr>
          <p:nvPr/>
        </p:nvSpPr>
        <p:spPr>
          <a:xfrm>
            <a:off x="457200" y="2133600"/>
            <a:ext cx="8229600" cy="33528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lvl="2">
              <a:buFont typeface="Wingdings" charset="2"/>
              <a:buChar char="ü"/>
              <a:defRPr/>
            </a:pPr>
            <a:r>
              <a:rPr lang="en-US" dirty="0" err="1" smtClean="0">
                <a:solidFill>
                  <a:prstClr val="black"/>
                </a:solidFill>
              </a:rPr>
              <a:t>Estudio</a:t>
            </a:r>
            <a:r>
              <a:rPr lang="en-US" dirty="0" smtClean="0">
                <a:solidFill>
                  <a:prstClr val="black"/>
                </a:solidFill>
              </a:rPr>
              <a:t> </a:t>
            </a:r>
            <a:r>
              <a:rPr lang="en-US" dirty="0" err="1" smtClean="0">
                <a:solidFill>
                  <a:prstClr val="black"/>
                </a:solidFill>
              </a:rPr>
              <a:t>sencillo</a:t>
            </a:r>
            <a:r>
              <a:rPr lang="en-US" dirty="0" smtClean="0">
                <a:solidFill>
                  <a:prstClr val="black"/>
                </a:solidFill>
              </a:rPr>
              <a:t> y reproducible</a:t>
            </a:r>
          </a:p>
          <a:p>
            <a:pPr marL="914400" lvl="2" indent="0">
              <a:buNone/>
              <a:defRPr/>
            </a:pPr>
            <a:endParaRPr lang="en-US" dirty="0" smtClean="0">
              <a:solidFill>
                <a:prstClr val="black"/>
              </a:solidFill>
            </a:endParaRPr>
          </a:p>
          <a:p>
            <a:pPr lvl="2">
              <a:buFont typeface="Wingdings" charset="2"/>
              <a:buChar char="ü"/>
              <a:defRPr/>
            </a:pPr>
            <a:r>
              <a:rPr lang="en-US" dirty="0" err="1" smtClean="0">
                <a:solidFill>
                  <a:prstClr val="black"/>
                </a:solidFill>
              </a:rPr>
              <a:t>Es</a:t>
            </a:r>
            <a:r>
              <a:rPr lang="en-US" dirty="0" smtClean="0">
                <a:solidFill>
                  <a:prstClr val="black"/>
                </a:solidFill>
              </a:rPr>
              <a:t> mas sensible para </a:t>
            </a:r>
            <a:r>
              <a:rPr lang="en-US" dirty="0" err="1" smtClean="0">
                <a:solidFill>
                  <a:prstClr val="black"/>
                </a:solidFill>
              </a:rPr>
              <a:t>detectar</a:t>
            </a:r>
            <a:r>
              <a:rPr lang="en-US" dirty="0" smtClean="0">
                <a:solidFill>
                  <a:prstClr val="black"/>
                </a:solidFill>
              </a:rPr>
              <a:t> </a:t>
            </a:r>
            <a:r>
              <a:rPr lang="en-US" dirty="0" err="1" smtClean="0">
                <a:solidFill>
                  <a:prstClr val="black"/>
                </a:solidFill>
              </a:rPr>
              <a:t>anormalidades</a:t>
            </a:r>
            <a:r>
              <a:rPr lang="en-US" dirty="0" smtClean="0">
                <a:solidFill>
                  <a:prstClr val="black"/>
                </a:solidFill>
              </a:rPr>
              <a:t> del </a:t>
            </a:r>
            <a:r>
              <a:rPr lang="en-US" dirty="0" err="1" smtClean="0">
                <a:solidFill>
                  <a:prstClr val="black"/>
                </a:solidFill>
              </a:rPr>
              <a:t>intercambio</a:t>
            </a:r>
            <a:r>
              <a:rPr lang="en-US" dirty="0" smtClean="0">
                <a:solidFill>
                  <a:prstClr val="black"/>
                </a:solidFill>
              </a:rPr>
              <a:t> </a:t>
            </a:r>
            <a:r>
              <a:rPr lang="en-US" dirty="0" err="1" smtClean="0">
                <a:solidFill>
                  <a:prstClr val="black"/>
                </a:solidFill>
              </a:rPr>
              <a:t>gaseoso</a:t>
            </a:r>
            <a:endParaRPr lang="en-US" dirty="0" smtClean="0">
              <a:solidFill>
                <a:prstClr val="black"/>
              </a:solidFill>
            </a:endParaRPr>
          </a:p>
          <a:p>
            <a:pPr marL="914400" lvl="2" indent="0">
              <a:buNone/>
              <a:defRPr/>
            </a:pPr>
            <a:endParaRPr lang="en-US" dirty="0" smtClean="0">
              <a:solidFill>
                <a:prstClr val="black"/>
              </a:solidFill>
            </a:endParaRPr>
          </a:p>
          <a:p>
            <a:pPr lvl="2">
              <a:buFont typeface="Wingdings" charset="2"/>
              <a:buChar char="ü"/>
              <a:defRPr/>
            </a:pPr>
            <a:r>
              <a:rPr lang="en-US" dirty="0" err="1" smtClean="0">
                <a:solidFill>
                  <a:prstClr val="black"/>
                </a:solidFill>
              </a:rPr>
              <a:t>Tanto</a:t>
            </a:r>
            <a:r>
              <a:rPr lang="en-US" dirty="0" smtClean="0">
                <a:solidFill>
                  <a:prstClr val="black"/>
                </a:solidFill>
              </a:rPr>
              <a:t> la </a:t>
            </a:r>
            <a:r>
              <a:rPr lang="en-US" dirty="0" err="1" smtClean="0">
                <a:solidFill>
                  <a:prstClr val="black"/>
                </a:solidFill>
              </a:rPr>
              <a:t>distancia</a:t>
            </a:r>
            <a:r>
              <a:rPr lang="en-US" dirty="0" smtClean="0">
                <a:solidFill>
                  <a:prstClr val="black"/>
                </a:solidFill>
              </a:rPr>
              <a:t> </a:t>
            </a:r>
            <a:r>
              <a:rPr lang="en-US" dirty="0" err="1" smtClean="0">
                <a:solidFill>
                  <a:prstClr val="black"/>
                </a:solidFill>
              </a:rPr>
              <a:t>recorrida</a:t>
            </a:r>
            <a:r>
              <a:rPr lang="en-US" dirty="0" smtClean="0">
                <a:solidFill>
                  <a:prstClr val="black"/>
                </a:solidFill>
              </a:rPr>
              <a:t> </a:t>
            </a:r>
            <a:r>
              <a:rPr lang="en-US" dirty="0" err="1" smtClean="0">
                <a:solidFill>
                  <a:prstClr val="black"/>
                </a:solidFill>
              </a:rPr>
              <a:t>como</a:t>
            </a:r>
            <a:r>
              <a:rPr lang="en-US" dirty="0" smtClean="0">
                <a:solidFill>
                  <a:prstClr val="black"/>
                </a:solidFill>
              </a:rPr>
              <a:t> la desaturación </a:t>
            </a:r>
            <a:r>
              <a:rPr lang="en-US" dirty="0" err="1" smtClean="0">
                <a:solidFill>
                  <a:prstClr val="black"/>
                </a:solidFill>
              </a:rPr>
              <a:t>durante</a:t>
            </a:r>
            <a:r>
              <a:rPr lang="en-US" dirty="0" smtClean="0">
                <a:solidFill>
                  <a:prstClr val="black"/>
                </a:solidFill>
              </a:rPr>
              <a:t> la </a:t>
            </a:r>
            <a:r>
              <a:rPr lang="en-US" dirty="0" err="1" smtClean="0">
                <a:solidFill>
                  <a:prstClr val="black"/>
                </a:solidFill>
              </a:rPr>
              <a:t>marcha</a:t>
            </a:r>
            <a:r>
              <a:rPr lang="en-US" dirty="0" smtClean="0">
                <a:solidFill>
                  <a:prstClr val="black"/>
                </a:solidFill>
              </a:rPr>
              <a:t> </a:t>
            </a:r>
            <a:r>
              <a:rPr lang="en-US" dirty="0" err="1" smtClean="0">
                <a:solidFill>
                  <a:prstClr val="black"/>
                </a:solidFill>
              </a:rPr>
              <a:t>han</a:t>
            </a:r>
            <a:r>
              <a:rPr lang="en-US" dirty="0" smtClean="0">
                <a:solidFill>
                  <a:prstClr val="black"/>
                </a:solidFill>
              </a:rPr>
              <a:t> </a:t>
            </a:r>
            <a:r>
              <a:rPr lang="en-US" dirty="0" err="1" smtClean="0">
                <a:solidFill>
                  <a:prstClr val="black"/>
                </a:solidFill>
              </a:rPr>
              <a:t>demostrado</a:t>
            </a:r>
            <a:r>
              <a:rPr lang="en-US" dirty="0" smtClean="0">
                <a:solidFill>
                  <a:prstClr val="black"/>
                </a:solidFill>
              </a:rPr>
              <a:t> </a:t>
            </a:r>
            <a:r>
              <a:rPr lang="en-US" dirty="0" err="1" smtClean="0">
                <a:solidFill>
                  <a:prstClr val="black"/>
                </a:solidFill>
              </a:rPr>
              <a:t>ser</a:t>
            </a:r>
            <a:r>
              <a:rPr lang="en-US" dirty="0" smtClean="0">
                <a:solidFill>
                  <a:prstClr val="black"/>
                </a:solidFill>
              </a:rPr>
              <a:t> </a:t>
            </a:r>
            <a:r>
              <a:rPr lang="en-US" dirty="0" err="1" smtClean="0">
                <a:solidFill>
                  <a:prstClr val="black"/>
                </a:solidFill>
              </a:rPr>
              <a:t>predictores</a:t>
            </a:r>
            <a:r>
              <a:rPr lang="en-US" dirty="0" smtClean="0">
                <a:solidFill>
                  <a:prstClr val="black"/>
                </a:solidFill>
              </a:rPr>
              <a:t> de </a:t>
            </a:r>
            <a:r>
              <a:rPr lang="en-US" dirty="0" err="1" smtClean="0">
                <a:solidFill>
                  <a:prstClr val="black"/>
                </a:solidFill>
              </a:rPr>
              <a:t>mortalidad</a:t>
            </a:r>
            <a:r>
              <a:rPr lang="en-US" dirty="0" smtClean="0">
                <a:solidFill>
                  <a:prstClr val="black"/>
                </a:solidFill>
              </a:rPr>
              <a:t> en FPI.</a:t>
            </a:r>
          </a:p>
          <a:p>
            <a:pPr lvl="2">
              <a:buFont typeface="Wingdings" charset="2"/>
              <a:buChar char="ü"/>
              <a:defRPr/>
            </a:pPr>
            <a:endParaRPr lang="en-US" dirty="0" smtClean="0">
              <a:solidFill>
                <a:prstClr val="black"/>
              </a:solidFill>
            </a:endParaRPr>
          </a:p>
          <a:p>
            <a:pPr marL="914400" lvl="2" indent="0">
              <a:buNone/>
              <a:defRPr/>
            </a:pPr>
            <a:endParaRPr lang="en-US" dirty="0">
              <a:solidFill>
                <a:prstClr val="black"/>
              </a:solidFill>
            </a:endParaRPr>
          </a:p>
          <a:p>
            <a:pPr lvl="2">
              <a:buFont typeface="Wingdings" charset="2"/>
              <a:buChar char="ü"/>
              <a:defRPr/>
            </a:pPr>
            <a:endParaRPr lang="en-US" dirty="0" smtClean="0">
              <a:solidFill>
                <a:prstClr val="black"/>
              </a:solidFill>
            </a:endParaRPr>
          </a:p>
          <a:p>
            <a:pPr lvl="2">
              <a:defRPr/>
            </a:pPr>
            <a:endParaRPr lang="en-US" dirty="0" smtClean="0">
              <a:solidFill>
                <a:prstClr val="black"/>
              </a:solidFill>
            </a:endParaRPr>
          </a:p>
        </p:txBody>
      </p:sp>
      <p:sp>
        <p:nvSpPr>
          <p:cNvPr id="5" name="Título 1"/>
          <p:cNvSpPr txBox="1">
            <a:spLocks/>
          </p:cNvSpPr>
          <p:nvPr/>
        </p:nvSpPr>
        <p:spPr>
          <a:xfrm>
            <a:off x="457200" y="381000"/>
            <a:ext cx="8229600" cy="1143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AR" dirty="0" smtClean="0">
                <a:solidFill>
                  <a:srgbClr val="4F81BD"/>
                </a:solidFill>
              </a:rPr>
              <a:t>Test de Marcha de 6 minutos</a:t>
            </a:r>
            <a:endParaRPr lang="es-AR" dirty="0">
              <a:solidFill>
                <a:srgbClr val="4F81BD"/>
              </a:solidFill>
            </a:endParaRPr>
          </a:p>
        </p:txBody>
      </p:sp>
    </p:spTree>
    <p:extLst>
      <p:ext uri="{BB962C8B-B14F-4D97-AF65-F5344CB8AC3E}">
        <p14:creationId xmlns="" xmlns:p14="http://schemas.microsoft.com/office/powerpoint/2010/main" val="209224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solidFill>
                  <a:srgbClr val="0070C0"/>
                </a:solidFill>
              </a:rPr>
              <a:t>Tanto la distancia recorrida….</a:t>
            </a:r>
            <a:endParaRPr lang="es-AR" dirty="0">
              <a:solidFill>
                <a:srgbClr val="0070C0"/>
              </a:solidFill>
            </a:endParaRPr>
          </a:p>
        </p:txBody>
      </p:sp>
      <p:pic>
        <p:nvPicPr>
          <p:cNvPr id="6" name="Imagen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320800" y="1578297"/>
            <a:ext cx="6636816" cy="3346770"/>
          </a:xfrm>
          <a:prstGeom prst="rect">
            <a:avLst/>
          </a:prstGeom>
        </p:spPr>
      </p:pic>
      <p:sp>
        <p:nvSpPr>
          <p:cNvPr id="8" name="Rectangle 4"/>
          <p:cNvSpPr>
            <a:spLocks noChangeArrowheads="1"/>
          </p:cNvSpPr>
          <p:nvPr/>
        </p:nvSpPr>
        <p:spPr bwMode="auto">
          <a:xfrm>
            <a:off x="1295400" y="6096000"/>
            <a:ext cx="7391400" cy="523220"/>
          </a:xfrm>
          <a:prstGeom prst="rect">
            <a:avLst/>
          </a:prstGeom>
          <a:noFill/>
          <a:ln w="9525" algn="ctr">
            <a:noFill/>
            <a:miter lim="800000"/>
            <a:headEnd/>
            <a:tailEnd/>
          </a:ln>
          <a:effectLst/>
        </p:spPr>
        <p:txBody>
          <a:bodyPr wrap="square">
            <a:spAutoFit/>
          </a:bodyPr>
          <a:lstStyle/>
          <a:p>
            <a:r>
              <a:rPr lang="en-US" sz="1400" b="1" dirty="0">
                <a:solidFill>
                  <a:srgbClr val="4F81BD"/>
                </a:solidFill>
              </a:rPr>
              <a:t>Flaherty </a:t>
            </a:r>
            <a:r>
              <a:rPr lang="en-US" sz="1400" b="1" dirty="0" smtClean="0">
                <a:solidFill>
                  <a:srgbClr val="4F81BD"/>
                </a:solidFill>
              </a:rPr>
              <a:t>KR </a:t>
            </a:r>
            <a:r>
              <a:rPr lang="en-US" sz="1400" b="1" dirty="0">
                <a:solidFill>
                  <a:srgbClr val="4F81BD"/>
                </a:solidFill>
              </a:rPr>
              <a:t>et al. </a:t>
            </a:r>
            <a:r>
              <a:rPr lang="en-US" sz="1400" b="1" dirty="0" smtClean="0">
                <a:solidFill>
                  <a:srgbClr val="4F81BD"/>
                </a:solidFill>
              </a:rPr>
              <a:t>Idiopathic pulmonary </a:t>
            </a:r>
            <a:r>
              <a:rPr lang="en-US" sz="1400" b="1" dirty="0">
                <a:solidFill>
                  <a:srgbClr val="4F81BD"/>
                </a:solidFill>
              </a:rPr>
              <a:t>fibrosis: prognostic value of changes in physiology and</a:t>
            </a:r>
          </a:p>
          <a:p>
            <a:r>
              <a:rPr lang="en-US" sz="1400" b="1" dirty="0">
                <a:solidFill>
                  <a:srgbClr val="4F81BD"/>
                </a:solidFill>
              </a:rPr>
              <a:t>six-minute-walk test. Am J </a:t>
            </a:r>
            <a:r>
              <a:rPr lang="en-US" sz="1400" b="1" dirty="0" err="1">
                <a:solidFill>
                  <a:srgbClr val="4F81BD"/>
                </a:solidFill>
              </a:rPr>
              <a:t>Respir</a:t>
            </a:r>
            <a:r>
              <a:rPr lang="en-US" sz="1400" b="1" dirty="0">
                <a:solidFill>
                  <a:srgbClr val="4F81BD"/>
                </a:solidFill>
              </a:rPr>
              <a:t> </a:t>
            </a:r>
            <a:r>
              <a:rPr lang="en-US" sz="1400" b="1" dirty="0" err="1">
                <a:solidFill>
                  <a:srgbClr val="4F81BD"/>
                </a:solidFill>
              </a:rPr>
              <a:t>Crit</a:t>
            </a:r>
            <a:r>
              <a:rPr lang="en-US" sz="1400" b="1" dirty="0">
                <a:solidFill>
                  <a:srgbClr val="4F81BD"/>
                </a:solidFill>
              </a:rPr>
              <a:t> Care Med 2006</a:t>
            </a:r>
          </a:p>
        </p:txBody>
      </p:sp>
      <p:sp>
        <p:nvSpPr>
          <p:cNvPr id="9" name="CuadroTexto 8"/>
          <p:cNvSpPr txBox="1"/>
          <p:nvPr/>
        </p:nvSpPr>
        <p:spPr>
          <a:xfrm>
            <a:off x="6629400" y="2754355"/>
            <a:ext cx="1264320" cy="276999"/>
          </a:xfrm>
          <a:prstGeom prst="rect">
            <a:avLst/>
          </a:prstGeom>
          <a:noFill/>
        </p:spPr>
        <p:txBody>
          <a:bodyPr wrap="none" rtlCol="0">
            <a:spAutoFit/>
          </a:bodyPr>
          <a:lstStyle/>
          <a:p>
            <a:r>
              <a:rPr lang="es-AR" sz="1200" dirty="0" smtClean="0">
                <a:solidFill>
                  <a:srgbClr val="FF0000"/>
                </a:solidFill>
              </a:rPr>
              <a:t>MAS DE 360 MTS</a:t>
            </a:r>
            <a:endParaRPr lang="es-AR" sz="1200" dirty="0">
              <a:solidFill>
                <a:srgbClr val="FF0000"/>
              </a:solidFill>
            </a:endParaRPr>
          </a:p>
        </p:txBody>
      </p:sp>
      <p:sp>
        <p:nvSpPr>
          <p:cNvPr id="10" name="CuadroTexto 9"/>
          <p:cNvSpPr txBox="1"/>
          <p:nvPr/>
        </p:nvSpPr>
        <p:spPr>
          <a:xfrm>
            <a:off x="5410200" y="3251682"/>
            <a:ext cx="1219200" cy="276999"/>
          </a:xfrm>
          <a:prstGeom prst="rect">
            <a:avLst/>
          </a:prstGeom>
          <a:noFill/>
        </p:spPr>
        <p:txBody>
          <a:bodyPr wrap="square" rtlCol="0">
            <a:spAutoFit/>
          </a:bodyPr>
          <a:lstStyle/>
          <a:p>
            <a:r>
              <a:rPr lang="es-AR" sz="1200" dirty="0" smtClean="0">
                <a:solidFill>
                  <a:srgbClr val="FF0000"/>
                </a:solidFill>
              </a:rPr>
              <a:t>HASTA 360 MTS</a:t>
            </a:r>
            <a:endParaRPr lang="es-AR" sz="1200" dirty="0">
              <a:solidFill>
                <a:srgbClr val="FF0000"/>
              </a:solidFill>
            </a:endParaRPr>
          </a:p>
        </p:txBody>
      </p:sp>
      <p:sp>
        <p:nvSpPr>
          <p:cNvPr id="11" name="CuadroTexto 10"/>
          <p:cNvSpPr txBox="1"/>
          <p:nvPr/>
        </p:nvSpPr>
        <p:spPr>
          <a:xfrm>
            <a:off x="6019800" y="3776702"/>
            <a:ext cx="844334" cy="276999"/>
          </a:xfrm>
          <a:prstGeom prst="rect">
            <a:avLst/>
          </a:prstGeom>
          <a:noFill/>
        </p:spPr>
        <p:txBody>
          <a:bodyPr wrap="none" rtlCol="0">
            <a:spAutoFit/>
          </a:bodyPr>
          <a:lstStyle/>
          <a:p>
            <a:r>
              <a:rPr lang="es-AR" sz="1200" dirty="0" smtClean="0">
                <a:solidFill>
                  <a:srgbClr val="FF0000"/>
                </a:solidFill>
              </a:rPr>
              <a:t>&lt; 180 MTS</a:t>
            </a:r>
            <a:endParaRPr lang="es-AR" sz="1200" dirty="0">
              <a:solidFill>
                <a:srgbClr val="FF0000"/>
              </a:solidFill>
            </a:endParaRPr>
          </a:p>
        </p:txBody>
      </p:sp>
    </p:spTree>
    <p:extLst>
      <p:ext uri="{BB962C8B-B14F-4D97-AF65-F5344CB8AC3E}">
        <p14:creationId xmlns="" xmlns:p14="http://schemas.microsoft.com/office/powerpoint/2010/main" val="18515172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solidFill>
                  <a:srgbClr val="0070C0"/>
                </a:solidFill>
              </a:rPr>
              <a:t>Como la desaturación…</a:t>
            </a:r>
            <a:endParaRPr lang="es-AR" dirty="0">
              <a:solidFill>
                <a:srgbClr val="0070C0"/>
              </a:solidFill>
            </a:endParaRPr>
          </a:p>
        </p:txBody>
      </p:sp>
      <p:sp>
        <p:nvSpPr>
          <p:cNvPr id="5" name="Rectangle 4"/>
          <p:cNvSpPr>
            <a:spLocks noChangeArrowheads="1"/>
          </p:cNvSpPr>
          <p:nvPr/>
        </p:nvSpPr>
        <p:spPr bwMode="auto">
          <a:xfrm>
            <a:off x="1295400" y="6019800"/>
            <a:ext cx="7391400" cy="523220"/>
          </a:xfrm>
          <a:prstGeom prst="rect">
            <a:avLst/>
          </a:prstGeom>
          <a:noFill/>
          <a:ln w="9525" algn="ctr">
            <a:noFill/>
            <a:miter lim="800000"/>
            <a:headEnd/>
            <a:tailEnd/>
          </a:ln>
          <a:effectLst/>
        </p:spPr>
        <p:txBody>
          <a:bodyPr wrap="square">
            <a:spAutoFit/>
          </a:bodyPr>
          <a:lstStyle/>
          <a:p>
            <a:r>
              <a:rPr lang="en-US" sz="1400" b="1" dirty="0">
                <a:solidFill>
                  <a:srgbClr val="4F81BD"/>
                </a:solidFill>
              </a:rPr>
              <a:t>Hallstrand </a:t>
            </a:r>
            <a:r>
              <a:rPr lang="en-US" sz="1400" b="1" dirty="0" smtClean="0">
                <a:solidFill>
                  <a:srgbClr val="4F81BD"/>
                </a:solidFill>
              </a:rPr>
              <a:t>TS</a:t>
            </a:r>
            <a:r>
              <a:rPr lang="en-US" sz="1400" b="1" dirty="0">
                <a:solidFill>
                  <a:srgbClr val="4F81BD"/>
                </a:solidFill>
              </a:rPr>
              <a:t> </a:t>
            </a:r>
            <a:r>
              <a:rPr lang="en-US" sz="1400" b="1" dirty="0" smtClean="0">
                <a:solidFill>
                  <a:srgbClr val="4F81BD"/>
                </a:solidFill>
              </a:rPr>
              <a:t>et al. </a:t>
            </a:r>
            <a:r>
              <a:rPr lang="en-US" sz="1400" b="1" dirty="0">
                <a:solidFill>
                  <a:srgbClr val="4F81BD"/>
                </a:solidFill>
              </a:rPr>
              <a:t>The timed walk test as a measure of severity and survival </a:t>
            </a:r>
            <a:r>
              <a:rPr lang="en-US" sz="1400" b="1" dirty="0" smtClean="0">
                <a:solidFill>
                  <a:srgbClr val="4F81BD"/>
                </a:solidFill>
              </a:rPr>
              <a:t>in idiopathic </a:t>
            </a:r>
            <a:r>
              <a:rPr lang="en-US" sz="1400" b="1" dirty="0">
                <a:solidFill>
                  <a:srgbClr val="4F81BD"/>
                </a:solidFill>
              </a:rPr>
              <a:t>pulmonary fibrosis. </a:t>
            </a:r>
            <a:r>
              <a:rPr lang="en-US" sz="1400" b="1" dirty="0" err="1">
                <a:solidFill>
                  <a:srgbClr val="4F81BD"/>
                </a:solidFill>
              </a:rPr>
              <a:t>Eur</a:t>
            </a:r>
            <a:r>
              <a:rPr lang="en-US" sz="1400" b="1" dirty="0">
                <a:solidFill>
                  <a:srgbClr val="4F81BD"/>
                </a:solidFill>
              </a:rPr>
              <a:t> </a:t>
            </a:r>
            <a:r>
              <a:rPr lang="en-US" sz="1400" b="1" dirty="0" err="1">
                <a:solidFill>
                  <a:srgbClr val="4F81BD"/>
                </a:solidFill>
              </a:rPr>
              <a:t>Respir</a:t>
            </a:r>
            <a:r>
              <a:rPr lang="en-US" sz="1400" b="1" dirty="0">
                <a:solidFill>
                  <a:srgbClr val="4F81BD"/>
                </a:solidFill>
              </a:rPr>
              <a:t> J 2005</a:t>
            </a:r>
          </a:p>
        </p:txBody>
      </p:sp>
      <p:pic>
        <p:nvPicPr>
          <p:cNvPr id="13" name="Imagen 1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752600" y="1685248"/>
            <a:ext cx="7315200" cy="3448531"/>
          </a:xfrm>
          <a:prstGeom prst="rect">
            <a:avLst/>
          </a:prstGeom>
        </p:spPr>
      </p:pic>
      <p:sp>
        <p:nvSpPr>
          <p:cNvPr id="14" name="CuadroTexto 13"/>
          <p:cNvSpPr txBox="1"/>
          <p:nvPr/>
        </p:nvSpPr>
        <p:spPr>
          <a:xfrm>
            <a:off x="3832412" y="2030506"/>
            <a:ext cx="1349188" cy="261610"/>
          </a:xfrm>
          <a:prstGeom prst="rect">
            <a:avLst/>
          </a:prstGeom>
          <a:noFill/>
        </p:spPr>
        <p:txBody>
          <a:bodyPr wrap="square" rtlCol="0">
            <a:spAutoFit/>
          </a:bodyPr>
          <a:lstStyle/>
          <a:p>
            <a:r>
              <a:rPr lang="es-AR" sz="1100" dirty="0" smtClean="0">
                <a:solidFill>
                  <a:srgbClr val="FF0000"/>
                </a:solidFill>
              </a:rPr>
              <a:t>5 % DESAT</a:t>
            </a:r>
            <a:endParaRPr lang="es-AR" sz="1100" dirty="0">
              <a:solidFill>
                <a:srgbClr val="FF0000"/>
              </a:solidFill>
            </a:endParaRPr>
          </a:p>
        </p:txBody>
      </p:sp>
      <p:sp>
        <p:nvSpPr>
          <p:cNvPr id="15" name="CuadroTexto 14"/>
          <p:cNvSpPr txBox="1"/>
          <p:nvPr/>
        </p:nvSpPr>
        <p:spPr>
          <a:xfrm>
            <a:off x="4114800" y="2761387"/>
            <a:ext cx="1349188" cy="261610"/>
          </a:xfrm>
          <a:prstGeom prst="rect">
            <a:avLst/>
          </a:prstGeom>
          <a:noFill/>
        </p:spPr>
        <p:txBody>
          <a:bodyPr wrap="square" rtlCol="0">
            <a:spAutoFit/>
          </a:bodyPr>
          <a:lstStyle/>
          <a:p>
            <a:r>
              <a:rPr lang="es-AR" sz="1100" dirty="0" smtClean="0">
                <a:solidFill>
                  <a:srgbClr val="FF0000"/>
                </a:solidFill>
              </a:rPr>
              <a:t>10 % DESAT</a:t>
            </a:r>
            <a:endParaRPr lang="es-AR" sz="1100" dirty="0">
              <a:solidFill>
                <a:srgbClr val="FF0000"/>
              </a:solidFill>
            </a:endParaRPr>
          </a:p>
        </p:txBody>
      </p:sp>
      <p:sp>
        <p:nvSpPr>
          <p:cNvPr id="16" name="CuadroTexto 15"/>
          <p:cNvSpPr txBox="1"/>
          <p:nvPr/>
        </p:nvSpPr>
        <p:spPr>
          <a:xfrm>
            <a:off x="1905000" y="3286984"/>
            <a:ext cx="1349188" cy="261610"/>
          </a:xfrm>
          <a:prstGeom prst="rect">
            <a:avLst/>
          </a:prstGeom>
          <a:noFill/>
        </p:spPr>
        <p:txBody>
          <a:bodyPr wrap="square" rtlCol="0">
            <a:spAutoFit/>
          </a:bodyPr>
          <a:lstStyle/>
          <a:p>
            <a:r>
              <a:rPr lang="es-AR" sz="1100" dirty="0" smtClean="0">
                <a:solidFill>
                  <a:srgbClr val="FF0000"/>
                </a:solidFill>
              </a:rPr>
              <a:t>15 % DESAT</a:t>
            </a:r>
            <a:endParaRPr lang="es-AR" sz="1100" dirty="0">
              <a:solidFill>
                <a:srgbClr val="FF0000"/>
              </a:solidFill>
            </a:endParaRPr>
          </a:p>
        </p:txBody>
      </p:sp>
    </p:spTree>
    <p:extLst>
      <p:ext uri="{BB962C8B-B14F-4D97-AF65-F5344CB8AC3E}">
        <p14:creationId xmlns="" xmlns:p14="http://schemas.microsoft.com/office/powerpoint/2010/main" val="2535299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dirty="0" err="1" smtClean="0">
                <a:solidFill>
                  <a:srgbClr val="FF0000"/>
                </a:solidFill>
              </a:rPr>
              <a:t>Curso</a:t>
            </a:r>
            <a:r>
              <a:rPr lang="en-US" dirty="0" smtClean="0">
                <a:solidFill>
                  <a:srgbClr val="FF0000"/>
                </a:solidFill>
              </a:rPr>
              <a:t> </a:t>
            </a:r>
            <a:r>
              <a:rPr lang="en-US" dirty="0" err="1" smtClean="0">
                <a:solidFill>
                  <a:srgbClr val="FF0000"/>
                </a:solidFill>
              </a:rPr>
              <a:t>clínico</a:t>
            </a:r>
            <a:r>
              <a:rPr lang="en-US" dirty="0" smtClean="0">
                <a:solidFill>
                  <a:srgbClr val="FF0000"/>
                </a:solidFill>
              </a:rPr>
              <a:t> de la FPI</a:t>
            </a:r>
            <a:endParaRPr lang="es-AR" dirty="0">
              <a:solidFill>
                <a:srgbClr val="FF0000"/>
              </a:solidFill>
            </a:endParaRPr>
          </a:p>
        </p:txBody>
      </p:sp>
      <p:pic>
        <p:nvPicPr>
          <p:cNvPr id="4" name="Marcador de contenido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231632" y="1600200"/>
            <a:ext cx="6680736" cy="4525963"/>
          </a:xfrm>
        </p:spPr>
      </p:pic>
      <p:sp>
        <p:nvSpPr>
          <p:cNvPr id="5" name="CuadroTexto 4"/>
          <p:cNvSpPr txBox="1"/>
          <p:nvPr/>
        </p:nvSpPr>
        <p:spPr>
          <a:xfrm>
            <a:off x="899475" y="6208259"/>
            <a:ext cx="7787325" cy="276999"/>
          </a:xfrm>
          <a:prstGeom prst="rect">
            <a:avLst/>
          </a:prstGeom>
          <a:noFill/>
        </p:spPr>
        <p:txBody>
          <a:bodyPr wrap="none" rtlCol="0">
            <a:spAutoFit/>
          </a:bodyPr>
          <a:lstStyle/>
          <a:p>
            <a:r>
              <a:rPr lang="en-US" sz="1200" b="1" dirty="0" smtClean="0">
                <a:solidFill>
                  <a:srgbClr val="4F81BD"/>
                </a:solidFill>
              </a:rPr>
              <a:t>Ley, B. et al. Clinical </a:t>
            </a:r>
            <a:r>
              <a:rPr lang="en-US" sz="1200" b="1" dirty="0">
                <a:solidFill>
                  <a:srgbClr val="4F81BD"/>
                </a:solidFill>
              </a:rPr>
              <a:t>course and prediction of survival in idiopathic pulmonary fibrosis. Am J </a:t>
            </a:r>
            <a:r>
              <a:rPr lang="en-US" sz="1200" b="1" dirty="0" err="1">
                <a:solidFill>
                  <a:srgbClr val="4F81BD"/>
                </a:solidFill>
              </a:rPr>
              <a:t>Respir</a:t>
            </a:r>
            <a:r>
              <a:rPr lang="en-US" sz="1200" b="1" dirty="0">
                <a:solidFill>
                  <a:srgbClr val="4F81BD"/>
                </a:solidFill>
              </a:rPr>
              <a:t> </a:t>
            </a:r>
            <a:r>
              <a:rPr lang="en-US" sz="1200" b="1" dirty="0" err="1">
                <a:solidFill>
                  <a:srgbClr val="4F81BD"/>
                </a:solidFill>
              </a:rPr>
              <a:t>Crit</a:t>
            </a:r>
            <a:r>
              <a:rPr lang="en-US" sz="1200" b="1" dirty="0">
                <a:solidFill>
                  <a:srgbClr val="4F81BD"/>
                </a:solidFill>
              </a:rPr>
              <a:t> Care Med. </a:t>
            </a:r>
            <a:r>
              <a:rPr lang="en-US" sz="1200" b="1" dirty="0" smtClean="0">
                <a:solidFill>
                  <a:srgbClr val="4F81BD"/>
                </a:solidFill>
              </a:rPr>
              <a:t>2011 </a:t>
            </a:r>
            <a:endParaRPr lang="es-AR" sz="1200" b="1" dirty="0">
              <a:solidFill>
                <a:srgbClr val="4F81BD"/>
              </a:solidFill>
            </a:endParaRPr>
          </a:p>
        </p:txBody>
      </p:sp>
    </p:spTree>
    <p:extLst>
      <p:ext uri="{BB962C8B-B14F-4D97-AF65-F5344CB8AC3E}">
        <p14:creationId xmlns="" xmlns:p14="http://schemas.microsoft.com/office/powerpoint/2010/main" val="29517624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p:cNvSpPr txBox="1">
            <a:spLocks/>
          </p:cNvSpPr>
          <p:nvPr/>
        </p:nvSpPr>
        <p:spPr>
          <a:xfrm>
            <a:off x="457200" y="2133600"/>
            <a:ext cx="8229600" cy="12954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lvl="2" indent="0" algn="ctr">
              <a:buNone/>
              <a:defRPr/>
            </a:pPr>
            <a:r>
              <a:rPr lang="en-US" dirty="0" smtClean="0">
                <a:solidFill>
                  <a:prstClr val="black"/>
                </a:solidFill>
              </a:rPr>
              <a:t>Este </a:t>
            </a:r>
            <a:r>
              <a:rPr lang="en-US" dirty="0" err="1" smtClean="0">
                <a:solidFill>
                  <a:prstClr val="black"/>
                </a:solidFill>
              </a:rPr>
              <a:t>estudio</a:t>
            </a:r>
            <a:r>
              <a:rPr lang="en-US" dirty="0" smtClean="0">
                <a:solidFill>
                  <a:prstClr val="black"/>
                </a:solidFill>
              </a:rPr>
              <a:t> </a:t>
            </a:r>
            <a:r>
              <a:rPr lang="en-US" dirty="0" err="1" smtClean="0">
                <a:solidFill>
                  <a:prstClr val="black"/>
                </a:solidFill>
              </a:rPr>
              <a:t>demostró</a:t>
            </a:r>
            <a:r>
              <a:rPr lang="en-US" dirty="0" smtClean="0">
                <a:solidFill>
                  <a:prstClr val="black"/>
                </a:solidFill>
              </a:rPr>
              <a:t> </a:t>
            </a:r>
            <a:r>
              <a:rPr lang="en-US" dirty="0" err="1" smtClean="0">
                <a:solidFill>
                  <a:prstClr val="black"/>
                </a:solidFill>
              </a:rPr>
              <a:t>que</a:t>
            </a:r>
            <a:r>
              <a:rPr lang="en-US" dirty="0" smtClean="0">
                <a:solidFill>
                  <a:prstClr val="black"/>
                </a:solidFill>
              </a:rPr>
              <a:t> un outcome </a:t>
            </a:r>
            <a:r>
              <a:rPr lang="en-US" dirty="0" err="1" smtClean="0">
                <a:solidFill>
                  <a:prstClr val="black"/>
                </a:solidFill>
              </a:rPr>
              <a:t>compuesto</a:t>
            </a:r>
            <a:r>
              <a:rPr lang="en-US" dirty="0" smtClean="0">
                <a:solidFill>
                  <a:prstClr val="black"/>
                </a:solidFill>
              </a:rPr>
              <a:t> </a:t>
            </a:r>
            <a:r>
              <a:rPr lang="en-US" dirty="0" err="1" smtClean="0">
                <a:solidFill>
                  <a:prstClr val="black"/>
                </a:solidFill>
              </a:rPr>
              <a:t>por</a:t>
            </a:r>
            <a:r>
              <a:rPr lang="en-US" dirty="0" smtClean="0">
                <a:solidFill>
                  <a:prstClr val="black"/>
                </a:solidFill>
              </a:rPr>
              <a:t> el </a:t>
            </a:r>
            <a:r>
              <a:rPr lang="en-US" dirty="0" err="1" smtClean="0">
                <a:solidFill>
                  <a:prstClr val="black"/>
                </a:solidFill>
              </a:rPr>
              <a:t>producto</a:t>
            </a:r>
            <a:r>
              <a:rPr lang="en-US" dirty="0" smtClean="0">
                <a:solidFill>
                  <a:prstClr val="black"/>
                </a:solidFill>
              </a:rPr>
              <a:t> de la </a:t>
            </a:r>
            <a:r>
              <a:rPr lang="en-US" dirty="0" err="1" smtClean="0">
                <a:solidFill>
                  <a:prstClr val="black"/>
                </a:solidFill>
              </a:rPr>
              <a:t>distancia</a:t>
            </a:r>
            <a:r>
              <a:rPr lang="en-US" dirty="0" smtClean="0">
                <a:solidFill>
                  <a:prstClr val="black"/>
                </a:solidFill>
              </a:rPr>
              <a:t> </a:t>
            </a:r>
            <a:r>
              <a:rPr lang="en-US" dirty="0" err="1" smtClean="0">
                <a:solidFill>
                  <a:prstClr val="black"/>
                </a:solidFill>
              </a:rPr>
              <a:t>por</a:t>
            </a:r>
            <a:r>
              <a:rPr lang="en-US" dirty="0" smtClean="0">
                <a:solidFill>
                  <a:prstClr val="black"/>
                </a:solidFill>
              </a:rPr>
              <a:t> la </a:t>
            </a:r>
            <a:r>
              <a:rPr lang="en-US" dirty="0" err="1" smtClean="0">
                <a:solidFill>
                  <a:prstClr val="black"/>
                </a:solidFill>
              </a:rPr>
              <a:t>saturación</a:t>
            </a:r>
            <a:r>
              <a:rPr lang="en-US" dirty="0" smtClean="0">
                <a:solidFill>
                  <a:prstClr val="black"/>
                </a:solidFill>
              </a:rPr>
              <a:t> </a:t>
            </a:r>
            <a:r>
              <a:rPr lang="en-US" dirty="0" err="1" smtClean="0">
                <a:solidFill>
                  <a:prstClr val="black"/>
                </a:solidFill>
              </a:rPr>
              <a:t>predijo</a:t>
            </a:r>
            <a:r>
              <a:rPr lang="en-US" dirty="0" smtClean="0">
                <a:solidFill>
                  <a:prstClr val="black"/>
                </a:solidFill>
              </a:rPr>
              <a:t> mayor </a:t>
            </a:r>
            <a:r>
              <a:rPr lang="en-US" dirty="0" err="1" smtClean="0">
                <a:solidFill>
                  <a:prstClr val="black"/>
                </a:solidFill>
              </a:rPr>
              <a:t>mortalidad</a:t>
            </a:r>
            <a:r>
              <a:rPr lang="en-US" dirty="0" smtClean="0">
                <a:solidFill>
                  <a:prstClr val="black"/>
                </a:solidFill>
              </a:rPr>
              <a:t> </a:t>
            </a:r>
            <a:r>
              <a:rPr lang="en-US" dirty="0" err="1" smtClean="0">
                <a:solidFill>
                  <a:prstClr val="black"/>
                </a:solidFill>
              </a:rPr>
              <a:t>que</a:t>
            </a:r>
            <a:r>
              <a:rPr lang="en-US" dirty="0" smtClean="0">
                <a:solidFill>
                  <a:prstClr val="black"/>
                </a:solidFill>
              </a:rPr>
              <a:t> </a:t>
            </a:r>
            <a:r>
              <a:rPr lang="en-US" dirty="0" err="1" smtClean="0">
                <a:solidFill>
                  <a:prstClr val="black"/>
                </a:solidFill>
              </a:rPr>
              <a:t>cada</a:t>
            </a:r>
            <a:r>
              <a:rPr lang="en-US" dirty="0" smtClean="0">
                <a:solidFill>
                  <a:prstClr val="black"/>
                </a:solidFill>
              </a:rPr>
              <a:t> </a:t>
            </a:r>
            <a:r>
              <a:rPr lang="en-US" dirty="0" err="1" smtClean="0">
                <a:solidFill>
                  <a:prstClr val="black"/>
                </a:solidFill>
              </a:rPr>
              <a:t>uno</a:t>
            </a:r>
            <a:r>
              <a:rPr lang="en-US" dirty="0" smtClean="0">
                <a:solidFill>
                  <a:prstClr val="black"/>
                </a:solidFill>
              </a:rPr>
              <a:t> </a:t>
            </a:r>
            <a:r>
              <a:rPr lang="en-US" dirty="0" err="1" smtClean="0">
                <a:solidFill>
                  <a:prstClr val="black"/>
                </a:solidFill>
              </a:rPr>
              <a:t>por</a:t>
            </a:r>
            <a:r>
              <a:rPr lang="en-US" dirty="0" smtClean="0">
                <a:solidFill>
                  <a:prstClr val="black"/>
                </a:solidFill>
              </a:rPr>
              <a:t> </a:t>
            </a:r>
            <a:r>
              <a:rPr lang="en-US" dirty="0" err="1" smtClean="0">
                <a:solidFill>
                  <a:prstClr val="black"/>
                </a:solidFill>
              </a:rPr>
              <a:t>separado</a:t>
            </a:r>
            <a:endParaRPr lang="en-US" dirty="0" smtClean="0">
              <a:solidFill>
                <a:prstClr val="black"/>
              </a:solidFill>
            </a:endParaRPr>
          </a:p>
        </p:txBody>
      </p:sp>
      <p:sp>
        <p:nvSpPr>
          <p:cNvPr id="5" name="Título 1"/>
          <p:cNvSpPr txBox="1">
            <a:spLocks/>
          </p:cNvSpPr>
          <p:nvPr/>
        </p:nvSpPr>
        <p:spPr>
          <a:xfrm>
            <a:off x="457200" y="381000"/>
            <a:ext cx="8229600" cy="1143000"/>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AR" dirty="0" smtClean="0">
                <a:solidFill>
                  <a:srgbClr val="4F81BD"/>
                </a:solidFill>
              </a:rPr>
              <a:t>Pero a demás..</a:t>
            </a:r>
            <a:endParaRPr lang="es-AR" dirty="0">
              <a:solidFill>
                <a:srgbClr val="4F81BD"/>
              </a:solidFill>
            </a:endParaRPr>
          </a:p>
        </p:txBody>
      </p:sp>
      <p:sp>
        <p:nvSpPr>
          <p:cNvPr id="6" name="Rectangle 4"/>
          <p:cNvSpPr>
            <a:spLocks noChangeArrowheads="1"/>
          </p:cNvSpPr>
          <p:nvPr/>
        </p:nvSpPr>
        <p:spPr bwMode="auto">
          <a:xfrm>
            <a:off x="1447800" y="5943600"/>
            <a:ext cx="7391400" cy="523220"/>
          </a:xfrm>
          <a:prstGeom prst="rect">
            <a:avLst/>
          </a:prstGeom>
          <a:noFill/>
          <a:ln w="9525" algn="ctr">
            <a:noFill/>
            <a:miter lim="800000"/>
            <a:headEnd/>
            <a:tailEnd/>
          </a:ln>
          <a:effectLst/>
        </p:spPr>
        <p:txBody>
          <a:bodyPr wrap="square">
            <a:spAutoFit/>
          </a:bodyPr>
          <a:lstStyle/>
          <a:p>
            <a:r>
              <a:rPr lang="en-US" sz="1400" b="1" dirty="0">
                <a:solidFill>
                  <a:srgbClr val="4F81BD"/>
                </a:solidFill>
              </a:rPr>
              <a:t>Lettieri </a:t>
            </a:r>
            <a:r>
              <a:rPr lang="en-US" sz="1400" b="1" dirty="0" smtClean="0">
                <a:solidFill>
                  <a:srgbClr val="4F81BD"/>
                </a:solidFill>
              </a:rPr>
              <a:t>CJ</a:t>
            </a:r>
            <a:r>
              <a:rPr lang="en-US" sz="1400" b="1" dirty="0">
                <a:solidFill>
                  <a:srgbClr val="4F81BD"/>
                </a:solidFill>
              </a:rPr>
              <a:t> </a:t>
            </a:r>
            <a:r>
              <a:rPr lang="en-US" sz="1400" b="1" dirty="0" smtClean="0">
                <a:solidFill>
                  <a:srgbClr val="4F81BD"/>
                </a:solidFill>
              </a:rPr>
              <a:t>et al. </a:t>
            </a:r>
            <a:r>
              <a:rPr lang="en-US" sz="1400" b="1" dirty="0">
                <a:solidFill>
                  <a:srgbClr val="4F81BD"/>
                </a:solidFill>
              </a:rPr>
              <a:t>The distance-saturation product predicts mortality in </a:t>
            </a:r>
            <a:r>
              <a:rPr lang="en-US" sz="1400" b="1" dirty="0" smtClean="0">
                <a:solidFill>
                  <a:srgbClr val="4F81BD"/>
                </a:solidFill>
              </a:rPr>
              <a:t>idiopathic pulmonary </a:t>
            </a:r>
            <a:r>
              <a:rPr lang="en-US" sz="1400" b="1" dirty="0">
                <a:solidFill>
                  <a:srgbClr val="4F81BD"/>
                </a:solidFill>
              </a:rPr>
              <a:t>fibrosis. </a:t>
            </a:r>
            <a:r>
              <a:rPr lang="en-US" sz="1400" b="1" dirty="0" err="1">
                <a:solidFill>
                  <a:srgbClr val="4F81BD"/>
                </a:solidFill>
              </a:rPr>
              <a:t>Respir</a:t>
            </a:r>
            <a:r>
              <a:rPr lang="en-US" sz="1400" b="1" dirty="0">
                <a:solidFill>
                  <a:srgbClr val="4F81BD"/>
                </a:solidFill>
              </a:rPr>
              <a:t> Med 2006</a:t>
            </a:r>
          </a:p>
        </p:txBody>
      </p:sp>
      <p:sp>
        <p:nvSpPr>
          <p:cNvPr id="2" name="TextBox 1"/>
          <p:cNvSpPr txBox="1"/>
          <p:nvPr/>
        </p:nvSpPr>
        <p:spPr>
          <a:xfrm>
            <a:off x="457200" y="4114800"/>
            <a:ext cx="822960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lvl="2" indent="-914400" algn="ctr">
              <a:defRPr/>
            </a:pPr>
            <a:r>
              <a:rPr lang="en-US" sz="3600" dirty="0" err="1">
                <a:solidFill>
                  <a:srgbClr val="FFFF00"/>
                </a:solidFill>
              </a:rPr>
              <a:t>Distancia</a:t>
            </a:r>
            <a:r>
              <a:rPr lang="en-US" sz="3600" dirty="0">
                <a:solidFill>
                  <a:srgbClr val="FFFF00"/>
                </a:solidFill>
              </a:rPr>
              <a:t> x </a:t>
            </a:r>
            <a:r>
              <a:rPr lang="en-US" sz="3600" dirty="0" err="1">
                <a:solidFill>
                  <a:srgbClr val="FFFF00"/>
                </a:solidFill>
              </a:rPr>
              <a:t>Saturación</a:t>
            </a:r>
            <a:r>
              <a:rPr lang="en-US" sz="3600" dirty="0">
                <a:solidFill>
                  <a:srgbClr val="FFFF00"/>
                </a:solidFill>
              </a:rPr>
              <a:t> </a:t>
            </a:r>
            <a:r>
              <a:rPr lang="en-US" sz="3600" dirty="0" smtClean="0">
                <a:solidFill>
                  <a:prstClr val="black"/>
                </a:solidFill>
              </a:rPr>
              <a:t>= </a:t>
            </a:r>
            <a:r>
              <a:rPr lang="en-US" sz="3600" b="1" dirty="0" err="1">
                <a:solidFill>
                  <a:srgbClr val="FF0000"/>
                </a:solidFill>
              </a:rPr>
              <a:t>Mortalidad</a:t>
            </a:r>
            <a:r>
              <a:rPr lang="en-US" sz="3600" dirty="0">
                <a:solidFill>
                  <a:prstClr val="black"/>
                </a:solidFill>
              </a:rPr>
              <a:t> </a:t>
            </a:r>
          </a:p>
        </p:txBody>
      </p:sp>
    </p:spTree>
    <p:extLst>
      <p:ext uri="{BB962C8B-B14F-4D97-AF65-F5344CB8AC3E}">
        <p14:creationId xmlns="" xmlns:p14="http://schemas.microsoft.com/office/powerpoint/2010/main" val="289747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57500"/>
            <a:ext cx="8229600" cy="1143000"/>
          </a:xfrm>
        </p:spPr>
        <p:style>
          <a:lnRef idx="1">
            <a:schemeClr val="accent1"/>
          </a:lnRef>
          <a:fillRef idx="2">
            <a:schemeClr val="accent1"/>
          </a:fillRef>
          <a:effectRef idx="1">
            <a:schemeClr val="accent1"/>
          </a:effectRef>
          <a:fontRef idx="minor">
            <a:schemeClr val="dk1"/>
          </a:fontRef>
        </p:style>
        <p:txBody>
          <a:bodyPr/>
          <a:lstStyle/>
          <a:p>
            <a:r>
              <a:rPr lang="en-US" dirty="0" smtClean="0">
                <a:solidFill>
                  <a:srgbClr val="FF0000"/>
                </a:solidFill>
              </a:rPr>
              <a:t>En </a:t>
            </a:r>
            <a:r>
              <a:rPr lang="en-US" dirty="0" err="1" smtClean="0">
                <a:solidFill>
                  <a:srgbClr val="FF0000"/>
                </a:solidFill>
              </a:rPr>
              <a:t>resumen</a:t>
            </a:r>
            <a:r>
              <a:rPr lang="en-US" dirty="0" smtClean="0">
                <a:solidFill>
                  <a:srgbClr val="FF0000"/>
                </a:solidFill>
              </a:rPr>
              <a:t> …</a:t>
            </a:r>
            <a:endParaRPr lang="es-AR" dirty="0">
              <a:solidFill>
                <a:srgbClr val="FF0000"/>
              </a:solidFill>
            </a:endParaRPr>
          </a:p>
        </p:txBody>
      </p:sp>
    </p:spTree>
    <p:extLst>
      <p:ext uri="{BB962C8B-B14F-4D97-AF65-F5344CB8AC3E}">
        <p14:creationId xmlns="" xmlns:p14="http://schemas.microsoft.com/office/powerpoint/2010/main" val="28048894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381000"/>
            <a:ext cx="7772400" cy="1143000"/>
          </a:xfrm>
        </p:spPr>
        <p:style>
          <a:lnRef idx="1">
            <a:schemeClr val="accent1"/>
          </a:lnRef>
          <a:fillRef idx="2">
            <a:schemeClr val="accent1"/>
          </a:fillRef>
          <a:effectRef idx="1">
            <a:schemeClr val="accent1"/>
          </a:effectRef>
          <a:fontRef idx="minor">
            <a:schemeClr val="dk1"/>
          </a:fontRef>
        </p:style>
        <p:txBody>
          <a:bodyPr/>
          <a:lstStyle/>
          <a:p>
            <a:r>
              <a:rPr lang="en-US" sz="3200" dirty="0" err="1" smtClean="0">
                <a:solidFill>
                  <a:srgbClr val="FF0000"/>
                </a:solidFill>
              </a:rPr>
              <a:t>Predictores</a:t>
            </a:r>
            <a:r>
              <a:rPr lang="en-US" sz="3200" dirty="0" smtClean="0">
                <a:solidFill>
                  <a:srgbClr val="FF0000"/>
                </a:solidFill>
              </a:rPr>
              <a:t> de </a:t>
            </a:r>
            <a:r>
              <a:rPr lang="en-US" sz="3200" dirty="0" err="1" smtClean="0">
                <a:solidFill>
                  <a:srgbClr val="FF0000"/>
                </a:solidFill>
              </a:rPr>
              <a:t>severidad</a:t>
            </a:r>
            <a:r>
              <a:rPr lang="en-US" sz="3200" dirty="0" smtClean="0">
                <a:solidFill>
                  <a:srgbClr val="FF0000"/>
                </a:solidFill>
              </a:rPr>
              <a:t> y </a:t>
            </a:r>
            <a:br>
              <a:rPr lang="en-US" sz="3200" dirty="0" smtClean="0">
                <a:solidFill>
                  <a:srgbClr val="FF0000"/>
                </a:solidFill>
              </a:rPr>
            </a:br>
            <a:r>
              <a:rPr lang="en-US" sz="3200" dirty="0" err="1" smtClean="0">
                <a:solidFill>
                  <a:srgbClr val="FF0000"/>
                </a:solidFill>
              </a:rPr>
              <a:t>pregresión</a:t>
            </a:r>
            <a:r>
              <a:rPr lang="en-US" sz="3200" dirty="0" smtClean="0">
                <a:solidFill>
                  <a:srgbClr val="FF0000"/>
                </a:solidFill>
              </a:rPr>
              <a:t> de la FPI</a:t>
            </a:r>
            <a:endParaRPr lang="en-US" sz="3200" dirty="0">
              <a:solidFill>
                <a:srgbClr val="FF0000"/>
              </a:solidFill>
            </a:endParaRPr>
          </a:p>
        </p:txBody>
      </p:sp>
      <p:graphicFrame>
        <p:nvGraphicFramePr>
          <p:cNvPr id="3111" name="Group 39"/>
          <p:cNvGraphicFramePr>
            <a:graphicFrameLocks noGrp="1"/>
          </p:cNvGraphicFramePr>
          <p:nvPr>
            <p:ph idx="1"/>
            <p:extLst>
              <p:ext uri="{D42A27DB-BD31-4B8C-83A1-F6EECF244321}">
                <p14:modId xmlns="" xmlns:p14="http://schemas.microsoft.com/office/powerpoint/2010/main" val="226314421"/>
              </p:ext>
            </p:extLst>
          </p:nvPr>
        </p:nvGraphicFramePr>
        <p:xfrm>
          <a:off x="609600" y="1981200"/>
          <a:ext cx="8077200" cy="4201672"/>
        </p:xfrm>
        <a:graphic>
          <a:graphicData uri="http://schemas.openxmlformats.org/drawingml/2006/table">
            <a:tbl>
              <a:tblPr/>
              <a:tblGrid>
                <a:gridCol w="2200040"/>
                <a:gridCol w="5877160"/>
              </a:tblGrid>
              <a:tr h="8439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00"/>
                          </a:solidFill>
                          <a:effectLst/>
                          <a:latin typeface="Arial" pitchFamily="34" charset="0"/>
                          <a:ea typeface="ＭＳ Ｐゴシック" pitchFamily="-112" charset="-128"/>
                        </a:rPr>
                        <a:t>TESTS/ FACTORES CLINICOS</a:t>
                      </a:r>
                    </a:p>
                  </a:txBody>
                  <a:tcPr marL="85613" marR="85613" marT="42807" marB="42807" anchor="ctr" horzOverflow="overflow">
                    <a:lnL>
                      <a:noFill/>
                    </a:lnL>
                    <a:lnR>
                      <a:noFill/>
                    </a:lnR>
                    <a:lnT>
                      <a:noFill/>
                    </a:lnT>
                    <a:lnB>
                      <a:noFill/>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00"/>
                          </a:solidFill>
                          <a:effectLst/>
                          <a:latin typeface="Arial" pitchFamily="34" charset="0"/>
                          <a:ea typeface="ＭＳ Ｐゴシック" pitchFamily="-112" charset="-128"/>
                        </a:rPr>
                        <a:t>Valor </a:t>
                      </a:r>
                      <a:r>
                        <a:rPr kumimoji="0" lang="en-US" sz="2000" b="1" i="0" u="none" strike="noStrike" cap="none" normalizeH="0" baseline="0" dirty="0" err="1" smtClean="0">
                          <a:ln>
                            <a:noFill/>
                          </a:ln>
                          <a:solidFill>
                            <a:srgbClr val="FFFF00"/>
                          </a:solidFill>
                          <a:effectLst/>
                          <a:latin typeface="Arial" pitchFamily="34" charset="0"/>
                          <a:ea typeface="ＭＳ Ｐゴシック" pitchFamily="-112" charset="-128"/>
                        </a:rPr>
                        <a:t>Predictivo</a:t>
                      </a:r>
                      <a:endParaRPr kumimoji="0" lang="en-US" sz="2000" b="1" i="0" u="none" strike="noStrike" cap="none" normalizeH="0" baseline="0" dirty="0" smtClean="0">
                        <a:ln>
                          <a:noFill/>
                        </a:ln>
                        <a:solidFill>
                          <a:srgbClr val="FFFF00"/>
                        </a:solidFill>
                        <a:effectLst/>
                        <a:latin typeface="Arial" pitchFamily="34" charset="0"/>
                        <a:ea typeface="ＭＳ Ｐゴシック" pitchFamily="-112" charset="-128"/>
                      </a:endParaRPr>
                    </a:p>
                  </a:txBody>
                  <a:tcPr marL="85613" marR="85613" marT="42807" marB="42807" anchor="ctr" horzOverflow="overflow">
                    <a:lnL>
                      <a:noFill/>
                    </a:lnL>
                    <a:lnR>
                      <a:noFill/>
                    </a:lnR>
                    <a:lnT>
                      <a:noFill/>
                    </a:lnT>
                    <a:lnB>
                      <a:noFill/>
                    </a:lnB>
                    <a:lnTlToBr>
                      <a:noFill/>
                    </a:lnTlToBr>
                    <a:lnBlToTr>
                      <a:noFill/>
                    </a:lnBlToTr>
                    <a:solidFill>
                      <a:srgbClr val="FF0000"/>
                    </a:solidFill>
                  </a:tcPr>
                </a:tc>
              </a:tr>
              <a:tr h="3780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112" charset="-128"/>
                        </a:rPr>
                        <a:t>- DL</a:t>
                      </a:r>
                      <a:r>
                        <a:rPr kumimoji="0" lang="en-US" sz="1800" b="0" i="0" u="none" strike="noStrike" cap="none" normalizeH="0" baseline="-25000" dirty="0" smtClean="0">
                          <a:ln>
                            <a:noFill/>
                          </a:ln>
                          <a:solidFill>
                            <a:schemeClr val="tx1"/>
                          </a:solidFill>
                          <a:effectLst/>
                          <a:latin typeface="Arial" pitchFamily="34" charset="0"/>
                          <a:ea typeface="ＭＳ Ｐゴシック" pitchFamily="-112" charset="-128"/>
                        </a:rPr>
                        <a:t>CO</a:t>
                      </a:r>
                      <a:endParaRPr kumimoji="0" lang="en-US" sz="1800" b="0" i="0" u="none" strike="noStrike" cap="none" normalizeH="0" baseline="0" dirty="0" smtClean="0">
                        <a:ln>
                          <a:noFill/>
                        </a:ln>
                        <a:solidFill>
                          <a:schemeClr val="tx1"/>
                        </a:solidFill>
                        <a:effectLst/>
                        <a:latin typeface="Arial" pitchFamily="34" charset="0"/>
                        <a:ea typeface="ＭＳ Ｐゴシック" pitchFamily="-112" charset="-128"/>
                      </a:endParaRPr>
                    </a:p>
                  </a:txBody>
                  <a:tcPr marL="85613" marR="85613" marT="42807" marB="42807" anchor="ctr" horzOverflow="overflow">
                    <a:lnL>
                      <a:noFill/>
                    </a:lnL>
                    <a:lnR>
                      <a:noFill/>
                    </a:lnR>
                    <a:lnT>
                      <a:noFill/>
                    </a:lnT>
                    <a:lnB>
                      <a:noFill/>
                    </a:lnB>
                    <a:lnTlToBr>
                      <a:noFill/>
                    </a:lnTlToBr>
                    <a:lnBlToTr>
                      <a:noFill/>
                    </a:lnBlToTr>
                    <a:noFill/>
                  </a:tcPr>
                </a:tc>
                <a:tc>
                  <a:txBody>
                    <a:bodyPr/>
                    <a:lstStyle/>
                    <a:p>
                      <a:pPr marL="231775" marR="0" lvl="0" indent="-231775" algn="l" defTabSz="914400" rtl="0" eaLnBrk="1" fontAlgn="base" latinLnBrk="0" hangingPunct="1">
                        <a:lnSpc>
                          <a:spcPct val="100000"/>
                        </a:lnSpc>
                        <a:spcBef>
                          <a:spcPct val="0"/>
                        </a:spcBef>
                        <a:spcAft>
                          <a:spcPct val="0"/>
                        </a:spcAft>
                        <a:buClr>
                          <a:srgbClr val="FF9900"/>
                        </a:buClr>
                        <a:buSzTx/>
                        <a:buFontTx/>
                        <a:buChar char="•"/>
                        <a:tabLst/>
                      </a:pPr>
                      <a:r>
                        <a:rPr kumimoji="0" lang="en-US" sz="1800" b="0" i="0" u="none" strike="noStrike" cap="none" normalizeH="0" baseline="0" dirty="0" smtClean="0">
                          <a:ln>
                            <a:noFill/>
                          </a:ln>
                          <a:solidFill>
                            <a:schemeClr val="tx1"/>
                          </a:solidFill>
                          <a:effectLst/>
                          <a:latin typeface="Arial" pitchFamily="34" charset="0"/>
                          <a:ea typeface="ＭＳ Ｐゴシック" pitchFamily="-112" charset="-128"/>
                          <a:sym typeface="Symbol" pitchFamily="18" charset="2"/>
                        </a:rPr>
                        <a:t>&lt; 35% se </a:t>
                      </a:r>
                      <a:r>
                        <a:rPr kumimoji="0" lang="en-US" sz="1800" b="0" i="0" u="none" strike="noStrike" cap="none" normalizeH="0" baseline="0" dirty="0" err="1" smtClean="0">
                          <a:ln>
                            <a:noFill/>
                          </a:ln>
                          <a:solidFill>
                            <a:schemeClr val="tx1"/>
                          </a:solidFill>
                          <a:effectLst/>
                          <a:latin typeface="Arial" pitchFamily="34" charset="0"/>
                          <a:ea typeface="ＭＳ Ｐゴシック" pitchFamily="-112" charset="-128"/>
                          <a:sym typeface="Symbol" pitchFamily="18" charset="2"/>
                        </a:rPr>
                        <a:t>asocia</a:t>
                      </a:r>
                      <a:r>
                        <a:rPr kumimoji="0" lang="en-US" sz="1800" b="0" i="0" u="none" strike="noStrike" cap="none" normalizeH="0" baseline="0" dirty="0" smtClean="0">
                          <a:ln>
                            <a:noFill/>
                          </a:ln>
                          <a:solidFill>
                            <a:schemeClr val="tx1"/>
                          </a:solidFill>
                          <a:effectLst/>
                          <a:latin typeface="Arial" pitchFamily="34" charset="0"/>
                          <a:ea typeface="ＭＳ Ｐゴシック" pitchFamily="-112" charset="-128"/>
                          <a:sym typeface="Symbol" pitchFamily="18" charset="2"/>
                        </a:rPr>
                        <a:t> con </a:t>
                      </a:r>
                      <a:r>
                        <a:rPr kumimoji="0" lang="en-US" sz="1800" b="0" i="0" u="none" strike="noStrike" cap="none" normalizeH="0" baseline="0" dirty="0" err="1" smtClean="0">
                          <a:ln>
                            <a:noFill/>
                          </a:ln>
                          <a:solidFill>
                            <a:schemeClr val="tx1"/>
                          </a:solidFill>
                          <a:effectLst/>
                          <a:latin typeface="Arial" pitchFamily="34" charset="0"/>
                          <a:ea typeface="ＭＳ Ｐゴシック" pitchFamily="-112" charset="-128"/>
                          <a:sym typeface="Symbol" pitchFamily="18" charset="2"/>
                        </a:rPr>
                        <a:t>peor</a:t>
                      </a:r>
                      <a:r>
                        <a:rPr kumimoji="0" lang="en-US" sz="1800" b="0" i="0" u="none" strike="noStrike" cap="none" normalizeH="0" baseline="0" dirty="0" smtClean="0">
                          <a:ln>
                            <a:noFill/>
                          </a:ln>
                          <a:solidFill>
                            <a:schemeClr val="tx1"/>
                          </a:solidFill>
                          <a:effectLst/>
                          <a:latin typeface="Arial" pitchFamily="34" charset="0"/>
                          <a:ea typeface="ＭＳ Ｐゴシック" pitchFamily="-112" charset="-128"/>
                          <a:sym typeface="Symbol" pitchFamily="18" charset="2"/>
                        </a:rPr>
                        <a:t> </a:t>
                      </a:r>
                      <a:r>
                        <a:rPr kumimoji="0" lang="en-US" sz="1800" b="0" i="0" u="none" strike="noStrike" cap="none" normalizeH="0" baseline="0" dirty="0" err="1" smtClean="0">
                          <a:ln>
                            <a:noFill/>
                          </a:ln>
                          <a:solidFill>
                            <a:schemeClr val="tx1"/>
                          </a:solidFill>
                          <a:effectLst/>
                          <a:latin typeface="Arial" pitchFamily="34" charset="0"/>
                          <a:ea typeface="ＭＳ Ｐゴシック" pitchFamily="-112" charset="-128"/>
                          <a:sym typeface="Symbol" pitchFamily="18" charset="2"/>
                        </a:rPr>
                        <a:t>sobrevida</a:t>
                      </a:r>
                      <a:endParaRPr kumimoji="0" lang="en-US" sz="1800" b="0" i="0" u="none" strike="noStrike" cap="none" normalizeH="0" baseline="0" dirty="0" smtClean="0">
                        <a:ln>
                          <a:noFill/>
                        </a:ln>
                        <a:solidFill>
                          <a:schemeClr val="tx1"/>
                        </a:solidFill>
                        <a:effectLst/>
                        <a:latin typeface="Arial" pitchFamily="34" charset="0"/>
                        <a:ea typeface="ＭＳ Ｐゴシック" pitchFamily="-112" charset="-128"/>
                        <a:sym typeface="Symbol" pitchFamily="18" charset="2"/>
                      </a:endParaRPr>
                    </a:p>
                  </a:txBody>
                  <a:tcPr marL="85613" marR="85613" marT="42807" marB="42807" anchor="ctr" horzOverflow="overflow">
                    <a:lnL>
                      <a:noFill/>
                    </a:lnL>
                    <a:lnR>
                      <a:noFill/>
                    </a:lnR>
                    <a:lnT>
                      <a:noFill/>
                    </a:lnT>
                    <a:lnB>
                      <a:noFill/>
                    </a:lnB>
                    <a:lnTlToBr>
                      <a:noFill/>
                    </a:lnTlToBr>
                    <a:lnBlToTr>
                      <a:noFill/>
                    </a:lnBlToTr>
                    <a:noFill/>
                  </a:tcPr>
                </a:tc>
              </a:tr>
              <a:tr h="599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112" charset="-128"/>
                        </a:rPr>
                        <a:t>- TM6M</a:t>
                      </a:r>
                    </a:p>
                  </a:txBody>
                  <a:tcPr marL="85613" marR="85613" marT="42807" marB="42807" anchor="ctr" horzOverflow="overflow">
                    <a:lnL>
                      <a:noFill/>
                    </a:lnL>
                    <a:lnR>
                      <a:noFill/>
                    </a:lnR>
                    <a:lnT>
                      <a:noFill/>
                    </a:lnT>
                    <a:lnB>
                      <a:noFill/>
                    </a:lnB>
                    <a:lnTlToBr>
                      <a:noFill/>
                    </a:lnTlToBr>
                    <a:lnBlToTr>
                      <a:noFill/>
                    </a:lnBlToTr>
                    <a:noFill/>
                  </a:tcPr>
                </a:tc>
                <a:tc>
                  <a:txBody>
                    <a:bodyPr/>
                    <a:lstStyle/>
                    <a:p>
                      <a:pPr marL="231775" marR="0" lvl="0" indent="-231775" algn="l" defTabSz="914400" rtl="0" eaLnBrk="1" fontAlgn="base" latinLnBrk="0" hangingPunct="1">
                        <a:lnSpc>
                          <a:spcPct val="100000"/>
                        </a:lnSpc>
                        <a:spcBef>
                          <a:spcPct val="0"/>
                        </a:spcBef>
                        <a:spcAft>
                          <a:spcPct val="0"/>
                        </a:spcAft>
                        <a:buClr>
                          <a:srgbClr val="FF9900"/>
                        </a:buClr>
                        <a:buSzTx/>
                        <a:buFontTx/>
                        <a:buChar char="•"/>
                        <a:tabLst/>
                      </a:pPr>
                      <a:r>
                        <a:rPr kumimoji="0" lang="en-US" sz="1800" b="0" i="0" u="none" strike="noStrike" cap="none" normalizeH="0" baseline="0" dirty="0" smtClean="0">
                          <a:ln>
                            <a:noFill/>
                          </a:ln>
                          <a:solidFill>
                            <a:schemeClr val="tx1"/>
                          </a:solidFill>
                          <a:effectLst/>
                          <a:latin typeface="Arial" pitchFamily="34" charset="0"/>
                          <a:ea typeface="ＭＳ Ｐゴシック" pitchFamily="-112" charset="-128"/>
                          <a:sym typeface="Symbol" pitchFamily="18" charset="2"/>
                        </a:rPr>
                        <a:t>O</a:t>
                      </a:r>
                      <a:r>
                        <a:rPr kumimoji="0" lang="en-US" sz="1800" b="0" i="0" u="none" strike="noStrike" cap="none" normalizeH="0" baseline="-25000" dirty="0" smtClean="0">
                          <a:ln>
                            <a:noFill/>
                          </a:ln>
                          <a:solidFill>
                            <a:schemeClr val="tx1"/>
                          </a:solidFill>
                          <a:effectLst/>
                          <a:latin typeface="Arial" pitchFamily="34" charset="0"/>
                          <a:ea typeface="ＭＳ Ｐゴシック" pitchFamily="-112" charset="-128"/>
                          <a:sym typeface="Symbol" pitchFamily="18" charset="2"/>
                        </a:rPr>
                        <a:t>2</a:t>
                      </a:r>
                      <a:r>
                        <a:rPr kumimoji="0" lang="en-US" sz="1800" b="0" i="0" u="none" strike="noStrike" cap="none" normalizeH="0" baseline="0" dirty="0" smtClean="0">
                          <a:ln>
                            <a:noFill/>
                          </a:ln>
                          <a:solidFill>
                            <a:schemeClr val="tx1"/>
                          </a:solidFill>
                          <a:effectLst/>
                          <a:latin typeface="Arial" pitchFamily="34" charset="0"/>
                          <a:ea typeface="ＭＳ Ｐゴシック" pitchFamily="-112" charset="-128"/>
                          <a:sym typeface="Symbol" pitchFamily="18" charset="2"/>
                        </a:rPr>
                        <a:t> sat  88% </a:t>
                      </a:r>
                      <a:r>
                        <a:rPr kumimoji="0" lang="en-US" sz="1800" b="0" i="0" u="none" strike="noStrike" cap="none" normalizeH="0" baseline="0" dirty="0" err="1" smtClean="0">
                          <a:ln>
                            <a:noFill/>
                          </a:ln>
                          <a:solidFill>
                            <a:schemeClr val="tx1"/>
                          </a:solidFill>
                          <a:effectLst/>
                          <a:latin typeface="Arial" pitchFamily="34" charset="0"/>
                          <a:ea typeface="ＭＳ Ｐゴシック" pitchFamily="-112" charset="-128"/>
                          <a:sym typeface="Symbol" pitchFamily="18" charset="2"/>
                        </a:rPr>
                        <a:t>incrementa</a:t>
                      </a:r>
                      <a:r>
                        <a:rPr kumimoji="0" lang="en-US" sz="1800" b="0" i="0" u="none" strike="noStrike" cap="none" normalizeH="0" baseline="0" dirty="0" smtClean="0">
                          <a:ln>
                            <a:noFill/>
                          </a:ln>
                          <a:solidFill>
                            <a:schemeClr val="tx1"/>
                          </a:solidFill>
                          <a:effectLst/>
                          <a:latin typeface="Arial" pitchFamily="34" charset="0"/>
                          <a:ea typeface="ＭＳ Ｐゴシック" pitchFamily="-112" charset="-128"/>
                          <a:sym typeface="Symbol" pitchFamily="18" charset="2"/>
                        </a:rPr>
                        <a:t> la </a:t>
                      </a:r>
                      <a:r>
                        <a:rPr kumimoji="0" lang="en-US" sz="1800" b="0" i="0" u="none" strike="noStrike" cap="none" normalizeH="0" baseline="0" dirty="0" err="1" smtClean="0">
                          <a:ln>
                            <a:noFill/>
                          </a:ln>
                          <a:solidFill>
                            <a:schemeClr val="tx1"/>
                          </a:solidFill>
                          <a:effectLst/>
                          <a:latin typeface="Arial" pitchFamily="34" charset="0"/>
                          <a:ea typeface="ＭＳ Ｐゴシック" pitchFamily="-112" charset="-128"/>
                          <a:sym typeface="Symbol" pitchFamily="18" charset="2"/>
                        </a:rPr>
                        <a:t>mortalidad</a:t>
                      </a:r>
                      <a:r>
                        <a:rPr kumimoji="0" lang="en-US" sz="1800" b="0" i="0" u="none" strike="noStrike" cap="none" normalizeH="0" baseline="0" dirty="0" smtClean="0">
                          <a:ln>
                            <a:noFill/>
                          </a:ln>
                          <a:solidFill>
                            <a:schemeClr val="tx1"/>
                          </a:solidFill>
                          <a:effectLst/>
                          <a:latin typeface="Arial" pitchFamily="34" charset="0"/>
                          <a:ea typeface="ＭＳ Ｐゴシック" pitchFamily="-112" charset="-128"/>
                          <a:sym typeface="Symbol" pitchFamily="18" charset="2"/>
                        </a:rPr>
                        <a:t> de la FPI</a:t>
                      </a:r>
                    </a:p>
                    <a:p>
                      <a:pPr marL="231775" marR="0" lvl="0" indent="-231775" algn="l" defTabSz="914400" rtl="0" eaLnBrk="1" fontAlgn="base" latinLnBrk="0" hangingPunct="1">
                        <a:lnSpc>
                          <a:spcPct val="100000"/>
                        </a:lnSpc>
                        <a:spcBef>
                          <a:spcPct val="0"/>
                        </a:spcBef>
                        <a:spcAft>
                          <a:spcPct val="0"/>
                        </a:spcAft>
                        <a:buClr>
                          <a:srgbClr val="FF9900"/>
                        </a:buClr>
                        <a:buSzTx/>
                        <a:buFontTx/>
                        <a:buChar char="•"/>
                        <a:tabLst/>
                      </a:pPr>
                      <a:r>
                        <a:rPr kumimoji="0" lang="en-US" sz="1800" b="0" i="0" u="none" strike="noStrike" cap="none" normalizeH="0" baseline="0" dirty="0" smtClean="0">
                          <a:ln>
                            <a:noFill/>
                          </a:ln>
                          <a:solidFill>
                            <a:schemeClr val="tx1"/>
                          </a:solidFill>
                          <a:effectLst/>
                          <a:latin typeface="Arial" pitchFamily="34" charset="0"/>
                          <a:ea typeface="ＭＳ Ｐゴシック" pitchFamily="-112" charset="-128"/>
                          <a:sym typeface="Symbol" pitchFamily="18" charset="2"/>
                        </a:rPr>
                        <a:t>La </a:t>
                      </a:r>
                      <a:r>
                        <a:rPr kumimoji="0" lang="en-US" sz="1800" b="0" i="0" u="none" strike="noStrike" cap="none" normalizeH="0" baseline="0" dirty="0" err="1" smtClean="0">
                          <a:ln>
                            <a:noFill/>
                          </a:ln>
                          <a:solidFill>
                            <a:schemeClr val="tx1"/>
                          </a:solidFill>
                          <a:effectLst/>
                          <a:latin typeface="Arial" pitchFamily="34" charset="0"/>
                          <a:ea typeface="ＭＳ Ｐゴシック" pitchFamily="-112" charset="-128"/>
                          <a:sym typeface="Symbol" pitchFamily="18" charset="2"/>
                        </a:rPr>
                        <a:t>distancia</a:t>
                      </a:r>
                      <a:r>
                        <a:rPr kumimoji="0" lang="en-US" sz="1800" b="0" i="0" u="none" strike="noStrike" cap="none" normalizeH="0" baseline="0" dirty="0" smtClean="0">
                          <a:ln>
                            <a:noFill/>
                          </a:ln>
                          <a:solidFill>
                            <a:schemeClr val="tx1"/>
                          </a:solidFill>
                          <a:effectLst/>
                          <a:latin typeface="Arial" pitchFamily="34" charset="0"/>
                          <a:ea typeface="ＭＳ Ｐゴシック" pitchFamily="-112" charset="-128"/>
                          <a:sym typeface="Symbol" pitchFamily="18" charset="2"/>
                        </a:rPr>
                        <a:t> </a:t>
                      </a:r>
                      <a:r>
                        <a:rPr kumimoji="0" lang="en-US" sz="1800" b="0" i="0" u="none" strike="noStrike" cap="none" normalizeH="0" baseline="0" dirty="0" err="1" smtClean="0">
                          <a:ln>
                            <a:noFill/>
                          </a:ln>
                          <a:solidFill>
                            <a:schemeClr val="tx1"/>
                          </a:solidFill>
                          <a:effectLst/>
                          <a:latin typeface="Arial" pitchFamily="34" charset="0"/>
                          <a:ea typeface="ＭＳ Ｐゴシック" pitchFamily="-112" charset="-128"/>
                          <a:sym typeface="Symbol" pitchFamily="18" charset="2"/>
                        </a:rPr>
                        <a:t>caminada</a:t>
                      </a:r>
                      <a:r>
                        <a:rPr kumimoji="0" lang="en-US" sz="1800" b="0" i="0" u="none" strike="noStrike" cap="none" normalizeH="0" baseline="0" dirty="0" smtClean="0">
                          <a:ln>
                            <a:noFill/>
                          </a:ln>
                          <a:solidFill>
                            <a:schemeClr val="tx1"/>
                          </a:solidFill>
                          <a:effectLst/>
                          <a:latin typeface="Arial" pitchFamily="34" charset="0"/>
                          <a:ea typeface="ＭＳ Ｐゴシック" pitchFamily="-112" charset="-128"/>
                          <a:sym typeface="Symbol" pitchFamily="18" charset="2"/>
                        </a:rPr>
                        <a:t> </a:t>
                      </a:r>
                      <a:r>
                        <a:rPr kumimoji="0" lang="en-US" sz="1800" b="0" i="0" u="none" strike="noStrike" cap="none" normalizeH="0" baseline="0" dirty="0" err="1" smtClean="0">
                          <a:ln>
                            <a:noFill/>
                          </a:ln>
                          <a:solidFill>
                            <a:schemeClr val="tx1"/>
                          </a:solidFill>
                          <a:effectLst/>
                          <a:latin typeface="Arial" pitchFamily="34" charset="0"/>
                          <a:ea typeface="ＭＳ Ｐゴシック" pitchFamily="-112" charset="-128"/>
                          <a:sym typeface="Symbol" pitchFamily="18" charset="2"/>
                        </a:rPr>
                        <a:t>correlaciona</a:t>
                      </a:r>
                      <a:r>
                        <a:rPr kumimoji="0" lang="en-US" sz="1800" b="0" i="0" u="none" strike="noStrike" cap="none" normalizeH="0" baseline="0" dirty="0" smtClean="0">
                          <a:ln>
                            <a:noFill/>
                          </a:ln>
                          <a:solidFill>
                            <a:schemeClr val="tx1"/>
                          </a:solidFill>
                          <a:effectLst/>
                          <a:latin typeface="Arial" pitchFamily="34" charset="0"/>
                          <a:ea typeface="ＭＳ Ｐゴシック" pitchFamily="-112" charset="-128"/>
                          <a:sym typeface="Symbol" pitchFamily="18" charset="2"/>
                        </a:rPr>
                        <a:t> con </a:t>
                      </a:r>
                      <a:r>
                        <a:rPr kumimoji="0" lang="en-US" sz="1800" b="0" i="0" u="none" strike="noStrike" cap="none" normalizeH="0" baseline="0" dirty="0" err="1" smtClean="0">
                          <a:ln>
                            <a:noFill/>
                          </a:ln>
                          <a:solidFill>
                            <a:schemeClr val="tx1"/>
                          </a:solidFill>
                          <a:effectLst/>
                          <a:latin typeface="Arial" pitchFamily="34" charset="0"/>
                          <a:ea typeface="ＭＳ Ｐゴシック" pitchFamily="-112" charset="-128"/>
                          <a:sym typeface="Symbol" pitchFamily="18" charset="2"/>
                        </a:rPr>
                        <a:t>mortalidad</a:t>
                      </a:r>
                      <a:endParaRPr kumimoji="0" lang="en-US" sz="1800" b="0" i="0" u="none" strike="noStrike" cap="none" normalizeH="0" baseline="0" dirty="0" smtClean="0">
                        <a:ln>
                          <a:noFill/>
                        </a:ln>
                        <a:solidFill>
                          <a:schemeClr val="tx1"/>
                        </a:solidFill>
                        <a:effectLst/>
                        <a:latin typeface="Arial" pitchFamily="34" charset="0"/>
                        <a:ea typeface="ＭＳ Ｐゴシック" pitchFamily="-112" charset="-128"/>
                        <a:sym typeface="Symbol" pitchFamily="18" charset="2"/>
                      </a:endParaRPr>
                    </a:p>
                  </a:txBody>
                  <a:tcPr marL="85613" marR="85613" marT="42807" marB="42807" anchor="ctr" horzOverflow="overflow">
                    <a:lnL>
                      <a:noFill/>
                    </a:lnL>
                    <a:lnR>
                      <a:noFill/>
                    </a:lnR>
                    <a:lnT>
                      <a:noFill/>
                    </a:lnT>
                    <a:lnB>
                      <a:noFill/>
                    </a:lnB>
                    <a:lnTlToBr>
                      <a:noFill/>
                    </a:lnTlToBr>
                    <a:lnBlToTr>
                      <a:noFill/>
                    </a:lnBlToTr>
                    <a:noFill/>
                  </a:tcPr>
                </a:tc>
              </a:tr>
              <a:tr h="6008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112" charset="-128"/>
                        </a:rPr>
                        <a:t>- FVC</a:t>
                      </a:r>
                    </a:p>
                  </a:txBody>
                  <a:tcPr marL="85613" marR="85613" marT="42807" marB="42807" anchor="ctr" horzOverflow="overflow">
                    <a:lnL>
                      <a:noFill/>
                    </a:lnL>
                    <a:lnR>
                      <a:noFill/>
                    </a:lnR>
                    <a:lnT>
                      <a:noFill/>
                    </a:lnT>
                    <a:lnB>
                      <a:noFill/>
                    </a:lnB>
                    <a:lnTlToBr>
                      <a:noFill/>
                    </a:lnTlToBr>
                    <a:lnBlToTr>
                      <a:noFill/>
                    </a:lnBlToTr>
                    <a:noFill/>
                  </a:tcPr>
                </a:tc>
                <a:tc>
                  <a:txBody>
                    <a:bodyPr/>
                    <a:lstStyle/>
                    <a:p>
                      <a:pPr marL="231775" marR="0" lvl="0" indent="-231775" algn="l" defTabSz="914400" rtl="0" eaLnBrk="1" fontAlgn="base" latinLnBrk="0" hangingPunct="1">
                        <a:lnSpc>
                          <a:spcPct val="100000"/>
                        </a:lnSpc>
                        <a:spcBef>
                          <a:spcPct val="0"/>
                        </a:spcBef>
                        <a:spcAft>
                          <a:spcPct val="0"/>
                        </a:spcAft>
                        <a:buClr>
                          <a:srgbClr val="FF9900"/>
                        </a:buClr>
                        <a:buSzTx/>
                        <a:buFontTx/>
                        <a:buChar char="•"/>
                        <a:tabLst/>
                      </a:pPr>
                      <a:r>
                        <a:rPr kumimoji="0" lang="en-US" sz="1800" b="0" i="0" u="none" strike="noStrike" cap="none" normalizeH="0" baseline="0" dirty="0" err="1" smtClean="0">
                          <a:ln>
                            <a:noFill/>
                          </a:ln>
                          <a:solidFill>
                            <a:schemeClr val="tx1"/>
                          </a:solidFill>
                          <a:effectLst/>
                          <a:latin typeface="Arial" pitchFamily="34" charset="0"/>
                          <a:ea typeface="ＭＳ Ｐゴシック" pitchFamily="-112" charset="-128"/>
                          <a:sym typeface="Symbol" pitchFamily="18" charset="2"/>
                        </a:rPr>
                        <a:t>Valores</a:t>
                      </a:r>
                      <a:r>
                        <a:rPr kumimoji="0" lang="en-US" sz="1800" b="0" i="0" u="none" strike="noStrike" cap="none" normalizeH="0" baseline="0" dirty="0" smtClean="0">
                          <a:ln>
                            <a:noFill/>
                          </a:ln>
                          <a:solidFill>
                            <a:schemeClr val="tx1"/>
                          </a:solidFill>
                          <a:effectLst/>
                          <a:latin typeface="Arial" pitchFamily="34" charset="0"/>
                          <a:ea typeface="ＭＳ Ｐゴシック" pitchFamily="-112" charset="-128"/>
                          <a:sym typeface="Symbol" pitchFamily="18" charset="2"/>
                        </a:rPr>
                        <a:t> </a:t>
                      </a:r>
                      <a:r>
                        <a:rPr kumimoji="0" lang="en-US" sz="1800" b="0" i="0" u="none" strike="noStrike" cap="none" normalizeH="0" baseline="0" dirty="0" err="1" smtClean="0">
                          <a:ln>
                            <a:noFill/>
                          </a:ln>
                          <a:solidFill>
                            <a:schemeClr val="tx1"/>
                          </a:solidFill>
                          <a:effectLst/>
                          <a:latin typeface="Arial" pitchFamily="34" charset="0"/>
                          <a:ea typeface="ＭＳ Ｐゴシック" pitchFamily="-112" charset="-128"/>
                          <a:sym typeface="Symbol" pitchFamily="18" charset="2"/>
                        </a:rPr>
                        <a:t>iniciales</a:t>
                      </a:r>
                      <a:r>
                        <a:rPr kumimoji="0" lang="en-US" sz="1800" b="0" i="0" u="none" strike="noStrike" cap="none" normalizeH="0" baseline="0" dirty="0" smtClean="0">
                          <a:ln>
                            <a:noFill/>
                          </a:ln>
                          <a:solidFill>
                            <a:schemeClr val="tx1"/>
                          </a:solidFill>
                          <a:effectLst/>
                          <a:latin typeface="Arial" pitchFamily="34" charset="0"/>
                          <a:ea typeface="ＭＳ Ｐゴシック" pitchFamily="-112" charset="-128"/>
                          <a:sym typeface="Symbol" pitchFamily="18" charset="2"/>
                        </a:rPr>
                        <a:t> </a:t>
                      </a:r>
                      <a:r>
                        <a:rPr kumimoji="0" lang="en-US" sz="1800" b="0" i="0" u="none" strike="noStrike" cap="none" normalizeH="0" baseline="0" dirty="0" err="1" smtClean="0">
                          <a:ln>
                            <a:noFill/>
                          </a:ln>
                          <a:solidFill>
                            <a:schemeClr val="tx1"/>
                          </a:solidFill>
                          <a:effectLst/>
                          <a:latin typeface="Arial" pitchFamily="34" charset="0"/>
                          <a:ea typeface="ＭＳ Ｐゴシック" pitchFamily="-112" charset="-128"/>
                          <a:sym typeface="Symbol" pitchFamily="18" charset="2"/>
                        </a:rPr>
                        <a:t>correlacionan</a:t>
                      </a:r>
                      <a:r>
                        <a:rPr kumimoji="0" lang="en-US" sz="1800" b="0" i="0" u="none" strike="noStrike" cap="none" normalizeH="0" baseline="0" dirty="0" smtClean="0">
                          <a:ln>
                            <a:noFill/>
                          </a:ln>
                          <a:solidFill>
                            <a:schemeClr val="tx1"/>
                          </a:solidFill>
                          <a:effectLst/>
                          <a:latin typeface="Arial" pitchFamily="34" charset="0"/>
                          <a:ea typeface="ＭＳ Ｐゴシック" pitchFamily="-112" charset="-128"/>
                          <a:sym typeface="Symbol" pitchFamily="18" charset="2"/>
                        </a:rPr>
                        <a:t> con </a:t>
                      </a:r>
                      <a:r>
                        <a:rPr kumimoji="0" lang="en-US" sz="1800" b="0" i="0" u="none" strike="noStrike" cap="none" normalizeH="0" baseline="0" dirty="0" err="1" smtClean="0">
                          <a:ln>
                            <a:noFill/>
                          </a:ln>
                          <a:solidFill>
                            <a:schemeClr val="tx1"/>
                          </a:solidFill>
                          <a:effectLst/>
                          <a:latin typeface="Arial" pitchFamily="34" charset="0"/>
                          <a:ea typeface="ＭＳ Ｐゴシック" pitchFamily="-112" charset="-128"/>
                          <a:sym typeface="Symbol" pitchFamily="18" charset="2"/>
                        </a:rPr>
                        <a:t>mortalidad</a:t>
                      </a:r>
                      <a:r>
                        <a:rPr kumimoji="0" lang="en-US" sz="1800" b="0" i="0" u="none" strike="noStrike" cap="none" normalizeH="0" baseline="0" dirty="0" smtClean="0">
                          <a:ln>
                            <a:noFill/>
                          </a:ln>
                          <a:solidFill>
                            <a:schemeClr val="tx1"/>
                          </a:solidFill>
                          <a:effectLst/>
                          <a:latin typeface="Arial" pitchFamily="34" charset="0"/>
                          <a:ea typeface="ＭＳ Ｐゴシック" pitchFamily="-112" charset="-128"/>
                          <a:sym typeface="Symbol" pitchFamily="18" charset="2"/>
                        </a:rPr>
                        <a:t> </a:t>
                      </a:r>
                    </a:p>
                    <a:p>
                      <a:pPr marL="231775" marR="0" lvl="0" indent="-231775" algn="l" defTabSz="914400" rtl="0" eaLnBrk="1" fontAlgn="base" latinLnBrk="0" hangingPunct="1">
                        <a:lnSpc>
                          <a:spcPct val="100000"/>
                        </a:lnSpc>
                        <a:spcBef>
                          <a:spcPct val="0"/>
                        </a:spcBef>
                        <a:spcAft>
                          <a:spcPct val="0"/>
                        </a:spcAft>
                        <a:buClr>
                          <a:srgbClr val="FF9900"/>
                        </a:buClr>
                        <a:buSzTx/>
                        <a:buFontTx/>
                        <a:buChar char="•"/>
                        <a:tabLst/>
                      </a:pPr>
                      <a:r>
                        <a:rPr kumimoji="0" lang="en-US" sz="1800" b="0" i="0" u="none" strike="noStrike" cap="none" normalizeH="0" baseline="0" dirty="0" err="1" smtClean="0">
                          <a:ln>
                            <a:noFill/>
                          </a:ln>
                          <a:solidFill>
                            <a:schemeClr val="tx1"/>
                          </a:solidFill>
                          <a:effectLst/>
                          <a:latin typeface="Arial" pitchFamily="34" charset="0"/>
                          <a:ea typeface="ＭＳ Ｐゴシック" pitchFamily="-112" charset="-128"/>
                          <a:sym typeface="Symbol" pitchFamily="18" charset="2"/>
                        </a:rPr>
                        <a:t>Cambios</a:t>
                      </a:r>
                      <a:r>
                        <a:rPr kumimoji="0" lang="en-US" sz="1800" b="0" i="0" u="none" strike="noStrike" cap="none" normalizeH="0" baseline="0" dirty="0" smtClean="0">
                          <a:ln>
                            <a:noFill/>
                          </a:ln>
                          <a:solidFill>
                            <a:schemeClr val="tx1"/>
                          </a:solidFill>
                          <a:effectLst/>
                          <a:latin typeface="Arial" pitchFamily="34" charset="0"/>
                          <a:ea typeface="ＭＳ Ｐゴシック" pitchFamily="-112" charset="-128"/>
                          <a:sym typeface="Symbol" pitchFamily="18" charset="2"/>
                        </a:rPr>
                        <a:t> </a:t>
                      </a:r>
                      <a:r>
                        <a:rPr kumimoji="0" lang="en-US" sz="1800" b="0" i="0" u="none" strike="noStrike" cap="none" normalizeH="0" baseline="0" dirty="0" err="1" smtClean="0">
                          <a:ln>
                            <a:noFill/>
                          </a:ln>
                          <a:solidFill>
                            <a:schemeClr val="tx1"/>
                          </a:solidFill>
                          <a:effectLst/>
                          <a:latin typeface="Arial" pitchFamily="34" charset="0"/>
                          <a:ea typeface="ＭＳ Ｐゴシック" pitchFamily="-112" charset="-128"/>
                          <a:sym typeface="Symbol" pitchFamily="18" charset="2"/>
                        </a:rPr>
                        <a:t>en</a:t>
                      </a:r>
                      <a:r>
                        <a:rPr kumimoji="0" lang="en-US" sz="1800" b="0" i="0" u="none" strike="noStrike" cap="none" normalizeH="0" baseline="0" dirty="0" smtClean="0">
                          <a:ln>
                            <a:noFill/>
                          </a:ln>
                          <a:solidFill>
                            <a:schemeClr val="tx1"/>
                          </a:solidFill>
                          <a:effectLst/>
                          <a:latin typeface="Arial" pitchFamily="34" charset="0"/>
                          <a:ea typeface="ＭＳ Ｐゴシック" pitchFamily="-112" charset="-128"/>
                          <a:sym typeface="Symbol" pitchFamily="18" charset="2"/>
                        </a:rPr>
                        <a:t> el </a:t>
                      </a:r>
                      <a:r>
                        <a:rPr kumimoji="0" lang="en-US" sz="1800" b="0" i="0" u="none" strike="noStrike" cap="none" normalizeH="0" baseline="0" dirty="0" err="1" smtClean="0">
                          <a:ln>
                            <a:noFill/>
                          </a:ln>
                          <a:solidFill>
                            <a:schemeClr val="tx1"/>
                          </a:solidFill>
                          <a:effectLst/>
                          <a:latin typeface="Arial" pitchFamily="34" charset="0"/>
                          <a:ea typeface="ＭＳ Ｐゴシック" pitchFamily="-112" charset="-128"/>
                          <a:sym typeface="Symbol" pitchFamily="18" charset="2"/>
                        </a:rPr>
                        <a:t>tiempo</a:t>
                      </a:r>
                      <a:r>
                        <a:rPr kumimoji="0" lang="en-US" sz="1800" b="0" i="0" u="none" strike="noStrike" cap="none" normalizeH="0" baseline="0" dirty="0" smtClean="0">
                          <a:ln>
                            <a:noFill/>
                          </a:ln>
                          <a:solidFill>
                            <a:schemeClr val="tx1"/>
                          </a:solidFill>
                          <a:effectLst/>
                          <a:latin typeface="Arial" pitchFamily="34" charset="0"/>
                          <a:ea typeface="ＭＳ Ｐゴシック" pitchFamily="-112" charset="-128"/>
                          <a:sym typeface="Symbol" pitchFamily="18" charset="2"/>
                        </a:rPr>
                        <a:t> </a:t>
                      </a:r>
                      <a:r>
                        <a:rPr kumimoji="0" lang="en-US" sz="1800" b="0" i="0" u="none" strike="noStrike" cap="none" normalizeH="0" baseline="0" dirty="0" err="1" smtClean="0">
                          <a:ln>
                            <a:noFill/>
                          </a:ln>
                          <a:solidFill>
                            <a:schemeClr val="tx1"/>
                          </a:solidFill>
                          <a:effectLst/>
                          <a:latin typeface="Arial" pitchFamily="34" charset="0"/>
                          <a:ea typeface="ＭＳ Ｐゴシック" pitchFamily="-112" charset="-128"/>
                          <a:sym typeface="Symbol" pitchFamily="18" charset="2"/>
                        </a:rPr>
                        <a:t>correlaciona</a:t>
                      </a:r>
                      <a:r>
                        <a:rPr kumimoji="0" lang="en-US" sz="1800" b="0" i="0" u="none" strike="noStrike" cap="none" normalizeH="0" baseline="0" dirty="0" smtClean="0">
                          <a:ln>
                            <a:noFill/>
                          </a:ln>
                          <a:solidFill>
                            <a:schemeClr val="tx1"/>
                          </a:solidFill>
                          <a:effectLst/>
                          <a:latin typeface="Arial" pitchFamily="34" charset="0"/>
                          <a:ea typeface="ＭＳ Ｐゴシック" pitchFamily="-112" charset="-128"/>
                          <a:sym typeface="Symbol" pitchFamily="18" charset="2"/>
                        </a:rPr>
                        <a:t> con </a:t>
                      </a:r>
                      <a:r>
                        <a:rPr kumimoji="0" lang="en-US" sz="1800" b="0" i="0" u="none" strike="noStrike" cap="none" normalizeH="0" baseline="0" dirty="0" err="1" smtClean="0">
                          <a:ln>
                            <a:noFill/>
                          </a:ln>
                          <a:solidFill>
                            <a:schemeClr val="tx1"/>
                          </a:solidFill>
                          <a:effectLst/>
                          <a:latin typeface="Arial" pitchFamily="34" charset="0"/>
                          <a:ea typeface="ＭＳ Ｐゴシック" pitchFamily="-112" charset="-128"/>
                          <a:sym typeface="Symbol" pitchFamily="18" charset="2"/>
                        </a:rPr>
                        <a:t>progresión</a:t>
                      </a:r>
                      <a:endParaRPr kumimoji="0" lang="en-US" sz="1800" b="0" i="0" u="none" strike="noStrike" cap="none" normalizeH="0" baseline="0" dirty="0" smtClean="0">
                        <a:ln>
                          <a:noFill/>
                        </a:ln>
                        <a:solidFill>
                          <a:schemeClr val="tx1"/>
                        </a:solidFill>
                        <a:effectLst/>
                        <a:latin typeface="Arial" pitchFamily="34" charset="0"/>
                        <a:ea typeface="ＭＳ Ｐゴシック" pitchFamily="-112" charset="-128"/>
                        <a:sym typeface="Symbol" pitchFamily="18" charset="2"/>
                      </a:endParaRPr>
                    </a:p>
                  </a:txBody>
                  <a:tcPr marL="85613" marR="85613" marT="42807" marB="42807" anchor="ctr" horzOverflow="overflow">
                    <a:lnL>
                      <a:noFill/>
                    </a:lnL>
                    <a:lnR>
                      <a:noFill/>
                    </a:lnR>
                    <a:lnT>
                      <a:noFill/>
                    </a:lnT>
                    <a:lnB>
                      <a:noFill/>
                    </a:lnB>
                    <a:lnTlToBr>
                      <a:noFill/>
                    </a:lnTlToBr>
                    <a:lnBlToTr>
                      <a:noFill/>
                    </a:lnBlToTr>
                    <a:noFill/>
                  </a:tcPr>
                </a:tc>
              </a:tr>
              <a:tr h="3780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112" charset="-128"/>
                        </a:rPr>
                        <a:t>- HTP</a:t>
                      </a:r>
                    </a:p>
                  </a:txBody>
                  <a:tcPr marL="85613" marR="85613" marT="42807" marB="42807" anchor="ctr" horzOverflow="overflow">
                    <a:lnL>
                      <a:noFill/>
                    </a:lnL>
                    <a:lnR>
                      <a:noFill/>
                    </a:lnR>
                    <a:lnT>
                      <a:noFill/>
                    </a:lnT>
                    <a:lnB>
                      <a:noFill/>
                    </a:lnB>
                    <a:lnTlToBr>
                      <a:noFill/>
                    </a:lnTlToBr>
                    <a:lnBlToTr>
                      <a:noFill/>
                    </a:lnBlToTr>
                    <a:noFill/>
                  </a:tcPr>
                </a:tc>
                <a:tc>
                  <a:txBody>
                    <a:bodyPr/>
                    <a:lstStyle/>
                    <a:p>
                      <a:pPr marL="231775" marR="0" lvl="0" indent="-231775" algn="l" defTabSz="914400" rtl="0" eaLnBrk="1" fontAlgn="base" latinLnBrk="0" hangingPunct="1">
                        <a:lnSpc>
                          <a:spcPct val="100000"/>
                        </a:lnSpc>
                        <a:spcBef>
                          <a:spcPct val="0"/>
                        </a:spcBef>
                        <a:spcAft>
                          <a:spcPct val="0"/>
                        </a:spcAft>
                        <a:buClr>
                          <a:srgbClr val="FF9900"/>
                        </a:buClr>
                        <a:buSzTx/>
                        <a:buFontTx/>
                        <a:buChar char="•"/>
                        <a:tabLst/>
                      </a:pPr>
                      <a:r>
                        <a:rPr kumimoji="0" lang="en-US" sz="1800" b="0" i="0" u="none" strike="noStrike" cap="none" normalizeH="0" baseline="0" dirty="0" err="1" smtClean="0">
                          <a:ln>
                            <a:noFill/>
                          </a:ln>
                          <a:solidFill>
                            <a:schemeClr val="tx1"/>
                          </a:solidFill>
                          <a:effectLst/>
                          <a:latin typeface="Arial" pitchFamily="34" charset="0"/>
                          <a:ea typeface="ＭＳ Ｐゴシック" pitchFamily="-112" charset="-128"/>
                          <a:sym typeface="Symbol" pitchFamily="18" charset="2"/>
                        </a:rPr>
                        <a:t>Asociado</a:t>
                      </a:r>
                      <a:r>
                        <a:rPr kumimoji="0" lang="en-US" sz="1800" b="0" i="0" u="none" strike="noStrike" cap="none" normalizeH="0" baseline="0" dirty="0" smtClean="0">
                          <a:ln>
                            <a:noFill/>
                          </a:ln>
                          <a:solidFill>
                            <a:schemeClr val="tx1"/>
                          </a:solidFill>
                          <a:effectLst/>
                          <a:latin typeface="Arial" pitchFamily="34" charset="0"/>
                          <a:ea typeface="ＭＳ Ｐゴシック" pitchFamily="-112" charset="-128"/>
                          <a:sym typeface="Symbol" pitchFamily="18" charset="2"/>
                        </a:rPr>
                        <a:t> con </a:t>
                      </a:r>
                      <a:r>
                        <a:rPr kumimoji="0" lang="en-US" sz="1800" b="0" i="0" u="none" strike="noStrike" cap="none" normalizeH="0" baseline="0" dirty="0" err="1" smtClean="0">
                          <a:ln>
                            <a:noFill/>
                          </a:ln>
                          <a:solidFill>
                            <a:schemeClr val="tx1"/>
                          </a:solidFill>
                          <a:effectLst/>
                          <a:latin typeface="Arial" pitchFamily="34" charset="0"/>
                          <a:ea typeface="ＭＳ Ｐゴシック" pitchFamily="-112" charset="-128"/>
                          <a:sym typeface="Symbol" pitchFamily="18" charset="2"/>
                        </a:rPr>
                        <a:t>alta</a:t>
                      </a:r>
                      <a:r>
                        <a:rPr kumimoji="0" lang="en-US" sz="1800" b="0" i="0" u="none" strike="noStrike" cap="none" normalizeH="0" baseline="0" dirty="0" smtClean="0">
                          <a:ln>
                            <a:noFill/>
                          </a:ln>
                          <a:solidFill>
                            <a:schemeClr val="tx1"/>
                          </a:solidFill>
                          <a:effectLst/>
                          <a:latin typeface="Arial" pitchFamily="34" charset="0"/>
                          <a:ea typeface="ＭＳ Ｐゴシック" pitchFamily="-112" charset="-128"/>
                          <a:sym typeface="Symbol" pitchFamily="18" charset="2"/>
                        </a:rPr>
                        <a:t> </a:t>
                      </a:r>
                      <a:r>
                        <a:rPr kumimoji="0" lang="en-US" sz="1800" b="0" i="0" u="none" strike="noStrike" cap="none" normalizeH="0" baseline="0" dirty="0" err="1" smtClean="0">
                          <a:ln>
                            <a:noFill/>
                          </a:ln>
                          <a:solidFill>
                            <a:schemeClr val="tx1"/>
                          </a:solidFill>
                          <a:effectLst/>
                          <a:latin typeface="Arial" pitchFamily="34" charset="0"/>
                          <a:ea typeface="ＭＳ Ｐゴシック" pitchFamily="-112" charset="-128"/>
                          <a:sym typeface="Symbol" pitchFamily="18" charset="2"/>
                        </a:rPr>
                        <a:t>mortalidad</a:t>
                      </a:r>
                      <a:endParaRPr kumimoji="0" lang="en-US" sz="1800" b="0" i="0" u="none" strike="noStrike" cap="none" normalizeH="0" baseline="-25000" dirty="0" smtClean="0">
                        <a:ln>
                          <a:noFill/>
                        </a:ln>
                        <a:solidFill>
                          <a:schemeClr val="tx1"/>
                        </a:solidFill>
                        <a:effectLst/>
                        <a:latin typeface="Arial" pitchFamily="34" charset="0"/>
                        <a:ea typeface="ＭＳ Ｐゴシック" pitchFamily="-112" charset="-128"/>
                        <a:sym typeface="Symbol" pitchFamily="18" charset="2"/>
                      </a:endParaRPr>
                    </a:p>
                  </a:txBody>
                  <a:tcPr marL="85613" marR="85613" marT="42807" marB="42807" anchor="ctr" horzOverflow="overflow">
                    <a:lnL>
                      <a:noFill/>
                    </a:lnL>
                    <a:lnR>
                      <a:noFill/>
                    </a:lnR>
                    <a:lnT>
                      <a:noFill/>
                    </a:lnT>
                    <a:lnB>
                      <a:noFill/>
                    </a:lnB>
                    <a:lnTlToBr>
                      <a:noFill/>
                    </a:lnTlToBr>
                    <a:lnBlToTr>
                      <a:noFill/>
                    </a:lnBlToTr>
                    <a:noFill/>
                  </a:tcPr>
                </a:tc>
              </a:tr>
              <a:tr h="3343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112" charset="-128"/>
                        </a:rPr>
                        <a:t>- Score de </a:t>
                      </a:r>
                      <a:r>
                        <a:rPr kumimoji="0" lang="en-US" sz="1800" b="0" i="0" u="none" strike="noStrike" cap="none" normalizeH="0" baseline="0" dirty="0" err="1" smtClean="0">
                          <a:ln>
                            <a:noFill/>
                          </a:ln>
                          <a:solidFill>
                            <a:schemeClr val="tx1"/>
                          </a:solidFill>
                          <a:effectLst/>
                          <a:latin typeface="Arial" pitchFamily="34" charset="0"/>
                          <a:ea typeface="ＭＳ Ｐゴシック" pitchFamily="-112" charset="-128"/>
                        </a:rPr>
                        <a:t>Disnea</a:t>
                      </a:r>
                      <a:r>
                        <a:rPr kumimoji="0" lang="en-US" sz="1800" b="0" i="0" u="none" strike="noStrike" cap="none" normalizeH="0" baseline="0" dirty="0" smtClean="0">
                          <a:ln>
                            <a:noFill/>
                          </a:ln>
                          <a:solidFill>
                            <a:schemeClr val="tx1"/>
                          </a:solidFill>
                          <a:effectLst/>
                          <a:latin typeface="Arial" pitchFamily="34" charset="0"/>
                          <a:ea typeface="ＭＳ Ｐゴシック" pitchFamily="-112" charset="-128"/>
                        </a:rPr>
                        <a:t> </a:t>
                      </a:r>
                    </a:p>
                  </a:txBody>
                  <a:tcPr marL="85613" marR="85613" marT="42807" marB="42807" anchor="ctr" horzOverflow="overflow">
                    <a:lnL>
                      <a:noFill/>
                    </a:lnL>
                    <a:lnR>
                      <a:noFill/>
                    </a:lnR>
                    <a:lnT>
                      <a:noFill/>
                    </a:lnT>
                    <a:lnB>
                      <a:noFill/>
                    </a:lnB>
                    <a:lnTlToBr>
                      <a:noFill/>
                    </a:lnTlToBr>
                    <a:lnBlToTr>
                      <a:noFill/>
                    </a:lnBlToTr>
                    <a:noFill/>
                  </a:tcPr>
                </a:tc>
                <a:tc>
                  <a:txBody>
                    <a:bodyPr/>
                    <a:lstStyle/>
                    <a:p>
                      <a:pPr marL="231775" marR="0" lvl="0" indent="-231775" algn="l" defTabSz="914400" rtl="0" eaLnBrk="1" fontAlgn="base" latinLnBrk="0" hangingPunct="1">
                        <a:lnSpc>
                          <a:spcPct val="100000"/>
                        </a:lnSpc>
                        <a:spcBef>
                          <a:spcPct val="0"/>
                        </a:spcBef>
                        <a:spcAft>
                          <a:spcPct val="0"/>
                        </a:spcAft>
                        <a:buClr>
                          <a:srgbClr val="FF9900"/>
                        </a:buClr>
                        <a:buSzTx/>
                        <a:buFontTx/>
                        <a:buChar char="•"/>
                        <a:tabLst/>
                      </a:pPr>
                      <a:r>
                        <a:rPr kumimoji="0" lang="en-US" sz="1800" b="0" i="0" u="none" strike="noStrike" cap="none" normalizeH="0" baseline="0" dirty="0" err="1" smtClean="0">
                          <a:ln>
                            <a:noFill/>
                          </a:ln>
                          <a:solidFill>
                            <a:schemeClr val="tx1"/>
                          </a:solidFill>
                          <a:effectLst/>
                          <a:latin typeface="Arial" pitchFamily="34" charset="0"/>
                          <a:ea typeface="ＭＳ Ｐゴシック" pitchFamily="-112" charset="-128"/>
                          <a:sym typeface="Symbol" pitchFamily="18" charset="2"/>
                        </a:rPr>
                        <a:t>Correlaciona</a:t>
                      </a:r>
                      <a:r>
                        <a:rPr kumimoji="0" lang="en-US" sz="1800" b="0" i="0" u="none" strike="noStrike" cap="none" normalizeH="0" baseline="0" dirty="0" smtClean="0">
                          <a:ln>
                            <a:noFill/>
                          </a:ln>
                          <a:solidFill>
                            <a:schemeClr val="tx1"/>
                          </a:solidFill>
                          <a:effectLst/>
                          <a:latin typeface="Arial" pitchFamily="34" charset="0"/>
                          <a:ea typeface="ＭＳ Ｐゴシック" pitchFamily="-112" charset="-128"/>
                          <a:sym typeface="Symbol" pitchFamily="18" charset="2"/>
                        </a:rPr>
                        <a:t> con </a:t>
                      </a:r>
                      <a:r>
                        <a:rPr kumimoji="0" lang="en-US" sz="1800" b="0" i="0" u="none" strike="noStrike" cap="none" normalizeH="0" baseline="0" dirty="0" err="1" smtClean="0">
                          <a:ln>
                            <a:noFill/>
                          </a:ln>
                          <a:solidFill>
                            <a:schemeClr val="tx1"/>
                          </a:solidFill>
                          <a:effectLst/>
                          <a:latin typeface="Arial" pitchFamily="34" charset="0"/>
                          <a:ea typeface="ＭＳ Ｐゴシック" pitchFamily="-112" charset="-128"/>
                          <a:sym typeface="Symbol" pitchFamily="18" charset="2"/>
                        </a:rPr>
                        <a:t>progresión</a:t>
                      </a:r>
                      <a:r>
                        <a:rPr kumimoji="0" lang="en-US" sz="1800" b="0" i="0" u="none" strike="noStrike" cap="none" normalizeH="0" baseline="0" dirty="0" smtClean="0">
                          <a:ln>
                            <a:noFill/>
                          </a:ln>
                          <a:solidFill>
                            <a:schemeClr val="tx1"/>
                          </a:solidFill>
                          <a:effectLst/>
                          <a:latin typeface="Arial" pitchFamily="34" charset="0"/>
                          <a:ea typeface="ＭＳ Ｐゴシック" pitchFamily="-112" charset="-128"/>
                          <a:sym typeface="Symbol" pitchFamily="18" charset="2"/>
                        </a:rPr>
                        <a:t> de la </a:t>
                      </a:r>
                      <a:r>
                        <a:rPr kumimoji="0" lang="en-US" sz="1800" b="0" i="0" u="none" strike="noStrike" cap="none" normalizeH="0" baseline="0" dirty="0" err="1" smtClean="0">
                          <a:ln>
                            <a:noFill/>
                          </a:ln>
                          <a:solidFill>
                            <a:schemeClr val="tx1"/>
                          </a:solidFill>
                          <a:effectLst/>
                          <a:latin typeface="Arial" pitchFamily="34" charset="0"/>
                          <a:ea typeface="ＭＳ Ｐゴシック" pitchFamily="-112" charset="-128"/>
                          <a:sym typeface="Symbol" pitchFamily="18" charset="2"/>
                        </a:rPr>
                        <a:t>enfermedad</a:t>
                      </a:r>
                      <a:endParaRPr kumimoji="0" lang="en-US" sz="1800" b="0" i="0" u="none" strike="noStrike" cap="none" normalizeH="0" baseline="0" dirty="0" smtClean="0">
                        <a:ln>
                          <a:noFill/>
                        </a:ln>
                        <a:solidFill>
                          <a:schemeClr val="tx1"/>
                        </a:solidFill>
                        <a:effectLst/>
                        <a:latin typeface="Arial" pitchFamily="34" charset="0"/>
                        <a:ea typeface="ＭＳ Ｐゴシック" pitchFamily="-112" charset="-128"/>
                        <a:sym typeface="Symbol" pitchFamily="18" charset="2"/>
                      </a:endParaRPr>
                    </a:p>
                  </a:txBody>
                  <a:tcPr marL="85613" marR="85613" marT="42807" marB="42807" anchor="ctr" horzOverflow="overflow">
                    <a:lnL>
                      <a:noFill/>
                    </a:lnL>
                    <a:lnR>
                      <a:noFill/>
                    </a:lnR>
                    <a:lnT>
                      <a:noFill/>
                    </a:lnT>
                    <a:lnB>
                      <a:noFill/>
                    </a:lnB>
                    <a:lnTlToBr>
                      <a:noFill/>
                    </a:lnTlToBr>
                    <a:lnBlToTr>
                      <a:noFill/>
                    </a:lnBlToTr>
                    <a:noFill/>
                  </a:tcPr>
                </a:tc>
              </a:tr>
              <a:tr h="8439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112" charset="-128"/>
                        </a:rPr>
                        <a:t>- </a:t>
                      </a:r>
                      <a:r>
                        <a:rPr kumimoji="0" lang="en-US" sz="1800" b="0" i="0" u="none" strike="noStrike" cap="none" normalizeH="0" baseline="0" dirty="0" err="1" smtClean="0">
                          <a:ln>
                            <a:noFill/>
                          </a:ln>
                          <a:solidFill>
                            <a:schemeClr val="tx1"/>
                          </a:solidFill>
                          <a:effectLst/>
                          <a:latin typeface="Arial" pitchFamily="34" charset="0"/>
                          <a:ea typeface="ＭＳ Ｐゴシック" pitchFamily="-112" charset="-128"/>
                        </a:rPr>
                        <a:t>Eventos</a:t>
                      </a:r>
                      <a:r>
                        <a:rPr kumimoji="0" lang="en-US" sz="1800" b="0" i="0" u="none" strike="noStrike" cap="none" normalizeH="0" baseline="0" dirty="0" smtClean="0">
                          <a:ln>
                            <a:noFill/>
                          </a:ln>
                          <a:solidFill>
                            <a:schemeClr val="tx1"/>
                          </a:solidFill>
                          <a:effectLst/>
                          <a:latin typeface="Arial" pitchFamily="34" charset="0"/>
                          <a:ea typeface="ＭＳ Ｐゴシック" pitchFamily="-112" charset="-128"/>
                        </a:rPr>
                        <a:t> </a:t>
                      </a:r>
                      <a:r>
                        <a:rPr kumimoji="0" lang="en-US" sz="1800" b="0" i="0" u="none" strike="noStrike" cap="none" normalizeH="0" baseline="0" dirty="0" err="1" smtClean="0">
                          <a:ln>
                            <a:noFill/>
                          </a:ln>
                          <a:solidFill>
                            <a:schemeClr val="tx1"/>
                          </a:solidFill>
                          <a:effectLst/>
                          <a:latin typeface="Arial" pitchFamily="34" charset="0"/>
                          <a:ea typeface="ＭＳ Ｐゴシック" pitchFamily="-112" charset="-128"/>
                        </a:rPr>
                        <a:t>Respiratorios</a:t>
                      </a:r>
                      <a:endParaRPr kumimoji="0" lang="en-US" sz="1800" b="0" i="0" u="none" strike="noStrike" cap="none" normalizeH="0" baseline="0" dirty="0" smtClean="0">
                        <a:ln>
                          <a:noFill/>
                        </a:ln>
                        <a:solidFill>
                          <a:schemeClr val="tx1"/>
                        </a:solidFill>
                        <a:effectLst/>
                        <a:latin typeface="Arial" pitchFamily="34" charset="0"/>
                        <a:ea typeface="ＭＳ Ｐゴシック" pitchFamily="-112"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112" charset="-128"/>
                        </a:rPr>
                        <a:t>- TACAR</a:t>
                      </a:r>
                    </a:p>
                  </a:txBody>
                  <a:tcPr marL="85613" marR="85613" marT="42807" marB="42807" anchor="ctr" horzOverflow="overflow">
                    <a:lnL>
                      <a:noFill/>
                    </a:lnL>
                    <a:lnR>
                      <a:noFill/>
                    </a:lnR>
                    <a:lnT>
                      <a:noFill/>
                    </a:lnT>
                    <a:lnB>
                      <a:noFill/>
                    </a:lnB>
                    <a:lnTlToBr>
                      <a:noFill/>
                    </a:lnTlToBr>
                    <a:lnBlToTr>
                      <a:noFill/>
                    </a:lnBlToTr>
                    <a:noFill/>
                  </a:tcPr>
                </a:tc>
                <a:tc>
                  <a:txBody>
                    <a:bodyPr/>
                    <a:lstStyle/>
                    <a:p>
                      <a:pPr marL="231775" marR="0" lvl="0" indent="-231775" algn="l" defTabSz="914400" rtl="0" eaLnBrk="1" fontAlgn="base" latinLnBrk="0" hangingPunct="1">
                        <a:lnSpc>
                          <a:spcPct val="100000"/>
                        </a:lnSpc>
                        <a:spcBef>
                          <a:spcPct val="0"/>
                        </a:spcBef>
                        <a:spcAft>
                          <a:spcPct val="0"/>
                        </a:spcAft>
                        <a:buClr>
                          <a:srgbClr val="FF9900"/>
                        </a:buClr>
                        <a:buSzTx/>
                        <a:buFontTx/>
                        <a:buChar char="•"/>
                        <a:tabLst/>
                      </a:pPr>
                      <a:r>
                        <a:rPr kumimoji="0" lang="en-US" sz="1800" b="0" i="0" u="none" strike="noStrike" cap="none" normalizeH="0" baseline="0" dirty="0" err="1" smtClean="0">
                          <a:ln>
                            <a:noFill/>
                          </a:ln>
                          <a:solidFill>
                            <a:schemeClr val="tx1"/>
                          </a:solidFill>
                          <a:effectLst/>
                          <a:latin typeface="Arial" pitchFamily="34" charset="0"/>
                          <a:ea typeface="ＭＳ Ｐゴシック" pitchFamily="-112" charset="-128"/>
                          <a:sym typeface="Symbol" pitchFamily="18" charset="2"/>
                        </a:rPr>
                        <a:t>Predictores</a:t>
                      </a:r>
                      <a:r>
                        <a:rPr kumimoji="0" lang="en-US" sz="1800" b="0" i="0" u="none" strike="noStrike" cap="none" normalizeH="0" baseline="0" dirty="0" smtClean="0">
                          <a:ln>
                            <a:noFill/>
                          </a:ln>
                          <a:solidFill>
                            <a:schemeClr val="tx1"/>
                          </a:solidFill>
                          <a:effectLst/>
                          <a:latin typeface="Arial" pitchFamily="34" charset="0"/>
                          <a:ea typeface="ＭＳ Ｐゴシック" pitchFamily="-112" charset="-128"/>
                          <a:sym typeface="Symbol" pitchFamily="18" charset="2"/>
                        </a:rPr>
                        <a:t> de </a:t>
                      </a:r>
                      <a:r>
                        <a:rPr kumimoji="0" lang="en-US" sz="1800" b="0" i="0" u="none" strike="noStrike" cap="none" normalizeH="0" baseline="0" dirty="0" err="1" smtClean="0">
                          <a:ln>
                            <a:noFill/>
                          </a:ln>
                          <a:solidFill>
                            <a:schemeClr val="tx1"/>
                          </a:solidFill>
                          <a:effectLst/>
                          <a:latin typeface="Arial" pitchFamily="34" charset="0"/>
                          <a:ea typeface="ＭＳ Ｐゴシック" pitchFamily="-112" charset="-128"/>
                          <a:sym typeface="Symbol" pitchFamily="18" charset="2"/>
                        </a:rPr>
                        <a:t>peor</a:t>
                      </a:r>
                      <a:r>
                        <a:rPr kumimoji="0" lang="en-US" sz="1800" b="0" i="0" u="none" strike="noStrike" cap="none" normalizeH="0" baseline="0" dirty="0" smtClean="0">
                          <a:ln>
                            <a:noFill/>
                          </a:ln>
                          <a:solidFill>
                            <a:schemeClr val="tx1"/>
                          </a:solidFill>
                          <a:effectLst/>
                          <a:latin typeface="Arial" pitchFamily="34" charset="0"/>
                          <a:ea typeface="ＭＳ Ｐゴシック" pitchFamily="-112" charset="-128"/>
                          <a:sym typeface="Symbol" pitchFamily="18" charset="2"/>
                        </a:rPr>
                        <a:t> </a:t>
                      </a:r>
                      <a:r>
                        <a:rPr kumimoji="0" lang="en-US" sz="1800" b="0" i="0" u="none" strike="noStrike" cap="none" normalizeH="0" baseline="0" dirty="0" err="1" smtClean="0">
                          <a:ln>
                            <a:noFill/>
                          </a:ln>
                          <a:solidFill>
                            <a:schemeClr val="tx1"/>
                          </a:solidFill>
                          <a:effectLst/>
                          <a:latin typeface="Arial" pitchFamily="34" charset="0"/>
                          <a:ea typeface="ＭＳ Ｐゴシック" pitchFamily="-112" charset="-128"/>
                          <a:sym typeface="Symbol" pitchFamily="18" charset="2"/>
                        </a:rPr>
                        <a:t>sobrevida</a:t>
                      </a:r>
                      <a:endParaRPr kumimoji="0" lang="en-US" sz="1800" b="0" i="0" u="none" strike="noStrike" cap="none" normalizeH="0" baseline="0" dirty="0" smtClean="0">
                        <a:ln>
                          <a:noFill/>
                        </a:ln>
                        <a:solidFill>
                          <a:schemeClr val="tx1"/>
                        </a:solidFill>
                        <a:effectLst/>
                        <a:latin typeface="Arial" pitchFamily="34" charset="0"/>
                        <a:ea typeface="ＭＳ Ｐゴシック" pitchFamily="-112" charset="-128"/>
                        <a:sym typeface="Symbol" pitchFamily="18" charset="2"/>
                      </a:endParaRPr>
                    </a:p>
                    <a:p>
                      <a:pPr marL="231775" marR="0" lvl="0" indent="-231775" algn="l" defTabSz="914400" rtl="0" eaLnBrk="1" fontAlgn="base" latinLnBrk="0" hangingPunct="1">
                        <a:lnSpc>
                          <a:spcPct val="100000"/>
                        </a:lnSpc>
                        <a:spcBef>
                          <a:spcPct val="0"/>
                        </a:spcBef>
                        <a:spcAft>
                          <a:spcPct val="0"/>
                        </a:spcAft>
                        <a:buClr>
                          <a:srgbClr val="FF9900"/>
                        </a:buClr>
                        <a:buSzTx/>
                        <a:buFontTx/>
                        <a:buChar char="•"/>
                        <a:tabLst/>
                      </a:pPr>
                      <a:endParaRPr kumimoji="0" lang="en-US" sz="1800" b="0" i="0" u="none" strike="noStrike" cap="none" normalizeH="0" baseline="0" dirty="0" smtClean="0">
                        <a:ln>
                          <a:noFill/>
                        </a:ln>
                        <a:solidFill>
                          <a:schemeClr val="tx1"/>
                        </a:solidFill>
                        <a:effectLst/>
                        <a:latin typeface="Arial" pitchFamily="34" charset="0"/>
                        <a:ea typeface="ＭＳ Ｐゴシック" pitchFamily="-112" charset="-128"/>
                        <a:sym typeface="Symbol" pitchFamily="18" charset="2"/>
                      </a:endParaRPr>
                    </a:p>
                    <a:p>
                      <a:pPr marL="231775" marR="0" lvl="0" indent="-231775" algn="l" defTabSz="914400" rtl="0" eaLnBrk="1" fontAlgn="base" latinLnBrk="0" hangingPunct="1">
                        <a:lnSpc>
                          <a:spcPct val="100000"/>
                        </a:lnSpc>
                        <a:spcBef>
                          <a:spcPct val="0"/>
                        </a:spcBef>
                        <a:spcAft>
                          <a:spcPct val="0"/>
                        </a:spcAft>
                        <a:buClr>
                          <a:srgbClr val="FF9900"/>
                        </a:buClr>
                        <a:buSzTx/>
                        <a:buFontTx/>
                        <a:buChar char="•"/>
                        <a:tabLst/>
                      </a:pPr>
                      <a:r>
                        <a:rPr kumimoji="0" lang="en-US" sz="1800" b="0" i="0" u="none" strike="noStrike" cap="none" normalizeH="0" baseline="0" dirty="0" smtClean="0">
                          <a:ln>
                            <a:noFill/>
                          </a:ln>
                          <a:solidFill>
                            <a:schemeClr val="tx1"/>
                          </a:solidFill>
                          <a:effectLst/>
                          <a:latin typeface="Arial" pitchFamily="34" charset="0"/>
                          <a:ea typeface="ＭＳ Ｐゴシック" pitchFamily="-112" charset="-128"/>
                          <a:sym typeface="Symbol" pitchFamily="18" charset="2"/>
                        </a:rPr>
                        <a:t>Predictor de </a:t>
                      </a:r>
                      <a:r>
                        <a:rPr kumimoji="0" lang="en-US" sz="1800" b="0" i="0" u="none" strike="noStrike" cap="none" normalizeH="0" baseline="0" dirty="0" err="1" smtClean="0">
                          <a:ln>
                            <a:noFill/>
                          </a:ln>
                          <a:solidFill>
                            <a:schemeClr val="tx1"/>
                          </a:solidFill>
                          <a:effectLst/>
                          <a:latin typeface="Arial" pitchFamily="34" charset="0"/>
                          <a:ea typeface="ＭＳ Ｐゴシック" pitchFamily="-112" charset="-128"/>
                          <a:sym typeface="Symbol" pitchFamily="18" charset="2"/>
                        </a:rPr>
                        <a:t>mortalidad</a:t>
                      </a:r>
                      <a:r>
                        <a:rPr kumimoji="0" lang="en-US" sz="1800" b="0" i="0" u="none" strike="noStrike" cap="none" normalizeH="0" baseline="0" dirty="0" smtClean="0">
                          <a:ln>
                            <a:noFill/>
                          </a:ln>
                          <a:solidFill>
                            <a:schemeClr val="tx1"/>
                          </a:solidFill>
                          <a:effectLst/>
                          <a:latin typeface="Arial" pitchFamily="34" charset="0"/>
                          <a:ea typeface="ＭＳ Ｐゴシック" pitchFamily="-112" charset="-128"/>
                          <a:sym typeface="Symbol" pitchFamily="18" charset="2"/>
                        </a:rPr>
                        <a:t> y </a:t>
                      </a:r>
                      <a:r>
                        <a:rPr kumimoji="0" lang="en-US" sz="1800" b="0" i="0" u="none" strike="noStrike" cap="none" normalizeH="0" baseline="0" dirty="0" err="1" smtClean="0">
                          <a:ln>
                            <a:noFill/>
                          </a:ln>
                          <a:solidFill>
                            <a:schemeClr val="tx1"/>
                          </a:solidFill>
                          <a:effectLst/>
                          <a:latin typeface="Arial" pitchFamily="34" charset="0"/>
                          <a:ea typeface="ＭＳ Ｐゴシック" pitchFamily="-112" charset="-128"/>
                          <a:sym typeface="Symbol" pitchFamily="18" charset="2"/>
                        </a:rPr>
                        <a:t>gravedad</a:t>
                      </a:r>
                      <a:r>
                        <a:rPr kumimoji="0" lang="en-US" sz="1800" b="0" i="0" u="none" strike="noStrike" cap="none" normalizeH="0" baseline="0" dirty="0" smtClean="0">
                          <a:ln>
                            <a:noFill/>
                          </a:ln>
                          <a:solidFill>
                            <a:schemeClr val="tx1"/>
                          </a:solidFill>
                          <a:effectLst/>
                          <a:latin typeface="Arial" pitchFamily="34" charset="0"/>
                          <a:ea typeface="ＭＳ Ｐゴシック" pitchFamily="-112" charset="-128"/>
                          <a:sym typeface="Symbol" pitchFamily="18" charset="2"/>
                        </a:rPr>
                        <a:t> de la FPI</a:t>
                      </a:r>
                    </a:p>
                  </a:txBody>
                  <a:tcPr marL="85613" marR="85613" marT="42807" marB="42807" anchor="ctr" horzOverflow="overflow">
                    <a:lnL>
                      <a:noFill/>
                    </a:lnL>
                    <a:lnR>
                      <a:noFill/>
                    </a:lnR>
                    <a:lnT>
                      <a:noFill/>
                    </a:lnT>
                    <a:lnB>
                      <a:noFill/>
                    </a:lnB>
                    <a:lnTlToBr>
                      <a:noFill/>
                    </a:lnTlToBr>
                    <a:lnBlToTr>
                      <a:noFill/>
                    </a:lnBlToTr>
                    <a:noFill/>
                  </a:tcPr>
                </a:tc>
              </a:tr>
            </a:tbl>
          </a:graphicData>
        </a:graphic>
      </p:graphicFrame>
    </p:spTree>
    <p:extLst>
      <p:ext uri="{BB962C8B-B14F-4D97-AF65-F5344CB8AC3E}">
        <p14:creationId xmlns="" xmlns:p14="http://schemas.microsoft.com/office/powerpoint/2010/main" val="26167708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4" name="Marcador de contenido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756705" y="1681652"/>
            <a:ext cx="7630590" cy="4363059"/>
          </a:xfrm>
        </p:spPr>
      </p:pic>
    </p:spTree>
    <p:extLst>
      <p:ext uri="{BB962C8B-B14F-4D97-AF65-F5344CB8AC3E}">
        <p14:creationId xmlns="" xmlns:p14="http://schemas.microsoft.com/office/powerpoint/2010/main" val="6468560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09600" y="480601"/>
            <a:ext cx="5363323" cy="5896798"/>
          </a:xfrm>
          <a:prstGeom prst="rect">
            <a:avLst/>
          </a:prstGeom>
        </p:spPr>
      </p:pic>
      <p:pic>
        <p:nvPicPr>
          <p:cNvPr id="7" name="Imagen 6"/>
          <p:cNvPicPr>
            <a:picLocks noChangeAspect="1"/>
          </p:cNvPicPr>
          <p:nvPr/>
        </p:nvPicPr>
        <p:blipFill>
          <a:blip r:embed="rId3"/>
          <a:stretch>
            <a:fillRect/>
          </a:stretch>
        </p:blipFill>
        <p:spPr>
          <a:xfrm>
            <a:off x="5715000" y="5948319"/>
            <a:ext cx="2692990" cy="177844"/>
          </a:xfrm>
          <a:prstGeom prst="rect">
            <a:avLst/>
          </a:prstGeom>
        </p:spPr>
      </p:pic>
      <p:pic>
        <p:nvPicPr>
          <p:cNvPr id="8" name="Marcador de contenido 3"/>
          <p:cNvPicPr>
            <a:picLocks noGrp="1" noChangeAspect="1"/>
          </p:cNvPicPr>
          <p:nvPr>
            <p:ph idx="1"/>
          </p:nvPr>
        </p:nvPicPr>
        <p:blipFill rotWithShape="1">
          <a:blip r:embed="rId4">
            <a:extLst>
              <a:ext uri="{28A0092B-C50C-407E-A947-70E740481C1C}">
                <a14:useLocalDpi xmlns="" xmlns:a14="http://schemas.microsoft.com/office/drawing/2010/main" val="0"/>
              </a:ext>
            </a:extLst>
          </a:blip>
          <a:srcRect l="-35719" t="2103" r="35719" b="-2103"/>
          <a:stretch/>
        </p:blipFill>
        <p:spPr>
          <a:xfrm>
            <a:off x="3276600" y="2928472"/>
            <a:ext cx="5363324" cy="3019847"/>
          </a:xfrm>
        </p:spPr>
      </p:pic>
    </p:spTree>
    <p:extLst>
      <p:ext uri="{BB962C8B-B14F-4D97-AF65-F5344CB8AC3E}">
        <p14:creationId xmlns="" xmlns:p14="http://schemas.microsoft.com/office/powerpoint/2010/main" val="22799259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4850" y="2057400"/>
            <a:ext cx="7734300" cy="4154984"/>
          </a:xfrm>
          <a:prstGeom prst="rect">
            <a:avLst/>
          </a:prstGeom>
        </p:spPr>
        <p:txBody>
          <a:bodyPr wrap="square">
            <a:spAutoFit/>
          </a:bodyPr>
          <a:lstStyle/>
          <a:p>
            <a:pPr marL="171450" indent="-171450">
              <a:buFontTx/>
              <a:buChar char="-"/>
            </a:pPr>
            <a:r>
              <a:rPr lang="es-AR" sz="2400" dirty="0"/>
              <a:t>S</a:t>
            </a:r>
            <a:r>
              <a:rPr lang="es-AR" sz="2400" dirty="0" smtClean="0"/>
              <a:t>everidad </a:t>
            </a:r>
            <a:r>
              <a:rPr lang="es-AR" sz="2400" dirty="0"/>
              <a:t>de </a:t>
            </a:r>
            <a:r>
              <a:rPr lang="es-AR" sz="2400" dirty="0" smtClean="0"/>
              <a:t> disnea </a:t>
            </a:r>
          </a:p>
          <a:p>
            <a:endParaRPr lang="es-AR" sz="2400" dirty="0" smtClean="0"/>
          </a:p>
          <a:p>
            <a:pPr marL="171450" indent="-171450">
              <a:buFontTx/>
              <a:buChar char="-"/>
            </a:pPr>
            <a:r>
              <a:rPr lang="es-AR" sz="2400" dirty="0"/>
              <a:t>R</a:t>
            </a:r>
            <a:r>
              <a:rPr lang="es-AR" sz="2400" dirty="0" smtClean="0"/>
              <a:t>esultados </a:t>
            </a:r>
            <a:r>
              <a:rPr lang="es-AR" sz="2400" dirty="0"/>
              <a:t>de las pruebas de función pulmonar </a:t>
            </a:r>
            <a:endParaRPr lang="es-AR" sz="2400" dirty="0" smtClean="0"/>
          </a:p>
          <a:p>
            <a:endParaRPr lang="es-AR" sz="2400" dirty="0" smtClean="0"/>
          </a:p>
          <a:p>
            <a:pPr marL="171450" indent="-171450">
              <a:buFontTx/>
              <a:buChar char="-"/>
            </a:pPr>
            <a:r>
              <a:rPr lang="es-AR" sz="2400" dirty="0" smtClean="0"/>
              <a:t>Saturación </a:t>
            </a:r>
            <a:r>
              <a:rPr lang="es-AR" sz="2400" dirty="0"/>
              <a:t>de oxígeno </a:t>
            </a:r>
            <a:r>
              <a:rPr lang="es-AR" sz="2400" dirty="0" smtClean="0"/>
              <a:t>al finalizar </a:t>
            </a:r>
            <a:r>
              <a:rPr lang="es-AR" sz="2400" dirty="0"/>
              <a:t>la T</a:t>
            </a:r>
            <a:r>
              <a:rPr lang="es-AR" sz="2400" dirty="0" smtClean="0"/>
              <a:t>M6M </a:t>
            </a:r>
          </a:p>
          <a:p>
            <a:endParaRPr lang="es-AR" sz="2400" dirty="0" smtClean="0"/>
          </a:p>
          <a:p>
            <a:pPr marL="171450" indent="-171450">
              <a:buFontTx/>
              <a:buChar char="-"/>
            </a:pPr>
            <a:r>
              <a:rPr lang="es-AR" sz="2400" dirty="0"/>
              <a:t>M</a:t>
            </a:r>
            <a:r>
              <a:rPr lang="es-AR" sz="2400" dirty="0" smtClean="0"/>
              <a:t>edida del </a:t>
            </a:r>
            <a:r>
              <a:rPr lang="es-AR" sz="2400" dirty="0"/>
              <a:t>panal de abeja en la </a:t>
            </a:r>
            <a:r>
              <a:rPr lang="es-AR" sz="2400" dirty="0" smtClean="0"/>
              <a:t>TCAR (score de fibrosis)</a:t>
            </a:r>
          </a:p>
          <a:p>
            <a:endParaRPr lang="es-AR" sz="2400" dirty="0" smtClean="0"/>
          </a:p>
          <a:p>
            <a:pPr marL="171450" indent="-171450">
              <a:buFontTx/>
              <a:buChar char="-"/>
            </a:pPr>
            <a:r>
              <a:rPr lang="es-AR" sz="2400" dirty="0"/>
              <a:t>S</a:t>
            </a:r>
            <a:r>
              <a:rPr lang="es-AR" sz="2400" dirty="0" smtClean="0"/>
              <a:t>ignos </a:t>
            </a:r>
            <a:r>
              <a:rPr lang="es-AR" sz="2400" dirty="0"/>
              <a:t>de </a:t>
            </a:r>
            <a:r>
              <a:rPr lang="es-AR" sz="2400" dirty="0" smtClean="0"/>
              <a:t>HTP en </a:t>
            </a:r>
            <a:r>
              <a:rPr lang="es-AR" sz="2400" dirty="0"/>
              <a:t>la </a:t>
            </a:r>
            <a:r>
              <a:rPr lang="es-AR" sz="2400" dirty="0" smtClean="0"/>
              <a:t>ecocardiografía</a:t>
            </a:r>
          </a:p>
          <a:p>
            <a:endParaRPr lang="es-AR" sz="2400" dirty="0"/>
          </a:p>
          <a:p>
            <a:r>
              <a:rPr lang="es-AR" sz="2400" dirty="0" smtClean="0"/>
              <a:t>- Uso </a:t>
            </a:r>
            <a:r>
              <a:rPr lang="es-AR" sz="2400" dirty="0"/>
              <a:t>de una </a:t>
            </a:r>
            <a:r>
              <a:rPr lang="es-AR" sz="2400" dirty="0" smtClean="0"/>
              <a:t>puntuación (GAP)</a:t>
            </a:r>
          </a:p>
        </p:txBody>
      </p:sp>
      <p:sp>
        <p:nvSpPr>
          <p:cNvPr id="6" name="Título 1"/>
          <p:cNvSpPr txBox="1">
            <a:spLocks/>
          </p:cNvSpPr>
          <p:nvPr/>
        </p:nvSpPr>
        <p:spPr>
          <a:xfrm>
            <a:off x="457200" y="381000"/>
            <a:ext cx="8229600" cy="11430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es-AR" dirty="0">
              <a:solidFill>
                <a:srgbClr val="FF0000"/>
              </a:solidFill>
            </a:endParaRPr>
          </a:p>
          <a:p>
            <a:r>
              <a:rPr lang="es-AR" dirty="0" smtClean="0">
                <a:solidFill>
                  <a:srgbClr val="FF0000"/>
                </a:solidFill>
              </a:rPr>
              <a:t>¿Cómo </a:t>
            </a:r>
            <a:r>
              <a:rPr lang="es-AR" dirty="0">
                <a:solidFill>
                  <a:srgbClr val="FF0000"/>
                </a:solidFill>
              </a:rPr>
              <a:t>debe evaluarse el pronóstico </a:t>
            </a:r>
            <a:endParaRPr lang="es-AR" dirty="0" smtClean="0">
              <a:solidFill>
                <a:srgbClr val="FF0000"/>
              </a:solidFill>
            </a:endParaRPr>
          </a:p>
          <a:p>
            <a:r>
              <a:rPr lang="es-AR" dirty="0" smtClean="0">
                <a:solidFill>
                  <a:srgbClr val="FF0000"/>
                </a:solidFill>
              </a:rPr>
              <a:t>en </a:t>
            </a:r>
            <a:r>
              <a:rPr lang="es-AR" dirty="0">
                <a:solidFill>
                  <a:srgbClr val="FF0000"/>
                </a:solidFill>
              </a:rPr>
              <a:t>pacientes con FPI? </a:t>
            </a:r>
          </a:p>
          <a:p>
            <a:endParaRPr lang="es-AR" dirty="0">
              <a:solidFill>
                <a:srgbClr val="4F81BD"/>
              </a:solidFill>
            </a:endParaRPr>
          </a:p>
        </p:txBody>
      </p:sp>
    </p:spTree>
    <p:extLst>
      <p:ext uri="{BB962C8B-B14F-4D97-AF65-F5344CB8AC3E}">
        <p14:creationId xmlns="" xmlns:p14="http://schemas.microsoft.com/office/powerpoint/2010/main" val="3092713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style>
          <a:lnRef idx="1">
            <a:schemeClr val="accent1"/>
          </a:lnRef>
          <a:fillRef idx="2">
            <a:schemeClr val="accent1"/>
          </a:fillRef>
          <a:effectRef idx="1">
            <a:schemeClr val="accent1"/>
          </a:effectRef>
          <a:fontRef idx="minor">
            <a:schemeClr val="dk1"/>
          </a:fontRef>
        </p:style>
        <p:txBody>
          <a:bodyPr>
            <a:normAutofit/>
          </a:bodyPr>
          <a:lstStyle/>
          <a:p>
            <a:r>
              <a:rPr lang="es-AR" sz="3200" dirty="0" smtClean="0">
                <a:solidFill>
                  <a:srgbClr val="FF0000"/>
                </a:solidFill>
              </a:rPr>
              <a:t>Factores asociados </a:t>
            </a:r>
            <a:r>
              <a:rPr lang="es-AR" sz="3200" dirty="0">
                <a:solidFill>
                  <a:srgbClr val="FF0000"/>
                </a:solidFill>
              </a:rPr>
              <a:t>con un mayor riesgo de muerte en pacientes con IPF</a:t>
            </a:r>
          </a:p>
        </p:txBody>
      </p:sp>
      <p:sp>
        <p:nvSpPr>
          <p:cNvPr id="5" name="Rectangle 4"/>
          <p:cNvSpPr/>
          <p:nvPr/>
        </p:nvSpPr>
        <p:spPr>
          <a:xfrm>
            <a:off x="990600" y="2362200"/>
            <a:ext cx="7543800" cy="3046988"/>
          </a:xfrm>
          <a:prstGeom prst="rect">
            <a:avLst/>
          </a:prstGeom>
        </p:spPr>
        <p:txBody>
          <a:bodyPr wrap="square">
            <a:spAutoFit/>
          </a:bodyPr>
          <a:lstStyle/>
          <a:p>
            <a:pPr marL="285750" indent="-285750">
              <a:buFontTx/>
              <a:buChar char="-"/>
            </a:pPr>
            <a:r>
              <a:rPr lang="es-AR" sz="2400" dirty="0" smtClean="0"/>
              <a:t>La </a:t>
            </a:r>
            <a:r>
              <a:rPr lang="es-AR" sz="2400" dirty="0"/>
              <a:t>edad avanzada y el sexo masculino. </a:t>
            </a:r>
            <a:endParaRPr lang="es-AR" sz="2400" dirty="0" smtClean="0"/>
          </a:p>
          <a:p>
            <a:endParaRPr lang="es-AR" sz="2400" dirty="0"/>
          </a:p>
          <a:p>
            <a:pPr marL="285750" indent="-285750">
              <a:buFontTx/>
              <a:buChar char="-"/>
            </a:pPr>
            <a:r>
              <a:rPr lang="es-AR" sz="2400" dirty="0" smtClean="0"/>
              <a:t>Signos </a:t>
            </a:r>
            <a:r>
              <a:rPr lang="es-AR" sz="2400" dirty="0"/>
              <a:t>y síntomas </a:t>
            </a:r>
            <a:r>
              <a:rPr lang="es-AR" sz="2400" dirty="0" smtClean="0"/>
              <a:t>tempranos</a:t>
            </a:r>
          </a:p>
          <a:p>
            <a:endParaRPr lang="es-AR" sz="2400" dirty="0" smtClean="0"/>
          </a:p>
          <a:p>
            <a:pPr marL="285750" indent="-285750">
              <a:buFontTx/>
              <a:buChar char="-"/>
            </a:pPr>
            <a:r>
              <a:rPr lang="es-AR" sz="2400" dirty="0" smtClean="0"/>
              <a:t>Signos </a:t>
            </a:r>
            <a:r>
              <a:rPr lang="es-AR" sz="2400" dirty="0"/>
              <a:t>y síntomas que ocurren durante el curso clínico: </a:t>
            </a:r>
          </a:p>
          <a:p>
            <a:endParaRPr lang="es-AR" sz="2400" dirty="0"/>
          </a:p>
          <a:p>
            <a:r>
              <a:rPr lang="es-AR" sz="2400" dirty="0" smtClean="0"/>
              <a:t>- Las </a:t>
            </a:r>
            <a:r>
              <a:rPr lang="es-AR" sz="2400" dirty="0"/>
              <a:t>estimaciones de supervivencia a 1, 2 y 3 años se pueden predecir mediante el </a:t>
            </a:r>
            <a:r>
              <a:rPr lang="es-AR" sz="2400" dirty="0" smtClean="0"/>
              <a:t>GAP.</a:t>
            </a:r>
            <a:endParaRPr lang="es-AR" sz="2400" dirty="0"/>
          </a:p>
        </p:txBody>
      </p:sp>
    </p:spTree>
    <p:extLst>
      <p:ext uri="{BB962C8B-B14F-4D97-AF65-F5344CB8AC3E}">
        <p14:creationId xmlns="" xmlns:p14="http://schemas.microsoft.com/office/powerpoint/2010/main" val="27737458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style>
          <a:lnRef idx="1">
            <a:schemeClr val="accent1"/>
          </a:lnRef>
          <a:fillRef idx="2">
            <a:schemeClr val="accent1"/>
          </a:fillRef>
          <a:effectRef idx="1">
            <a:schemeClr val="accent1"/>
          </a:effectRef>
          <a:fontRef idx="minor">
            <a:schemeClr val="dk1"/>
          </a:fontRef>
        </p:style>
        <p:txBody>
          <a:bodyPr/>
          <a:lstStyle/>
          <a:p>
            <a:r>
              <a:rPr lang="en-US" dirty="0" smtClean="0">
                <a:solidFill>
                  <a:srgbClr val="FF0000"/>
                </a:solidFill>
              </a:rPr>
              <a:t>Y no </a:t>
            </a:r>
            <a:r>
              <a:rPr lang="en-US" dirty="0" err="1" smtClean="0">
                <a:solidFill>
                  <a:srgbClr val="FF0000"/>
                </a:solidFill>
              </a:rPr>
              <a:t>olvidarse</a:t>
            </a:r>
            <a:r>
              <a:rPr lang="en-US" dirty="0" smtClean="0">
                <a:solidFill>
                  <a:srgbClr val="FF0000"/>
                </a:solidFill>
              </a:rPr>
              <a:t> de …</a:t>
            </a:r>
            <a:endParaRPr lang="es-AR" dirty="0">
              <a:solidFill>
                <a:srgbClr val="FF0000"/>
              </a:solidFill>
            </a:endParaRPr>
          </a:p>
        </p:txBody>
      </p:sp>
      <p:sp>
        <p:nvSpPr>
          <p:cNvPr id="4" name="TextBox 3"/>
          <p:cNvSpPr txBox="1"/>
          <p:nvPr/>
        </p:nvSpPr>
        <p:spPr>
          <a:xfrm>
            <a:off x="1241825" y="1676400"/>
            <a:ext cx="6660349" cy="4678204"/>
          </a:xfrm>
          <a:prstGeom prst="rect">
            <a:avLst/>
          </a:prstGeom>
          <a:noFill/>
        </p:spPr>
        <p:txBody>
          <a:bodyPr wrap="none" rtlCol="0">
            <a:spAutoFit/>
          </a:bodyPr>
          <a:lstStyle/>
          <a:p>
            <a:pPr marL="457200" indent="-457200">
              <a:buFontTx/>
              <a:buChar char="-"/>
            </a:pPr>
            <a:r>
              <a:rPr lang="en-US" sz="2800" dirty="0" smtClean="0"/>
              <a:t>ERGE</a:t>
            </a:r>
          </a:p>
          <a:p>
            <a:endParaRPr lang="en-US" sz="2800" dirty="0" smtClean="0"/>
          </a:p>
          <a:p>
            <a:pPr marL="457200" indent="-457200">
              <a:buFontTx/>
              <a:buChar char="-"/>
            </a:pPr>
            <a:r>
              <a:rPr lang="en-US" sz="2800" dirty="0" smtClean="0"/>
              <a:t>SAHOS</a:t>
            </a:r>
          </a:p>
          <a:p>
            <a:endParaRPr lang="en-US" sz="2800" dirty="0" smtClean="0"/>
          </a:p>
          <a:p>
            <a:pPr marL="457200" indent="-457200">
              <a:buFontTx/>
              <a:buChar char="-"/>
            </a:pPr>
            <a:r>
              <a:rPr lang="en-US" sz="2800" dirty="0" err="1" smtClean="0"/>
              <a:t>Enfermedad</a:t>
            </a:r>
            <a:r>
              <a:rPr lang="en-US" sz="2800" dirty="0" smtClean="0"/>
              <a:t> </a:t>
            </a:r>
            <a:r>
              <a:rPr lang="en-US" sz="2800" dirty="0" err="1" smtClean="0"/>
              <a:t>coronaria</a:t>
            </a:r>
            <a:r>
              <a:rPr lang="en-US" sz="2800" dirty="0" smtClean="0"/>
              <a:t> </a:t>
            </a:r>
            <a:r>
              <a:rPr lang="en-US" sz="2800" dirty="0" err="1" smtClean="0"/>
              <a:t>asociada</a:t>
            </a:r>
            <a:endParaRPr lang="en-US" sz="2800" dirty="0" smtClean="0"/>
          </a:p>
          <a:p>
            <a:pPr marL="457200" indent="-457200">
              <a:buFontTx/>
              <a:buChar char="-"/>
            </a:pPr>
            <a:endParaRPr lang="en-US" sz="2800" dirty="0" smtClean="0"/>
          </a:p>
          <a:p>
            <a:pPr marL="457200" indent="-457200">
              <a:buFontTx/>
              <a:buChar char="-"/>
            </a:pPr>
            <a:r>
              <a:rPr lang="en-US" sz="2800" dirty="0" smtClean="0"/>
              <a:t>Carcinoma </a:t>
            </a:r>
            <a:r>
              <a:rPr lang="en-US" sz="2800" dirty="0" err="1" smtClean="0"/>
              <a:t>broncogenico</a:t>
            </a:r>
            <a:endParaRPr lang="en-US" sz="2800" dirty="0" smtClean="0"/>
          </a:p>
          <a:p>
            <a:pPr marL="457200" indent="-457200">
              <a:buFontTx/>
              <a:buChar char="-"/>
            </a:pPr>
            <a:endParaRPr lang="en-US" sz="2800" dirty="0"/>
          </a:p>
          <a:p>
            <a:pPr marL="457200" indent="-457200">
              <a:buFontTx/>
              <a:buChar char="-"/>
            </a:pPr>
            <a:r>
              <a:rPr lang="en-US" sz="2800" dirty="0"/>
              <a:t>Vacunación anti influenza/ </a:t>
            </a:r>
            <a:r>
              <a:rPr lang="en-US" sz="2800" dirty="0" err="1"/>
              <a:t>neumococcica</a:t>
            </a:r>
            <a:endParaRPr lang="en-US" sz="2800" dirty="0"/>
          </a:p>
          <a:p>
            <a:pPr marL="457200" indent="-457200">
              <a:buFontTx/>
              <a:buChar char="-"/>
            </a:pPr>
            <a:endParaRPr lang="en-US" sz="2800" dirty="0" smtClean="0"/>
          </a:p>
          <a:p>
            <a:endParaRPr lang="es-AR" dirty="0"/>
          </a:p>
        </p:txBody>
      </p:sp>
    </p:spTree>
    <p:extLst>
      <p:ext uri="{BB962C8B-B14F-4D97-AF65-F5344CB8AC3E}">
        <p14:creationId xmlns="" xmlns:p14="http://schemas.microsoft.com/office/powerpoint/2010/main" val="24817549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ipse 4"/>
          <p:cNvSpPr/>
          <p:nvPr/>
        </p:nvSpPr>
        <p:spPr>
          <a:xfrm>
            <a:off x="2500298" y="2214554"/>
            <a:ext cx="2209800" cy="11430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solidFill>
                  <a:prstClr val="black"/>
                </a:solidFill>
              </a:rPr>
              <a:t>Función Pulmonar</a:t>
            </a:r>
            <a:endParaRPr lang="es-AR" dirty="0">
              <a:solidFill>
                <a:prstClr val="black"/>
              </a:solidFill>
            </a:endParaRPr>
          </a:p>
        </p:txBody>
      </p:sp>
      <p:sp>
        <p:nvSpPr>
          <p:cNvPr id="4" name="Elipse 3"/>
          <p:cNvSpPr/>
          <p:nvPr/>
        </p:nvSpPr>
        <p:spPr>
          <a:xfrm>
            <a:off x="4071934" y="1857364"/>
            <a:ext cx="1981200" cy="129540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solidFill>
                  <a:prstClr val="black"/>
                </a:solidFill>
              </a:rPr>
              <a:t>Radiología</a:t>
            </a:r>
          </a:p>
          <a:p>
            <a:pPr algn="ctr"/>
            <a:endParaRPr lang="es-AR" dirty="0">
              <a:solidFill>
                <a:prstClr val="black"/>
              </a:solidFill>
            </a:endParaRPr>
          </a:p>
        </p:txBody>
      </p:sp>
      <p:sp>
        <p:nvSpPr>
          <p:cNvPr id="9" name="Arco 8"/>
          <p:cNvSpPr/>
          <p:nvPr/>
        </p:nvSpPr>
        <p:spPr>
          <a:xfrm>
            <a:off x="4069081" y="2566886"/>
            <a:ext cx="45719"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solidFill>
                <a:prstClr val="black"/>
              </a:solidFill>
            </a:endParaRPr>
          </a:p>
        </p:txBody>
      </p:sp>
      <p:sp>
        <p:nvSpPr>
          <p:cNvPr id="8" name="Elipse 7"/>
          <p:cNvSpPr/>
          <p:nvPr/>
        </p:nvSpPr>
        <p:spPr>
          <a:xfrm>
            <a:off x="3000364" y="3071810"/>
            <a:ext cx="1981200" cy="129540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solidFill>
                  <a:prstClr val="black"/>
                </a:solidFill>
              </a:rPr>
              <a:t>Hipertensión pulmonar</a:t>
            </a:r>
          </a:p>
          <a:p>
            <a:pPr algn="ctr"/>
            <a:endParaRPr lang="es-AR" dirty="0">
              <a:solidFill>
                <a:prstClr val="black"/>
              </a:solidFill>
            </a:endParaRPr>
          </a:p>
        </p:txBody>
      </p:sp>
      <p:sp>
        <p:nvSpPr>
          <p:cNvPr id="10" name="Elipse 9"/>
          <p:cNvSpPr/>
          <p:nvPr/>
        </p:nvSpPr>
        <p:spPr>
          <a:xfrm>
            <a:off x="4786314" y="2714620"/>
            <a:ext cx="2286000" cy="1148537"/>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solidFill>
                  <a:prstClr val="black"/>
                </a:solidFill>
              </a:rPr>
              <a:t>Exacerbaciones</a:t>
            </a:r>
          </a:p>
          <a:p>
            <a:pPr algn="ctr"/>
            <a:r>
              <a:rPr lang="es-AR" dirty="0" smtClean="0">
                <a:solidFill>
                  <a:prstClr val="black"/>
                </a:solidFill>
              </a:rPr>
              <a:t>Agudas</a:t>
            </a:r>
          </a:p>
          <a:p>
            <a:pPr algn="ctr"/>
            <a:endParaRPr lang="es-AR" dirty="0">
              <a:solidFill>
                <a:prstClr val="black"/>
              </a:solidFill>
            </a:endParaRPr>
          </a:p>
        </p:txBody>
      </p:sp>
      <p:sp>
        <p:nvSpPr>
          <p:cNvPr id="11" name="Título 1"/>
          <p:cNvSpPr>
            <a:spLocks noGrp="1"/>
          </p:cNvSpPr>
          <p:nvPr>
            <p:ph type="title"/>
          </p:nvPr>
        </p:nvSpPr>
        <p:spPr>
          <a:xfrm>
            <a:off x="304800" y="228600"/>
            <a:ext cx="8229600" cy="1143000"/>
          </a:xfrm>
        </p:spPr>
        <p:txBody>
          <a:bodyPr/>
          <a:lstStyle/>
          <a:p>
            <a:r>
              <a:rPr lang="es-AR" dirty="0" smtClean="0">
                <a:solidFill>
                  <a:srgbClr val="0070C0"/>
                </a:solidFill>
              </a:rPr>
              <a:t>En resumen… </a:t>
            </a:r>
            <a:endParaRPr lang="es-AR" dirty="0">
              <a:solidFill>
                <a:srgbClr val="0070C0"/>
              </a:solidFill>
            </a:endParaRPr>
          </a:p>
        </p:txBody>
      </p:sp>
      <p:pic>
        <p:nvPicPr>
          <p:cNvPr id="13" name="Picture 2" descr="https://encrypted-tbn1.gstatic.com/images?q=tbn:ANd9GcReXOuT_eBbP-1-S8jFSNA8FQCVmqNr6idnUszJvz_BlszDDZkp6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804212" y="13447"/>
            <a:ext cx="2143125" cy="21336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Flecha abajo 1"/>
          <p:cNvSpPr/>
          <p:nvPr/>
        </p:nvSpPr>
        <p:spPr>
          <a:xfrm>
            <a:off x="3643306" y="4500570"/>
            <a:ext cx="1036319"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b="1">
              <a:ln w="22225">
                <a:solidFill>
                  <a:srgbClr val="C0504D"/>
                </a:solidFill>
                <a:prstDash val="solid"/>
              </a:ln>
              <a:solidFill>
                <a:srgbClr val="C0504D">
                  <a:lumMod val="40000"/>
                  <a:lumOff val="60000"/>
                </a:srgbClr>
              </a:solidFill>
            </a:endParaRPr>
          </a:p>
        </p:txBody>
      </p:sp>
      <p:sp>
        <p:nvSpPr>
          <p:cNvPr id="6" name="CuadroTexto 5"/>
          <p:cNvSpPr txBox="1"/>
          <p:nvPr/>
        </p:nvSpPr>
        <p:spPr>
          <a:xfrm>
            <a:off x="2428860" y="5786454"/>
            <a:ext cx="5105400" cy="584775"/>
          </a:xfrm>
          <a:prstGeom prst="rect">
            <a:avLst/>
          </a:prstGeom>
          <a:noFill/>
        </p:spPr>
        <p:txBody>
          <a:bodyPr wrap="square" rtlCol="0">
            <a:spAutoFit/>
          </a:bodyPr>
          <a:lstStyle/>
          <a:p>
            <a:r>
              <a:rPr lang="es-AR" sz="3200" b="1" dirty="0" smtClean="0">
                <a:solidFill>
                  <a:srgbClr val="4F81BD"/>
                </a:solidFill>
              </a:rPr>
              <a:t>FACTORES PRONÓSTICOS FPI </a:t>
            </a:r>
            <a:endParaRPr lang="es-AR" sz="3200" b="1" dirty="0">
              <a:solidFill>
                <a:srgbClr val="4F81BD"/>
              </a:solidFill>
            </a:endParaRPr>
          </a:p>
        </p:txBody>
      </p:sp>
      <p:sp>
        <p:nvSpPr>
          <p:cNvPr id="12" name="Elipse 3"/>
          <p:cNvSpPr/>
          <p:nvPr/>
        </p:nvSpPr>
        <p:spPr>
          <a:xfrm>
            <a:off x="4572000" y="3571876"/>
            <a:ext cx="2357454" cy="129540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err="1" smtClean="0">
                <a:solidFill>
                  <a:prstClr val="black"/>
                </a:solidFill>
              </a:rPr>
              <a:t>Biomarcadores</a:t>
            </a:r>
            <a:endParaRPr lang="es-AR" dirty="0" smtClean="0">
              <a:solidFill>
                <a:prstClr val="black"/>
              </a:solidFill>
            </a:endParaRPr>
          </a:p>
          <a:p>
            <a:pPr algn="ctr"/>
            <a:endParaRPr lang="es-AR" dirty="0">
              <a:solidFill>
                <a:prstClr val="black"/>
              </a:solidFill>
            </a:endParaRPr>
          </a:p>
        </p:txBody>
      </p:sp>
    </p:spTree>
    <p:extLst>
      <p:ext uri="{BB962C8B-B14F-4D97-AF65-F5344CB8AC3E}">
        <p14:creationId xmlns="" xmlns:p14="http://schemas.microsoft.com/office/powerpoint/2010/main" val="204924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1"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i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8" grpId="0" animBg="1"/>
      <p:bldP spid="10" grpId="0" animBg="1"/>
      <p:bldP spid="11" grpId="0"/>
      <p:bldP spid="2" grpId="0" animBg="1"/>
      <p:bldP spid="12"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428875" y="1066800"/>
            <a:ext cx="4286250" cy="42862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2 CuadroTexto"/>
          <p:cNvSpPr txBox="1"/>
          <p:nvPr/>
        </p:nvSpPr>
        <p:spPr>
          <a:xfrm>
            <a:off x="4857752" y="5857892"/>
            <a:ext cx="3926781" cy="707886"/>
          </a:xfrm>
          <a:prstGeom prst="rect">
            <a:avLst/>
          </a:prstGeom>
          <a:noFill/>
        </p:spPr>
        <p:txBody>
          <a:bodyPr wrap="none" rtlCol="0">
            <a:spAutoFit/>
          </a:bodyPr>
          <a:lstStyle/>
          <a:p>
            <a:r>
              <a:rPr lang="es-AR" sz="4000" dirty="0" smtClean="0"/>
              <a:t>Muchas Gracias …</a:t>
            </a:r>
            <a:endParaRPr lang="es-AR" sz="4000" dirty="0"/>
          </a:p>
        </p:txBody>
      </p:sp>
    </p:spTree>
    <p:extLst>
      <p:ext uri="{BB962C8B-B14F-4D97-AF65-F5344CB8AC3E}">
        <p14:creationId xmlns="" xmlns:p14="http://schemas.microsoft.com/office/powerpoint/2010/main" val="478741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dirty="0" err="1" smtClean="0">
                <a:solidFill>
                  <a:srgbClr val="FF0000"/>
                </a:solidFill>
              </a:rPr>
              <a:t>Curso</a:t>
            </a:r>
            <a:r>
              <a:rPr lang="en-US" dirty="0" smtClean="0">
                <a:solidFill>
                  <a:srgbClr val="FF0000"/>
                </a:solidFill>
              </a:rPr>
              <a:t> </a:t>
            </a:r>
            <a:r>
              <a:rPr lang="en-US" dirty="0" err="1" smtClean="0">
                <a:solidFill>
                  <a:srgbClr val="FF0000"/>
                </a:solidFill>
              </a:rPr>
              <a:t>clínico</a:t>
            </a:r>
            <a:r>
              <a:rPr lang="en-US" dirty="0" smtClean="0">
                <a:solidFill>
                  <a:srgbClr val="FF0000"/>
                </a:solidFill>
              </a:rPr>
              <a:t> de la FPI</a:t>
            </a:r>
            <a:endParaRPr lang="es-AR" dirty="0">
              <a:solidFill>
                <a:srgbClr val="FF0000"/>
              </a:solidFill>
            </a:endParaRPr>
          </a:p>
        </p:txBody>
      </p:sp>
      <p:pic>
        <p:nvPicPr>
          <p:cNvPr id="4" name="Marcador de contenido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231632" y="1600200"/>
            <a:ext cx="6680736" cy="4525963"/>
          </a:xfrm>
        </p:spPr>
      </p:pic>
      <p:sp>
        <p:nvSpPr>
          <p:cNvPr id="5" name="CuadroTexto 4"/>
          <p:cNvSpPr txBox="1"/>
          <p:nvPr/>
        </p:nvSpPr>
        <p:spPr>
          <a:xfrm>
            <a:off x="899475" y="6208259"/>
            <a:ext cx="7787325" cy="276999"/>
          </a:xfrm>
          <a:prstGeom prst="rect">
            <a:avLst/>
          </a:prstGeom>
          <a:noFill/>
        </p:spPr>
        <p:txBody>
          <a:bodyPr wrap="none" rtlCol="0">
            <a:spAutoFit/>
          </a:bodyPr>
          <a:lstStyle/>
          <a:p>
            <a:r>
              <a:rPr lang="en-US" sz="1200" b="1" dirty="0" smtClean="0">
                <a:solidFill>
                  <a:srgbClr val="4F81BD"/>
                </a:solidFill>
              </a:rPr>
              <a:t>Ley, B. et al. Clinical </a:t>
            </a:r>
            <a:r>
              <a:rPr lang="en-US" sz="1200" b="1" dirty="0">
                <a:solidFill>
                  <a:srgbClr val="4F81BD"/>
                </a:solidFill>
              </a:rPr>
              <a:t>course and prediction of survival in idiopathic pulmonary fibrosis. Am J </a:t>
            </a:r>
            <a:r>
              <a:rPr lang="en-US" sz="1200" b="1" dirty="0" err="1">
                <a:solidFill>
                  <a:srgbClr val="4F81BD"/>
                </a:solidFill>
              </a:rPr>
              <a:t>Respir</a:t>
            </a:r>
            <a:r>
              <a:rPr lang="en-US" sz="1200" b="1" dirty="0">
                <a:solidFill>
                  <a:srgbClr val="4F81BD"/>
                </a:solidFill>
              </a:rPr>
              <a:t> </a:t>
            </a:r>
            <a:r>
              <a:rPr lang="en-US" sz="1200" b="1" dirty="0" err="1">
                <a:solidFill>
                  <a:srgbClr val="4F81BD"/>
                </a:solidFill>
              </a:rPr>
              <a:t>Crit</a:t>
            </a:r>
            <a:r>
              <a:rPr lang="en-US" sz="1200" b="1" dirty="0">
                <a:solidFill>
                  <a:srgbClr val="4F81BD"/>
                </a:solidFill>
              </a:rPr>
              <a:t> Care Med. </a:t>
            </a:r>
            <a:r>
              <a:rPr lang="en-US" sz="1200" b="1" dirty="0" smtClean="0">
                <a:solidFill>
                  <a:srgbClr val="4F81BD"/>
                </a:solidFill>
              </a:rPr>
              <a:t>2011 </a:t>
            </a:r>
            <a:endParaRPr lang="es-AR" sz="1200" b="1" dirty="0">
              <a:solidFill>
                <a:srgbClr val="4F81BD"/>
              </a:solidFill>
            </a:endParaRPr>
          </a:p>
        </p:txBody>
      </p:sp>
      <p:cxnSp>
        <p:nvCxnSpPr>
          <p:cNvPr id="7" name="6 Conector recto de flecha"/>
          <p:cNvCxnSpPr/>
          <p:nvPr/>
        </p:nvCxnSpPr>
        <p:spPr>
          <a:xfrm rot="16200000" flipH="1">
            <a:off x="1464447" y="3178967"/>
            <a:ext cx="3143272" cy="78581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951762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dirty="0" err="1" smtClean="0">
                <a:solidFill>
                  <a:srgbClr val="FF0000"/>
                </a:solidFill>
              </a:rPr>
              <a:t>Curso</a:t>
            </a:r>
            <a:r>
              <a:rPr lang="en-US" dirty="0" smtClean="0">
                <a:solidFill>
                  <a:srgbClr val="FF0000"/>
                </a:solidFill>
              </a:rPr>
              <a:t> </a:t>
            </a:r>
            <a:r>
              <a:rPr lang="en-US" dirty="0" err="1" smtClean="0">
                <a:solidFill>
                  <a:srgbClr val="FF0000"/>
                </a:solidFill>
              </a:rPr>
              <a:t>clínico</a:t>
            </a:r>
            <a:r>
              <a:rPr lang="en-US" dirty="0" smtClean="0">
                <a:solidFill>
                  <a:srgbClr val="FF0000"/>
                </a:solidFill>
              </a:rPr>
              <a:t> de la FPI</a:t>
            </a:r>
            <a:endParaRPr lang="es-AR" dirty="0">
              <a:solidFill>
                <a:srgbClr val="FF0000"/>
              </a:solidFill>
            </a:endParaRPr>
          </a:p>
        </p:txBody>
      </p:sp>
      <p:pic>
        <p:nvPicPr>
          <p:cNvPr id="4" name="Marcador de contenido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231632" y="1600200"/>
            <a:ext cx="6680736" cy="4525963"/>
          </a:xfrm>
        </p:spPr>
      </p:pic>
      <p:sp>
        <p:nvSpPr>
          <p:cNvPr id="5" name="CuadroTexto 4"/>
          <p:cNvSpPr txBox="1"/>
          <p:nvPr/>
        </p:nvSpPr>
        <p:spPr>
          <a:xfrm>
            <a:off x="899475" y="6208259"/>
            <a:ext cx="7787325" cy="276999"/>
          </a:xfrm>
          <a:prstGeom prst="rect">
            <a:avLst/>
          </a:prstGeom>
          <a:noFill/>
        </p:spPr>
        <p:txBody>
          <a:bodyPr wrap="none" rtlCol="0">
            <a:spAutoFit/>
          </a:bodyPr>
          <a:lstStyle/>
          <a:p>
            <a:r>
              <a:rPr lang="en-US" sz="1200" b="1" dirty="0" smtClean="0">
                <a:solidFill>
                  <a:srgbClr val="4F81BD"/>
                </a:solidFill>
              </a:rPr>
              <a:t>Ley, B. et al. Clinical </a:t>
            </a:r>
            <a:r>
              <a:rPr lang="en-US" sz="1200" b="1" dirty="0">
                <a:solidFill>
                  <a:srgbClr val="4F81BD"/>
                </a:solidFill>
              </a:rPr>
              <a:t>course and prediction of survival in idiopathic pulmonary fibrosis. Am J </a:t>
            </a:r>
            <a:r>
              <a:rPr lang="en-US" sz="1200" b="1" dirty="0" err="1">
                <a:solidFill>
                  <a:srgbClr val="4F81BD"/>
                </a:solidFill>
              </a:rPr>
              <a:t>Respir</a:t>
            </a:r>
            <a:r>
              <a:rPr lang="en-US" sz="1200" b="1" dirty="0">
                <a:solidFill>
                  <a:srgbClr val="4F81BD"/>
                </a:solidFill>
              </a:rPr>
              <a:t> </a:t>
            </a:r>
            <a:r>
              <a:rPr lang="en-US" sz="1200" b="1" dirty="0" err="1">
                <a:solidFill>
                  <a:srgbClr val="4F81BD"/>
                </a:solidFill>
              </a:rPr>
              <a:t>Crit</a:t>
            </a:r>
            <a:r>
              <a:rPr lang="en-US" sz="1200" b="1" dirty="0">
                <a:solidFill>
                  <a:srgbClr val="4F81BD"/>
                </a:solidFill>
              </a:rPr>
              <a:t> Care Med. </a:t>
            </a:r>
            <a:r>
              <a:rPr lang="en-US" sz="1200" b="1" dirty="0" smtClean="0">
                <a:solidFill>
                  <a:srgbClr val="4F81BD"/>
                </a:solidFill>
              </a:rPr>
              <a:t>2011 </a:t>
            </a:r>
            <a:endParaRPr lang="es-AR" sz="1200" b="1" dirty="0">
              <a:solidFill>
                <a:srgbClr val="4F81BD"/>
              </a:solidFill>
            </a:endParaRPr>
          </a:p>
        </p:txBody>
      </p:sp>
      <p:cxnSp>
        <p:nvCxnSpPr>
          <p:cNvPr id="9" name="8 Conector recto de flecha"/>
          <p:cNvCxnSpPr/>
          <p:nvPr/>
        </p:nvCxnSpPr>
        <p:spPr>
          <a:xfrm>
            <a:off x="2643174" y="2000240"/>
            <a:ext cx="4929222" cy="1357322"/>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a:off x="2643174" y="2000240"/>
            <a:ext cx="4929222" cy="3071834"/>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951762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dirty="0" err="1" smtClean="0">
                <a:solidFill>
                  <a:srgbClr val="FF0000"/>
                </a:solidFill>
              </a:rPr>
              <a:t>Curso</a:t>
            </a:r>
            <a:r>
              <a:rPr lang="en-US" dirty="0" smtClean="0">
                <a:solidFill>
                  <a:srgbClr val="FF0000"/>
                </a:solidFill>
              </a:rPr>
              <a:t> </a:t>
            </a:r>
            <a:r>
              <a:rPr lang="en-US" dirty="0" err="1" smtClean="0">
                <a:solidFill>
                  <a:srgbClr val="FF0000"/>
                </a:solidFill>
              </a:rPr>
              <a:t>clínico</a:t>
            </a:r>
            <a:r>
              <a:rPr lang="en-US" dirty="0" smtClean="0">
                <a:solidFill>
                  <a:srgbClr val="FF0000"/>
                </a:solidFill>
              </a:rPr>
              <a:t> de la FPI</a:t>
            </a:r>
            <a:endParaRPr lang="es-AR" dirty="0">
              <a:solidFill>
                <a:srgbClr val="FF0000"/>
              </a:solidFill>
            </a:endParaRPr>
          </a:p>
        </p:txBody>
      </p:sp>
      <p:pic>
        <p:nvPicPr>
          <p:cNvPr id="4" name="Marcador de contenido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231632" y="1600200"/>
            <a:ext cx="6680736" cy="4525963"/>
          </a:xfrm>
        </p:spPr>
      </p:pic>
      <p:sp>
        <p:nvSpPr>
          <p:cNvPr id="5" name="CuadroTexto 4"/>
          <p:cNvSpPr txBox="1"/>
          <p:nvPr/>
        </p:nvSpPr>
        <p:spPr>
          <a:xfrm>
            <a:off x="899475" y="6208259"/>
            <a:ext cx="7787325" cy="276999"/>
          </a:xfrm>
          <a:prstGeom prst="rect">
            <a:avLst/>
          </a:prstGeom>
          <a:noFill/>
        </p:spPr>
        <p:txBody>
          <a:bodyPr wrap="none" rtlCol="0">
            <a:spAutoFit/>
          </a:bodyPr>
          <a:lstStyle/>
          <a:p>
            <a:r>
              <a:rPr lang="en-US" sz="1200" b="1" dirty="0" smtClean="0">
                <a:solidFill>
                  <a:srgbClr val="4F81BD"/>
                </a:solidFill>
              </a:rPr>
              <a:t>Ley, B. et al. Clinical </a:t>
            </a:r>
            <a:r>
              <a:rPr lang="en-US" sz="1200" b="1" dirty="0">
                <a:solidFill>
                  <a:srgbClr val="4F81BD"/>
                </a:solidFill>
              </a:rPr>
              <a:t>course and prediction of survival in idiopathic pulmonary fibrosis. Am J </a:t>
            </a:r>
            <a:r>
              <a:rPr lang="en-US" sz="1200" b="1" dirty="0" err="1">
                <a:solidFill>
                  <a:srgbClr val="4F81BD"/>
                </a:solidFill>
              </a:rPr>
              <a:t>Respir</a:t>
            </a:r>
            <a:r>
              <a:rPr lang="en-US" sz="1200" b="1" dirty="0">
                <a:solidFill>
                  <a:srgbClr val="4F81BD"/>
                </a:solidFill>
              </a:rPr>
              <a:t> </a:t>
            </a:r>
            <a:r>
              <a:rPr lang="en-US" sz="1200" b="1" dirty="0" err="1">
                <a:solidFill>
                  <a:srgbClr val="4F81BD"/>
                </a:solidFill>
              </a:rPr>
              <a:t>Crit</a:t>
            </a:r>
            <a:r>
              <a:rPr lang="en-US" sz="1200" b="1" dirty="0">
                <a:solidFill>
                  <a:srgbClr val="4F81BD"/>
                </a:solidFill>
              </a:rPr>
              <a:t> Care Med. </a:t>
            </a:r>
            <a:r>
              <a:rPr lang="en-US" sz="1200" b="1" dirty="0" smtClean="0">
                <a:solidFill>
                  <a:srgbClr val="4F81BD"/>
                </a:solidFill>
              </a:rPr>
              <a:t>2011 </a:t>
            </a:r>
            <a:endParaRPr lang="es-AR" sz="1200" b="1" dirty="0">
              <a:solidFill>
                <a:srgbClr val="4F81BD"/>
              </a:solidFill>
            </a:endParaRPr>
          </a:p>
        </p:txBody>
      </p:sp>
      <p:cxnSp>
        <p:nvCxnSpPr>
          <p:cNvPr id="19" name="18 Conector recto"/>
          <p:cNvCxnSpPr/>
          <p:nvPr/>
        </p:nvCxnSpPr>
        <p:spPr>
          <a:xfrm>
            <a:off x="2643174" y="2000240"/>
            <a:ext cx="928694" cy="14287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rot="16200000" flipH="1">
            <a:off x="2893207" y="2821777"/>
            <a:ext cx="1500198" cy="14287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a:off x="3714744" y="3643314"/>
            <a:ext cx="1071570" cy="14287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p:nvPr/>
        </p:nvCxnSpPr>
        <p:spPr>
          <a:xfrm rot="16200000" flipH="1">
            <a:off x="4286248" y="4357694"/>
            <a:ext cx="1214446" cy="21431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951762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dirty="0" err="1" smtClean="0">
                <a:solidFill>
                  <a:srgbClr val="FF0000"/>
                </a:solidFill>
              </a:rPr>
              <a:t>Curso</a:t>
            </a:r>
            <a:r>
              <a:rPr lang="en-US" dirty="0" smtClean="0">
                <a:solidFill>
                  <a:srgbClr val="FF0000"/>
                </a:solidFill>
              </a:rPr>
              <a:t> </a:t>
            </a:r>
            <a:r>
              <a:rPr lang="en-US" dirty="0" err="1" smtClean="0">
                <a:solidFill>
                  <a:srgbClr val="FF0000"/>
                </a:solidFill>
              </a:rPr>
              <a:t>clínico</a:t>
            </a:r>
            <a:r>
              <a:rPr lang="en-US" dirty="0" smtClean="0">
                <a:solidFill>
                  <a:srgbClr val="FF0000"/>
                </a:solidFill>
              </a:rPr>
              <a:t> de la FPI</a:t>
            </a:r>
            <a:endParaRPr lang="es-AR" dirty="0">
              <a:solidFill>
                <a:srgbClr val="FF0000"/>
              </a:solidFill>
            </a:endParaRPr>
          </a:p>
        </p:txBody>
      </p:sp>
      <p:pic>
        <p:nvPicPr>
          <p:cNvPr id="4" name="Marcador de contenido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231632" y="1600200"/>
            <a:ext cx="6680736" cy="4525963"/>
          </a:xfrm>
        </p:spPr>
      </p:pic>
      <p:sp>
        <p:nvSpPr>
          <p:cNvPr id="5" name="CuadroTexto 4"/>
          <p:cNvSpPr txBox="1"/>
          <p:nvPr/>
        </p:nvSpPr>
        <p:spPr>
          <a:xfrm>
            <a:off x="899475" y="6208259"/>
            <a:ext cx="7787325" cy="276999"/>
          </a:xfrm>
          <a:prstGeom prst="rect">
            <a:avLst/>
          </a:prstGeom>
          <a:noFill/>
        </p:spPr>
        <p:txBody>
          <a:bodyPr wrap="none" rtlCol="0">
            <a:spAutoFit/>
          </a:bodyPr>
          <a:lstStyle/>
          <a:p>
            <a:r>
              <a:rPr lang="en-US" sz="1200" b="1" dirty="0" smtClean="0">
                <a:solidFill>
                  <a:srgbClr val="4F81BD"/>
                </a:solidFill>
              </a:rPr>
              <a:t>Ley, B. et al. Clinical </a:t>
            </a:r>
            <a:r>
              <a:rPr lang="en-US" sz="1200" b="1" dirty="0">
                <a:solidFill>
                  <a:srgbClr val="4F81BD"/>
                </a:solidFill>
              </a:rPr>
              <a:t>course and prediction of survival in idiopathic pulmonary fibrosis. Am J </a:t>
            </a:r>
            <a:r>
              <a:rPr lang="en-US" sz="1200" b="1" dirty="0" err="1">
                <a:solidFill>
                  <a:srgbClr val="4F81BD"/>
                </a:solidFill>
              </a:rPr>
              <a:t>Respir</a:t>
            </a:r>
            <a:r>
              <a:rPr lang="en-US" sz="1200" b="1" dirty="0">
                <a:solidFill>
                  <a:srgbClr val="4F81BD"/>
                </a:solidFill>
              </a:rPr>
              <a:t> </a:t>
            </a:r>
            <a:r>
              <a:rPr lang="en-US" sz="1200" b="1" dirty="0" err="1">
                <a:solidFill>
                  <a:srgbClr val="4F81BD"/>
                </a:solidFill>
              </a:rPr>
              <a:t>Crit</a:t>
            </a:r>
            <a:r>
              <a:rPr lang="en-US" sz="1200" b="1" dirty="0">
                <a:solidFill>
                  <a:srgbClr val="4F81BD"/>
                </a:solidFill>
              </a:rPr>
              <a:t> Care Med. </a:t>
            </a:r>
            <a:r>
              <a:rPr lang="en-US" sz="1200" b="1" dirty="0" smtClean="0">
                <a:solidFill>
                  <a:srgbClr val="4F81BD"/>
                </a:solidFill>
              </a:rPr>
              <a:t>2011 </a:t>
            </a:r>
            <a:endParaRPr lang="es-AR" sz="1200" b="1" dirty="0">
              <a:solidFill>
                <a:srgbClr val="4F81BD"/>
              </a:solidFill>
            </a:endParaRPr>
          </a:p>
        </p:txBody>
      </p:sp>
    </p:spTree>
    <p:extLst>
      <p:ext uri="{BB962C8B-B14F-4D97-AF65-F5344CB8AC3E}">
        <p14:creationId xmlns="" xmlns:p14="http://schemas.microsoft.com/office/powerpoint/2010/main" val="2951762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dirty="0" err="1" smtClean="0">
                <a:solidFill>
                  <a:srgbClr val="FF0000"/>
                </a:solidFill>
              </a:rPr>
              <a:t>Curso</a:t>
            </a:r>
            <a:r>
              <a:rPr lang="en-US" dirty="0" smtClean="0">
                <a:solidFill>
                  <a:srgbClr val="FF0000"/>
                </a:solidFill>
              </a:rPr>
              <a:t> </a:t>
            </a:r>
            <a:r>
              <a:rPr lang="en-US" dirty="0" err="1" smtClean="0">
                <a:solidFill>
                  <a:srgbClr val="FF0000"/>
                </a:solidFill>
              </a:rPr>
              <a:t>clínico</a:t>
            </a:r>
            <a:r>
              <a:rPr lang="en-US" dirty="0" smtClean="0">
                <a:solidFill>
                  <a:srgbClr val="FF0000"/>
                </a:solidFill>
              </a:rPr>
              <a:t> de la FPI</a:t>
            </a:r>
            <a:endParaRPr lang="es-AR" dirty="0">
              <a:solidFill>
                <a:srgbClr val="FF0000"/>
              </a:solidFill>
            </a:endParaRPr>
          </a:p>
        </p:txBody>
      </p:sp>
      <p:pic>
        <p:nvPicPr>
          <p:cNvPr id="4" name="Marcador de contenido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231632" y="1600200"/>
            <a:ext cx="6680736" cy="4525963"/>
          </a:xfrm>
        </p:spPr>
      </p:pic>
      <p:sp>
        <p:nvSpPr>
          <p:cNvPr id="5" name="CuadroTexto 4"/>
          <p:cNvSpPr txBox="1"/>
          <p:nvPr/>
        </p:nvSpPr>
        <p:spPr>
          <a:xfrm>
            <a:off x="899475" y="6208259"/>
            <a:ext cx="7787325" cy="276999"/>
          </a:xfrm>
          <a:prstGeom prst="rect">
            <a:avLst/>
          </a:prstGeom>
          <a:noFill/>
        </p:spPr>
        <p:txBody>
          <a:bodyPr wrap="none" rtlCol="0">
            <a:spAutoFit/>
          </a:bodyPr>
          <a:lstStyle/>
          <a:p>
            <a:r>
              <a:rPr lang="en-US" sz="1200" b="1" dirty="0" smtClean="0">
                <a:solidFill>
                  <a:srgbClr val="4F81BD"/>
                </a:solidFill>
              </a:rPr>
              <a:t>Ley, B. et al. Clinical </a:t>
            </a:r>
            <a:r>
              <a:rPr lang="en-US" sz="1200" b="1" dirty="0">
                <a:solidFill>
                  <a:srgbClr val="4F81BD"/>
                </a:solidFill>
              </a:rPr>
              <a:t>course and prediction of survival in idiopathic pulmonary fibrosis. Am J </a:t>
            </a:r>
            <a:r>
              <a:rPr lang="en-US" sz="1200" b="1" dirty="0" err="1">
                <a:solidFill>
                  <a:srgbClr val="4F81BD"/>
                </a:solidFill>
              </a:rPr>
              <a:t>Respir</a:t>
            </a:r>
            <a:r>
              <a:rPr lang="en-US" sz="1200" b="1" dirty="0">
                <a:solidFill>
                  <a:srgbClr val="4F81BD"/>
                </a:solidFill>
              </a:rPr>
              <a:t> </a:t>
            </a:r>
            <a:r>
              <a:rPr lang="en-US" sz="1200" b="1" dirty="0" err="1">
                <a:solidFill>
                  <a:srgbClr val="4F81BD"/>
                </a:solidFill>
              </a:rPr>
              <a:t>Crit</a:t>
            </a:r>
            <a:r>
              <a:rPr lang="en-US" sz="1200" b="1" dirty="0">
                <a:solidFill>
                  <a:srgbClr val="4F81BD"/>
                </a:solidFill>
              </a:rPr>
              <a:t> Care Med. </a:t>
            </a:r>
            <a:r>
              <a:rPr lang="en-US" sz="1200" b="1" dirty="0" smtClean="0">
                <a:solidFill>
                  <a:srgbClr val="4F81BD"/>
                </a:solidFill>
              </a:rPr>
              <a:t>2011 </a:t>
            </a:r>
            <a:endParaRPr lang="es-AR" sz="1200" b="1" dirty="0">
              <a:solidFill>
                <a:srgbClr val="4F81BD"/>
              </a:solidFill>
            </a:endParaRPr>
          </a:p>
        </p:txBody>
      </p:sp>
      <p:sp>
        <p:nvSpPr>
          <p:cNvPr id="9" name="8 Rectángulo"/>
          <p:cNvSpPr/>
          <p:nvPr/>
        </p:nvSpPr>
        <p:spPr>
          <a:xfrm>
            <a:off x="2643174" y="2000240"/>
            <a:ext cx="4929222" cy="857256"/>
          </a:xfrm>
          <a:prstGeom prst="rect">
            <a:avLst/>
          </a:prstGeom>
          <a:noFill/>
          <a:ln w="44450"/>
        </p:spPr>
        <p:style>
          <a:lnRef idx="2">
            <a:schemeClr val="accent1"/>
          </a:lnRef>
          <a:fillRef idx="1">
            <a:schemeClr val="lt1"/>
          </a:fillRef>
          <a:effectRef idx="0">
            <a:schemeClr val="accent1"/>
          </a:effectRef>
          <a:fontRef idx="minor">
            <a:schemeClr val="dk1"/>
          </a:fontRef>
        </p:style>
        <p:txBody>
          <a:bodyPr rtlCol="0" anchor="ctr"/>
          <a:lstStyle/>
          <a:p>
            <a:pPr algn="ctr"/>
            <a:endParaRPr lang="es-AR"/>
          </a:p>
        </p:txBody>
      </p:sp>
    </p:spTree>
    <p:extLst>
      <p:ext uri="{BB962C8B-B14F-4D97-AF65-F5344CB8AC3E}">
        <p14:creationId xmlns="" xmlns:p14="http://schemas.microsoft.com/office/powerpoint/2010/main" val="2951762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dirty="0" err="1" smtClean="0">
                <a:solidFill>
                  <a:srgbClr val="FF0000"/>
                </a:solidFill>
              </a:rPr>
              <a:t>Curso</a:t>
            </a:r>
            <a:r>
              <a:rPr lang="en-US" dirty="0" smtClean="0">
                <a:solidFill>
                  <a:srgbClr val="FF0000"/>
                </a:solidFill>
              </a:rPr>
              <a:t> </a:t>
            </a:r>
            <a:r>
              <a:rPr lang="en-US" dirty="0" err="1" smtClean="0">
                <a:solidFill>
                  <a:srgbClr val="FF0000"/>
                </a:solidFill>
              </a:rPr>
              <a:t>clínico</a:t>
            </a:r>
            <a:r>
              <a:rPr lang="en-US" dirty="0" smtClean="0">
                <a:solidFill>
                  <a:srgbClr val="FF0000"/>
                </a:solidFill>
              </a:rPr>
              <a:t> de la FPI</a:t>
            </a:r>
            <a:endParaRPr lang="es-AR" dirty="0">
              <a:solidFill>
                <a:srgbClr val="FF0000"/>
              </a:solidFill>
            </a:endParaRPr>
          </a:p>
        </p:txBody>
      </p:sp>
      <p:pic>
        <p:nvPicPr>
          <p:cNvPr id="4" name="Marcador de contenido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231632" y="1600200"/>
            <a:ext cx="6680736" cy="4525963"/>
          </a:xfrm>
        </p:spPr>
      </p:pic>
      <p:sp>
        <p:nvSpPr>
          <p:cNvPr id="5" name="CuadroTexto 4"/>
          <p:cNvSpPr txBox="1"/>
          <p:nvPr/>
        </p:nvSpPr>
        <p:spPr>
          <a:xfrm>
            <a:off x="899475" y="6208259"/>
            <a:ext cx="7787325" cy="276999"/>
          </a:xfrm>
          <a:prstGeom prst="rect">
            <a:avLst/>
          </a:prstGeom>
          <a:noFill/>
        </p:spPr>
        <p:txBody>
          <a:bodyPr wrap="none" rtlCol="0">
            <a:spAutoFit/>
          </a:bodyPr>
          <a:lstStyle/>
          <a:p>
            <a:r>
              <a:rPr lang="en-US" sz="1200" b="1" dirty="0" smtClean="0">
                <a:solidFill>
                  <a:srgbClr val="4F81BD"/>
                </a:solidFill>
              </a:rPr>
              <a:t>Ley, B. et al. Clinical </a:t>
            </a:r>
            <a:r>
              <a:rPr lang="en-US" sz="1200" b="1" dirty="0">
                <a:solidFill>
                  <a:srgbClr val="4F81BD"/>
                </a:solidFill>
              </a:rPr>
              <a:t>course and prediction of survival in idiopathic pulmonary fibrosis. Am J </a:t>
            </a:r>
            <a:r>
              <a:rPr lang="en-US" sz="1200" b="1" dirty="0" err="1">
                <a:solidFill>
                  <a:srgbClr val="4F81BD"/>
                </a:solidFill>
              </a:rPr>
              <a:t>Respir</a:t>
            </a:r>
            <a:r>
              <a:rPr lang="en-US" sz="1200" b="1" dirty="0">
                <a:solidFill>
                  <a:srgbClr val="4F81BD"/>
                </a:solidFill>
              </a:rPr>
              <a:t> </a:t>
            </a:r>
            <a:r>
              <a:rPr lang="en-US" sz="1200" b="1" dirty="0" err="1">
                <a:solidFill>
                  <a:srgbClr val="4F81BD"/>
                </a:solidFill>
              </a:rPr>
              <a:t>Crit</a:t>
            </a:r>
            <a:r>
              <a:rPr lang="en-US" sz="1200" b="1" dirty="0">
                <a:solidFill>
                  <a:srgbClr val="4F81BD"/>
                </a:solidFill>
              </a:rPr>
              <a:t> Care Med. </a:t>
            </a:r>
            <a:r>
              <a:rPr lang="en-US" sz="1200" b="1" dirty="0" smtClean="0">
                <a:solidFill>
                  <a:srgbClr val="4F81BD"/>
                </a:solidFill>
              </a:rPr>
              <a:t>2011 </a:t>
            </a:r>
            <a:endParaRPr lang="es-AR" sz="1200" b="1" dirty="0">
              <a:solidFill>
                <a:srgbClr val="4F81BD"/>
              </a:solidFill>
            </a:endParaRPr>
          </a:p>
        </p:txBody>
      </p:sp>
      <p:sp>
        <p:nvSpPr>
          <p:cNvPr id="10" name="9 Rectángulo"/>
          <p:cNvSpPr/>
          <p:nvPr/>
        </p:nvSpPr>
        <p:spPr>
          <a:xfrm>
            <a:off x="2643174" y="2786058"/>
            <a:ext cx="4929222" cy="642942"/>
          </a:xfrm>
          <a:prstGeom prst="rect">
            <a:avLst/>
          </a:prstGeom>
          <a:noFill/>
          <a:ln w="44450"/>
        </p:spPr>
        <p:style>
          <a:lnRef idx="2">
            <a:schemeClr val="accent2"/>
          </a:lnRef>
          <a:fillRef idx="1">
            <a:schemeClr val="lt1"/>
          </a:fillRef>
          <a:effectRef idx="0">
            <a:schemeClr val="accent2"/>
          </a:effectRef>
          <a:fontRef idx="minor">
            <a:schemeClr val="dk1"/>
          </a:fontRef>
        </p:style>
        <p:txBody>
          <a:bodyPr rtlCol="0" anchor="ctr"/>
          <a:lstStyle/>
          <a:p>
            <a:pPr algn="ctr"/>
            <a:endParaRPr lang="es-AR"/>
          </a:p>
        </p:txBody>
      </p:sp>
    </p:spTree>
    <p:extLst>
      <p:ext uri="{BB962C8B-B14F-4D97-AF65-F5344CB8AC3E}">
        <p14:creationId xmlns="" xmlns:p14="http://schemas.microsoft.com/office/powerpoint/2010/main" val="29517624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22592</TotalTime>
  <Words>1557</Words>
  <Application>Microsoft Office PowerPoint</Application>
  <PresentationFormat>Presentación en pantalla (4:3)</PresentationFormat>
  <Paragraphs>206</Paragraphs>
  <Slides>39</Slides>
  <Notes>2</Notes>
  <HiddenSlides>0</HiddenSlides>
  <MMClips>0</MMClips>
  <ScaleCrop>false</ScaleCrop>
  <HeadingPairs>
    <vt:vector size="4" baseType="variant">
      <vt:variant>
        <vt:lpstr>Tema</vt:lpstr>
      </vt:variant>
      <vt:variant>
        <vt:i4>1</vt:i4>
      </vt:variant>
      <vt:variant>
        <vt:lpstr>Títulos de diapositiva</vt:lpstr>
      </vt:variant>
      <vt:variant>
        <vt:i4>39</vt:i4>
      </vt:variant>
    </vt:vector>
  </HeadingPairs>
  <TitlesOfParts>
    <vt:vector size="40" baseType="lpstr">
      <vt:lpstr>Office Theme</vt:lpstr>
      <vt:lpstr>Diapositiva 1</vt:lpstr>
      <vt:lpstr>Objetivos</vt:lpstr>
      <vt:lpstr>Curso clínico de la FPI</vt:lpstr>
      <vt:lpstr>Curso clínico de la FPI</vt:lpstr>
      <vt:lpstr>Curso clínico de la FPI</vt:lpstr>
      <vt:lpstr>Curso clínico de la FPI</vt:lpstr>
      <vt:lpstr>Curso clínico de la FPI</vt:lpstr>
      <vt:lpstr>Curso clínico de la FPI</vt:lpstr>
      <vt:lpstr>Curso clínico de la FPI</vt:lpstr>
      <vt:lpstr>Curso clínico de la FPI</vt:lpstr>
      <vt:lpstr>De que se mueren estos pacientes?</vt:lpstr>
      <vt:lpstr>Predictores individuales de sobrevida</vt:lpstr>
      <vt:lpstr>Hipertensión Pulmonar </vt:lpstr>
      <vt:lpstr>HTP</vt:lpstr>
      <vt:lpstr>Cuando sospechar HTP</vt:lpstr>
      <vt:lpstr>Tratamiento específico?</vt:lpstr>
      <vt:lpstr>Por lo tanto….</vt:lpstr>
      <vt:lpstr>Combinación Fibrosis y Enfisema </vt:lpstr>
      <vt:lpstr>Predictores Radiológicos</vt:lpstr>
      <vt:lpstr> Valor pronostico</vt:lpstr>
      <vt:lpstr>Predictores Fisiológicos </vt:lpstr>
      <vt:lpstr>FVC y DLCO</vt:lpstr>
      <vt:lpstr>Predictores Fisiológicos </vt:lpstr>
      <vt:lpstr>FVC</vt:lpstr>
      <vt:lpstr>DLCO</vt:lpstr>
      <vt:lpstr>Test de Marcha de 6 minutos</vt:lpstr>
      <vt:lpstr>Diapositiva 27</vt:lpstr>
      <vt:lpstr>Tanto la distancia recorrida….</vt:lpstr>
      <vt:lpstr>Como la desaturación…</vt:lpstr>
      <vt:lpstr>Diapositiva 30</vt:lpstr>
      <vt:lpstr>En resumen …</vt:lpstr>
      <vt:lpstr>Predictores de severidad y  pregresión de la FPI</vt:lpstr>
      <vt:lpstr>Diapositiva 33</vt:lpstr>
      <vt:lpstr>Diapositiva 34</vt:lpstr>
      <vt:lpstr>Diapositiva 35</vt:lpstr>
      <vt:lpstr>Factores asociados con un mayor riesgo de muerte en pacientes con IPF</vt:lpstr>
      <vt:lpstr>Y no olvidarse de …</vt:lpstr>
      <vt:lpstr>En resumen… </vt:lpstr>
      <vt:lpstr>Diapositiva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Tulio</dc:creator>
  <cp:lastModifiedBy>notebook</cp:lastModifiedBy>
  <cp:revision>500</cp:revision>
  <dcterms:created xsi:type="dcterms:W3CDTF">2006-08-16T00:00:00Z</dcterms:created>
  <dcterms:modified xsi:type="dcterms:W3CDTF">2014-10-09T13:53:55Z</dcterms:modified>
</cp:coreProperties>
</file>