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65" r:id="rId3"/>
    <p:sldId id="263" r:id="rId4"/>
    <p:sldId id="264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3" r:id="rId13"/>
    <p:sldId id="274" r:id="rId14"/>
    <p:sldId id="275" r:id="rId15"/>
    <p:sldId id="276" r:id="rId16"/>
    <p:sldId id="281" r:id="rId17"/>
    <p:sldId id="282" r:id="rId18"/>
    <p:sldId id="279" r:id="rId19"/>
    <p:sldId id="280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1905" autoAdjust="0"/>
  </p:normalViewPr>
  <p:slideViewPr>
    <p:cSldViewPr snapToObjects="1">
      <p:cViewPr varScale="1">
        <p:scale>
          <a:sx n="43" d="100"/>
          <a:sy n="43" d="100"/>
        </p:scale>
        <p:origin x="2082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var\mobile\Applications\90025C68-9B4A-4BC7-B96A-F63F316AFFB2\Library\Preferences\Microsoft\Office%202011\AutoRecovery\Libro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var\mobile\Applications\90025C68-9B4A-4BC7-B96A-F63F316AFFB2\Library\Preferences\Microsoft\Office%202011\AutoRecovery\Libro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var\mobile\Containers\Data\Application\0396317A-F920-40EB-ACD0-3D5F7E60F840\Library\Preferences\Microsoft\Office%202011\AutoRecovery\Libro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[Libro1.xlsx]Hoja1!$B$1</c:f>
              <c:strCache>
                <c:ptCount val="1"/>
                <c:pt idx="0">
                  <c:v>Supervivencia 5 años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[Libro1.xlsx]Hoja1!$A$2:$A$5</c:f>
              <c:strCache>
                <c:ptCount val="4"/>
                <c:pt idx="0">
                  <c:v>Ia</c:v>
                </c:pt>
                <c:pt idx="1">
                  <c:v>Ib</c:v>
                </c:pt>
                <c:pt idx="2">
                  <c:v>IIa</c:v>
                </c:pt>
                <c:pt idx="3">
                  <c:v>IIb</c:v>
                </c:pt>
              </c:strCache>
            </c:strRef>
          </c:cat>
          <c:val>
            <c:numRef>
              <c:f>[Libro1.xlsx]Hoja1!$B$2:$B$5</c:f>
              <c:numCache>
                <c:formatCode>0.00%</c:formatCode>
                <c:ptCount val="4"/>
                <c:pt idx="0">
                  <c:v>0.73</c:v>
                </c:pt>
                <c:pt idx="1">
                  <c:v>0.57999999999999996</c:v>
                </c:pt>
                <c:pt idx="2">
                  <c:v>0.48</c:v>
                </c:pt>
                <c:pt idx="3">
                  <c:v>0.33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253800"/>
        <c:axId val="185254192"/>
        <c:axId val="0"/>
      </c:bar3DChart>
      <c:catAx>
        <c:axId val="185253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85254192"/>
        <c:crosses val="autoZero"/>
        <c:auto val="1"/>
        <c:lblAlgn val="ctr"/>
        <c:lblOffset val="100"/>
        <c:noMultiLvlLbl val="0"/>
      </c:catAx>
      <c:valAx>
        <c:axId val="18525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85253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[Libro1.xlsx]Hoja1!$B$1</c:f>
              <c:strCache>
                <c:ptCount val="1"/>
                <c:pt idx="0">
                  <c:v>Mortalidad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[Libro1.xlsx]Hoja1!$A$2:$A$3</c:f>
              <c:strCache>
                <c:ptCount val="2"/>
                <c:pt idx="0">
                  <c:v>Cirujano General</c:v>
                </c:pt>
                <c:pt idx="1">
                  <c:v>Cirujano Torácico </c:v>
                </c:pt>
              </c:strCache>
            </c:strRef>
          </c:cat>
          <c:val>
            <c:numRef>
              <c:f>[Libro1.xlsx]Hoja1!$B$2:$B$3</c:f>
              <c:numCache>
                <c:formatCode>0%</c:formatCode>
                <c:ptCount val="2"/>
                <c:pt idx="0" formatCode="0.00%">
                  <c:v>5.2999999999999999E-2</c:v>
                </c:pt>
                <c:pt idx="1">
                  <c:v>0.03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185254976"/>
        <c:axId val="250598904"/>
        <c:axId val="0"/>
      </c:bar3DChart>
      <c:catAx>
        <c:axId val="18525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50598904"/>
        <c:crosses val="autoZero"/>
        <c:auto val="1"/>
        <c:lblAlgn val="ctr"/>
        <c:lblOffset val="100"/>
        <c:noMultiLvlLbl val="0"/>
      </c:catAx>
      <c:valAx>
        <c:axId val="25059890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8525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/>
      </a:pPr>
      <a:endParaRPr lang="es-A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480384736003"/>
          <c:y val="2.5763279415274998E-2"/>
          <c:w val="0.86245404660769998"/>
          <c:h val="0.836622490418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[Libro1.xlsx]Hoja1!$A$3</c:f>
              <c:strCache>
                <c:ptCount val="1"/>
                <c:pt idx="0">
                  <c:v>Neumonectomía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[Libro1.xlsx]Hoja1!$B$2:$C$2</c:f>
              <c:strCache>
                <c:ptCount val="2"/>
                <c:pt idx="0">
                  <c:v>Mortalidad</c:v>
                </c:pt>
                <c:pt idx="1">
                  <c:v>Supervivencia</c:v>
                </c:pt>
              </c:strCache>
            </c:strRef>
          </c:cat>
          <c:val>
            <c:numRef>
              <c:f>[Libro1.xlsx]Hoja1!$B$3:$C$3</c:f>
              <c:numCache>
                <c:formatCode>0.00%</c:formatCode>
                <c:ptCount val="2"/>
                <c:pt idx="0">
                  <c:v>4.9000000000000002E-2</c:v>
                </c:pt>
                <c:pt idx="1">
                  <c:v>0.35799999999999998</c:v>
                </c:pt>
              </c:numCache>
            </c:numRef>
          </c:val>
        </c:ser>
        <c:ser>
          <c:idx val="1"/>
          <c:order val="1"/>
          <c:tx>
            <c:strRef>
              <c:f>[Libro1.xlsx]Hoja1!$A$4</c:f>
              <c:strCache>
                <c:ptCount val="1"/>
                <c:pt idx="0">
                  <c:v>Lobectomía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[Libro1.xlsx]Hoja1!$B$2:$C$2</c:f>
              <c:strCache>
                <c:ptCount val="2"/>
                <c:pt idx="0">
                  <c:v>Mortalidad</c:v>
                </c:pt>
                <c:pt idx="1">
                  <c:v>Supervivencia</c:v>
                </c:pt>
              </c:strCache>
            </c:strRef>
          </c:cat>
          <c:val>
            <c:numRef>
              <c:f>[Libro1.xlsx]Hoja1!$B$4:$C$4</c:f>
              <c:numCache>
                <c:formatCode>0.00%</c:formatCode>
                <c:ptCount val="2"/>
                <c:pt idx="0">
                  <c:v>5.1999999999999998E-2</c:v>
                </c:pt>
                <c:pt idx="1">
                  <c:v>0.375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250599296"/>
        <c:axId val="250599688"/>
        <c:axId val="0"/>
      </c:bar3DChart>
      <c:catAx>
        <c:axId val="25059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50599688"/>
        <c:crosses val="autoZero"/>
        <c:auto val="1"/>
        <c:lblAlgn val="ctr"/>
        <c:lblOffset val="100"/>
        <c:noMultiLvlLbl val="0"/>
      </c:catAx>
      <c:valAx>
        <c:axId val="25059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25059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2FC24-A2ED-446D-8C27-21A474B2B1CA}" type="datetimeFigureOut">
              <a:rPr lang="es-AR" smtClean="0"/>
              <a:t>10/10/2014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ACE70-3DF3-43E8-AE66-BD4305965F7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660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ESTADIO Ia</a:t>
            </a:r>
          </a:p>
          <a:p>
            <a:r>
              <a:rPr lang="es-ES" dirty="0" smtClean="0"/>
              <a:t>Tumor</a:t>
            </a:r>
            <a:r>
              <a:rPr lang="es-ES" baseline="0" dirty="0" smtClean="0"/>
              <a:t> &lt; 2cm</a:t>
            </a:r>
          </a:p>
          <a:p>
            <a:r>
              <a:rPr lang="es-ES" dirty="0" smtClean="0"/>
              <a:t>Sin invasión del bronquio </a:t>
            </a:r>
            <a:r>
              <a:rPr lang="es-ES" dirty="0" err="1" smtClean="0"/>
              <a:t>lobar</a:t>
            </a:r>
            <a:r>
              <a:rPr lang="es-ES" dirty="0" smtClean="0"/>
              <a:t> </a:t>
            </a:r>
          </a:p>
          <a:p>
            <a:r>
              <a:rPr lang="es-ES" dirty="0" smtClean="0"/>
              <a:t>O</a:t>
            </a:r>
          </a:p>
          <a:p>
            <a:r>
              <a:rPr lang="es-ES" dirty="0" smtClean="0"/>
              <a:t>Tumor superficial limitado a la pared bronquial.</a:t>
            </a:r>
          </a:p>
          <a:p>
            <a:endParaRPr lang="es-ES" dirty="0" smtClean="0"/>
          </a:p>
          <a:p>
            <a:r>
              <a:rPr lang="es-ES" dirty="0" smtClean="0"/>
              <a:t>ESTADIO Ib</a:t>
            </a:r>
          </a:p>
          <a:p>
            <a:r>
              <a:rPr lang="es-ES" dirty="0" smtClean="0"/>
              <a:t>Tumor</a:t>
            </a:r>
            <a:r>
              <a:rPr lang="es-ES" baseline="0" dirty="0" smtClean="0"/>
              <a:t> &gt;2 y &lt;3 cm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Sin invasión del bronquio </a:t>
            </a:r>
            <a:r>
              <a:rPr lang="es-ES" dirty="0" err="1" smtClean="0"/>
              <a:t>lobar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5701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b="1" dirty="0" smtClean="0"/>
              <a:t>Estadio </a:t>
            </a:r>
            <a:r>
              <a:rPr lang="es-AR" b="1" dirty="0" err="1" smtClean="0"/>
              <a:t>IIB</a:t>
            </a:r>
            <a:r>
              <a:rPr lang="es-AR" b="1" dirty="0" smtClean="0"/>
              <a:t>  (</a:t>
            </a:r>
            <a:r>
              <a:rPr lang="es-ES" sz="1200" b="1" dirty="0" err="1" smtClean="0"/>
              <a:t>T1a</a:t>
            </a:r>
            <a:r>
              <a:rPr lang="es-ES" sz="1200" b="1" dirty="0" smtClean="0"/>
              <a:t>-b o </a:t>
            </a:r>
            <a:r>
              <a:rPr lang="es-ES" sz="1200" b="1" dirty="0" err="1" smtClean="0"/>
              <a:t>T2a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N1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M0</a:t>
            </a:r>
            <a:r>
              <a:rPr lang="es-ES" sz="1200" b="1" dirty="0" smtClean="0"/>
              <a:t>)</a:t>
            </a:r>
            <a:endParaRPr lang="es-AR" dirty="0" smtClean="0"/>
          </a:p>
          <a:p>
            <a:r>
              <a:rPr lang="es-ES" sz="1200" dirty="0" err="1" smtClean="0"/>
              <a:t>Lobectomía</a:t>
            </a:r>
            <a:r>
              <a:rPr lang="es-ES" sz="1200" dirty="0" smtClean="0"/>
              <a:t> con</a:t>
            </a:r>
            <a:r>
              <a:rPr lang="es-ES" sz="1200" baseline="0" dirty="0" smtClean="0"/>
              <a:t> </a:t>
            </a:r>
            <a:r>
              <a:rPr lang="es-ES" sz="1200" dirty="0" smtClean="0"/>
              <a:t>vaciamiento ganglionar </a:t>
            </a:r>
            <a:r>
              <a:rPr lang="es-ES" sz="1200" dirty="0" err="1" smtClean="0"/>
              <a:t>mediastinal</a:t>
            </a:r>
            <a:endParaRPr lang="es-ES" sz="1200" dirty="0" smtClean="0"/>
          </a:p>
          <a:p>
            <a:r>
              <a:rPr lang="es-ES" sz="1600" b="1" dirty="0" smtClean="0"/>
              <a:t>+</a:t>
            </a:r>
          </a:p>
          <a:p>
            <a:r>
              <a:rPr lang="es-ES" sz="1200" dirty="0" smtClean="0"/>
              <a:t>Quimioterapia adyuvante</a:t>
            </a:r>
            <a:endParaRPr lang="es-ES_tradnl" sz="1200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9321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b="1" dirty="0" smtClean="0"/>
              <a:t>Estadio </a:t>
            </a:r>
            <a:r>
              <a:rPr lang="es-AR" b="1" dirty="0" err="1" smtClean="0"/>
              <a:t>IIB</a:t>
            </a:r>
            <a:r>
              <a:rPr lang="es-AR" b="1" dirty="0" smtClean="0"/>
              <a:t> </a:t>
            </a:r>
            <a:r>
              <a:rPr lang="es-AR" b="1" baseline="0" dirty="0" smtClean="0"/>
              <a:t> (</a:t>
            </a:r>
            <a:r>
              <a:rPr lang="es-ES_tradnl" sz="1200" b="1" dirty="0" err="1" smtClean="0"/>
              <a:t>T2b</a:t>
            </a:r>
            <a:r>
              <a:rPr lang="es-ES_tradnl" sz="1200" b="1" dirty="0" smtClean="0"/>
              <a:t> </a:t>
            </a:r>
            <a:r>
              <a:rPr lang="es-ES_tradnl" sz="1200" b="1" dirty="0" err="1" smtClean="0"/>
              <a:t>N1</a:t>
            </a:r>
            <a:r>
              <a:rPr lang="es-ES_tradnl" sz="1200" b="1" dirty="0" smtClean="0"/>
              <a:t> </a:t>
            </a:r>
            <a:r>
              <a:rPr lang="es-ES_tradnl" sz="1200" b="1" dirty="0" err="1" smtClean="0"/>
              <a:t>M0</a:t>
            </a:r>
            <a:r>
              <a:rPr lang="es-ES_tradnl" sz="1200" b="1" dirty="0" smtClean="0"/>
              <a:t>)</a:t>
            </a:r>
          </a:p>
          <a:p>
            <a:r>
              <a:rPr lang="es-ES" sz="1200" dirty="0" err="1" smtClean="0"/>
              <a:t>Lobectomía</a:t>
            </a:r>
            <a:r>
              <a:rPr lang="es-ES" sz="1200" dirty="0" smtClean="0"/>
              <a:t> con</a:t>
            </a:r>
            <a:r>
              <a:rPr lang="es-ES" sz="1200" baseline="0" dirty="0" smtClean="0"/>
              <a:t> </a:t>
            </a:r>
            <a:r>
              <a:rPr lang="es-ES" sz="1200" dirty="0" smtClean="0"/>
              <a:t>vaciamiento ganglionar </a:t>
            </a:r>
            <a:r>
              <a:rPr lang="es-ES" sz="1200" dirty="0" err="1" smtClean="0"/>
              <a:t>mediastinal</a:t>
            </a:r>
            <a:endParaRPr lang="es-ES" sz="1200" dirty="0" smtClean="0"/>
          </a:p>
          <a:p>
            <a:r>
              <a:rPr lang="es-ES" sz="1600" b="1" dirty="0" smtClean="0"/>
              <a:t>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 smtClean="0"/>
              <a:t>Quimioterapia adyuvante </a:t>
            </a:r>
            <a:endParaRPr lang="es-ES_tradnl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dirty="0" smtClean="0"/>
              <a:t>+</a:t>
            </a:r>
          </a:p>
          <a:p>
            <a:r>
              <a:rPr lang="es-ES" sz="1200" dirty="0" smtClean="0"/>
              <a:t>Se puede añadir radioterapia si:</a:t>
            </a:r>
            <a:r>
              <a:rPr lang="es-ES" sz="1200" baseline="0" dirty="0" smtClean="0"/>
              <a:t> Disección </a:t>
            </a:r>
            <a:r>
              <a:rPr lang="es-ES" sz="1200" baseline="0" dirty="0" err="1" smtClean="0"/>
              <a:t>mediastinal</a:t>
            </a:r>
            <a:r>
              <a:rPr lang="es-ES" sz="1200" baseline="0" dirty="0" smtClean="0"/>
              <a:t> inadecuada</a:t>
            </a:r>
          </a:p>
          <a:p>
            <a:r>
              <a:rPr lang="es-ES" sz="1200" baseline="0" dirty="0" smtClean="0"/>
              <a:t>Invasión </a:t>
            </a:r>
            <a:r>
              <a:rPr lang="es-ES" sz="1200" baseline="0" dirty="0" err="1" smtClean="0"/>
              <a:t>extracapsular</a:t>
            </a:r>
            <a:endParaRPr lang="es-ES" sz="1200" baseline="0" dirty="0" smtClean="0"/>
          </a:p>
          <a:p>
            <a:r>
              <a:rPr lang="es-ES" sz="1200" baseline="0" dirty="0" smtClean="0"/>
              <a:t>Múltiples ganglios invadidos</a:t>
            </a:r>
          </a:p>
          <a:p>
            <a:r>
              <a:rPr lang="es-ES" sz="1200" baseline="0" dirty="0" smtClean="0"/>
              <a:t>Márgenes inadecuados de resección </a:t>
            </a:r>
            <a:endParaRPr lang="es-ES_tradnl" sz="1200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635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="1" dirty="0" err="1" smtClean="0"/>
              <a:t>T3</a:t>
            </a:r>
            <a:r>
              <a:rPr lang="es-ES_tradnl" b="1" dirty="0" smtClean="0"/>
              <a:t> </a:t>
            </a:r>
            <a:r>
              <a:rPr lang="es-ES_tradnl" b="1" dirty="0" err="1" smtClean="0"/>
              <a:t>N0</a:t>
            </a:r>
            <a:r>
              <a:rPr lang="es-ES_tradnl" b="1" dirty="0" smtClean="0"/>
              <a:t> </a:t>
            </a:r>
            <a:r>
              <a:rPr lang="es-ES_tradnl" b="1" dirty="0" err="1" smtClean="0"/>
              <a:t>M0</a:t>
            </a:r>
            <a:r>
              <a:rPr lang="es-ES_tradnl" b="1" dirty="0" smtClean="0"/>
              <a:t> y </a:t>
            </a:r>
            <a:r>
              <a:rPr lang="es-ES_tradnl" b="1" dirty="0" err="1" smtClean="0"/>
              <a:t>y</a:t>
            </a:r>
            <a:r>
              <a:rPr lang="es-ES_tradnl" b="1" dirty="0" smtClean="0"/>
              <a:t> </a:t>
            </a:r>
            <a:r>
              <a:rPr lang="es-ES_tradnl" b="1" dirty="0" err="1" smtClean="0"/>
              <a:t>T3</a:t>
            </a:r>
            <a:r>
              <a:rPr lang="es-ES_tradnl" b="1" dirty="0" smtClean="0"/>
              <a:t> </a:t>
            </a:r>
            <a:r>
              <a:rPr lang="es-ES_tradnl" b="1" dirty="0" err="1" smtClean="0"/>
              <a:t>N0</a:t>
            </a:r>
            <a:r>
              <a:rPr lang="es-ES_tradnl" b="1" dirty="0" smtClean="0"/>
              <a:t> </a:t>
            </a:r>
            <a:r>
              <a:rPr lang="es-ES_tradnl" b="1" dirty="0" err="1" smtClean="0"/>
              <a:t>M0</a:t>
            </a:r>
            <a:r>
              <a:rPr lang="es-ES_tradnl" b="1" dirty="0" smtClean="0"/>
              <a:t> del </a:t>
            </a:r>
            <a:r>
              <a:rPr lang="es-ES_tradnl" b="1" dirty="0" err="1" smtClean="0"/>
              <a:t>SULCUS</a:t>
            </a:r>
            <a:endParaRPr lang="es-ES_tradnl" b="1" dirty="0" smtClean="0"/>
          </a:p>
          <a:p>
            <a:r>
              <a:rPr lang="es-ES_tradnl" sz="1200" dirty="0" smtClean="0"/>
              <a:t>Quimio </a:t>
            </a:r>
            <a:r>
              <a:rPr lang="es-ES" sz="1200" dirty="0" smtClean="0"/>
              <a:t>+ </a:t>
            </a:r>
            <a:r>
              <a:rPr lang="es-ES_tradnl" sz="1200" dirty="0" smtClean="0"/>
              <a:t>radioterapia</a:t>
            </a:r>
            <a:r>
              <a:rPr lang="es-ES" sz="1200" dirty="0" smtClean="0"/>
              <a:t> </a:t>
            </a:r>
            <a:r>
              <a:rPr lang="es-ES" sz="1200" dirty="0" err="1" smtClean="0"/>
              <a:t>inducción</a:t>
            </a:r>
            <a:endParaRPr lang="es-ES" sz="1200" dirty="0" smtClean="0"/>
          </a:p>
          <a:p>
            <a:r>
              <a:rPr lang="es-ES" sz="1200" dirty="0" smtClean="0"/>
              <a:t>+</a:t>
            </a:r>
          </a:p>
          <a:p>
            <a:r>
              <a:rPr lang="es-ES" sz="1200" dirty="0" err="1" smtClean="0"/>
              <a:t>cirugía</a:t>
            </a:r>
            <a:endParaRPr lang="es-ES" sz="1200" dirty="0" smtClean="0"/>
          </a:p>
          <a:p>
            <a:r>
              <a:rPr lang="es-ES" sz="1200" dirty="0" smtClean="0"/>
              <a:t>+</a:t>
            </a:r>
          </a:p>
          <a:p>
            <a:r>
              <a:rPr lang="es-ES" sz="1200" dirty="0" smtClean="0"/>
              <a:t>quimioterapia post-operatoria .</a:t>
            </a:r>
            <a:endParaRPr lang="es-ES_tradnl" sz="1200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6329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Radioterapia Cuando?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/>
              <a:t>1- Cuando no son pasibles de cirugía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dirty="0" smtClean="0"/>
              <a:t>2- </a:t>
            </a:r>
            <a:r>
              <a:rPr lang="es-ES_tradnl" sz="1200" dirty="0" smtClean="0"/>
              <a:t>Cuando necesitan tratamiento radiante posterior a la cirugía</a:t>
            </a:r>
            <a:r>
              <a:rPr lang="es-ES_tradnl" sz="1200" baseline="0" dirty="0" smtClean="0"/>
              <a:t> </a:t>
            </a:r>
            <a:r>
              <a:rPr lang="es-ES_tradnl" sz="1200" baseline="0" dirty="0" err="1" smtClean="0"/>
              <a:t>R1</a:t>
            </a:r>
            <a:r>
              <a:rPr lang="es-ES_tradnl" sz="1200" baseline="0" dirty="0" smtClean="0"/>
              <a:t> o </a:t>
            </a:r>
            <a:r>
              <a:rPr lang="es-ES_tradnl" sz="1200" baseline="0" dirty="0" err="1" smtClean="0"/>
              <a:t>R2</a:t>
            </a:r>
            <a:endParaRPr lang="es-ES_tradnl" sz="120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aseline="0" dirty="0" smtClean="0"/>
              <a:t>3- Post </a:t>
            </a:r>
            <a:r>
              <a:rPr lang="es-ES_tradnl" sz="1200" baseline="0" dirty="0" err="1" smtClean="0"/>
              <a:t>R0</a:t>
            </a:r>
            <a:r>
              <a:rPr lang="es-ES_tradnl" sz="1200" baseline="0" dirty="0" smtClean="0"/>
              <a:t> </a:t>
            </a:r>
            <a:r>
              <a:rPr lang="es-ES_tradnl" sz="1200" baseline="0" dirty="0" err="1" smtClean="0"/>
              <a:t>pN2</a:t>
            </a:r>
            <a:endParaRPr lang="es-ES_tradnl" sz="1200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00335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 err="1" smtClean="0"/>
              <a:t>SBRT</a:t>
            </a:r>
            <a:r>
              <a:rPr lang="es-ES" sz="1200" b="1" dirty="0" smtClean="0"/>
              <a:t> : </a:t>
            </a:r>
            <a:r>
              <a:rPr lang="es-ES" sz="1200" dirty="0" smtClean="0"/>
              <a:t>Radioterapia </a:t>
            </a:r>
            <a:r>
              <a:rPr lang="es-ES" sz="1200" dirty="0" err="1" smtClean="0"/>
              <a:t>Estereotáxica</a:t>
            </a:r>
            <a:r>
              <a:rPr lang="es-ES" sz="1200" dirty="0" smtClean="0"/>
              <a:t> </a:t>
            </a:r>
            <a:r>
              <a:rPr lang="es-ES" sz="1200" dirty="0" err="1" smtClean="0"/>
              <a:t>Extracraneal</a:t>
            </a:r>
            <a:r>
              <a:rPr lang="es-ES" sz="1200" dirty="0" smtClean="0"/>
              <a:t> 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654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ESTADIO </a:t>
            </a:r>
            <a:r>
              <a:rPr lang="es-ES" dirty="0" err="1" smtClean="0"/>
              <a:t>IIa</a:t>
            </a:r>
            <a:endParaRPr lang="es-ES" dirty="0" smtClean="0"/>
          </a:p>
          <a:p>
            <a:r>
              <a:rPr lang="es-ES" dirty="0" smtClean="0"/>
              <a:t>Tumor &gt;3</a:t>
            </a:r>
            <a:r>
              <a:rPr lang="es-ES" baseline="0" dirty="0" smtClean="0"/>
              <a:t> y &lt;=5 cm</a:t>
            </a:r>
          </a:p>
          <a:p>
            <a:r>
              <a:rPr lang="es-ES" baseline="0" dirty="0" smtClean="0"/>
              <a:t>O</a:t>
            </a:r>
          </a:p>
          <a:p>
            <a:r>
              <a:rPr lang="es-ES" baseline="0" dirty="0" smtClean="0"/>
              <a:t>Tumor con invasión de pleura visceral</a:t>
            </a:r>
          </a:p>
          <a:p>
            <a:r>
              <a:rPr lang="es-ES" baseline="0" dirty="0" smtClean="0"/>
              <a:t>O</a:t>
            </a:r>
          </a:p>
          <a:p>
            <a:r>
              <a:rPr lang="es-ES" baseline="0" dirty="0" smtClean="0"/>
              <a:t>Tumor con afectación del bronquio principal </a:t>
            </a:r>
            <a:r>
              <a:rPr lang="es-ES" baseline="0" dirty="0" err="1" smtClean="0"/>
              <a:t>distal</a:t>
            </a:r>
            <a:r>
              <a:rPr lang="es-ES" baseline="0" dirty="0" smtClean="0"/>
              <a:t> a 2 cm de la carina</a:t>
            </a:r>
          </a:p>
          <a:p>
            <a:r>
              <a:rPr lang="es-ES" baseline="0" dirty="0" smtClean="0"/>
              <a:t>O</a:t>
            </a:r>
          </a:p>
          <a:p>
            <a:r>
              <a:rPr lang="es-ES" baseline="0" dirty="0" err="1" smtClean="0"/>
              <a:t>Atelectasia</a:t>
            </a:r>
            <a:r>
              <a:rPr lang="es-ES" baseline="0" dirty="0" smtClean="0"/>
              <a:t> o </a:t>
            </a:r>
            <a:r>
              <a:rPr lang="es-ES" baseline="0" dirty="0" err="1" smtClean="0"/>
              <a:t>neumonitis</a:t>
            </a:r>
            <a:r>
              <a:rPr lang="es-ES" baseline="0" dirty="0" smtClean="0"/>
              <a:t> obstructiva localizada</a:t>
            </a:r>
          </a:p>
          <a:p>
            <a:endParaRPr lang="es-ES" baseline="0" dirty="0" smtClean="0"/>
          </a:p>
          <a:p>
            <a:r>
              <a:rPr lang="es-ES" baseline="0" dirty="0" smtClean="0"/>
              <a:t>ESTADIO </a:t>
            </a:r>
            <a:r>
              <a:rPr lang="es-ES" baseline="0" dirty="0" err="1" smtClean="0"/>
              <a:t>Iib</a:t>
            </a:r>
            <a:endParaRPr lang="es-ES" baseline="0" dirty="0" smtClean="0"/>
          </a:p>
          <a:p>
            <a:r>
              <a:rPr lang="es-ES" baseline="0" dirty="0" smtClean="0"/>
              <a:t>Tumor &gt;5 y &lt;=7 cm 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876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La cirugía ofrece la mejor supervivencia</a:t>
            </a:r>
            <a:r>
              <a:rPr lang="es-ES" baseline="0" dirty="0" smtClean="0"/>
              <a:t> para estos estadios.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Se aconseja que los pacientes sean evaluados por un cirujano torácico, aun si se consideran </a:t>
            </a:r>
            <a:r>
              <a:rPr lang="es-ES_tradnl" dirty="0" err="1" smtClean="0"/>
              <a:t>terapéuticas</a:t>
            </a:r>
            <a:r>
              <a:rPr lang="es-ES_tradnl" dirty="0" smtClean="0"/>
              <a:t> no </a:t>
            </a:r>
            <a:r>
              <a:rPr lang="es-ES_tradnl" dirty="0" err="1" smtClean="0"/>
              <a:t>quirúrgicas</a:t>
            </a:r>
            <a:r>
              <a:rPr lang="es-ES_tradnl" dirty="0" smtClean="0"/>
              <a:t>.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3733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En pacientes en </a:t>
            </a:r>
            <a:r>
              <a:rPr lang="es-ES_tradnl" dirty="0" err="1" smtClean="0"/>
              <a:t>estadíos</a:t>
            </a:r>
            <a:r>
              <a:rPr lang="es-ES_tradnl" dirty="0" smtClean="0"/>
              <a:t> I y II y sin contraindicaciones médicas, la resección quirúrgica es recomendada</a:t>
            </a:r>
            <a:r>
              <a:rPr lang="es-ES" dirty="0" smtClean="0"/>
              <a:t>.</a:t>
            </a:r>
            <a:endParaRPr lang="es-ES_tradn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En</a:t>
            </a:r>
            <a:r>
              <a:rPr lang="es-ES" baseline="0" dirty="0" smtClean="0"/>
              <a:t> estos </a:t>
            </a:r>
            <a:r>
              <a:rPr lang="es-ES_tradnl" dirty="0" smtClean="0"/>
              <a:t>pacientes </a:t>
            </a:r>
            <a:r>
              <a:rPr lang="es-ES" dirty="0" smtClean="0"/>
              <a:t>se recomienda la </a:t>
            </a:r>
            <a:r>
              <a:rPr lang="es-ES" dirty="0" err="1" smtClean="0"/>
              <a:t>lobectomía</a:t>
            </a:r>
            <a:r>
              <a:rPr lang="es-ES" dirty="0" smtClean="0"/>
              <a:t> sobre la</a:t>
            </a:r>
            <a:r>
              <a:rPr lang="es-ES" baseline="0" dirty="0" smtClean="0"/>
              <a:t> resección segmentaria</a:t>
            </a:r>
            <a:endParaRPr lang="es-ES_tradnl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1643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En los</a:t>
            </a:r>
            <a:r>
              <a:rPr lang="es-ES_tradnl" dirty="0" smtClean="0"/>
              <a:t> pacientes </a:t>
            </a:r>
            <a:r>
              <a:rPr lang="es-ES" dirty="0" smtClean="0"/>
              <a:t>cuyo</a:t>
            </a:r>
            <a:r>
              <a:rPr lang="es-ES" baseline="0" dirty="0" smtClean="0"/>
              <a:t> riesgo impidan una Lobectomía se recomienda la resección segmentaria</a:t>
            </a:r>
            <a:r>
              <a:rPr lang="es-ES_tradnl" dirty="0" smtClean="0"/>
              <a:t> </a:t>
            </a:r>
            <a:r>
              <a:rPr lang="es-ES" dirty="0" smtClean="0"/>
              <a:t>por</a:t>
            </a:r>
            <a:r>
              <a:rPr lang="es-ES" baseline="0" dirty="0" smtClean="0"/>
              <a:t> sobre la </a:t>
            </a:r>
            <a:r>
              <a:rPr lang="es-ES" baseline="0" dirty="0" err="1" smtClean="0"/>
              <a:t>n</a:t>
            </a:r>
            <a:r>
              <a:rPr lang="es-ES" dirty="0" err="1" smtClean="0"/>
              <a:t>odulectomía</a:t>
            </a:r>
            <a:r>
              <a:rPr lang="es-ES" dirty="0" smtClean="0"/>
              <a:t> y la resección en cuña</a:t>
            </a:r>
            <a:endParaRPr lang="es-ES_tradnl" dirty="0" smtClean="0"/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1963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La VATS es una alternativa válida para efectuar el tratamiento quirúrgico, tanto la lobectomía como </a:t>
            </a:r>
            <a:r>
              <a:rPr lang="es-ES" dirty="0" smtClean="0"/>
              <a:t>las resecciones</a:t>
            </a:r>
            <a:r>
              <a:rPr lang="es-AR" dirty="0" smtClean="0"/>
              <a:t> segmentarla</a:t>
            </a:r>
            <a:r>
              <a:rPr lang="es-ES" dirty="0" smtClean="0"/>
              <a:t>s</a:t>
            </a:r>
            <a:r>
              <a:rPr lang="es-AR" dirty="0" smtClean="0"/>
              <a:t>.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7909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Debe</a:t>
            </a:r>
            <a:r>
              <a:rPr lang="es-ES" baseline="0" dirty="0" smtClean="0"/>
              <a:t> realizarse muestreo ganglionar o </a:t>
            </a:r>
            <a:r>
              <a:rPr lang="es-ES_tradnl" dirty="0" smtClean="0"/>
              <a:t>vaciamiento </a:t>
            </a:r>
            <a:r>
              <a:rPr lang="es-ES_tradnl" dirty="0" err="1" smtClean="0"/>
              <a:t>mediastinal</a:t>
            </a:r>
            <a:r>
              <a:rPr lang="es-ES_tradnl" dirty="0" smtClean="0"/>
              <a:t> en pacientes a quienes se </a:t>
            </a:r>
            <a:r>
              <a:rPr lang="es-ES_tradnl" dirty="0" err="1" smtClean="0"/>
              <a:t>efectúa</a:t>
            </a:r>
            <a:r>
              <a:rPr lang="es-ES_tradnl" dirty="0" smtClean="0"/>
              <a:t> </a:t>
            </a:r>
            <a:r>
              <a:rPr lang="es-ES_tradnl" dirty="0" err="1" smtClean="0"/>
              <a:t>resección</a:t>
            </a:r>
            <a:r>
              <a:rPr lang="es-ES_tradnl" dirty="0" smtClean="0"/>
              <a:t> por cáncer</a:t>
            </a:r>
            <a:r>
              <a:rPr lang="es-ES_tradnl" baseline="0" dirty="0" smtClean="0"/>
              <a:t> de </a:t>
            </a:r>
            <a:r>
              <a:rPr lang="es-ES_tradnl" dirty="0" smtClean="0"/>
              <a:t>pulmón en estadio I.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43620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b="1" dirty="0" smtClean="0"/>
              <a:t>Estadio </a:t>
            </a:r>
            <a:r>
              <a:rPr lang="es-AR" b="1" dirty="0" err="1" smtClean="0"/>
              <a:t>IIA</a:t>
            </a:r>
            <a:r>
              <a:rPr lang="es-AR" b="1" dirty="0" smtClean="0"/>
              <a:t> (</a:t>
            </a:r>
            <a:r>
              <a:rPr lang="es-ES" sz="1200" b="1" baseline="0" dirty="0" err="1" smtClean="0"/>
              <a:t>T2</a:t>
            </a:r>
            <a:r>
              <a:rPr lang="es-ES" sz="1200" b="1" baseline="0" dirty="0" smtClean="0"/>
              <a:t> </a:t>
            </a:r>
            <a:r>
              <a:rPr lang="es-ES" sz="1200" b="1" baseline="0" dirty="0" err="1" smtClean="0"/>
              <a:t>N0</a:t>
            </a:r>
            <a:r>
              <a:rPr lang="es-ES" sz="1200" b="1" baseline="0" dirty="0" smtClean="0"/>
              <a:t> </a:t>
            </a:r>
            <a:r>
              <a:rPr lang="es-ES" sz="1200" b="1" baseline="0" dirty="0" err="1" smtClean="0"/>
              <a:t>M0</a:t>
            </a:r>
            <a:r>
              <a:rPr lang="es-ES" sz="1200" b="1" baseline="0" dirty="0" smtClean="0"/>
              <a:t>)</a:t>
            </a:r>
            <a:endParaRPr lang="es-AR" b="1" dirty="0" smtClean="0"/>
          </a:p>
          <a:p>
            <a:r>
              <a:rPr lang="es-ES" sz="1200" dirty="0" err="1" smtClean="0"/>
              <a:t>Lobectomía</a:t>
            </a:r>
            <a:r>
              <a:rPr lang="es-ES" sz="1200" dirty="0" smtClean="0"/>
              <a:t> con vaciamiento ganglionar </a:t>
            </a:r>
            <a:r>
              <a:rPr lang="es-ES" sz="1200" dirty="0" err="1" smtClean="0"/>
              <a:t>mediastinal</a:t>
            </a:r>
            <a:endParaRPr lang="es-ES" sz="1200" dirty="0" smtClean="0"/>
          </a:p>
          <a:p>
            <a:endParaRPr lang="es-ES" sz="1200" dirty="0" smtClean="0"/>
          </a:p>
          <a:p>
            <a:r>
              <a:rPr lang="es-ES" sz="1200" dirty="0" smtClean="0"/>
              <a:t>Se puede considerar quimioterapia adyuvante en pacientes de alto riesgo (tumores pobremente diferenciados, </a:t>
            </a:r>
            <a:r>
              <a:rPr lang="es-ES" sz="1200" dirty="0" err="1" smtClean="0"/>
              <a:t>invasión</a:t>
            </a:r>
            <a:r>
              <a:rPr lang="es-ES" sz="1200" dirty="0" smtClean="0"/>
              <a:t> vascular, </a:t>
            </a:r>
            <a:r>
              <a:rPr lang="es-ES" sz="1200" dirty="0" err="1" smtClean="0"/>
              <a:t>resección</a:t>
            </a:r>
            <a:r>
              <a:rPr lang="es-ES" sz="1200" dirty="0" smtClean="0"/>
              <a:t> en </a:t>
            </a:r>
            <a:r>
              <a:rPr lang="es-ES" sz="1200" dirty="0" err="1" smtClean="0"/>
              <a:t>cuña</a:t>
            </a:r>
            <a:r>
              <a:rPr lang="es-ES" sz="1200" dirty="0" smtClean="0"/>
              <a:t>, margen de </a:t>
            </a:r>
            <a:r>
              <a:rPr lang="es-ES" sz="1200" dirty="0" err="1" smtClean="0"/>
              <a:t>resección</a:t>
            </a:r>
            <a:r>
              <a:rPr lang="es-ES" sz="1200" dirty="0" smtClean="0"/>
              <a:t> </a:t>
            </a:r>
            <a:r>
              <a:rPr lang="es-ES" sz="1200" dirty="0" err="1" smtClean="0"/>
              <a:t>mínimo</a:t>
            </a:r>
            <a:r>
              <a:rPr lang="es-ES" sz="1200" dirty="0" smtClean="0"/>
              <a:t> de </a:t>
            </a:r>
            <a:r>
              <a:rPr lang="es-ES" sz="1200" dirty="0" err="1" smtClean="0"/>
              <a:t>más</a:t>
            </a:r>
            <a:r>
              <a:rPr lang="es-ES" sz="1200" dirty="0" smtClean="0"/>
              <a:t> de 4 cm, </a:t>
            </a:r>
            <a:r>
              <a:rPr lang="es-ES" sz="1200" dirty="0" err="1" smtClean="0"/>
              <a:t>invasión</a:t>
            </a:r>
            <a:r>
              <a:rPr lang="es-ES" sz="1200" dirty="0" smtClean="0"/>
              <a:t> de pleura visceral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BACE70-3DF3-43E8-AE66-BD4305965F7A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533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6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5275" y="1978943"/>
            <a:ext cx="7676426" cy="1096278"/>
          </a:xfrm>
        </p:spPr>
        <p:txBody>
          <a:bodyPr>
            <a:noAutofit/>
          </a:bodyPr>
          <a:lstStyle/>
          <a:p>
            <a:endParaRPr lang="es-ES_tradnl" sz="2100" b="1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s-ES_tradnl" sz="21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CÁNCER DE PULMÓN NO CÉLULAS PEQUEÑAS (CPNCP)</a:t>
            </a:r>
            <a:endParaRPr lang="es-ES" sz="2100" b="1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s-ES_tradnl" sz="21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ABORDAJE Y MANEJO SEGÚN EL CONSENSO ARGENTINO</a:t>
            </a:r>
            <a:endParaRPr lang="es-ES" sz="2100" b="1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s-ES_tradnl" sz="21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0110" y="3075221"/>
            <a:ext cx="5899906" cy="1224655"/>
          </a:xfrm>
        </p:spPr>
        <p:txBody>
          <a:bodyPr>
            <a:normAutofit/>
          </a:bodyPr>
          <a:lstStyle/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Algoritmos terapéuticos según el estadio</a:t>
            </a:r>
          </a:p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Estadio I y II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30923" y="5104828"/>
            <a:ext cx="5238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Dr Aranda Celestino</a:t>
            </a:r>
          </a:p>
          <a:p>
            <a:pPr algn="ctr"/>
            <a:r>
              <a:rPr lang="es-ES" sz="1600" dirty="0" smtClean="0"/>
              <a:t>Cirugía Torácica </a:t>
            </a:r>
          </a:p>
          <a:p>
            <a:pPr algn="ctr"/>
            <a:r>
              <a:rPr lang="es-ES" sz="1600" dirty="0" smtClean="0"/>
              <a:t>HGA Dr. Cosme Argerich - CABA</a:t>
            </a:r>
            <a:r>
              <a:rPr lang="es-ES" sz="1600" baseline="0" dirty="0" smtClean="0"/>
              <a:t>  -  </a:t>
            </a:r>
            <a:r>
              <a:rPr lang="es-ES" sz="1600" dirty="0" smtClean="0"/>
              <a:t>Sanatorio</a:t>
            </a:r>
            <a:r>
              <a:rPr lang="es-ES" sz="1600" baseline="0" dirty="0" smtClean="0"/>
              <a:t> Güemes</a:t>
            </a:r>
            <a:endParaRPr lang="es-ES_tradnl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358" y="644210"/>
            <a:ext cx="1075426" cy="120336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46" y="44980"/>
            <a:ext cx="2127849" cy="4678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26" y="6058935"/>
            <a:ext cx="1133583" cy="47452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658" y="6108377"/>
            <a:ext cx="2005500" cy="42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0628" y="379247"/>
            <a:ext cx="8273810" cy="1031349"/>
          </a:xfrm>
        </p:spPr>
        <p:txBody>
          <a:bodyPr anchor="ctr">
            <a:normAutofit fontScale="90000"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100" b="1" dirty="0" err="1" smtClean="0">
                <a:latin typeface="+mn-lt"/>
              </a:rPr>
              <a:t>Relevamiento</a:t>
            </a:r>
            <a:r>
              <a:rPr lang="es-ES_tradnl" sz="3100" b="1" dirty="0" smtClean="0">
                <a:latin typeface="+mn-lt"/>
              </a:rPr>
              <a:t> </a:t>
            </a:r>
            <a:r>
              <a:rPr lang="es-ES_tradnl" sz="3100" b="1" dirty="0" err="1" smtClean="0">
                <a:latin typeface="+mn-lt"/>
              </a:rPr>
              <a:t>ganglionar</a:t>
            </a:r>
            <a:r>
              <a:rPr lang="es-ES_tradnl" sz="3100" b="1" dirty="0" smtClean="0">
                <a:latin typeface="+mn-lt"/>
              </a:rPr>
              <a:t> </a:t>
            </a:r>
            <a:r>
              <a:rPr lang="es-ES" sz="3100" b="1" dirty="0" smtClean="0">
                <a:latin typeface="+mn-lt"/>
              </a:rPr>
              <a:t>vs vaciamiento</a:t>
            </a:r>
            <a:r>
              <a:rPr lang="es-ES" sz="3100" b="1" baseline="0" dirty="0" smtClean="0">
                <a:latin typeface="+mn-lt"/>
              </a:rPr>
              <a:t> </a:t>
            </a:r>
            <a:r>
              <a:rPr lang="es-ES_tradnl" sz="3100" b="1" dirty="0" err="1" smtClean="0">
                <a:latin typeface="+mn-lt"/>
              </a:rPr>
              <a:t>mediastinal</a:t>
            </a:r>
            <a:endParaRPr lang="es-ES" sz="3100" b="1" dirty="0" smtClean="0"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700" b="1" dirty="0" smtClean="0">
                <a:latin typeface="+mn-lt"/>
              </a:rPr>
              <a:t>supervivencia</a:t>
            </a:r>
            <a:endParaRPr lang="es-ES_tradnl" sz="2700" b="1" dirty="0" smtClean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0628" y="1928870"/>
            <a:ext cx="5131622" cy="1939036"/>
          </a:xfrm>
        </p:spPr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baseline="0" dirty="0" smtClean="0"/>
              <a:t>La </a:t>
            </a:r>
            <a:r>
              <a:rPr lang="es-ES" sz="2000" dirty="0" smtClean="0"/>
              <a:t>supervivencia a 4 años fue </a:t>
            </a:r>
            <a:r>
              <a:rPr lang="es-ES" sz="2000" b="1" dirty="0" smtClean="0"/>
              <a:t>superior</a:t>
            </a:r>
            <a:r>
              <a:rPr lang="es-ES" sz="2000" dirty="0" smtClean="0"/>
              <a:t> en los pacientes </a:t>
            </a:r>
            <a:r>
              <a:rPr lang="es-ES" sz="2000" b="1" dirty="0" smtClean="0"/>
              <a:t>con resección y vaciamiento </a:t>
            </a:r>
            <a:r>
              <a:rPr lang="es-ES" sz="2000" b="1" dirty="0" err="1" smtClean="0"/>
              <a:t>mediastinal</a:t>
            </a:r>
            <a:r>
              <a:rPr lang="es-ES" sz="2000" b="1" dirty="0"/>
              <a:t> </a:t>
            </a:r>
            <a:r>
              <a:rPr lang="es-ES" sz="2000" b="1" dirty="0" smtClean="0"/>
              <a:t>vs muestreo ganglionar</a:t>
            </a:r>
            <a:endParaRPr lang="es-ES" sz="2000" b="0" dirty="0" smtClean="0"/>
          </a:p>
          <a:p>
            <a: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 smtClean="0"/>
              <a:t>Ambos son procedimientos seguros que pueden proveer la información requerida para la precisa </a:t>
            </a:r>
            <a:r>
              <a:rPr lang="es-ES" sz="2000" dirty="0" err="1" smtClean="0"/>
              <a:t>estadificación</a:t>
            </a:r>
            <a:r>
              <a:rPr lang="es-ES" sz="2000" dirty="0" smtClean="0"/>
              <a:t>.</a:t>
            </a:r>
            <a:endParaRPr lang="es-ES_tradnl" sz="2000" dirty="0"/>
          </a:p>
        </p:txBody>
      </p:sp>
      <p:sp>
        <p:nvSpPr>
          <p:cNvPr id="4" name="Rectángulo 3"/>
          <p:cNvSpPr txBox="1"/>
          <p:nvPr/>
        </p:nvSpPr>
        <p:spPr>
          <a:xfrm>
            <a:off x="490628" y="4482259"/>
            <a:ext cx="4305660" cy="1089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s-E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hay suficiente evidencia para recomendar una u otra técnica</a:t>
            </a:r>
            <a:endParaRPr lang="es-ES_tradnl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ángulo 4"/>
          <p:cNvSpPr txBox="1"/>
          <p:nvPr/>
        </p:nvSpPr>
        <p:spPr>
          <a:xfrm>
            <a:off x="4796288" y="6014775"/>
            <a:ext cx="4347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smtClean="0"/>
              <a:t>L. Crino, W. Weder, J. van Meerbeeck, E. Felip. Early stage and locally advanced (non- metastatic) non-small-cell lung cancer: ESMO Clinical Practice. Guidelines for diagnosis, treatment and follow-up. Annals of Oncology 2010; 21: 103–115.</a:t>
            </a:r>
            <a:endParaRPr lang="es-ES_tradnl" sz="100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8868" t="13082" r="27044" b="19665"/>
          <a:stretch/>
        </p:blipFill>
        <p:spPr>
          <a:xfrm>
            <a:off x="5992483" y="1853956"/>
            <a:ext cx="2481485" cy="367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306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2280" y="194035"/>
            <a:ext cx="6606037" cy="796565"/>
          </a:xfrm>
        </p:spPr>
        <p:txBody>
          <a:bodyPr>
            <a:normAutofit/>
          </a:bodyPr>
          <a:lstStyle/>
          <a:p>
            <a:pPr algn="ctr"/>
            <a:r>
              <a:rPr lang="es-ES_tradnl" sz="2800" b="1" dirty="0" err="1" smtClean="0">
                <a:latin typeface="+mn-lt"/>
              </a:rPr>
              <a:t>Neumonectomía</a:t>
            </a:r>
            <a:r>
              <a:rPr lang="es-ES_tradnl" sz="2800" b="1" dirty="0" smtClean="0">
                <a:latin typeface="+mn-lt"/>
              </a:rPr>
              <a:t> vs </a:t>
            </a:r>
            <a:r>
              <a:rPr lang="es-ES" sz="2800" b="1" dirty="0" smtClean="0">
                <a:latin typeface="+mn-lt"/>
              </a:rPr>
              <a:t>L</a:t>
            </a:r>
            <a:r>
              <a:rPr lang="es-ES_tradnl" sz="2800" b="1" dirty="0" err="1" smtClean="0">
                <a:latin typeface="+mn-lt"/>
              </a:rPr>
              <a:t>obectomía</a:t>
            </a:r>
            <a:r>
              <a:rPr lang="es-ES_tradnl" sz="2800" b="1" dirty="0" smtClean="0">
                <a:latin typeface="+mn-lt"/>
              </a:rPr>
              <a:t> Extendida</a:t>
            </a:r>
            <a:br>
              <a:rPr lang="es-ES_tradnl" sz="2800" b="1" dirty="0" smtClean="0">
                <a:latin typeface="+mn-lt"/>
              </a:rPr>
            </a:br>
            <a:r>
              <a:rPr lang="es-ES_tradnl" sz="2200" b="1" dirty="0" smtClean="0">
                <a:latin typeface="+mn-lt"/>
              </a:rPr>
              <a:t>(5 años)</a:t>
            </a:r>
            <a:endParaRPr lang="es-ES_tradnl" sz="2200" b="1" dirty="0">
              <a:latin typeface="+mn-lt"/>
            </a:endParaRPr>
          </a:p>
        </p:txBody>
      </p:sp>
      <p:sp>
        <p:nvSpPr>
          <p:cNvPr id="3" name="Rectángulo 2"/>
          <p:cNvSpPr txBox="1"/>
          <p:nvPr/>
        </p:nvSpPr>
        <p:spPr>
          <a:xfrm>
            <a:off x="500382" y="1057870"/>
            <a:ext cx="8120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/>
              <a:t>En pacientes con tumores centrales o localmente avanzados</a:t>
            </a:r>
            <a:r>
              <a:rPr lang="es-ES" baseline="0" dirty="0" smtClean="0"/>
              <a:t> </a:t>
            </a:r>
            <a:r>
              <a:rPr lang="es-ES_tradnl" dirty="0" smtClean="0"/>
              <a:t>por invasión del lóbulo</a:t>
            </a:r>
            <a:r>
              <a:rPr lang="es-ES" baseline="0" dirty="0" smtClean="0"/>
              <a:t> </a:t>
            </a:r>
            <a:r>
              <a:rPr lang="es-ES_tradnl" dirty="0" smtClean="0"/>
              <a:t>adyacente, en plan de resección completa, es preferible la </a:t>
            </a:r>
            <a:r>
              <a:rPr lang="es-ES_tradnl" dirty="0" err="1" smtClean="0"/>
              <a:t>lobectomía</a:t>
            </a:r>
            <a:r>
              <a:rPr lang="es-ES_tradnl" dirty="0" smtClean="0"/>
              <a:t> extendida a la </a:t>
            </a:r>
            <a:r>
              <a:rPr lang="es-ES_tradnl" dirty="0" err="1" smtClean="0"/>
              <a:t>neumonectomía</a:t>
            </a:r>
            <a:r>
              <a:rPr lang="es-ES_tradnl" dirty="0" smtClean="0"/>
              <a:t>.</a:t>
            </a:r>
            <a:endParaRPr lang="es-ES_tradnl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437612"/>
              </p:ext>
            </p:extLst>
          </p:nvPr>
        </p:nvGraphicFramePr>
        <p:xfrm>
          <a:off x="414068" y="2926376"/>
          <a:ext cx="3450565" cy="1103987"/>
        </p:xfrm>
        <a:graphic>
          <a:graphicData uri="http://schemas.openxmlformats.org/drawingml/2006/table">
            <a:tbl>
              <a:tblPr firstRow="1" bandRow="1"/>
              <a:tblGrid>
                <a:gridCol w="1078302"/>
                <a:gridCol w="1116358"/>
                <a:gridCol w="1255905"/>
              </a:tblGrid>
              <a:tr h="373756">
                <a:tc>
                  <a:txBody>
                    <a:bodyPr/>
                    <a:lstStyle/>
                    <a:p>
                      <a:pPr algn="ctr" fontAlgn="t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Mortalidad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Supervivencia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771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Neumonect</a:t>
                      </a:r>
                      <a:r>
                        <a:rPr lang="es-E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omía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4,90%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35,80%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CE8"/>
                    </a:solidFill>
                  </a:tcPr>
                </a:tc>
              </a:tr>
              <a:tr h="373756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Lobectomía Extendida </a:t>
                      </a:r>
                      <a:endParaRPr lang="es-ES_trad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5,20%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37,50%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504394"/>
              </p:ext>
            </p:extLst>
          </p:nvPr>
        </p:nvGraphicFramePr>
        <p:xfrm>
          <a:off x="4038044" y="1982403"/>
          <a:ext cx="4872328" cy="4436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4343400" y="63373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700" dirty="0"/>
          </a:p>
          <a:p>
            <a:r>
              <a:rPr lang="en-US" sz="700" dirty="0"/>
              <a:t>L. </a:t>
            </a:r>
            <a:r>
              <a:rPr lang="en-US" sz="700" dirty="0" err="1"/>
              <a:t>Crino</a:t>
            </a:r>
            <a:r>
              <a:rPr lang="en-US" sz="700" dirty="0"/>
              <a:t>, W. </a:t>
            </a:r>
            <a:r>
              <a:rPr lang="en-US" sz="700" dirty="0" err="1"/>
              <a:t>Weder</a:t>
            </a:r>
            <a:r>
              <a:rPr lang="en-US" sz="700" dirty="0"/>
              <a:t>, J. van </a:t>
            </a:r>
            <a:r>
              <a:rPr lang="en-US" sz="700" dirty="0" err="1"/>
              <a:t>Meerbeeck</a:t>
            </a:r>
            <a:r>
              <a:rPr lang="en-US" sz="700" dirty="0"/>
              <a:t>, E. </a:t>
            </a:r>
            <a:r>
              <a:rPr lang="en-US" sz="700" dirty="0" err="1"/>
              <a:t>Felip</a:t>
            </a:r>
            <a:r>
              <a:rPr lang="en-US" sz="700" dirty="0"/>
              <a:t>. Early stage and locally advanced (non-metastatic) non-small-cell lung cancer: </a:t>
            </a:r>
            <a:r>
              <a:rPr lang="en-US" sz="700" dirty="0" err="1"/>
              <a:t>ESMO</a:t>
            </a:r>
            <a:r>
              <a:rPr lang="en-US" sz="700" dirty="0"/>
              <a:t> Clinical Practice. Guidelines for diagnosis, treatment and follow-up. </a:t>
            </a:r>
            <a:r>
              <a:rPr lang="en-US" sz="700" i="1" dirty="0"/>
              <a:t>Annals of Oncology </a:t>
            </a:r>
            <a:r>
              <a:rPr lang="en-US" sz="700" dirty="0"/>
              <a:t>2010; 21: 103–115 </a:t>
            </a:r>
          </a:p>
          <a:p>
            <a:endParaRPr lang="es-AR" sz="700" dirty="0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28650" y="2183058"/>
            <a:ext cx="3744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Lobectomía</a:t>
            </a:r>
            <a:r>
              <a:rPr lang="es-ES" sz="2000" dirty="0" smtClean="0"/>
              <a:t> con vaciamiento ganglionar </a:t>
            </a:r>
            <a:r>
              <a:rPr lang="es-ES" sz="2000" dirty="0" err="1" smtClean="0"/>
              <a:t>mediastinal</a:t>
            </a:r>
            <a:r>
              <a:rPr lang="es-ES" sz="2000" dirty="0"/>
              <a:t>.</a:t>
            </a:r>
            <a:endParaRPr lang="es-ES" sz="2000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628649" y="3197117"/>
            <a:ext cx="39624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Se puede considerar quimioterapia adyuvante en pacientes de alto riesgo (tumores pobremente diferenciados, invasión vascular, resección en cuña, margen de resección mínimo de más de 4 cm, invasión de pleura visceral.</a:t>
            </a:r>
          </a:p>
        </p:txBody>
      </p:sp>
      <p:sp>
        <p:nvSpPr>
          <p:cNvPr id="11" name="Rectángulo 7"/>
          <p:cNvSpPr txBox="1"/>
          <p:nvPr/>
        </p:nvSpPr>
        <p:spPr>
          <a:xfrm>
            <a:off x="454085" y="1524000"/>
            <a:ext cx="1279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s-ES" sz="2000" b="1" baseline="0" dirty="0" smtClean="0"/>
              <a:t>T2 N0 M0:</a:t>
            </a:r>
          </a:p>
        </p:txBody>
      </p:sp>
      <p:pic>
        <p:nvPicPr>
          <p:cNvPr id="10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011" t="18626" r="34260" b="26835"/>
          <a:stretch/>
        </p:blipFill>
        <p:spPr>
          <a:xfrm>
            <a:off x="5143529" y="1274131"/>
            <a:ext cx="3371819" cy="4800756"/>
          </a:xfrm>
          <a:prstGeom prst="rect">
            <a:avLst/>
          </a:prstGeom>
        </p:spPr>
      </p:pic>
      <p:sp>
        <p:nvSpPr>
          <p:cNvPr id="9" name="Título 1"/>
          <p:cNvSpPr txBox="1">
            <a:spLocks noGrp="1"/>
          </p:cNvSpPr>
          <p:nvPr>
            <p:ph type="title"/>
          </p:nvPr>
        </p:nvSpPr>
        <p:spPr>
          <a:xfrm>
            <a:off x="2500703" y="397398"/>
            <a:ext cx="4890585" cy="4920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3200" b="1" dirty="0" smtClean="0">
                <a:latin typeface="+mn-lt"/>
              </a:rPr>
              <a:t>Estrategias de tratamiento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4691" y="381000"/>
            <a:ext cx="2058909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ea typeface="+mj-ea"/>
                <a:cs typeface="+mj-cs"/>
              </a:defRPr>
            </a:lvl1pPr>
          </a:lstStyle>
          <a:p>
            <a:r>
              <a:rPr lang="es-AR" dirty="0"/>
              <a:t>Estadio </a:t>
            </a:r>
            <a:r>
              <a:rPr lang="es-AR" dirty="0" err="1" smtClean="0"/>
              <a:t>IIA</a:t>
            </a:r>
            <a:r>
              <a:rPr lang="es-AR" dirty="0" smtClean="0"/>
              <a:t> </a:t>
            </a:r>
            <a:endParaRPr lang="es-AR" dirty="0"/>
          </a:p>
        </p:txBody>
      </p:sp>
      <p:sp>
        <p:nvSpPr>
          <p:cNvPr id="7" name="CuadroTexto 6"/>
          <p:cNvSpPr txBox="1"/>
          <p:nvPr/>
        </p:nvSpPr>
        <p:spPr>
          <a:xfrm>
            <a:off x="3914762" y="6059269"/>
            <a:ext cx="515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900" dirty="0"/>
          </a:p>
          <a:p>
            <a:r>
              <a:rPr lang="en-US" sz="900" dirty="0"/>
              <a:t>British Thoracic Society and the Society for Cardiothoracic Surgery in Great Britain and Ireland. Guidelines on the Radical Management of patients with lung cancer. </a:t>
            </a:r>
            <a:r>
              <a:rPr lang="en-US" sz="900" dirty="0" err="1"/>
              <a:t>Thorax2010</a:t>
            </a:r>
            <a:r>
              <a:rPr lang="en-US" sz="900" dirty="0"/>
              <a:t>; </a:t>
            </a:r>
            <a:r>
              <a:rPr lang="en-US" sz="900" dirty="0" err="1"/>
              <a:t>Vol</a:t>
            </a:r>
            <a:r>
              <a:rPr lang="en-US" sz="900" dirty="0"/>
              <a:t> 65 Supplement III. </a:t>
            </a:r>
          </a:p>
          <a:p>
            <a:endParaRPr lang="es-AR" sz="900" dirty="0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6"/>
          <p:cNvSpPr txBox="1"/>
          <p:nvPr/>
        </p:nvSpPr>
        <p:spPr>
          <a:xfrm>
            <a:off x="628650" y="1768219"/>
            <a:ext cx="2258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 err="1" smtClean="0"/>
              <a:t>T1a</a:t>
            </a:r>
            <a:r>
              <a:rPr lang="es-ES" sz="2000" b="1" dirty="0" smtClean="0"/>
              <a:t>-b o </a:t>
            </a:r>
            <a:r>
              <a:rPr lang="es-ES" sz="2000" b="1" dirty="0" err="1" smtClean="0"/>
              <a:t>T2a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N1M0</a:t>
            </a:r>
            <a:r>
              <a:rPr lang="es-ES" sz="2000" b="1" dirty="0" smtClean="0"/>
              <a:t>: </a:t>
            </a:r>
            <a:endParaRPr lang="es-ES_tradnl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28650" y="2631639"/>
            <a:ext cx="3638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Lobectomía</a:t>
            </a:r>
            <a:r>
              <a:rPr lang="es-ES" sz="2000" dirty="0" smtClean="0"/>
              <a:t> con</a:t>
            </a:r>
            <a:r>
              <a:rPr lang="es-ES" sz="2000" baseline="0" dirty="0" smtClean="0"/>
              <a:t> </a:t>
            </a:r>
            <a:r>
              <a:rPr lang="es-ES" sz="2000" dirty="0" smtClean="0"/>
              <a:t>vaciamiento ganglionar </a:t>
            </a:r>
            <a:r>
              <a:rPr lang="es-ES" sz="2000" dirty="0" err="1" smtClean="0"/>
              <a:t>mediastinal</a:t>
            </a:r>
            <a:endParaRPr lang="es-ES" sz="2000" dirty="0" smtClean="0"/>
          </a:p>
          <a:p>
            <a:endParaRPr lang="es-ES" sz="2000" dirty="0" smtClean="0"/>
          </a:p>
          <a:p>
            <a:pPr algn="ctr"/>
            <a:r>
              <a:rPr lang="es-ES" sz="2800" b="1" dirty="0" smtClean="0"/>
              <a:t>+</a:t>
            </a:r>
          </a:p>
          <a:p>
            <a:endParaRPr lang="es-ES" sz="2000" dirty="0" smtClean="0"/>
          </a:p>
          <a:p>
            <a:r>
              <a:rPr lang="es-ES" sz="2000" dirty="0" smtClean="0"/>
              <a:t>Quimioterapia adyuvante</a:t>
            </a:r>
            <a:endParaRPr lang="es-ES_tradnl" sz="2000" dirty="0"/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 rotWithShape="1">
          <a:blip r:embed="rId3"/>
          <a:srcRect l="39210" t="18958" r="33822" b="29176"/>
          <a:stretch/>
        </p:blipFill>
        <p:spPr>
          <a:xfrm>
            <a:off x="5040157" y="1325633"/>
            <a:ext cx="3043067" cy="438936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514600" y="381000"/>
            <a:ext cx="4653208" cy="5586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3200" b="1" dirty="0" smtClean="0">
                <a:latin typeface="+mn-lt"/>
              </a:rPr>
              <a:t>Estrategias de tratamiento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4691" y="381000"/>
            <a:ext cx="2058909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ea typeface="+mj-ea"/>
                <a:cs typeface="+mj-cs"/>
              </a:defRPr>
            </a:lvl1pPr>
          </a:lstStyle>
          <a:p>
            <a:r>
              <a:rPr lang="es-AR" dirty="0"/>
              <a:t>Estadio </a:t>
            </a:r>
            <a:r>
              <a:rPr lang="es-AR" dirty="0" err="1" smtClean="0"/>
              <a:t>IIB</a:t>
            </a:r>
            <a:r>
              <a:rPr lang="es-AR" dirty="0" smtClean="0"/>
              <a:t> </a:t>
            </a:r>
            <a:endParaRPr lang="es-AR" dirty="0"/>
          </a:p>
        </p:txBody>
      </p:sp>
      <p:sp>
        <p:nvSpPr>
          <p:cNvPr id="2" name="CuadroTexto 1"/>
          <p:cNvSpPr txBox="1"/>
          <p:nvPr/>
        </p:nvSpPr>
        <p:spPr>
          <a:xfrm>
            <a:off x="4038600" y="6211669"/>
            <a:ext cx="504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900" dirty="0"/>
          </a:p>
          <a:p>
            <a:r>
              <a:rPr lang="en-US" sz="900" dirty="0"/>
              <a:t>British Thoracic Society and the Society for Cardiothoracic Surgery in Great Britain and Ireland. Guidelines on the Radical Management of patients with lung cancer. </a:t>
            </a:r>
            <a:r>
              <a:rPr lang="en-US" sz="900" dirty="0" err="1"/>
              <a:t>Thorax2010</a:t>
            </a:r>
            <a:r>
              <a:rPr lang="en-US" sz="900" dirty="0"/>
              <a:t>; </a:t>
            </a:r>
            <a:r>
              <a:rPr lang="en-US" sz="900" dirty="0" err="1"/>
              <a:t>Vol</a:t>
            </a:r>
            <a:r>
              <a:rPr lang="en-US" sz="900" dirty="0"/>
              <a:t> 65 Supplement III. </a:t>
            </a:r>
          </a:p>
          <a:p>
            <a:endParaRPr lang="es-AR" sz="900" dirty="0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65859" t="18625" r="10487" b="31738"/>
          <a:stretch/>
        </p:blipFill>
        <p:spPr>
          <a:xfrm>
            <a:off x="5715000" y="1143292"/>
            <a:ext cx="2971800" cy="4677087"/>
          </a:xfrm>
          <a:prstGeom prst="rect">
            <a:avLst/>
          </a:prstGeom>
        </p:spPr>
      </p:pic>
      <p:sp>
        <p:nvSpPr>
          <p:cNvPr id="7" name="Rectángulo 1"/>
          <p:cNvSpPr txBox="1"/>
          <p:nvPr/>
        </p:nvSpPr>
        <p:spPr>
          <a:xfrm>
            <a:off x="628649" y="1600200"/>
            <a:ext cx="1346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000" b="1" dirty="0" err="1" smtClean="0"/>
              <a:t>T2b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N1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M0</a:t>
            </a:r>
            <a:endParaRPr lang="es-ES_tradnl" sz="20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28650" y="2098917"/>
            <a:ext cx="3673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Lobectomía</a:t>
            </a:r>
            <a:r>
              <a:rPr lang="es-ES" sz="2000" dirty="0" smtClean="0"/>
              <a:t> con</a:t>
            </a:r>
            <a:r>
              <a:rPr lang="es-ES" sz="2000" baseline="0" dirty="0" smtClean="0"/>
              <a:t> </a:t>
            </a:r>
            <a:r>
              <a:rPr lang="es-ES" sz="2000" dirty="0" smtClean="0"/>
              <a:t>vaciamiento ganglionar </a:t>
            </a:r>
            <a:r>
              <a:rPr lang="es-ES" sz="2000" dirty="0" err="1" smtClean="0"/>
              <a:t>mediastinal</a:t>
            </a:r>
            <a:endParaRPr lang="es-ES" sz="2000" dirty="0" smtClean="0"/>
          </a:p>
          <a:p>
            <a:r>
              <a:rPr lang="es-ES" sz="2800" b="1" dirty="0" smtClean="0"/>
              <a:t>		+</a:t>
            </a:r>
          </a:p>
          <a:p>
            <a:r>
              <a:rPr lang="es-ES" sz="2000" dirty="0" smtClean="0"/>
              <a:t>Quimioterapia adyuvante </a:t>
            </a:r>
            <a:endParaRPr lang="es-ES_tradnl" sz="2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628649" y="3453961"/>
            <a:ext cx="45529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 		+</a:t>
            </a:r>
          </a:p>
          <a:p>
            <a:endParaRPr lang="es-ES" sz="2000" dirty="0" smtClean="0"/>
          </a:p>
          <a:p>
            <a:r>
              <a:rPr lang="es-ES" sz="2000" dirty="0" smtClean="0"/>
              <a:t>Se puede añadir radioterapia si:</a:t>
            </a:r>
            <a:r>
              <a:rPr lang="es-ES" sz="2000" baseline="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aseline="0" dirty="0" smtClean="0"/>
              <a:t>Disección </a:t>
            </a:r>
            <a:r>
              <a:rPr lang="es-ES" sz="2000" baseline="0" dirty="0" err="1" smtClean="0"/>
              <a:t>mediastinal</a:t>
            </a:r>
            <a:r>
              <a:rPr lang="es-ES" sz="2000" baseline="0" dirty="0" smtClean="0"/>
              <a:t> inadecuada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aseline="0" dirty="0" smtClean="0"/>
              <a:t>Invasión </a:t>
            </a:r>
            <a:r>
              <a:rPr lang="es-ES" sz="2000" baseline="0" dirty="0" err="1" smtClean="0"/>
              <a:t>extracapsular</a:t>
            </a:r>
            <a:endParaRPr lang="es-ES" sz="2000" baseline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aseline="0" dirty="0" smtClean="0"/>
              <a:t>Múltiples ganglios invadidos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baseline="0" dirty="0" smtClean="0"/>
              <a:t>Márgenes inadecuados de resección </a:t>
            </a:r>
            <a:endParaRPr lang="es-ES_tradnl" sz="2000" dirty="0"/>
          </a:p>
        </p:txBody>
      </p:sp>
      <p:sp>
        <p:nvSpPr>
          <p:cNvPr id="3" name="Rectángulo 2"/>
          <p:cNvSpPr txBox="1"/>
          <p:nvPr/>
        </p:nvSpPr>
        <p:spPr>
          <a:xfrm>
            <a:off x="4038600" y="6248400"/>
            <a:ext cx="5050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900" dirty="0" smtClean="0"/>
              <a:t>British </a:t>
            </a:r>
            <a:r>
              <a:rPr lang="es-ES_tradnl" sz="900" dirty="0" err="1" smtClean="0"/>
              <a:t>Thoracic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Society</a:t>
            </a:r>
            <a:r>
              <a:rPr lang="es-ES_tradnl" sz="900" dirty="0" smtClean="0"/>
              <a:t> and </a:t>
            </a:r>
            <a:r>
              <a:rPr lang="es-ES_tradnl" sz="900" dirty="0" err="1" smtClean="0"/>
              <a:t>the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Society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for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Cardiothoracic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Surgery</a:t>
            </a:r>
            <a:r>
              <a:rPr lang="es-ES_tradnl" sz="900" dirty="0" smtClean="0"/>
              <a:t> in Great </a:t>
            </a:r>
            <a:r>
              <a:rPr lang="es-ES_tradnl" sz="900" dirty="0" err="1" smtClean="0"/>
              <a:t>Britain</a:t>
            </a:r>
            <a:r>
              <a:rPr lang="es-ES_tradnl" sz="900" dirty="0" smtClean="0"/>
              <a:t> and </a:t>
            </a:r>
            <a:r>
              <a:rPr lang="es-ES_tradnl" sz="900" dirty="0" err="1" smtClean="0"/>
              <a:t>Ireland</a:t>
            </a:r>
            <a:r>
              <a:rPr lang="es-ES_tradnl" sz="900" dirty="0" smtClean="0"/>
              <a:t>. </a:t>
            </a:r>
            <a:r>
              <a:rPr lang="es-ES_tradnl" sz="900" dirty="0" err="1" smtClean="0"/>
              <a:t>Guidelines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on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the</a:t>
            </a:r>
            <a:r>
              <a:rPr lang="es-ES_tradnl" sz="900" dirty="0" smtClean="0"/>
              <a:t> Radical Management of </a:t>
            </a:r>
            <a:r>
              <a:rPr lang="es-ES_tradnl" sz="900" dirty="0" err="1" smtClean="0"/>
              <a:t>patients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with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lung</a:t>
            </a:r>
            <a:r>
              <a:rPr lang="es-ES_tradnl" sz="900" dirty="0" smtClean="0"/>
              <a:t> </a:t>
            </a:r>
            <a:r>
              <a:rPr lang="es-ES_tradnl" sz="900" dirty="0" err="1" smtClean="0"/>
              <a:t>cancer</a:t>
            </a:r>
            <a:r>
              <a:rPr lang="es-ES_tradnl" sz="900" dirty="0" smtClean="0"/>
              <a:t>. </a:t>
            </a:r>
            <a:r>
              <a:rPr lang="es-ES_tradnl" sz="900" dirty="0" err="1" smtClean="0"/>
              <a:t>Thorax2010</a:t>
            </a:r>
            <a:r>
              <a:rPr lang="es-ES_tradnl" sz="900" dirty="0" smtClean="0"/>
              <a:t>; </a:t>
            </a:r>
            <a:r>
              <a:rPr lang="es-ES_tradnl" sz="900" dirty="0" err="1" smtClean="0"/>
              <a:t>Vol</a:t>
            </a:r>
            <a:r>
              <a:rPr lang="es-ES_tradnl" sz="900" dirty="0" smtClean="0"/>
              <a:t> 65 </a:t>
            </a:r>
            <a:r>
              <a:rPr lang="es-ES_tradnl" sz="900" dirty="0" err="1" smtClean="0"/>
              <a:t>Supplement</a:t>
            </a:r>
            <a:r>
              <a:rPr lang="es-ES_tradnl" sz="900" dirty="0" smtClean="0"/>
              <a:t> III.</a:t>
            </a:r>
            <a:endParaRPr lang="es-ES_tradnl" sz="900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2514600" y="381000"/>
            <a:ext cx="4653208" cy="5586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3200" b="1" dirty="0" smtClean="0">
                <a:latin typeface="+mn-lt"/>
              </a:rPr>
              <a:t>Estrategias de tratamiento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4691" y="381000"/>
            <a:ext cx="2058909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ea typeface="+mj-ea"/>
                <a:cs typeface="+mj-cs"/>
              </a:defRPr>
            </a:lvl1pPr>
          </a:lstStyle>
          <a:p>
            <a:r>
              <a:rPr lang="es-AR" dirty="0"/>
              <a:t>Estadio </a:t>
            </a:r>
            <a:r>
              <a:rPr lang="es-AR" dirty="0" err="1" smtClean="0"/>
              <a:t>IIB</a:t>
            </a:r>
            <a:r>
              <a:rPr lang="es-AR" dirty="0" smtClean="0"/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 txBox="1"/>
          <p:nvPr/>
        </p:nvSpPr>
        <p:spPr>
          <a:xfrm>
            <a:off x="836162" y="2864584"/>
            <a:ext cx="43454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 smtClean="0"/>
              <a:t>Quimio </a:t>
            </a:r>
            <a:r>
              <a:rPr lang="es-ES" sz="2000" dirty="0" smtClean="0"/>
              <a:t>+ </a:t>
            </a:r>
            <a:r>
              <a:rPr lang="es-ES_tradnl" sz="2000" dirty="0" smtClean="0"/>
              <a:t>radioterapia</a:t>
            </a:r>
            <a:r>
              <a:rPr lang="es-ES" sz="2000" dirty="0" smtClean="0"/>
              <a:t> inducción</a:t>
            </a:r>
          </a:p>
          <a:p>
            <a:r>
              <a:rPr lang="es-ES" sz="2000" dirty="0" smtClean="0"/>
              <a:t>+</a:t>
            </a:r>
          </a:p>
          <a:p>
            <a:r>
              <a:rPr lang="es-ES" sz="2000" dirty="0" smtClean="0"/>
              <a:t>cirugía</a:t>
            </a:r>
          </a:p>
          <a:p>
            <a:r>
              <a:rPr lang="es-ES" sz="2000" dirty="0" smtClean="0"/>
              <a:t>+</a:t>
            </a:r>
          </a:p>
          <a:p>
            <a:r>
              <a:rPr lang="es-ES" sz="2000" dirty="0" smtClean="0"/>
              <a:t>quimioterapia post-operatoria .</a:t>
            </a:r>
            <a:endParaRPr lang="es-ES_tradnl" sz="2000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519615" y="552732"/>
            <a:ext cx="8078487" cy="964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3200" b="1" dirty="0" smtClean="0">
                <a:latin typeface="+mn-lt"/>
              </a:rPr>
              <a:t>Estrategias de tratamiento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36160" y="2176140"/>
            <a:ext cx="4193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 smtClean="0"/>
              <a:t>T3</a:t>
            </a:r>
            <a:r>
              <a:rPr lang="es-ES_tradnl" sz="2000" b="1" dirty="0" smtClean="0"/>
              <a:t> </a:t>
            </a:r>
            <a:r>
              <a:rPr lang="es-ES_tradnl" sz="2000" b="1" dirty="0" err="1"/>
              <a:t>N0</a:t>
            </a:r>
            <a:r>
              <a:rPr lang="es-ES_tradnl" sz="2000" b="1" dirty="0"/>
              <a:t> </a:t>
            </a:r>
            <a:r>
              <a:rPr lang="es-ES_tradnl" sz="2000" b="1" dirty="0" err="1" smtClean="0"/>
              <a:t>M0</a:t>
            </a:r>
            <a:r>
              <a:rPr lang="es-ES_tradnl" sz="2000" b="1" dirty="0"/>
              <a:t> </a:t>
            </a:r>
            <a:r>
              <a:rPr lang="es-ES_tradnl" sz="2000" b="1" dirty="0" smtClean="0"/>
              <a:t>y </a:t>
            </a:r>
            <a:r>
              <a:rPr lang="es-ES_tradnl" sz="2000" b="1" dirty="0" err="1"/>
              <a:t>y</a:t>
            </a:r>
            <a:r>
              <a:rPr lang="es-ES_tradnl" sz="2000" b="1" dirty="0"/>
              <a:t> </a:t>
            </a:r>
            <a:r>
              <a:rPr lang="es-ES_tradnl" sz="2000" b="1" dirty="0" err="1"/>
              <a:t>T3</a:t>
            </a:r>
            <a:r>
              <a:rPr lang="es-ES_tradnl" sz="2000" b="1" dirty="0"/>
              <a:t> </a:t>
            </a:r>
            <a:r>
              <a:rPr lang="es-ES_tradnl" sz="2000" b="1" dirty="0" err="1"/>
              <a:t>N0</a:t>
            </a:r>
            <a:r>
              <a:rPr lang="es-ES_tradnl" sz="2000" b="1" dirty="0"/>
              <a:t> </a:t>
            </a:r>
            <a:r>
              <a:rPr lang="es-ES_tradnl" sz="2000" b="1" dirty="0" err="1" smtClean="0"/>
              <a:t>M0</a:t>
            </a:r>
            <a:r>
              <a:rPr lang="es-ES_tradnl" sz="2000" b="1" dirty="0" smtClean="0"/>
              <a:t> del SULCUS</a:t>
            </a:r>
            <a:r>
              <a:rPr lang="es-ES" sz="2000" b="1" dirty="0" smtClean="0"/>
              <a:t>:</a:t>
            </a:r>
            <a:endParaRPr lang="es-ES_tradnl" sz="20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1765" t="23997" r="10386" b="5254"/>
          <a:stretch/>
        </p:blipFill>
        <p:spPr>
          <a:xfrm>
            <a:off x="6019800" y="1676400"/>
            <a:ext cx="2351136" cy="447967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4691" y="113234"/>
            <a:ext cx="2058909" cy="53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 b="1">
                <a:ea typeface="+mj-ea"/>
                <a:cs typeface="+mj-cs"/>
              </a:defRPr>
            </a:lvl1pPr>
          </a:lstStyle>
          <a:p>
            <a:r>
              <a:rPr lang="es-AR" dirty="0"/>
              <a:t>Estadio </a:t>
            </a:r>
            <a:r>
              <a:rPr lang="es-AR" dirty="0" err="1" smtClean="0"/>
              <a:t>IIB</a:t>
            </a:r>
            <a:r>
              <a:rPr lang="es-AR" dirty="0" smtClean="0"/>
              <a:t>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790" y="1170922"/>
            <a:ext cx="3687315" cy="623369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+mj-lt"/>
              </a:rPr>
              <a:t>Radioterapia</a:t>
            </a:r>
            <a:endParaRPr lang="es-ES_tradnl" sz="3600" b="1" dirty="0">
              <a:latin typeface="+mj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8790" y="2743200"/>
            <a:ext cx="8134350" cy="3701031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es-ES" sz="1800" dirty="0" smtClean="0"/>
              <a:t>Se </a:t>
            </a:r>
            <a:r>
              <a:rPr lang="es-ES_tradnl" sz="1800" dirty="0" smtClean="0"/>
              <a:t>aconseja el tratamiento radiante (RT) para los estadios tempranos del CNPC:</a:t>
            </a:r>
          </a:p>
          <a:p>
            <a:r>
              <a:rPr lang="es-ES_tradnl" sz="1800" dirty="0" smtClean="0"/>
              <a:t>a) Cuando no son pasibles de cirugía</a:t>
            </a:r>
          </a:p>
          <a:p>
            <a:r>
              <a:rPr lang="es-ES_tradnl" sz="1800" dirty="0" smtClean="0"/>
              <a:t>b) Cuando necesitan tratamiento radiante posterior a la cirugía.</a:t>
            </a:r>
          </a:p>
          <a:p>
            <a:r>
              <a:rPr lang="es-ES_tradnl" sz="1800" b="1" dirty="0" err="1" smtClean="0"/>
              <a:t>RT</a:t>
            </a:r>
            <a:r>
              <a:rPr lang="es-ES_tradnl" sz="1800" b="1" dirty="0" smtClean="0"/>
              <a:t> Externa con técnicas </a:t>
            </a:r>
            <a:r>
              <a:rPr lang="es-ES_tradnl" sz="1800" b="1" dirty="0" err="1" smtClean="0"/>
              <a:t>3D</a:t>
            </a:r>
            <a:r>
              <a:rPr lang="es-ES" sz="1800" b="1" baseline="0" dirty="0" smtClean="0"/>
              <a:t> :</a:t>
            </a:r>
          </a:p>
          <a:p>
            <a:pPr marL="0" indent="0">
              <a:buNone/>
            </a:pPr>
            <a:r>
              <a:rPr lang="es-ES_tradnl" sz="1800" dirty="0" smtClean="0"/>
              <a:t>	(Radioterapia Tridimensional Conformada) ó IMRT (Radioterapia de 	Intensidad </a:t>
            </a:r>
            <a:r>
              <a:rPr lang="es-ES" sz="1800" baseline="0" dirty="0" smtClean="0"/>
              <a:t> Modulada</a:t>
            </a:r>
            <a:r>
              <a:rPr lang="es-ES" sz="1800" dirty="0" smtClean="0"/>
              <a:t>).</a:t>
            </a:r>
          </a:p>
          <a:p>
            <a:r>
              <a:rPr lang="es-ES" sz="1800" b="1" dirty="0" smtClean="0"/>
              <a:t>SBRT / </a:t>
            </a:r>
            <a:r>
              <a:rPr lang="es-ES" sz="1800" b="1" dirty="0" err="1" smtClean="0"/>
              <a:t>SART</a:t>
            </a:r>
            <a:r>
              <a:rPr lang="es-ES" sz="1800" baseline="0" dirty="0" smtClean="0"/>
              <a:t> :</a:t>
            </a:r>
          </a:p>
          <a:p>
            <a:pPr marL="0" indent="0">
              <a:buNone/>
            </a:pPr>
            <a:r>
              <a:rPr lang="es-ES" sz="1800" baseline="0" dirty="0" smtClean="0"/>
              <a:t> </a:t>
            </a:r>
            <a:r>
              <a:rPr lang="es-ES" sz="1800" dirty="0" smtClean="0"/>
              <a:t>	</a:t>
            </a:r>
            <a:r>
              <a:rPr lang="es-ES" sz="1800" dirty="0" err="1" smtClean="0"/>
              <a:t>Stereotactic</a:t>
            </a:r>
            <a:r>
              <a:rPr lang="es-ES" sz="1800" dirty="0" smtClean="0"/>
              <a:t> </a:t>
            </a:r>
            <a:r>
              <a:rPr lang="es-ES" sz="1800" dirty="0" err="1" smtClean="0"/>
              <a:t>Body</a:t>
            </a:r>
            <a:r>
              <a:rPr lang="es-ES" sz="1800" dirty="0" smtClean="0"/>
              <a:t> </a:t>
            </a:r>
            <a:r>
              <a:rPr lang="es-ES" sz="1800" dirty="0" err="1" smtClean="0"/>
              <a:t>Radiation</a:t>
            </a:r>
            <a:r>
              <a:rPr lang="es-ES" sz="1800" dirty="0" smtClean="0"/>
              <a:t> </a:t>
            </a:r>
            <a:r>
              <a:rPr lang="es-ES" sz="1800" dirty="0" err="1" smtClean="0"/>
              <a:t>Therapy</a:t>
            </a:r>
            <a:r>
              <a:rPr lang="es-ES" sz="1800" dirty="0" smtClean="0"/>
              <a:t> / </a:t>
            </a:r>
            <a:r>
              <a:rPr lang="es-ES" sz="1800" dirty="0" err="1" smtClean="0"/>
              <a:t>Stereotactic</a:t>
            </a:r>
            <a:r>
              <a:rPr lang="es-ES" sz="1800" dirty="0" smtClean="0"/>
              <a:t> </a:t>
            </a:r>
            <a:r>
              <a:rPr lang="es-ES" sz="1800" dirty="0" err="1" smtClean="0"/>
              <a:t>Ablative</a:t>
            </a:r>
            <a:r>
              <a:rPr lang="es-ES" sz="1800" dirty="0" smtClean="0"/>
              <a:t> </a:t>
            </a:r>
            <a:r>
              <a:rPr lang="es-ES" sz="1800" dirty="0" err="1" smtClean="0"/>
              <a:t>Radiation</a:t>
            </a:r>
            <a:r>
              <a:rPr lang="es-ES" sz="1800" dirty="0" smtClean="0"/>
              <a:t> 	</a:t>
            </a:r>
            <a:r>
              <a:rPr lang="es-ES" sz="1800" dirty="0" err="1" smtClean="0"/>
              <a:t>Therapy</a:t>
            </a:r>
            <a:r>
              <a:rPr lang="es-ES" sz="1800" dirty="0" smtClean="0"/>
              <a:t> = Radioterapia </a:t>
            </a:r>
            <a:r>
              <a:rPr lang="es-ES" sz="1800" dirty="0" err="1" smtClean="0"/>
              <a:t>Estereotáxica</a:t>
            </a:r>
            <a:r>
              <a:rPr lang="es-ES" sz="1800" dirty="0" smtClean="0"/>
              <a:t> </a:t>
            </a:r>
            <a:r>
              <a:rPr lang="es-ES" sz="1800" dirty="0" err="1" smtClean="0"/>
              <a:t>Extracraneal</a:t>
            </a:r>
            <a:r>
              <a:rPr lang="es-ES" sz="1800" dirty="0" smtClean="0"/>
              <a:t> /Radioterapia Ablativa 	</a:t>
            </a:r>
            <a:r>
              <a:rPr lang="es-ES" sz="1800" dirty="0" err="1" smtClean="0"/>
              <a:t>Extracraneal</a:t>
            </a:r>
            <a:r>
              <a:rPr lang="es-ES" sz="1800" dirty="0" smtClean="0"/>
              <a:t>)</a:t>
            </a:r>
            <a:endParaRPr lang="es-ES_tradnl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35" y="134628"/>
            <a:ext cx="4548129" cy="22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3649" t="11572" r="21005" b="8596"/>
          <a:stretch/>
        </p:blipFill>
        <p:spPr>
          <a:xfrm>
            <a:off x="1828800" y="228600"/>
            <a:ext cx="5885245" cy="63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557010"/>
            <a:ext cx="2874976" cy="353637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9841" y="76844"/>
            <a:ext cx="3333809" cy="547919"/>
          </a:xfrm>
        </p:spPr>
        <p:txBody>
          <a:bodyPr>
            <a:noAutofit/>
          </a:bodyPr>
          <a:lstStyle/>
          <a:p>
            <a:r>
              <a:rPr lang="es-ES" sz="2800" b="1" dirty="0" smtClean="0"/>
              <a:t>Conclusiones</a:t>
            </a:r>
            <a:endParaRPr lang="es-ES_tradnl" sz="2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469840" y="1299008"/>
            <a:ext cx="482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Evaluación por cirugía torácica siempre</a:t>
            </a:r>
            <a:endParaRPr lang="es-ES_tradnl" dirty="0"/>
          </a:p>
        </p:txBody>
      </p:sp>
      <p:sp>
        <p:nvSpPr>
          <p:cNvPr id="6" name="CuadroTexto 5"/>
          <p:cNvSpPr txBox="1"/>
          <p:nvPr/>
        </p:nvSpPr>
        <p:spPr>
          <a:xfrm>
            <a:off x="469840" y="1978028"/>
            <a:ext cx="4821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Se recomienda la </a:t>
            </a:r>
            <a:r>
              <a:rPr lang="es-ES" dirty="0" err="1" smtClean="0"/>
              <a:t>lobectomía</a:t>
            </a:r>
            <a:r>
              <a:rPr lang="es-ES" dirty="0" smtClean="0"/>
              <a:t> de no haber contraindicaciones sino resección segmentarla</a:t>
            </a:r>
            <a:endParaRPr lang="es-ES_tradnl" dirty="0"/>
          </a:p>
        </p:txBody>
      </p:sp>
      <p:sp>
        <p:nvSpPr>
          <p:cNvPr id="7" name="CuadroTexto 6"/>
          <p:cNvSpPr txBox="1"/>
          <p:nvPr/>
        </p:nvSpPr>
        <p:spPr>
          <a:xfrm>
            <a:off x="469840" y="3018378"/>
            <a:ext cx="482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Efectuar </a:t>
            </a:r>
            <a:r>
              <a:rPr lang="es-ES" dirty="0" err="1" smtClean="0"/>
              <a:t>relevamiento</a:t>
            </a:r>
            <a:r>
              <a:rPr lang="es-ES" dirty="0" smtClean="0"/>
              <a:t> </a:t>
            </a:r>
            <a:r>
              <a:rPr lang="es-ES" dirty="0" err="1" smtClean="0"/>
              <a:t>mediastinal</a:t>
            </a:r>
            <a:r>
              <a:rPr lang="es-ES" dirty="0" smtClean="0"/>
              <a:t> o vaciamiento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ganglionar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469840" y="4033109"/>
            <a:ext cx="482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Considerar la VATS como alternativa</a:t>
            </a:r>
            <a:endParaRPr lang="es-ES_tradnl" dirty="0"/>
          </a:p>
        </p:txBody>
      </p:sp>
      <p:sp>
        <p:nvSpPr>
          <p:cNvPr id="9" name="CuadroTexto 8"/>
          <p:cNvSpPr txBox="1"/>
          <p:nvPr/>
        </p:nvSpPr>
        <p:spPr>
          <a:xfrm>
            <a:off x="469840" y="4770219"/>
            <a:ext cx="4821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Elegir la </a:t>
            </a:r>
            <a:r>
              <a:rPr lang="es-ES" dirty="0" err="1" smtClean="0"/>
              <a:t>lobectomía</a:t>
            </a:r>
            <a:r>
              <a:rPr lang="es-ES" dirty="0" smtClean="0"/>
              <a:t> extendida a la </a:t>
            </a:r>
            <a:r>
              <a:rPr lang="es-ES" dirty="0" err="1" smtClean="0"/>
              <a:t>neumonectomía</a:t>
            </a:r>
            <a:r>
              <a:rPr lang="es-ES" dirty="0" smtClean="0"/>
              <a:t> 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469841" y="772561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Estadío</a:t>
            </a:r>
            <a:r>
              <a:rPr lang="es-ES" b="1" baseline="0" dirty="0" smtClean="0"/>
              <a:t> I</a:t>
            </a:r>
            <a:endParaRPr lang="es-ES_tradnl" b="1" dirty="0"/>
          </a:p>
        </p:txBody>
      </p:sp>
      <p:sp>
        <p:nvSpPr>
          <p:cNvPr id="5" name="Rectángulo 4"/>
          <p:cNvSpPr/>
          <p:nvPr/>
        </p:nvSpPr>
        <p:spPr>
          <a:xfrm flipH="1">
            <a:off x="4710518" y="1638723"/>
            <a:ext cx="580350" cy="58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6589" y="247960"/>
            <a:ext cx="3333809" cy="5479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s-ES" sz="2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Conclusiones</a:t>
            </a:r>
            <a:endParaRPr lang="es-ES_tradnl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69841" y="1193198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Estadío</a:t>
            </a:r>
            <a:r>
              <a:rPr lang="es-ES" b="1" baseline="0" dirty="0" smtClean="0"/>
              <a:t> II</a:t>
            </a:r>
            <a:endParaRPr lang="es-ES_tradnl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69841" y="1919089"/>
            <a:ext cx="317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Considerar</a:t>
            </a:r>
            <a:r>
              <a:rPr lang="es-ES" baseline="0" dirty="0" smtClean="0"/>
              <a:t> el tratamiento con las siguientes variables de acuerdo al caso:</a:t>
            </a:r>
          </a:p>
          <a:p>
            <a:endParaRPr lang="es-ES" baseline="0" dirty="0" smtClean="0"/>
          </a:p>
          <a:p>
            <a:pPr marL="342900" indent="-342900">
              <a:buFont typeface="Wingdings" charset="0"/>
              <a:buChar char="Ø"/>
            </a:pPr>
            <a:r>
              <a:rPr lang="es-ES" baseline="0" dirty="0" smtClean="0"/>
              <a:t>Cirugía </a:t>
            </a:r>
          </a:p>
          <a:p>
            <a:pPr marL="342900" indent="-342900">
              <a:buFont typeface="Wingdings" charset="0"/>
              <a:buChar char="Ø"/>
            </a:pPr>
            <a:endParaRPr lang="es-ES" baseline="0" dirty="0" smtClean="0"/>
          </a:p>
          <a:p>
            <a:pPr marL="342900" indent="-342900">
              <a:buFont typeface="Wingdings" charset="0"/>
              <a:buChar char="Ø"/>
            </a:pPr>
            <a:r>
              <a:rPr lang="es-ES" baseline="0" dirty="0" err="1" smtClean="0"/>
              <a:t>Adyuvancia</a:t>
            </a:r>
            <a:endParaRPr lang="es-ES" baseline="0" dirty="0" smtClean="0"/>
          </a:p>
          <a:p>
            <a:pPr marL="342900" indent="-342900">
              <a:buFont typeface="Wingdings" charset="0"/>
              <a:buChar char="Ø"/>
            </a:pPr>
            <a:endParaRPr lang="es-ES" baseline="0" dirty="0" smtClean="0"/>
          </a:p>
          <a:p>
            <a:pPr marL="342900" indent="-342900">
              <a:buFont typeface="Wingdings" charset="0"/>
              <a:buChar char="Ø"/>
            </a:pPr>
            <a:r>
              <a:rPr lang="es-ES" baseline="0" dirty="0" err="1" smtClean="0"/>
              <a:t>Neoadyuvancia</a:t>
            </a:r>
            <a:r>
              <a:rPr lang="es-ES" baseline="0" dirty="0" smtClean="0"/>
              <a:t> </a:t>
            </a:r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060" y="1562530"/>
            <a:ext cx="3092337" cy="377434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33742" y="1817297"/>
            <a:ext cx="650636" cy="650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25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839" t="21567" r="5976" b="14521"/>
          <a:stretch/>
        </p:blipFill>
        <p:spPr>
          <a:xfrm>
            <a:off x="78666" y="1770071"/>
            <a:ext cx="4550484" cy="3814338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7010" t="18626" r="10487" b="20675"/>
          <a:stretch/>
        </p:blipFill>
        <p:spPr>
          <a:xfrm>
            <a:off x="4679450" y="1770070"/>
            <a:ext cx="4399119" cy="3814339"/>
          </a:xfrm>
          <a:prstGeom prst="rect">
            <a:avLst/>
          </a:prstGeom>
        </p:spPr>
      </p:pic>
      <p:sp>
        <p:nvSpPr>
          <p:cNvPr id="7" name="Sub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Algoritmos terapéuticos según el estadio</a:t>
            </a:r>
          </a:p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Estadio I y II </a:t>
            </a:r>
          </a:p>
        </p:txBody>
      </p:sp>
    </p:spTree>
    <p:extLst>
      <p:ext uri="{BB962C8B-B14F-4D97-AF65-F5344CB8AC3E}">
        <p14:creationId xmlns:p14="http://schemas.microsoft.com/office/powerpoint/2010/main" val="13262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3"/>
          <p:cNvSpPr txBox="1">
            <a:spLocks noGrp="1"/>
          </p:cNvSpPr>
          <p:nvPr>
            <p:ph type="subTitle" idx="1"/>
          </p:nvPr>
        </p:nvSpPr>
        <p:spPr>
          <a:xfrm>
            <a:off x="1140843" y="4932718"/>
            <a:ext cx="6858000" cy="1124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400" b="1" dirty="0" smtClean="0"/>
              <a:t>Dr Aranda Celestino</a:t>
            </a:r>
          </a:p>
          <a:p>
            <a:pPr algn="ctr"/>
            <a:r>
              <a:rPr lang="es-ES" sz="1600" dirty="0" smtClean="0"/>
              <a:t>Cirugía Torácica </a:t>
            </a:r>
          </a:p>
          <a:p>
            <a:pPr algn="ctr"/>
            <a:r>
              <a:rPr lang="es-ES" sz="1600" dirty="0" smtClean="0"/>
              <a:t>HGA Dr. Cosme Argerich - CABA</a:t>
            </a:r>
            <a:r>
              <a:rPr lang="es-ES" sz="1600" baseline="0" dirty="0" smtClean="0"/>
              <a:t>  -  </a:t>
            </a:r>
            <a:r>
              <a:rPr lang="es-ES" sz="1600" dirty="0" smtClean="0"/>
              <a:t>Sanatorio</a:t>
            </a:r>
            <a:r>
              <a:rPr lang="es-ES" sz="1600" baseline="0" dirty="0" smtClean="0"/>
              <a:t> Güemes</a:t>
            </a:r>
            <a:endParaRPr lang="es-ES_tradnl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40" y="1"/>
            <a:ext cx="1711953" cy="7190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080" y="160260"/>
            <a:ext cx="3189920" cy="8007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15" y="1333500"/>
            <a:ext cx="1684769" cy="18851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13" y="3550404"/>
            <a:ext cx="4302571" cy="9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839" t="21566" r="5976" b="20156"/>
          <a:stretch/>
        </p:blipFill>
        <p:spPr>
          <a:xfrm>
            <a:off x="1366595" y="1546922"/>
            <a:ext cx="6408681" cy="48982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334189" y="6157653"/>
            <a:ext cx="4336905" cy="673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30552" y="1218611"/>
            <a:ext cx="244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ESTADIO</a:t>
            </a:r>
            <a:r>
              <a:rPr lang="es-ES" sz="2800" b="1" baseline="0" dirty="0" smtClean="0"/>
              <a:t> I</a:t>
            </a:r>
            <a:endParaRPr lang="es-ES_tradnl" sz="2800" b="1" dirty="0"/>
          </a:p>
        </p:txBody>
      </p:sp>
      <p:sp>
        <p:nvSpPr>
          <p:cNvPr id="5" name="Subtítulo 2"/>
          <p:cNvSpPr>
            <a:spLocks noGrp="1"/>
          </p:cNvSpPr>
          <p:nvPr>
            <p:ph type="title"/>
          </p:nvPr>
        </p:nvSpPr>
        <p:spPr>
          <a:xfrm>
            <a:off x="640152" y="-8344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Algoritmos terapéuticos según el estadio</a:t>
            </a:r>
          </a:p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Estadio I y II </a:t>
            </a:r>
          </a:p>
        </p:txBody>
      </p:sp>
    </p:spTree>
    <p:extLst>
      <p:ext uri="{BB962C8B-B14F-4D97-AF65-F5344CB8AC3E}">
        <p14:creationId xmlns:p14="http://schemas.microsoft.com/office/powerpoint/2010/main" val="17760884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011" t="18626" r="7113" b="20675"/>
          <a:stretch/>
        </p:blipFill>
        <p:spPr>
          <a:xfrm>
            <a:off x="1124612" y="1281315"/>
            <a:ext cx="6489637" cy="52873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9910" y="1242116"/>
            <a:ext cx="244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ESTADIO</a:t>
            </a:r>
            <a:r>
              <a:rPr lang="es-ES" sz="2800" b="1" baseline="0" dirty="0" smtClean="0"/>
              <a:t> II</a:t>
            </a:r>
            <a:endParaRPr lang="es-ES_tradnl" sz="2800" b="1" dirty="0"/>
          </a:p>
        </p:txBody>
      </p:sp>
      <p:sp>
        <p:nvSpPr>
          <p:cNvPr id="6" name="Subtítulo 2"/>
          <p:cNvSpPr>
            <a:spLocks noGrp="1"/>
          </p:cNvSpPr>
          <p:nvPr>
            <p:ph type="title"/>
          </p:nvPr>
        </p:nvSpPr>
        <p:spPr>
          <a:xfrm>
            <a:off x="640152" y="-8344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Algoritmos terapéuticos según el estadio</a:t>
            </a:r>
          </a:p>
          <a:p>
            <a:pPr algn="ctr"/>
            <a:r>
              <a:rPr lang="es-ES" sz="26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Estadio I y II </a:t>
            </a:r>
          </a:p>
        </p:txBody>
      </p:sp>
    </p:spTree>
    <p:extLst>
      <p:ext uri="{BB962C8B-B14F-4D97-AF65-F5344CB8AC3E}">
        <p14:creationId xmlns:p14="http://schemas.microsoft.com/office/powerpoint/2010/main" val="8569797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279" y="333595"/>
            <a:ext cx="2111922" cy="580805"/>
          </a:xfrm>
        </p:spPr>
        <p:txBody>
          <a:bodyPr>
            <a:noAutofit/>
          </a:bodyPr>
          <a:lstStyle/>
          <a:p>
            <a:r>
              <a:rPr lang="es-ES" sz="2800" b="1" dirty="0" smtClean="0">
                <a:latin typeface="+mn-lt"/>
              </a:rPr>
              <a:t>Estadio I</a:t>
            </a:r>
            <a:endParaRPr lang="es-ES_tradnl" sz="2800" b="1" dirty="0">
              <a:latin typeface="+mn-l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68414" y="6236852"/>
            <a:ext cx="5675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smtClean="0"/>
              <a:t>Scott W., Howington J., Feigenberg S., Mousas B., Pisters K. Treatment of non-small cell lung cancer stage 1 and stage 2. ACCP evidence based clinical practice guidelines. Chest 2007;, 123:3: 234-242.</a:t>
            </a:r>
            <a:endParaRPr lang="es-ES_tradnl" sz="100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577690"/>
              </p:ext>
            </p:extLst>
          </p:nvPr>
        </p:nvGraphicFramePr>
        <p:xfrm>
          <a:off x="628650" y="1526736"/>
          <a:ext cx="7886699" cy="4423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131207" y="921300"/>
            <a:ext cx="3175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b="1" dirty="0" smtClean="0">
                <a:latin typeface="+mj-lt"/>
              </a:rPr>
              <a:t>Tratamiento Quirúrgico  </a:t>
            </a:r>
            <a:endParaRPr lang="es-ES_tradnl" sz="2500" b="1" dirty="0"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062216" y="1785443"/>
            <a:ext cx="72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73 %</a:t>
            </a:r>
            <a:endParaRPr lang="es-ES_tradnl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596246" y="2359726"/>
            <a:ext cx="9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58 %</a:t>
            </a:r>
            <a:endParaRPr lang="es-ES_tradnl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192261" y="2729058"/>
            <a:ext cx="9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48 %</a:t>
            </a:r>
            <a:endParaRPr lang="es-ES_tradnl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715016" y="3390960"/>
            <a:ext cx="9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33 %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86903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0014" y="884060"/>
            <a:ext cx="4409660" cy="576681"/>
          </a:xfrm>
        </p:spPr>
        <p:txBody>
          <a:bodyPr>
            <a:noAutofit/>
          </a:bodyPr>
          <a:lstStyle/>
          <a:p>
            <a:pPr algn="ctr"/>
            <a:r>
              <a:rPr lang="es-ES" sz="2700" b="1" dirty="0" err="1" smtClean="0">
                <a:latin typeface="+mn-lt"/>
              </a:rPr>
              <a:t>Lobectomía</a:t>
            </a:r>
            <a:r>
              <a:rPr lang="es-ES" sz="2700" b="1" dirty="0" smtClean="0">
                <a:latin typeface="+mn-lt"/>
              </a:rPr>
              <a:t> por Especialistas </a:t>
            </a:r>
            <a:endParaRPr lang="es-ES_tradnl" sz="2700" b="1" dirty="0">
              <a:latin typeface="+mn-lt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304465"/>
              </p:ext>
            </p:extLst>
          </p:nvPr>
        </p:nvGraphicFramePr>
        <p:xfrm>
          <a:off x="898973" y="1489166"/>
          <a:ext cx="6922739" cy="429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4493172" y="5975132"/>
            <a:ext cx="4650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smtClean="0"/>
              <a:t>Silvestri GA, lackland D, et al. Specialist achieve better outcomes than generalists for lung cancer surgery. Chest 1998; 114: 675-680.</a:t>
            </a:r>
            <a:endParaRPr lang="es-ES_tradnl" sz="100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68092" y="199737"/>
            <a:ext cx="2111922" cy="58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smtClean="0">
                <a:latin typeface="+mn-lt"/>
              </a:rPr>
              <a:t>Estadio I</a:t>
            </a:r>
            <a:endParaRPr lang="es-ES_tradnl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58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3494" y="669221"/>
            <a:ext cx="5083833" cy="580805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</a:rPr>
              <a:t>Cual</a:t>
            </a:r>
            <a:r>
              <a:rPr lang="es-ES" sz="2800" b="1" baseline="0" dirty="0" smtClean="0">
                <a:latin typeface="+mn-lt"/>
              </a:rPr>
              <a:t> es la cirugía más adecuada?</a:t>
            </a:r>
            <a:endParaRPr lang="es-ES_tradnl" sz="2800" b="1" dirty="0">
              <a:latin typeface="+mn-lt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9049" y="1416222"/>
            <a:ext cx="5381445" cy="4294137"/>
          </a:xfrm>
        </p:spPr>
        <p:txBody>
          <a:bodyPr>
            <a:noAutofit/>
          </a:bodyPr>
          <a:lstStyle/>
          <a:p>
            <a:r>
              <a:rPr lang="es-ES" sz="2400" b="1" dirty="0" err="1" smtClean="0"/>
              <a:t>Lobectomía</a:t>
            </a:r>
            <a:r>
              <a:rPr lang="es-ES" sz="2400" dirty="0" smtClean="0"/>
              <a:t> </a:t>
            </a:r>
          </a:p>
          <a:p>
            <a:pPr marL="0" indent="0">
              <a:buFontTx/>
              <a:buNone/>
            </a:pPr>
            <a:r>
              <a:rPr lang="es-ES" sz="2400" dirty="0" smtClean="0"/>
              <a:t>    </a:t>
            </a:r>
            <a:r>
              <a:rPr lang="es-ES" sz="2000" dirty="0" smtClean="0"/>
              <a:t>(Tratamiento estándar)</a:t>
            </a:r>
          </a:p>
          <a:p>
            <a:endParaRPr lang="es-ES" sz="2400" dirty="0" smtClean="0"/>
          </a:p>
          <a:p>
            <a:r>
              <a:rPr lang="es-ES" sz="2400" b="1" dirty="0" smtClean="0"/>
              <a:t>Resecciones </a:t>
            </a:r>
            <a:r>
              <a:rPr lang="es-ES" sz="2400" b="1" dirty="0" err="1" smtClean="0"/>
              <a:t>sublobares</a:t>
            </a:r>
            <a:r>
              <a:rPr lang="es-ES" sz="2400" b="1" dirty="0" smtClean="0"/>
              <a:t> </a:t>
            </a:r>
          </a:p>
          <a:p>
            <a:pPr marL="0" indent="0">
              <a:buFontTx/>
              <a:buNone/>
            </a:pPr>
            <a:r>
              <a:rPr lang="es-ES" sz="2000" dirty="0" smtClean="0"/>
              <a:t>     (&gt; nº de </a:t>
            </a:r>
            <a:r>
              <a:rPr lang="es-ES" sz="2000" dirty="0" err="1" smtClean="0"/>
              <a:t>rescidivadas</a:t>
            </a:r>
            <a:r>
              <a:rPr lang="es-ES" sz="2000" dirty="0" smtClean="0"/>
              <a:t> locales)</a:t>
            </a:r>
          </a:p>
          <a:p>
            <a:pPr lvl="1"/>
            <a:r>
              <a:rPr lang="es-ES" sz="2000" dirty="0" smtClean="0"/>
              <a:t>En pacientes mayores de 75 años)</a:t>
            </a:r>
          </a:p>
          <a:p>
            <a:pPr lvl="1"/>
            <a:r>
              <a:rPr lang="es-ES" sz="2000" dirty="0" smtClean="0"/>
              <a:t>En presencia de </a:t>
            </a:r>
            <a:r>
              <a:rPr lang="es-ES" sz="2000" dirty="0" err="1" smtClean="0"/>
              <a:t>comorbilidades</a:t>
            </a:r>
            <a:endParaRPr lang="es-ES" sz="2000" dirty="0" smtClean="0"/>
          </a:p>
          <a:p>
            <a:pPr lvl="1"/>
            <a:r>
              <a:rPr lang="es-ES" sz="2000" dirty="0" smtClean="0"/>
              <a:t>En tumores menores de 2 cm</a:t>
            </a:r>
            <a:r>
              <a:rPr lang="es-ES" sz="2000" baseline="0" dirty="0" smtClean="0"/>
              <a:t> </a:t>
            </a:r>
          </a:p>
          <a:p>
            <a:pPr lvl="1"/>
            <a:r>
              <a:rPr lang="es-ES" sz="2000" baseline="0" dirty="0" smtClean="0"/>
              <a:t>Un</a:t>
            </a:r>
            <a:r>
              <a:rPr lang="es-ES" sz="2000" dirty="0" smtClean="0"/>
              <a:t> margen de 1 cm puede considerarse adecuado para estas resecciones.</a:t>
            </a:r>
          </a:p>
          <a:p>
            <a:pPr lvl="1"/>
            <a:r>
              <a:rPr lang="es-ES" sz="2000" dirty="0" smtClean="0"/>
              <a:t>Se</a:t>
            </a:r>
            <a:r>
              <a:rPr lang="es-ES" sz="2000" baseline="0" dirty="0" smtClean="0"/>
              <a:t> p</a:t>
            </a:r>
            <a:r>
              <a:rPr lang="es-ES" sz="2000" dirty="0" smtClean="0"/>
              <a:t>ueden realizar</a:t>
            </a:r>
            <a:r>
              <a:rPr lang="es-ES" sz="2000" baseline="0" dirty="0" smtClean="0"/>
              <a:t> </a:t>
            </a:r>
            <a:r>
              <a:rPr lang="es-ES" sz="2000" dirty="0" smtClean="0"/>
              <a:t>sin diferencia significativa en cuanto a recurrencia local o supervivencia a largo plazo</a:t>
            </a:r>
          </a:p>
          <a:p>
            <a:endParaRPr lang="es-ES_tradnl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5970590" y="6120984"/>
            <a:ext cx="299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smtClean="0"/>
              <a:t>Rami-Porta R, Tsuboi M, et al. Resecciones sublobares. Eur Respir J 2009; 33: 426-435</a:t>
            </a:r>
            <a:endParaRPr lang="es-ES_tradnl" sz="10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49538" b="8385"/>
          <a:stretch/>
        </p:blipFill>
        <p:spPr>
          <a:xfrm>
            <a:off x="6070958" y="1614578"/>
            <a:ext cx="2597834" cy="395775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15773" y="149564"/>
            <a:ext cx="2111922" cy="58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dirty="0" smtClean="0">
                <a:latin typeface="+mn-lt"/>
              </a:rPr>
              <a:t>Estadio I</a:t>
            </a:r>
            <a:endParaRPr lang="es-ES_tradnl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728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6855" y="383615"/>
            <a:ext cx="4688123" cy="753198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</a:rPr>
              <a:t>Resecciones </a:t>
            </a:r>
            <a:r>
              <a:rPr lang="es-ES" sz="2800" b="1" dirty="0" err="1" smtClean="0">
                <a:latin typeface="+mn-lt"/>
              </a:rPr>
              <a:t>sublobares</a:t>
            </a:r>
            <a:endParaRPr lang="es-ES_tradnl" sz="2800" dirty="0">
              <a:latin typeface="+mn-lt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2521" y="3752141"/>
            <a:ext cx="2974706" cy="274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/>
          <p:cNvSpPr txBox="1"/>
          <p:nvPr/>
        </p:nvSpPr>
        <p:spPr>
          <a:xfrm>
            <a:off x="6168474" y="6494707"/>
            <a:ext cx="33130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dirty="0" err="1" smtClean="0"/>
              <a:t>Thoracic</a:t>
            </a:r>
            <a:r>
              <a:rPr lang="es-ES_tradnl" sz="1000" dirty="0" smtClean="0"/>
              <a:t> </a:t>
            </a:r>
            <a:r>
              <a:rPr lang="es-ES_tradnl" sz="1000" dirty="0" err="1" smtClean="0"/>
              <a:t>surgery</a:t>
            </a:r>
            <a:r>
              <a:rPr lang="es-ES_tradnl" sz="1000" dirty="0" smtClean="0"/>
              <a:t> atlas / Mark K. Ferguson</a:t>
            </a:r>
            <a:r>
              <a:rPr lang="es-ES" sz="1000" baseline="0" dirty="0" smtClean="0"/>
              <a:t> - </a:t>
            </a:r>
            <a:r>
              <a:rPr lang="es-ES_tradnl" sz="1000" dirty="0" err="1" smtClean="0"/>
              <a:t>1st</a:t>
            </a:r>
            <a:r>
              <a:rPr lang="es-ES_tradnl" sz="1000" dirty="0" smtClean="0"/>
              <a:t> </a:t>
            </a:r>
            <a:r>
              <a:rPr lang="es-ES_tradnl" sz="1000" dirty="0" err="1" smtClean="0"/>
              <a:t>ed</a:t>
            </a:r>
            <a:r>
              <a:rPr lang="es-ES_tradnl" sz="1000" dirty="0" smtClean="0"/>
              <a:t>.</a:t>
            </a:r>
            <a:r>
              <a:rPr lang="es-ES" sz="1000" dirty="0" smtClean="0"/>
              <a:t> 2007</a:t>
            </a:r>
            <a:endParaRPr lang="es-ES_tradnl" sz="1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6168" t="39827" r="43715" b="18041"/>
          <a:stretch/>
        </p:blipFill>
        <p:spPr>
          <a:xfrm>
            <a:off x="5972941" y="1000596"/>
            <a:ext cx="2796749" cy="293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ángulo 8"/>
          <p:cNvSpPr txBox="1"/>
          <p:nvPr/>
        </p:nvSpPr>
        <p:spPr>
          <a:xfrm>
            <a:off x="414068" y="1715999"/>
            <a:ext cx="54142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s-ES" sz="2400" b="1" dirty="0" smtClean="0"/>
              <a:t>L</a:t>
            </a:r>
            <a:r>
              <a:rPr lang="es-ES_tradnl" sz="2400" b="1" dirty="0" smtClean="0"/>
              <a:t>a </a:t>
            </a:r>
            <a:r>
              <a:rPr lang="es-ES_tradnl" sz="2400" b="1" dirty="0" err="1" smtClean="0"/>
              <a:t>segmentectomía</a:t>
            </a:r>
            <a:r>
              <a:rPr lang="es-ES_tradnl" sz="2400" dirty="0" smtClean="0"/>
              <a:t> </a:t>
            </a:r>
            <a:r>
              <a:rPr lang="es-ES" sz="2400" dirty="0" smtClean="0"/>
              <a:t>(</a:t>
            </a:r>
            <a:r>
              <a:rPr lang="es-ES_tradnl" sz="2200" dirty="0" smtClean="0"/>
              <a:t>resección anatómica</a:t>
            </a:r>
            <a:r>
              <a:rPr lang="es-ES" sz="2200" dirty="0" smtClean="0"/>
              <a:t>)</a:t>
            </a:r>
            <a:r>
              <a:rPr lang="es-ES_tradnl" sz="2200" dirty="0" smtClean="0"/>
              <a:t> incluye la ligadura selectiva de bronquio, arteria y vena de un segmento determinado.</a:t>
            </a:r>
            <a:endParaRPr lang="es-ES_tradnl" sz="2200" dirty="0"/>
          </a:p>
        </p:txBody>
      </p:sp>
      <p:sp>
        <p:nvSpPr>
          <p:cNvPr id="10" name="Rectángulo 9"/>
          <p:cNvSpPr txBox="1"/>
          <p:nvPr/>
        </p:nvSpPr>
        <p:spPr>
          <a:xfrm>
            <a:off x="4385849" y="4707925"/>
            <a:ext cx="3174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</a:pPr>
            <a:r>
              <a:rPr lang="es-ES" sz="2400" dirty="0" smtClean="0"/>
              <a:t>L</a:t>
            </a:r>
            <a:r>
              <a:rPr lang="es-ES_tradnl" sz="2400" dirty="0" smtClean="0"/>
              <a:t>as resecciones </a:t>
            </a:r>
            <a:r>
              <a:rPr lang="es-ES_tradnl" sz="2400" b="1" dirty="0" smtClean="0"/>
              <a:t>en cuña</a:t>
            </a:r>
            <a:r>
              <a:rPr lang="es-ES_tradnl" sz="2400" dirty="0" smtClean="0"/>
              <a:t> (no anatómicas)</a:t>
            </a:r>
            <a:endParaRPr lang="es-ES" sz="2400" dirty="0" smtClean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89253" y="93212"/>
            <a:ext cx="2111922" cy="58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smtClean="0">
                <a:latin typeface="+mn-lt"/>
              </a:rPr>
              <a:t>Estadio I</a:t>
            </a:r>
            <a:endParaRPr lang="es-ES_tradnl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6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73242" y="205369"/>
            <a:ext cx="3149279" cy="887310"/>
          </a:xfrm>
        </p:spPr>
        <p:txBody>
          <a:bodyPr>
            <a:normAutofit/>
          </a:bodyPr>
          <a:lstStyle/>
          <a:p>
            <a:pPr algn="ctr"/>
            <a:r>
              <a:rPr lang="es-ES_tradnl" sz="2600" b="1" dirty="0" err="1" smtClean="0">
                <a:latin typeface="+mn-lt"/>
              </a:rPr>
              <a:t>Resección</a:t>
            </a:r>
            <a:r>
              <a:rPr lang="es-ES_tradnl" sz="2600" b="1" dirty="0" smtClean="0">
                <a:latin typeface="+mn-lt"/>
              </a:rPr>
              <a:t> por </a:t>
            </a:r>
            <a:r>
              <a:rPr lang="es-ES_tradnl" sz="2600" b="1" dirty="0" err="1" smtClean="0">
                <a:latin typeface="+mn-lt"/>
              </a:rPr>
              <a:t>VATS</a:t>
            </a:r>
            <a:endParaRPr lang="es-ES_tradnl" sz="2600" b="1" dirty="0" smtClean="0">
              <a:latin typeface="+mn-lt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00702" y="1560653"/>
            <a:ext cx="5345080" cy="4281702"/>
          </a:xfrm>
        </p:spPr>
        <p:txBody>
          <a:bodyPr>
            <a:normAutofit/>
          </a:bodyPr>
          <a:lstStyle/>
          <a:p>
            <a:r>
              <a:rPr lang="es-ES" sz="2200" smtClean="0"/>
              <a:t>Tasas similares de curación entre la VATS y las</a:t>
            </a:r>
            <a:r>
              <a:rPr lang="es-ES" sz="2200" baseline="0" smtClean="0"/>
              <a:t> Torecotomías</a:t>
            </a:r>
          </a:p>
          <a:p>
            <a:endParaRPr lang="es-ES" sz="2200" baseline="0" smtClean="0"/>
          </a:p>
          <a:p>
            <a:r>
              <a:rPr lang="es-ES" sz="2200" baseline="0" smtClean="0"/>
              <a:t>Con la VATS se disminuyen el número de toracotomías exploradoras</a:t>
            </a:r>
          </a:p>
          <a:p>
            <a:endParaRPr lang="es-ES" sz="2200" smtClean="0"/>
          </a:p>
          <a:p>
            <a:r>
              <a:rPr lang="es-ES" sz="2200" smtClean="0"/>
              <a:t>La VATS permite la exploración completa de la cavidad pleural, hilo y Mediastino</a:t>
            </a:r>
          </a:p>
          <a:p>
            <a:endParaRPr lang="es-ES" sz="2200" smtClean="0"/>
          </a:p>
          <a:p>
            <a:r>
              <a:rPr lang="es-ES" sz="2200" smtClean="0"/>
              <a:t>La VATS Reduce el trauma quirurgico</a:t>
            </a:r>
          </a:p>
          <a:p>
            <a:endParaRPr lang="es-ES_tradnl" sz="2200" dirty="0"/>
          </a:p>
        </p:txBody>
      </p:sp>
      <p:sp>
        <p:nvSpPr>
          <p:cNvPr id="6" name="Rectángulo 5"/>
          <p:cNvSpPr txBox="1"/>
          <p:nvPr/>
        </p:nvSpPr>
        <p:spPr>
          <a:xfrm>
            <a:off x="4325983" y="6310329"/>
            <a:ext cx="4818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smtClean="0"/>
              <a:t>Vergani C, Varolli F, Despini L, et al. Routine surgical videothoracoscopy as the first step of the planned resection for lung cancer. J thorac Cardiovasc Surg 2009; 138: 1206-1212.</a:t>
            </a:r>
            <a:endParaRPr lang="es-ES_tradnl" sz="100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9371" t="12578" r="14591" b="11782"/>
          <a:stretch/>
        </p:blipFill>
        <p:spPr>
          <a:xfrm>
            <a:off x="5988970" y="1077439"/>
            <a:ext cx="3025940" cy="259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8264" y="92055"/>
            <a:ext cx="2111922" cy="580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b="1" smtClean="0">
                <a:latin typeface="+mn-lt"/>
              </a:rPr>
              <a:t>Estadio I</a:t>
            </a:r>
            <a:endParaRPr lang="es-ES_tradnl" sz="28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1" b="8830"/>
          <a:stretch/>
        </p:blipFill>
        <p:spPr>
          <a:xfrm>
            <a:off x="5988970" y="3710070"/>
            <a:ext cx="3002630" cy="215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09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SDOfficeLightV0</Template>
  <TotalTime>4886</TotalTime>
  <Words>1258</Words>
  <Application>Microsoft Office PowerPoint</Application>
  <PresentationFormat>Presentación en pantalla (4:3)</PresentationFormat>
  <Paragraphs>210</Paragraphs>
  <Slides>20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Tema de Office</vt:lpstr>
      <vt:lpstr> CÁNCER DE PULMÓN NO CÉLULAS PEQUEÑAS (CPNCP) ABORDAJE Y MANEJO SEGÚN EL CONSENSO ARGENTINO  </vt:lpstr>
      <vt:lpstr>Algoritmos terapéuticos según el estadio Estadio I y II </vt:lpstr>
      <vt:lpstr>Algoritmos terapéuticos según el estadio Estadio I y II </vt:lpstr>
      <vt:lpstr>Algoritmos terapéuticos según el estadio Estadio I y II </vt:lpstr>
      <vt:lpstr>Estadio I</vt:lpstr>
      <vt:lpstr>Lobectomía por Especialistas </vt:lpstr>
      <vt:lpstr>Cual es la cirugía más adecuada?</vt:lpstr>
      <vt:lpstr>Resecciones sublobares</vt:lpstr>
      <vt:lpstr>Resección por VATS</vt:lpstr>
      <vt:lpstr>Relevamiento ganglionar vs vaciamiento mediastinal supervivencia</vt:lpstr>
      <vt:lpstr>Neumonectomía vs Lobectomía Extendida (5 años)</vt:lpstr>
      <vt:lpstr>Estrategias de tratamiento</vt:lpstr>
      <vt:lpstr>Presentación de PowerPoint</vt:lpstr>
      <vt:lpstr>Presentación de PowerPoint</vt:lpstr>
      <vt:lpstr>Estrategias de tratamiento</vt:lpstr>
      <vt:lpstr>Radioterapia</vt:lpstr>
      <vt:lpstr>Presentación de PowerPoint</vt:lpstr>
      <vt:lpstr>Conclusiones</vt:lpstr>
      <vt:lpstr>Conclusiones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celestino aranda</dc:creator>
  <cp:lastModifiedBy>celestino aranda</cp:lastModifiedBy>
  <cp:revision>518</cp:revision>
  <dcterms:created xsi:type="dcterms:W3CDTF">2014-09-15T00:43:41Z</dcterms:created>
  <dcterms:modified xsi:type="dcterms:W3CDTF">2014-10-10T05:27:17Z</dcterms:modified>
</cp:coreProperties>
</file>