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71" r:id="rId4"/>
    <p:sldId id="260" r:id="rId5"/>
    <p:sldId id="259" r:id="rId6"/>
    <p:sldId id="261" r:id="rId7"/>
    <p:sldId id="272" r:id="rId8"/>
    <p:sldId id="267" r:id="rId9"/>
    <p:sldId id="263" r:id="rId10"/>
    <p:sldId id="266" r:id="rId11"/>
    <p:sldId id="262" r:id="rId12"/>
    <p:sldId id="280" r:id="rId13"/>
    <p:sldId id="301" r:id="rId14"/>
    <p:sldId id="303" r:id="rId15"/>
    <p:sldId id="302" r:id="rId16"/>
    <p:sldId id="270" r:id="rId17"/>
    <p:sldId id="264" r:id="rId18"/>
    <p:sldId id="279" r:id="rId19"/>
    <p:sldId id="273" r:id="rId20"/>
    <p:sldId id="278" r:id="rId21"/>
    <p:sldId id="282" r:id="rId22"/>
    <p:sldId id="283" r:id="rId23"/>
    <p:sldId id="284" r:id="rId24"/>
    <p:sldId id="285" r:id="rId25"/>
    <p:sldId id="286" r:id="rId26"/>
    <p:sldId id="287" r:id="rId27"/>
    <p:sldId id="277" r:id="rId28"/>
    <p:sldId id="288" r:id="rId29"/>
    <p:sldId id="289" r:id="rId30"/>
    <p:sldId id="274" r:id="rId31"/>
    <p:sldId id="276" r:id="rId32"/>
    <p:sldId id="291" r:id="rId33"/>
    <p:sldId id="290" r:id="rId34"/>
    <p:sldId id="292" r:id="rId35"/>
    <p:sldId id="293" r:id="rId36"/>
    <p:sldId id="294" r:id="rId37"/>
    <p:sldId id="295" r:id="rId38"/>
    <p:sldId id="296" r:id="rId39"/>
    <p:sldId id="297" r:id="rId40"/>
    <p:sldId id="298" r:id="rId41"/>
    <p:sldId id="299" r:id="rId42"/>
    <p:sldId id="304" r:id="rId43"/>
    <p:sldId id="258" r:id="rId4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02" autoAdjust="0"/>
  </p:normalViewPr>
  <p:slideViewPr>
    <p:cSldViewPr snapToGrid="0">
      <p:cViewPr varScale="1">
        <p:scale>
          <a:sx n="57" d="100"/>
          <a:sy n="57" d="100"/>
        </p:scale>
        <p:origin x="67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8393-D977-4610-A729-96C69F2B989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AR"/>
        </a:p>
      </dgm:t>
    </dgm:pt>
    <dgm:pt modelId="{AF597CE8-0274-4D3D-82E6-9FE4F519C4B3}">
      <dgm:prSet phldrT="[Texto]" custT="1">
        <dgm:style>
          <a:lnRef idx="0">
            <a:schemeClr val="accent3"/>
          </a:lnRef>
          <a:fillRef idx="3">
            <a:schemeClr val="accent3"/>
          </a:fillRef>
          <a:effectRef idx="3">
            <a:schemeClr val="accent3"/>
          </a:effectRef>
          <a:fontRef idx="minor">
            <a:schemeClr val="lt1"/>
          </a:fontRef>
        </dgm:style>
      </dgm:prSet>
      <dgm:spPr>
        <a:solidFill>
          <a:schemeClr val="accent6">
            <a:lumMod val="60000"/>
            <a:lumOff val="40000"/>
          </a:schemeClr>
        </a:solidFill>
      </dgm:spPr>
      <dgm:t>
        <a:bodyPr/>
        <a:lstStyle/>
        <a:p>
          <a:pPr algn="ctr"/>
          <a:r>
            <a:rPr lang="es-AR" sz="2800" dirty="0" smtClean="0">
              <a:solidFill>
                <a:schemeClr val="tx1"/>
              </a:solidFill>
            </a:rPr>
            <a:t>                                    DI                              DE</a:t>
          </a:r>
          <a:endParaRPr lang="es-AR" sz="2800" dirty="0">
            <a:solidFill>
              <a:schemeClr val="tx1"/>
            </a:solidFill>
          </a:endParaRPr>
        </a:p>
      </dgm:t>
    </dgm:pt>
    <dgm:pt modelId="{F6C1F405-255D-4E0D-AB48-1454FE3D1994}" type="parTrans" cxnId="{52A7A627-F183-47A1-B703-65CEEE2B8ECB}">
      <dgm:prSet/>
      <dgm:spPr/>
      <dgm:t>
        <a:bodyPr/>
        <a:lstStyle/>
        <a:p>
          <a:endParaRPr lang="es-AR"/>
        </a:p>
      </dgm:t>
    </dgm:pt>
    <dgm:pt modelId="{F9EAD9BD-2E06-404D-BB18-AECA7A9807DA}" type="sibTrans" cxnId="{52A7A627-F183-47A1-B703-65CEEE2B8ECB}">
      <dgm:prSet/>
      <dgm:spPr/>
      <dgm:t>
        <a:bodyPr/>
        <a:lstStyle/>
        <a:p>
          <a:endParaRPr lang="es-AR"/>
        </a:p>
      </dgm:t>
    </dgm:pt>
    <dgm:pt modelId="{CAA2EFA2-6AE8-4F6E-8B28-76E733924F30}">
      <dgm:prSet phldrT="[Texto]" custT="1">
        <dgm:style>
          <a:lnRef idx="0">
            <a:schemeClr val="accent3"/>
          </a:lnRef>
          <a:fillRef idx="3">
            <a:schemeClr val="accent3"/>
          </a:fillRef>
          <a:effectRef idx="3">
            <a:schemeClr val="accent3"/>
          </a:effectRef>
          <a:fontRef idx="minor">
            <a:schemeClr val="lt1"/>
          </a:fontRef>
        </dgm:style>
      </dgm:prSet>
      <dgm:spPr>
        <a:solidFill>
          <a:schemeClr val="accent6">
            <a:lumMod val="40000"/>
            <a:lumOff val="60000"/>
          </a:schemeClr>
        </a:solidFill>
        <a:effectLst>
          <a:softEdge rad="31750"/>
        </a:effectLst>
      </dgm:spPr>
      <dgm:t>
        <a:bodyPr/>
        <a:lstStyle/>
        <a:p>
          <a:r>
            <a:rPr lang="es-AR" sz="2800" dirty="0" smtClean="0">
              <a:solidFill>
                <a:schemeClr val="tx1"/>
              </a:solidFill>
            </a:rPr>
            <a:t>Cánula con balón</a:t>
          </a:r>
        </a:p>
        <a:p>
          <a:r>
            <a:rPr lang="es-AR" sz="2800" dirty="0" smtClean="0">
              <a:solidFill>
                <a:schemeClr val="tx1"/>
              </a:solidFill>
            </a:rPr>
            <a:t>Cánula sin balón</a:t>
          </a:r>
        </a:p>
        <a:p>
          <a:r>
            <a:rPr lang="es-AR" sz="2800" dirty="0" smtClean="0">
              <a:solidFill>
                <a:schemeClr val="tx1"/>
              </a:solidFill>
            </a:rPr>
            <a:t>Cánula con balón</a:t>
          </a:r>
        </a:p>
        <a:p>
          <a:r>
            <a:rPr lang="es-AR" sz="2800" dirty="0" smtClean="0">
              <a:solidFill>
                <a:schemeClr val="tx1"/>
              </a:solidFill>
            </a:rPr>
            <a:t>Cánula sin balón</a:t>
          </a:r>
        </a:p>
      </dgm:t>
    </dgm:pt>
    <dgm:pt modelId="{7863830E-B3C5-449E-BFE8-C786D16F57AC}" type="parTrans" cxnId="{73A51FBC-C5EC-4B97-9618-E77CE15F136A}">
      <dgm:prSet/>
      <dgm:spPr/>
      <dgm:t>
        <a:bodyPr/>
        <a:lstStyle/>
        <a:p>
          <a:endParaRPr lang="es-AR"/>
        </a:p>
      </dgm:t>
    </dgm:pt>
    <dgm:pt modelId="{27C0F4D2-2416-4C8E-BE9B-02AFE8CC5C80}" type="sibTrans" cxnId="{73A51FBC-C5EC-4B97-9618-E77CE15F136A}">
      <dgm:prSet/>
      <dgm:spPr/>
      <dgm:t>
        <a:bodyPr/>
        <a:lstStyle/>
        <a:p>
          <a:endParaRPr lang="es-AR"/>
        </a:p>
      </dgm:t>
    </dgm:pt>
    <dgm:pt modelId="{F9CBD140-7FF7-45A1-B668-324EBCE61052}">
      <dgm:prSet phldrT="[Texto]" custT="1">
        <dgm:style>
          <a:lnRef idx="0">
            <a:schemeClr val="accent3"/>
          </a:lnRef>
          <a:fillRef idx="3">
            <a:schemeClr val="accent3"/>
          </a:fillRef>
          <a:effectRef idx="3">
            <a:schemeClr val="accent3"/>
          </a:effectRef>
          <a:fontRef idx="minor">
            <a:schemeClr val="lt1"/>
          </a:fontRef>
        </dgm:style>
      </dgm:prSet>
      <dgm:spPr>
        <a:solidFill>
          <a:schemeClr val="accent6">
            <a:lumMod val="40000"/>
            <a:lumOff val="60000"/>
          </a:schemeClr>
        </a:solidFill>
        <a:effectLst>
          <a:softEdge rad="31750"/>
        </a:effectLst>
      </dgm:spPr>
      <dgm:t>
        <a:bodyPr/>
        <a:lstStyle/>
        <a:p>
          <a:r>
            <a:rPr lang="es-AR" sz="2800" dirty="0" smtClean="0">
              <a:solidFill>
                <a:schemeClr val="tx1"/>
              </a:solidFill>
            </a:rPr>
            <a:t>9,7 mm</a:t>
          </a:r>
        </a:p>
        <a:p>
          <a:r>
            <a:rPr lang="es-AR" sz="2800" dirty="0" smtClean="0">
              <a:solidFill>
                <a:schemeClr val="tx1"/>
              </a:solidFill>
            </a:rPr>
            <a:t>10,85 mm</a:t>
          </a:r>
        </a:p>
        <a:p>
          <a:r>
            <a:rPr lang="es-AR" sz="2800" dirty="0" smtClean="0">
              <a:solidFill>
                <a:schemeClr val="tx1"/>
              </a:solidFill>
            </a:rPr>
            <a:t>11 mm</a:t>
          </a:r>
        </a:p>
        <a:p>
          <a:r>
            <a:rPr lang="es-AR" sz="2800" dirty="0" smtClean="0">
              <a:solidFill>
                <a:schemeClr val="tx1"/>
              </a:solidFill>
            </a:rPr>
            <a:t>11,9 mm</a:t>
          </a:r>
        </a:p>
      </dgm:t>
    </dgm:pt>
    <dgm:pt modelId="{652FE0A5-28E8-49D0-B9F5-4012C80D9377}" type="parTrans" cxnId="{6D190C28-FA2A-4844-9102-FD3970A51844}">
      <dgm:prSet/>
      <dgm:spPr/>
      <dgm:t>
        <a:bodyPr/>
        <a:lstStyle/>
        <a:p>
          <a:endParaRPr lang="es-AR"/>
        </a:p>
      </dgm:t>
    </dgm:pt>
    <dgm:pt modelId="{4A6BD678-27F1-483B-887F-88A35B3429CF}" type="sibTrans" cxnId="{6D190C28-FA2A-4844-9102-FD3970A51844}">
      <dgm:prSet/>
      <dgm:spPr/>
      <dgm:t>
        <a:bodyPr/>
        <a:lstStyle/>
        <a:p>
          <a:endParaRPr lang="es-AR"/>
        </a:p>
      </dgm:t>
    </dgm:pt>
    <dgm:pt modelId="{ADAED8AE-B8EA-4574-B857-D6CCB17FAD1E}">
      <dgm:prSet phldrT="[Texto]" custT="1">
        <dgm:style>
          <a:lnRef idx="0">
            <a:schemeClr val="accent3"/>
          </a:lnRef>
          <a:fillRef idx="3">
            <a:schemeClr val="accent3"/>
          </a:fillRef>
          <a:effectRef idx="3">
            <a:schemeClr val="accent3"/>
          </a:effectRef>
          <a:fontRef idx="minor">
            <a:schemeClr val="lt1"/>
          </a:fontRef>
        </dgm:style>
      </dgm:prSet>
      <dgm:spPr>
        <a:solidFill>
          <a:schemeClr val="accent6">
            <a:lumMod val="40000"/>
            <a:lumOff val="60000"/>
          </a:schemeClr>
        </a:solidFill>
        <a:effectLst>
          <a:softEdge rad="31750"/>
        </a:effectLst>
      </dgm:spPr>
      <dgm:t>
        <a:bodyPr/>
        <a:lstStyle/>
        <a:p>
          <a:r>
            <a:rPr lang="es-AR" sz="2800" dirty="0" smtClean="0">
              <a:solidFill>
                <a:schemeClr val="tx1"/>
              </a:solidFill>
            </a:rPr>
            <a:t>7 mm</a:t>
          </a:r>
        </a:p>
        <a:p>
          <a:r>
            <a:rPr lang="es-AR" sz="2800" dirty="0" smtClean="0">
              <a:solidFill>
                <a:schemeClr val="tx1"/>
              </a:solidFill>
            </a:rPr>
            <a:t>7 mm</a:t>
          </a:r>
        </a:p>
        <a:p>
          <a:r>
            <a:rPr lang="es-AR" sz="2800" dirty="0" smtClean="0">
              <a:solidFill>
                <a:schemeClr val="tx1"/>
              </a:solidFill>
            </a:rPr>
            <a:t>8 mm</a:t>
          </a:r>
        </a:p>
        <a:p>
          <a:r>
            <a:rPr lang="es-AR" sz="2800" dirty="0" smtClean="0">
              <a:solidFill>
                <a:schemeClr val="tx1"/>
              </a:solidFill>
            </a:rPr>
            <a:t>8 mm</a:t>
          </a:r>
        </a:p>
      </dgm:t>
    </dgm:pt>
    <dgm:pt modelId="{C60673F0-22C9-4A5B-9309-4585DADB54DF}" type="sibTrans" cxnId="{18E804DE-84AB-463E-9A8D-850355DEDA3C}">
      <dgm:prSet/>
      <dgm:spPr/>
      <dgm:t>
        <a:bodyPr/>
        <a:lstStyle/>
        <a:p>
          <a:endParaRPr lang="es-AR"/>
        </a:p>
      </dgm:t>
    </dgm:pt>
    <dgm:pt modelId="{FB36D2B5-E70A-4DC2-8F49-7E86445546F9}" type="parTrans" cxnId="{18E804DE-84AB-463E-9A8D-850355DEDA3C}">
      <dgm:prSet/>
      <dgm:spPr/>
      <dgm:t>
        <a:bodyPr/>
        <a:lstStyle/>
        <a:p>
          <a:endParaRPr lang="es-AR"/>
        </a:p>
      </dgm:t>
    </dgm:pt>
    <dgm:pt modelId="{3A4B5C65-1359-4FD2-9594-15030F73E5A4}" type="pres">
      <dgm:prSet presAssocID="{A7058393-D977-4610-A729-96C69F2B9890}" presName="composite" presStyleCnt="0">
        <dgm:presLayoutVars>
          <dgm:chMax val="1"/>
          <dgm:dir/>
          <dgm:resizeHandles val="exact"/>
        </dgm:presLayoutVars>
      </dgm:prSet>
      <dgm:spPr/>
      <dgm:t>
        <a:bodyPr/>
        <a:lstStyle/>
        <a:p>
          <a:endParaRPr lang="es-AR"/>
        </a:p>
      </dgm:t>
    </dgm:pt>
    <dgm:pt modelId="{1F44BE4D-8631-486D-9F89-47223D1FBCB4}" type="pres">
      <dgm:prSet presAssocID="{AF597CE8-0274-4D3D-82E6-9FE4F519C4B3}" presName="roof" presStyleLbl="dkBgShp" presStyleIdx="0" presStyleCnt="2" custScaleY="61694"/>
      <dgm:spPr/>
      <dgm:t>
        <a:bodyPr/>
        <a:lstStyle/>
        <a:p>
          <a:endParaRPr lang="es-AR"/>
        </a:p>
      </dgm:t>
    </dgm:pt>
    <dgm:pt modelId="{CC6A3609-34B2-4BAB-B210-A2D7513477D7}" type="pres">
      <dgm:prSet presAssocID="{AF597CE8-0274-4D3D-82E6-9FE4F519C4B3}" presName="pillars" presStyleCnt="0"/>
      <dgm:spPr/>
    </dgm:pt>
    <dgm:pt modelId="{7A96D446-0FF0-4F70-BF46-3BA19E2935CA}" type="pres">
      <dgm:prSet presAssocID="{AF597CE8-0274-4D3D-82E6-9FE4F519C4B3}" presName="pillar1" presStyleLbl="node1" presStyleIdx="0" presStyleCnt="3" custLinFactNeighborY="-9997">
        <dgm:presLayoutVars>
          <dgm:bulletEnabled val="1"/>
        </dgm:presLayoutVars>
      </dgm:prSet>
      <dgm:spPr/>
      <dgm:t>
        <a:bodyPr/>
        <a:lstStyle/>
        <a:p>
          <a:endParaRPr lang="es-AR"/>
        </a:p>
      </dgm:t>
    </dgm:pt>
    <dgm:pt modelId="{37D59819-ECA3-46D6-A98F-D9EC692F9D92}" type="pres">
      <dgm:prSet presAssocID="{ADAED8AE-B8EA-4574-B857-D6CCB17FAD1E}" presName="pillarX" presStyleLbl="node1" presStyleIdx="1" presStyleCnt="3" custLinFactNeighborX="-793" custLinFactNeighborY="-9997">
        <dgm:presLayoutVars>
          <dgm:bulletEnabled val="1"/>
        </dgm:presLayoutVars>
      </dgm:prSet>
      <dgm:spPr/>
      <dgm:t>
        <a:bodyPr/>
        <a:lstStyle/>
        <a:p>
          <a:endParaRPr lang="es-AR"/>
        </a:p>
      </dgm:t>
    </dgm:pt>
    <dgm:pt modelId="{6BC54B2F-0C44-4DC9-B4E1-4D7342D6028A}" type="pres">
      <dgm:prSet presAssocID="{F9CBD140-7FF7-45A1-B668-324EBCE61052}" presName="pillarX" presStyleLbl="node1" presStyleIdx="2" presStyleCnt="3" custLinFactNeighborY="-9997">
        <dgm:presLayoutVars>
          <dgm:bulletEnabled val="1"/>
        </dgm:presLayoutVars>
      </dgm:prSet>
      <dgm:spPr/>
      <dgm:t>
        <a:bodyPr/>
        <a:lstStyle/>
        <a:p>
          <a:endParaRPr lang="es-AR"/>
        </a:p>
      </dgm:t>
    </dgm:pt>
    <dgm:pt modelId="{B1054013-A355-40C6-9C1D-308174D225DF}" type="pres">
      <dgm:prSet presAssocID="{AF597CE8-0274-4D3D-82E6-9FE4F519C4B3}" presName="base" presStyleLbl="dkBgShp" presStyleIdx="1" presStyleCnt="2" custFlipVert="1" custScaleY="26986" custLinFactNeighborX="-419" custLinFactNeighborY="99378"/>
      <dgm:spPr/>
    </dgm:pt>
  </dgm:ptLst>
  <dgm:cxnLst>
    <dgm:cxn modelId="{6D190C28-FA2A-4844-9102-FD3970A51844}" srcId="{AF597CE8-0274-4D3D-82E6-9FE4F519C4B3}" destId="{F9CBD140-7FF7-45A1-B668-324EBCE61052}" srcOrd="2" destOrd="0" parTransId="{652FE0A5-28E8-49D0-B9F5-4012C80D9377}" sibTransId="{4A6BD678-27F1-483B-887F-88A35B3429CF}"/>
    <dgm:cxn modelId="{A82087AD-BAE8-4409-AE3C-196028DE393C}" type="presOf" srcId="{AF597CE8-0274-4D3D-82E6-9FE4F519C4B3}" destId="{1F44BE4D-8631-486D-9F89-47223D1FBCB4}" srcOrd="0" destOrd="0" presId="urn:microsoft.com/office/officeart/2005/8/layout/hList3"/>
    <dgm:cxn modelId="{52A7A627-F183-47A1-B703-65CEEE2B8ECB}" srcId="{A7058393-D977-4610-A729-96C69F2B9890}" destId="{AF597CE8-0274-4D3D-82E6-9FE4F519C4B3}" srcOrd="0" destOrd="0" parTransId="{F6C1F405-255D-4E0D-AB48-1454FE3D1994}" sibTransId="{F9EAD9BD-2E06-404D-BB18-AECA7A9807DA}"/>
    <dgm:cxn modelId="{B2D6E8B5-7858-482B-B437-4500550272C6}" type="presOf" srcId="{A7058393-D977-4610-A729-96C69F2B9890}" destId="{3A4B5C65-1359-4FD2-9594-15030F73E5A4}" srcOrd="0" destOrd="0" presId="urn:microsoft.com/office/officeart/2005/8/layout/hList3"/>
    <dgm:cxn modelId="{18E804DE-84AB-463E-9A8D-850355DEDA3C}" srcId="{AF597CE8-0274-4D3D-82E6-9FE4F519C4B3}" destId="{ADAED8AE-B8EA-4574-B857-D6CCB17FAD1E}" srcOrd="1" destOrd="0" parTransId="{FB36D2B5-E70A-4DC2-8F49-7E86445546F9}" sibTransId="{C60673F0-22C9-4A5B-9309-4585DADB54DF}"/>
    <dgm:cxn modelId="{1514597A-83CD-406B-8E15-56DBDDC07698}" type="presOf" srcId="{ADAED8AE-B8EA-4574-B857-D6CCB17FAD1E}" destId="{37D59819-ECA3-46D6-A98F-D9EC692F9D92}" srcOrd="0" destOrd="0" presId="urn:microsoft.com/office/officeart/2005/8/layout/hList3"/>
    <dgm:cxn modelId="{73A51FBC-C5EC-4B97-9618-E77CE15F136A}" srcId="{AF597CE8-0274-4D3D-82E6-9FE4F519C4B3}" destId="{CAA2EFA2-6AE8-4F6E-8B28-76E733924F30}" srcOrd="0" destOrd="0" parTransId="{7863830E-B3C5-449E-BFE8-C786D16F57AC}" sibTransId="{27C0F4D2-2416-4C8E-BE9B-02AFE8CC5C80}"/>
    <dgm:cxn modelId="{D6C48A76-96A1-42B3-90A7-F0831B1B0AB5}" type="presOf" srcId="{CAA2EFA2-6AE8-4F6E-8B28-76E733924F30}" destId="{7A96D446-0FF0-4F70-BF46-3BA19E2935CA}" srcOrd="0" destOrd="0" presId="urn:microsoft.com/office/officeart/2005/8/layout/hList3"/>
    <dgm:cxn modelId="{B5973438-9E5F-48F2-9974-EFF0B08EE8BD}" type="presOf" srcId="{F9CBD140-7FF7-45A1-B668-324EBCE61052}" destId="{6BC54B2F-0C44-4DC9-B4E1-4D7342D6028A}" srcOrd="0" destOrd="0" presId="urn:microsoft.com/office/officeart/2005/8/layout/hList3"/>
    <dgm:cxn modelId="{7AB8B405-5B1F-43F3-8722-70671481E2AB}" type="presParOf" srcId="{3A4B5C65-1359-4FD2-9594-15030F73E5A4}" destId="{1F44BE4D-8631-486D-9F89-47223D1FBCB4}" srcOrd="0" destOrd="0" presId="urn:microsoft.com/office/officeart/2005/8/layout/hList3"/>
    <dgm:cxn modelId="{7B524AC9-168B-4162-B4E2-8C1F3E06129E}" type="presParOf" srcId="{3A4B5C65-1359-4FD2-9594-15030F73E5A4}" destId="{CC6A3609-34B2-4BAB-B210-A2D7513477D7}" srcOrd="1" destOrd="0" presId="urn:microsoft.com/office/officeart/2005/8/layout/hList3"/>
    <dgm:cxn modelId="{65BC5635-E2B1-4E23-BCD2-A58837CB41DA}" type="presParOf" srcId="{CC6A3609-34B2-4BAB-B210-A2D7513477D7}" destId="{7A96D446-0FF0-4F70-BF46-3BA19E2935CA}" srcOrd="0" destOrd="0" presId="urn:microsoft.com/office/officeart/2005/8/layout/hList3"/>
    <dgm:cxn modelId="{1A281ED9-34BB-4D64-A94E-90C22BC99152}" type="presParOf" srcId="{CC6A3609-34B2-4BAB-B210-A2D7513477D7}" destId="{37D59819-ECA3-46D6-A98F-D9EC692F9D92}" srcOrd="1" destOrd="0" presId="urn:microsoft.com/office/officeart/2005/8/layout/hList3"/>
    <dgm:cxn modelId="{2557ECF7-B02F-42BE-B169-5A87CE85A83C}" type="presParOf" srcId="{CC6A3609-34B2-4BAB-B210-A2D7513477D7}" destId="{6BC54B2F-0C44-4DC9-B4E1-4D7342D6028A}" srcOrd="2" destOrd="0" presId="urn:microsoft.com/office/officeart/2005/8/layout/hList3"/>
    <dgm:cxn modelId="{863EB1F5-F9BC-4091-AE48-B7B0D0D21E72}" type="presParOf" srcId="{3A4B5C65-1359-4FD2-9594-15030F73E5A4}" destId="{B1054013-A355-40C6-9C1D-308174D225D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58393-D977-4610-A729-96C69F2B989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AR"/>
        </a:p>
      </dgm:t>
    </dgm:pt>
    <dgm:pt modelId="{AF597CE8-0274-4D3D-82E6-9FE4F519C4B3}">
      <dgm:prSet phldrT="[Texto]" custT="1">
        <dgm:style>
          <a:lnRef idx="0">
            <a:schemeClr val="accent3"/>
          </a:lnRef>
          <a:fillRef idx="3">
            <a:schemeClr val="accent3"/>
          </a:fillRef>
          <a:effectRef idx="3">
            <a:schemeClr val="accent3"/>
          </a:effectRef>
          <a:fontRef idx="minor">
            <a:schemeClr val="lt1"/>
          </a:fontRef>
        </dgm:style>
      </dgm:prSet>
      <dgm:spPr>
        <a:solidFill>
          <a:schemeClr val="accent6">
            <a:lumMod val="60000"/>
            <a:lumOff val="40000"/>
          </a:schemeClr>
        </a:solidFill>
      </dgm:spPr>
      <dgm:t>
        <a:bodyPr/>
        <a:lstStyle/>
        <a:p>
          <a:pPr algn="ctr"/>
          <a:r>
            <a:rPr lang="es-AR" sz="2800" dirty="0" smtClean="0">
              <a:solidFill>
                <a:schemeClr val="tx1"/>
              </a:solidFill>
            </a:rPr>
            <a:t>                                    DI                              DE</a:t>
          </a:r>
          <a:endParaRPr lang="es-AR" sz="2800" dirty="0">
            <a:solidFill>
              <a:schemeClr val="tx1"/>
            </a:solidFill>
          </a:endParaRPr>
        </a:p>
      </dgm:t>
    </dgm:pt>
    <dgm:pt modelId="{F6C1F405-255D-4E0D-AB48-1454FE3D1994}" type="parTrans" cxnId="{52A7A627-F183-47A1-B703-65CEEE2B8ECB}">
      <dgm:prSet/>
      <dgm:spPr/>
      <dgm:t>
        <a:bodyPr/>
        <a:lstStyle/>
        <a:p>
          <a:endParaRPr lang="es-AR"/>
        </a:p>
      </dgm:t>
    </dgm:pt>
    <dgm:pt modelId="{F9EAD9BD-2E06-404D-BB18-AECA7A9807DA}" type="sibTrans" cxnId="{52A7A627-F183-47A1-B703-65CEEE2B8ECB}">
      <dgm:prSet/>
      <dgm:spPr/>
      <dgm:t>
        <a:bodyPr/>
        <a:lstStyle/>
        <a:p>
          <a:endParaRPr lang="es-AR"/>
        </a:p>
      </dgm:t>
    </dgm:pt>
    <dgm:pt modelId="{CAA2EFA2-6AE8-4F6E-8B28-76E733924F30}">
      <dgm:prSet phldrT="[Texto]" custT="1">
        <dgm:style>
          <a:lnRef idx="0">
            <a:schemeClr val="accent3"/>
          </a:lnRef>
          <a:fillRef idx="3">
            <a:schemeClr val="accent3"/>
          </a:fillRef>
          <a:effectRef idx="3">
            <a:schemeClr val="accent3"/>
          </a:effectRef>
          <a:fontRef idx="minor">
            <a:schemeClr val="lt1"/>
          </a:fontRef>
        </dgm:style>
      </dgm:prSet>
      <dgm:spPr>
        <a:solidFill>
          <a:schemeClr val="accent6">
            <a:lumMod val="20000"/>
            <a:lumOff val="80000"/>
          </a:schemeClr>
        </a:solidFill>
      </dgm:spPr>
      <dgm:t>
        <a:bodyPr/>
        <a:lstStyle/>
        <a:p>
          <a:r>
            <a:rPr lang="es-AR" sz="2800" dirty="0" smtClean="0">
              <a:solidFill>
                <a:schemeClr val="tx1"/>
              </a:solidFill>
            </a:rPr>
            <a:t>Cánula con balón</a:t>
          </a:r>
        </a:p>
        <a:p>
          <a:r>
            <a:rPr lang="es-AR" sz="2800" dirty="0" smtClean="0">
              <a:solidFill>
                <a:schemeClr val="tx1"/>
              </a:solidFill>
            </a:rPr>
            <a:t>Cánula sin balón</a:t>
          </a:r>
        </a:p>
        <a:p>
          <a:r>
            <a:rPr lang="es-AR" sz="2800" dirty="0" smtClean="0">
              <a:solidFill>
                <a:schemeClr val="tx1"/>
              </a:solidFill>
            </a:rPr>
            <a:t>Cánula con balón</a:t>
          </a:r>
        </a:p>
        <a:p>
          <a:r>
            <a:rPr lang="es-AR" sz="2800" dirty="0" smtClean="0">
              <a:solidFill>
                <a:schemeClr val="tx1"/>
              </a:solidFill>
            </a:rPr>
            <a:t>Cánula sin balón</a:t>
          </a:r>
        </a:p>
      </dgm:t>
    </dgm:pt>
    <dgm:pt modelId="{7863830E-B3C5-449E-BFE8-C786D16F57AC}" type="parTrans" cxnId="{73A51FBC-C5EC-4B97-9618-E77CE15F136A}">
      <dgm:prSet/>
      <dgm:spPr/>
      <dgm:t>
        <a:bodyPr/>
        <a:lstStyle/>
        <a:p>
          <a:endParaRPr lang="es-AR"/>
        </a:p>
      </dgm:t>
    </dgm:pt>
    <dgm:pt modelId="{27C0F4D2-2416-4C8E-BE9B-02AFE8CC5C80}" type="sibTrans" cxnId="{73A51FBC-C5EC-4B97-9618-E77CE15F136A}">
      <dgm:prSet/>
      <dgm:spPr/>
      <dgm:t>
        <a:bodyPr/>
        <a:lstStyle/>
        <a:p>
          <a:endParaRPr lang="es-AR"/>
        </a:p>
      </dgm:t>
    </dgm:pt>
    <dgm:pt modelId="{F9CBD140-7FF7-45A1-B668-324EBCE61052}">
      <dgm:prSet phldrT="[Texto]" custT="1">
        <dgm:style>
          <a:lnRef idx="0">
            <a:schemeClr val="accent3"/>
          </a:lnRef>
          <a:fillRef idx="3">
            <a:schemeClr val="accent3"/>
          </a:fillRef>
          <a:effectRef idx="3">
            <a:schemeClr val="accent3"/>
          </a:effectRef>
          <a:fontRef idx="minor">
            <a:schemeClr val="lt1"/>
          </a:fontRef>
        </dgm:style>
      </dgm:prSet>
      <dgm:spPr>
        <a:solidFill>
          <a:schemeClr val="accent6">
            <a:lumMod val="20000"/>
            <a:lumOff val="80000"/>
          </a:schemeClr>
        </a:solidFill>
      </dgm:spPr>
      <dgm:t>
        <a:bodyPr/>
        <a:lstStyle/>
        <a:p>
          <a:r>
            <a:rPr lang="es-AR" sz="2800" dirty="0" smtClean="0">
              <a:solidFill>
                <a:schemeClr val="tx1"/>
              </a:solidFill>
            </a:rPr>
            <a:t>9,7 mm</a:t>
          </a:r>
        </a:p>
        <a:p>
          <a:r>
            <a:rPr lang="es-AR" sz="2800" dirty="0" smtClean="0">
              <a:solidFill>
                <a:schemeClr val="tx1"/>
              </a:solidFill>
            </a:rPr>
            <a:t>10,85 mm</a:t>
          </a:r>
        </a:p>
        <a:p>
          <a:r>
            <a:rPr lang="es-AR" sz="2800" dirty="0" smtClean="0">
              <a:solidFill>
                <a:schemeClr val="tx1"/>
              </a:solidFill>
            </a:rPr>
            <a:t>11 mm</a:t>
          </a:r>
        </a:p>
        <a:p>
          <a:r>
            <a:rPr lang="es-AR" sz="2800" dirty="0" smtClean="0">
              <a:solidFill>
                <a:schemeClr val="tx1"/>
              </a:solidFill>
            </a:rPr>
            <a:t>11,9 mm</a:t>
          </a:r>
        </a:p>
      </dgm:t>
    </dgm:pt>
    <dgm:pt modelId="{652FE0A5-28E8-49D0-B9F5-4012C80D9377}" type="parTrans" cxnId="{6D190C28-FA2A-4844-9102-FD3970A51844}">
      <dgm:prSet/>
      <dgm:spPr/>
      <dgm:t>
        <a:bodyPr/>
        <a:lstStyle/>
        <a:p>
          <a:endParaRPr lang="es-AR"/>
        </a:p>
      </dgm:t>
    </dgm:pt>
    <dgm:pt modelId="{4A6BD678-27F1-483B-887F-88A35B3429CF}" type="sibTrans" cxnId="{6D190C28-FA2A-4844-9102-FD3970A51844}">
      <dgm:prSet/>
      <dgm:spPr/>
      <dgm:t>
        <a:bodyPr/>
        <a:lstStyle/>
        <a:p>
          <a:endParaRPr lang="es-AR"/>
        </a:p>
      </dgm:t>
    </dgm:pt>
    <dgm:pt modelId="{ADAED8AE-B8EA-4574-B857-D6CCB17FAD1E}">
      <dgm:prSet phldrT="[Texto]" custT="1">
        <dgm:style>
          <a:lnRef idx="0">
            <a:schemeClr val="accent3"/>
          </a:lnRef>
          <a:fillRef idx="3">
            <a:schemeClr val="accent3"/>
          </a:fillRef>
          <a:effectRef idx="3">
            <a:schemeClr val="accent3"/>
          </a:effectRef>
          <a:fontRef idx="minor">
            <a:schemeClr val="lt1"/>
          </a:fontRef>
        </dgm:style>
      </dgm:prSet>
      <dgm:spPr>
        <a:solidFill>
          <a:schemeClr val="accent6">
            <a:lumMod val="20000"/>
            <a:lumOff val="80000"/>
          </a:schemeClr>
        </a:solidFill>
      </dgm:spPr>
      <dgm:t>
        <a:bodyPr/>
        <a:lstStyle/>
        <a:p>
          <a:r>
            <a:rPr lang="es-AR" sz="2800" dirty="0" smtClean="0">
              <a:solidFill>
                <a:schemeClr val="tx1"/>
              </a:solidFill>
            </a:rPr>
            <a:t>7 mm</a:t>
          </a:r>
        </a:p>
        <a:p>
          <a:r>
            <a:rPr lang="es-AR" sz="2800" dirty="0" smtClean="0">
              <a:solidFill>
                <a:schemeClr val="tx1"/>
              </a:solidFill>
            </a:rPr>
            <a:t>7 mm</a:t>
          </a:r>
        </a:p>
        <a:p>
          <a:r>
            <a:rPr lang="es-AR" sz="2800" dirty="0" smtClean="0">
              <a:solidFill>
                <a:schemeClr val="tx1"/>
              </a:solidFill>
            </a:rPr>
            <a:t>8 mm</a:t>
          </a:r>
        </a:p>
        <a:p>
          <a:r>
            <a:rPr lang="es-AR" sz="2800" dirty="0" smtClean="0">
              <a:solidFill>
                <a:schemeClr val="tx1"/>
              </a:solidFill>
            </a:rPr>
            <a:t>8 mm</a:t>
          </a:r>
        </a:p>
      </dgm:t>
    </dgm:pt>
    <dgm:pt modelId="{C60673F0-22C9-4A5B-9309-4585DADB54DF}" type="sibTrans" cxnId="{18E804DE-84AB-463E-9A8D-850355DEDA3C}">
      <dgm:prSet/>
      <dgm:spPr/>
      <dgm:t>
        <a:bodyPr/>
        <a:lstStyle/>
        <a:p>
          <a:endParaRPr lang="es-AR"/>
        </a:p>
      </dgm:t>
    </dgm:pt>
    <dgm:pt modelId="{FB36D2B5-E70A-4DC2-8F49-7E86445546F9}" type="parTrans" cxnId="{18E804DE-84AB-463E-9A8D-850355DEDA3C}">
      <dgm:prSet/>
      <dgm:spPr/>
      <dgm:t>
        <a:bodyPr/>
        <a:lstStyle/>
        <a:p>
          <a:endParaRPr lang="es-AR"/>
        </a:p>
      </dgm:t>
    </dgm:pt>
    <dgm:pt modelId="{3A4B5C65-1359-4FD2-9594-15030F73E5A4}" type="pres">
      <dgm:prSet presAssocID="{A7058393-D977-4610-A729-96C69F2B9890}" presName="composite" presStyleCnt="0">
        <dgm:presLayoutVars>
          <dgm:chMax val="1"/>
          <dgm:dir/>
          <dgm:resizeHandles val="exact"/>
        </dgm:presLayoutVars>
      </dgm:prSet>
      <dgm:spPr/>
      <dgm:t>
        <a:bodyPr/>
        <a:lstStyle/>
        <a:p>
          <a:endParaRPr lang="es-AR"/>
        </a:p>
      </dgm:t>
    </dgm:pt>
    <dgm:pt modelId="{1F44BE4D-8631-486D-9F89-47223D1FBCB4}" type="pres">
      <dgm:prSet presAssocID="{AF597CE8-0274-4D3D-82E6-9FE4F519C4B3}" presName="roof" presStyleLbl="dkBgShp" presStyleIdx="0" presStyleCnt="2" custScaleY="61694"/>
      <dgm:spPr/>
      <dgm:t>
        <a:bodyPr/>
        <a:lstStyle/>
        <a:p>
          <a:endParaRPr lang="es-AR"/>
        </a:p>
      </dgm:t>
    </dgm:pt>
    <dgm:pt modelId="{CC6A3609-34B2-4BAB-B210-A2D7513477D7}" type="pres">
      <dgm:prSet presAssocID="{AF597CE8-0274-4D3D-82E6-9FE4F519C4B3}" presName="pillars" presStyleCnt="0"/>
      <dgm:spPr/>
    </dgm:pt>
    <dgm:pt modelId="{7A96D446-0FF0-4F70-BF46-3BA19E2935CA}" type="pres">
      <dgm:prSet presAssocID="{AF597CE8-0274-4D3D-82E6-9FE4F519C4B3}" presName="pillar1" presStyleLbl="node1" presStyleIdx="0" presStyleCnt="3" custLinFactNeighborX="-147" custLinFactNeighborY="-11315">
        <dgm:presLayoutVars>
          <dgm:bulletEnabled val="1"/>
        </dgm:presLayoutVars>
      </dgm:prSet>
      <dgm:spPr/>
      <dgm:t>
        <a:bodyPr/>
        <a:lstStyle/>
        <a:p>
          <a:endParaRPr lang="es-AR"/>
        </a:p>
      </dgm:t>
    </dgm:pt>
    <dgm:pt modelId="{37D59819-ECA3-46D6-A98F-D9EC692F9D92}" type="pres">
      <dgm:prSet presAssocID="{ADAED8AE-B8EA-4574-B857-D6CCB17FAD1E}" presName="pillarX" presStyleLbl="node1" presStyleIdx="1" presStyleCnt="3" custLinFactNeighborX="-793" custLinFactNeighborY="-11315">
        <dgm:presLayoutVars>
          <dgm:bulletEnabled val="1"/>
        </dgm:presLayoutVars>
      </dgm:prSet>
      <dgm:spPr/>
      <dgm:t>
        <a:bodyPr/>
        <a:lstStyle/>
        <a:p>
          <a:endParaRPr lang="es-AR"/>
        </a:p>
      </dgm:t>
    </dgm:pt>
    <dgm:pt modelId="{6BC54B2F-0C44-4DC9-B4E1-4D7342D6028A}" type="pres">
      <dgm:prSet presAssocID="{F9CBD140-7FF7-45A1-B668-324EBCE61052}" presName="pillarX" presStyleLbl="node1" presStyleIdx="2" presStyleCnt="3" custLinFactNeighborX="-792" custLinFactNeighborY="-11315">
        <dgm:presLayoutVars>
          <dgm:bulletEnabled val="1"/>
        </dgm:presLayoutVars>
      </dgm:prSet>
      <dgm:spPr/>
      <dgm:t>
        <a:bodyPr/>
        <a:lstStyle/>
        <a:p>
          <a:endParaRPr lang="es-AR"/>
        </a:p>
      </dgm:t>
    </dgm:pt>
    <dgm:pt modelId="{B1054013-A355-40C6-9C1D-308174D225DF}" type="pres">
      <dgm:prSet presAssocID="{AF597CE8-0274-4D3D-82E6-9FE4F519C4B3}" presName="base" presStyleLbl="dkBgShp" presStyleIdx="1" presStyleCnt="2" custFlipVert="1" custScaleY="26986" custLinFactNeighborY="89691"/>
      <dgm:spPr/>
    </dgm:pt>
  </dgm:ptLst>
  <dgm:cxnLst>
    <dgm:cxn modelId="{6D190C28-FA2A-4844-9102-FD3970A51844}" srcId="{AF597CE8-0274-4D3D-82E6-9FE4F519C4B3}" destId="{F9CBD140-7FF7-45A1-B668-324EBCE61052}" srcOrd="2" destOrd="0" parTransId="{652FE0A5-28E8-49D0-B9F5-4012C80D9377}" sibTransId="{4A6BD678-27F1-483B-887F-88A35B3429CF}"/>
    <dgm:cxn modelId="{70BB4A83-FFB7-483D-AE04-5C6B5A193BD1}" type="presOf" srcId="{F9CBD140-7FF7-45A1-B668-324EBCE61052}" destId="{6BC54B2F-0C44-4DC9-B4E1-4D7342D6028A}" srcOrd="0" destOrd="0" presId="urn:microsoft.com/office/officeart/2005/8/layout/hList3"/>
    <dgm:cxn modelId="{0143B369-5F27-4B4B-904F-904322FF689D}" type="presOf" srcId="{ADAED8AE-B8EA-4574-B857-D6CCB17FAD1E}" destId="{37D59819-ECA3-46D6-A98F-D9EC692F9D92}" srcOrd="0" destOrd="0" presId="urn:microsoft.com/office/officeart/2005/8/layout/hList3"/>
    <dgm:cxn modelId="{52A7A627-F183-47A1-B703-65CEEE2B8ECB}" srcId="{A7058393-D977-4610-A729-96C69F2B9890}" destId="{AF597CE8-0274-4D3D-82E6-9FE4F519C4B3}" srcOrd="0" destOrd="0" parTransId="{F6C1F405-255D-4E0D-AB48-1454FE3D1994}" sibTransId="{F9EAD9BD-2E06-404D-BB18-AECA7A9807DA}"/>
    <dgm:cxn modelId="{69F6A24F-2E97-4639-8FF6-841E86611D87}" type="presOf" srcId="{AF597CE8-0274-4D3D-82E6-9FE4F519C4B3}" destId="{1F44BE4D-8631-486D-9F89-47223D1FBCB4}" srcOrd="0" destOrd="0" presId="urn:microsoft.com/office/officeart/2005/8/layout/hList3"/>
    <dgm:cxn modelId="{289C26AA-BB49-47B9-9646-7DBE16FDC39C}" type="presOf" srcId="{A7058393-D977-4610-A729-96C69F2B9890}" destId="{3A4B5C65-1359-4FD2-9594-15030F73E5A4}" srcOrd="0" destOrd="0" presId="urn:microsoft.com/office/officeart/2005/8/layout/hList3"/>
    <dgm:cxn modelId="{18E804DE-84AB-463E-9A8D-850355DEDA3C}" srcId="{AF597CE8-0274-4D3D-82E6-9FE4F519C4B3}" destId="{ADAED8AE-B8EA-4574-B857-D6CCB17FAD1E}" srcOrd="1" destOrd="0" parTransId="{FB36D2B5-E70A-4DC2-8F49-7E86445546F9}" sibTransId="{C60673F0-22C9-4A5B-9309-4585DADB54DF}"/>
    <dgm:cxn modelId="{73A51FBC-C5EC-4B97-9618-E77CE15F136A}" srcId="{AF597CE8-0274-4D3D-82E6-9FE4F519C4B3}" destId="{CAA2EFA2-6AE8-4F6E-8B28-76E733924F30}" srcOrd="0" destOrd="0" parTransId="{7863830E-B3C5-449E-BFE8-C786D16F57AC}" sibTransId="{27C0F4D2-2416-4C8E-BE9B-02AFE8CC5C80}"/>
    <dgm:cxn modelId="{4AA03EDA-4F49-4809-8396-72AD2E99FFEB}" type="presOf" srcId="{CAA2EFA2-6AE8-4F6E-8B28-76E733924F30}" destId="{7A96D446-0FF0-4F70-BF46-3BA19E2935CA}" srcOrd="0" destOrd="0" presId="urn:microsoft.com/office/officeart/2005/8/layout/hList3"/>
    <dgm:cxn modelId="{D1CEA650-848F-4C0F-B751-635A4D65BF27}" type="presParOf" srcId="{3A4B5C65-1359-4FD2-9594-15030F73E5A4}" destId="{1F44BE4D-8631-486D-9F89-47223D1FBCB4}" srcOrd="0" destOrd="0" presId="urn:microsoft.com/office/officeart/2005/8/layout/hList3"/>
    <dgm:cxn modelId="{29C56F02-F1C0-4530-8D60-441617CDF5F1}" type="presParOf" srcId="{3A4B5C65-1359-4FD2-9594-15030F73E5A4}" destId="{CC6A3609-34B2-4BAB-B210-A2D7513477D7}" srcOrd="1" destOrd="0" presId="urn:microsoft.com/office/officeart/2005/8/layout/hList3"/>
    <dgm:cxn modelId="{C774B28B-11F4-4EB3-A43B-654AF4679E8B}" type="presParOf" srcId="{CC6A3609-34B2-4BAB-B210-A2D7513477D7}" destId="{7A96D446-0FF0-4F70-BF46-3BA19E2935CA}" srcOrd="0" destOrd="0" presId="urn:microsoft.com/office/officeart/2005/8/layout/hList3"/>
    <dgm:cxn modelId="{B4C9723A-C11C-46B9-A243-8DC3AAEE249F}" type="presParOf" srcId="{CC6A3609-34B2-4BAB-B210-A2D7513477D7}" destId="{37D59819-ECA3-46D6-A98F-D9EC692F9D92}" srcOrd="1" destOrd="0" presId="urn:microsoft.com/office/officeart/2005/8/layout/hList3"/>
    <dgm:cxn modelId="{13B5E284-213C-4C72-9D9D-E52D16632E99}" type="presParOf" srcId="{CC6A3609-34B2-4BAB-B210-A2D7513477D7}" destId="{6BC54B2F-0C44-4DC9-B4E1-4D7342D6028A}" srcOrd="2" destOrd="0" presId="urn:microsoft.com/office/officeart/2005/8/layout/hList3"/>
    <dgm:cxn modelId="{BC6A9AF9-01C0-4F8E-A4AB-E888BC5C4A55}" type="presParOf" srcId="{3A4B5C65-1359-4FD2-9594-15030F73E5A4}" destId="{B1054013-A355-40C6-9C1D-308174D225DF}"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4BE4D-8631-486D-9F89-47223D1FBCB4}">
      <dsp:nvSpPr>
        <dsp:cNvPr id="0" name=""/>
        <dsp:cNvSpPr/>
      </dsp:nvSpPr>
      <dsp:spPr>
        <a:xfrm>
          <a:off x="0" y="139363"/>
          <a:ext cx="11334787" cy="621428"/>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                                    DI                              DE</a:t>
          </a:r>
          <a:endParaRPr lang="es-AR" sz="2800" kern="1200" dirty="0">
            <a:solidFill>
              <a:schemeClr val="tx1"/>
            </a:solidFill>
          </a:endParaRPr>
        </a:p>
      </dsp:txBody>
      <dsp:txXfrm>
        <a:off x="0" y="139363"/>
        <a:ext cx="11334787" cy="621428"/>
      </dsp:txXfrm>
    </dsp:sp>
    <dsp:sp modelId="{7A96D446-0FF0-4F70-BF46-3BA19E2935CA}">
      <dsp:nvSpPr>
        <dsp:cNvPr id="0" name=""/>
        <dsp:cNvSpPr/>
      </dsp:nvSpPr>
      <dsp:spPr>
        <a:xfrm>
          <a:off x="5534" y="742250"/>
          <a:ext cx="3774572" cy="2115279"/>
        </a:xfrm>
        <a:prstGeom prst="rect">
          <a:avLst/>
        </a:prstGeom>
        <a:solidFill>
          <a:schemeClr val="accent6">
            <a:lumMod val="40000"/>
            <a:lumOff val="60000"/>
          </a:schemeClr>
        </a:solidFill>
        <a:ln>
          <a:noFill/>
        </a:ln>
        <a:effectLst>
          <a:softEdge rad="31750"/>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Cánula con balón</a:t>
          </a:r>
        </a:p>
        <a:p>
          <a:pPr lvl="0" algn="ctr" defTabSz="1244600">
            <a:lnSpc>
              <a:spcPct val="90000"/>
            </a:lnSpc>
            <a:spcBef>
              <a:spcPct val="0"/>
            </a:spcBef>
            <a:spcAft>
              <a:spcPct val="35000"/>
            </a:spcAft>
          </a:pPr>
          <a:r>
            <a:rPr lang="es-AR" sz="2800" kern="1200" dirty="0" smtClean="0">
              <a:solidFill>
                <a:schemeClr val="tx1"/>
              </a:solidFill>
            </a:rPr>
            <a:t>Cánula sin balón</a:t>
          </a:r>
        </a:p>
        <a:p>
          <a:pPr lvl="0" algn="ctr" defTabSz="1244600">
            <a:lnSpc>
              <a:spcPct val="90000"/>
            </a:lnSpc>
            <a:spcBef>
              <a:spcPct val="0"/>
            </a:spcBef>
            <a:spcAft>
              <a:spcPct val="35000"/>
            </a:spcAft>
          </a:pPr>
          <a:r>
            <a:rPr lang="es-AR" sz="2800" kern="1200" dirty="0" smtClean="0">
              <a:solidFill>
                <a:schemeClr val="tx1"/>
              </a:solidFill>
            </a:rPr>
            <a:t>Cánula con balón</a:t>
          </a:r>
        </a:p>
        <a:p>
          <a:pPr lvl="0" algn="ctr" defTabSz="1244600">
            <a:lnSpc>
              <a:spcPct val="90000"/>
            </a:lnSpc>
            <a:spcBef>
              <a:spcPct val="0"/>
            </a:spcBef>
            <a:spcAft>
              <a:spcPct val="35000"/>
            </a:spcAft>
          </a:pPr>
          <a:r>
            <a:rPr lang="es-AR" sz="2800" kern="1200" dirty="0" smtClean="0">
              <a:solidFill>
                <a:schemeClr val="tx1"/>
              </a:solidFill>
            </a:rPr>
            <a:t>Cánula sin balón</a:t>
          </a:r>
        </a:p>
      </dsp:txBody>
      <dsp:txXfrm>
        <a:off x="5534" y="742250"/>
        <a:ext cx="3774572" cy="2115279"/>
      </dsp:txXfrm>
    </dsp:sp>
    <dsp:sp modelId="{37D59819-ECA3-46D6-A98F-D9EC692F9D92}">
      <dsp:nvSpPr>
        <dsp:cNvPr id="0" name=""/>
        <dsp:cNvSpPr/>
      </dsp:nvSpPr>
      <dsp:spPr>
        <a:xfrm>
          <a:off x="3750174" y="742250"/>
          <a:ext cx="3774572" cy="2115279"/>
        </a:xfrm>
        <a:prstGeom prst="rect">
          <a:avLst/>
        </a:prstGeom>
        <a:solidFill>
          <a:schemeClr val="accent6">
            <a:lumMod val="40000"/>
            <a:lumOff val="60000"/>
          </a:schemeClr>
        </a:solidFill>
        <a:ln>
          <a:noFill/>
        </a:ln>
        <a:effectLst>
          <a:softEdge rad="31750"/>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7 mm</a:t>
          </a:r>
        </a:p>
        <a:p>
          <a:pPr lvl="0" algn="ctr" defTabSz="1244600">
            <a:lnSpc>
              <a:spcPct val="90000"/>
            </a:lnSpc>
            <a:spcBef>
              <a:spcPct val="0"/>
            </a:spcBef>
            <a:spcAft>
              <a:spcPct val="35000"/>
            </a:spcAft>
          </a:pPr>
          <a:r>
            <a:rPr lang="es-AR" sz="2800" kern="1200" dirty="0" smtClean="0">
              <a:solidFill>
                <a:schemeClr val="tx1"/>
              </a:solidFill>
            </a:rPr>
            <a:t>7 mm</a:t>
          </a:r>
        </a:p>
        <a:p>
          <a:pPr lvl="0" algn="ctr" defTabSz="1244600">
            <a:lnSpc>
              <a:spcPct val="90000"/>
            </a:lnSpc>
            <a:spcBef>
              <a:spcPct val="0"/>
            </a:spcBef>
            <a:spcAft>
              <a:spcPct val="35000"/>
            </a:spcAft>
          </a:pPr>
          <a:r>
            <a:rPr lang="es-AR" sz="2800" kern="1200" dirty="0" smtClean="0">
              <a:solidFill>
                <a:schemeClr val="tx1"/>
              </a:solidFill>
            </a:rPr>
            <a:t>8 mm</a:t>
          </a:r>
        </a:p>
        <a:p>
          <a:pPr lvl="0" algn="ctr" defTabSz="1244600">
            <a:lnSpc>
              <a:spcPct val="90000"/>
            </a:lnSpc>
            <a:spcBef>
              <a:spcPct val="0"/>
            </a:spcBef>
            <a:spcAft>
              <a:spcPct val="35000"/>
            </a:spcAft>
          </a:pPr>
          <a:r>
            <a:rPr lang="es-AR" sz="2800" kern="1200" dirty="0" smtClean="0">
              <a:solidFill>
                <a:schemeClr val="tx1"/>
              </a:solidFill>
            </a:rPr>
            <a:t>8 mm</a:t>
          </a:r>
        </a:p>
      </dsp:txBody>
      <dsp:txXfrm>
        <a:off x="3750174" y="742250"/>
        <a:ext cx="3774572" cy="2115279"/>
      </dsp:txXfrm>
    </dsp:sp>
    <dsp:sp modelId="{6BC54B2F-0C44-4DC9-B4E1-4D7342D6028A}">
      <dsp:nvSpPr>
        <dsp:cNvPr id="0" name=""/>
        <dsp:cNvSpPr/>
      </dsp:nvSpPr>
      <dsp:spPr>
        <a:xfrm>
          <a:off x="7554679" y="742250"/>
          <a:ext cx="3774572" cy="2115279"/>
        </a:xfrm>
        <a:prstGeom prst="rect">
          <a:avLst/>
        </a:prstGeom>
        <a:solidFill>
          <a:schemeClr val="accent6">
            <a:lumMod val="40000"/>
            <a:lumOff val="60000"/>
          </a:schemeClr>
        </a:solidFill>
        <a:ln>
          <a:noFill/>
        </a:ln>
        <a:effectLst>
          <a:softEdge rad="31750"/>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9,7 mm</a:t>
          </a:r>
        </a:p>
        <a:p>
          <a:pPr lvl="0" algn="ctr" defTabSz="1244600">
            <a:lnSpc>
              <a:spcPct val="90000"/>
            </a:lnSpc>
            <a:spcBef>
              <a:spcPct val="0"/>
            </a:spcBef>
            <a:spcAft>
              <a:spcPct val="35000"/>
            </a:spcAft>
          </a:pPr>
          <a:r>
            <a:rPr lang="es-AR" sz="2800" kern="1200" dirty="0" smtClean="0">
              <a:solidFill>
                <a:schemeClr val="tx1"/>
              </a:solidFill>
            </a:rPr>
            <a:t>10,85 mm</a:t>
          </a:r>
        </a:p>
        <a:p>
          <a:pPr lvl="0" algn="ctr" defTabSz="1244600">
            <a:lnSpc>
              <a:spcPct val="90000"/>
            </a:lnSpc>
            <a:spcBef>
              <a:spcPct val="0"/>
            </a:spcBef>
            <a:spcAft>
              <a:spcPct val="35000"/>
            </a:spcAft>
          </a:pPr>
          <a:r>
            <a:rPr lang="es-AR" sz="2800" kern="1200" dirty="0" smtClean="0">
              <a:solidFill>
                <a:schemeClr val="tx1"/>
              </a:solidFill>
            </a:rPr>
            <a:t>11 mm</a:t>
          </a:r>
        </a:p>
        <a:p>
          <a:pPr lvl="0" algn="ctr" defTabSz="1244600">
            <a:lnSpc>
              <a:spcPct val="90000"/>
            </a:lnSpc>
            <a:spcBef>
              <a:spcPct val="0"/>
            </a:spcBef>
            <a:spcAft>
              <a:spcPct val="35000"/>
            </a:spcAft>
          </a:pPr>
          <a:r>
            <a:rPr lang="es-AR" sz="2800" kern="1200" dirty="0" smtClean="0">
              <a:solidFill>
                <a:schemeClr val="tx1"/>
              </a:solidFill>
            </a:rPr>
            <a:t>11,9 mm</a:t>
          </a:r>
        </a:p>
      </dsp:txBody>
      <dsp:txXfrm>
        <a:off x="7554679" y="742250"/>
        <a:ext cx="3774572" cy="2115279"/>
      </dsp:txXfrm>
    </dsp:sp>
    <dsp:sp modelId="{B1054013-A355-40C6-9C1D-308174D225DF}">
      <dsp:nvSpPr>
        <dsp:cNvPr id="0" name=""/>
        <dsp:cNvSpPr/>
      </dsp:nvSpPr>
      <dsp:spPr>
        <a:xfrm flipV="1">
          <a:off x="0" y="3294160"/>
          <a:ext cx="11334787" cy="6342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4BE4D-8631-486D-9F89-47223D1FBCB4}">
      <dsp:nvSpPr>
        <dsp:cNvPr id="0" name=""/>
        <dsp:cNvSpPr/>
      </dsp:nvSpPr>
      <dsp:spPr>
        <a:xfrm>
          <a:off x="0" y="139363"/>
          <a:ext cx="11334787" cy="621428"/>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                                    DI                              DE</a:t>
          </a:r>
          <a:endParaRPr lang="es-AR" sz="2800" kern="1200" dirty="0">
            <a:solidFill>
              <a:schemeClr val="tx1"/>
            </a:solidFill>
          </a:endParaRPr>
        </a:p>
      </dsp:txBody>
      <dsp:txXfrm>
        <a:off x="0" y="139363"/>
        <a:ext cx="11334787" cy="621428"/>
      </dsp:txXfrm>
    </dsp:sp>
    <dsp:sp modelId="{7A96D446-0FF0-4F70-BF46-3BA19E2935CA}">
      <dsp:nvSpPr>
        <dsp:cNvPr id="0" name=""/>
        <dsp:cNvSpPr/>
      </dsp:nvSpPr>
      <dsp:spPr>
        <a:xfrm>
          <a:off x="0" y="714371"/>
          <a:ext cx="3774572" cy="211527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Cánula con balón</a:t>
          </a:r>
        </a:p>
        <a:p>
          <a:pPr lvl="0" algn="ctr" defTabSz="1244600">
            <a:lnSpc>
              <a:spcPct val="90000"/>
            </a:lnSpc>
            <a:spcBef>
              <a:spcPct val="0"/>
            </a:spcBef>
            <a:spcAft>
              <a:spcPct val="35000"/>
            </a:spcAft>
          </a:pPr>
          <a:r>
            <a:rPr lang="es-AR" sz="2800" kern="1200" dirty="0" smtClean="0">
              <a:solidFill>
                <a:schemeClr val="tx1"/>
              </a:solidFill>
            </a:rPr>
            <a:t>Cánula sin balón</a:t>
          </a:r>
        </a:p>
        <a:p>
          <a:pPr lvl="0" algn="ctr" defTabSz="1244600">
            <a:lnSpc>
              <a:spcPct val="90000"/>
            </a:lnSpc>
            <a:spcBef>
              <a:spcPct val="0"/>
            </a:spcBef>
            <a:spcAft>
              <a:spcPct val="35000"/>
            </a:spcAft>
          </a:pPr>
          <a:r>
            <a:rPr lang="es-AR" sz="2800" kern="1200" dirty="0" smtClean="0">
              <a:solidFill>
                <a:schemeClr val="tx1"/>
              </a:solidFill>
            </a:rPr>
            <a:t>Cánula con balón</a:t>
          </a:r>
        </a:p>
        <a:p>
          <a:pPr lvl="0" algn="ctr" defTabSz="1244600">
            <a:lnSpc>
              <a:spcPct val="90000"/>
            </a:lnSpc>
            <a:spcBef>
              <a:spcPct val="0"/>
            </a:spcBef>
            <a:spcAft>
              <a:spcPct val="35000"/>
            </a:spcAft>
          </a:pPr>
          <a:r>
            <a:rPr lang="es-AR" sz="2800" kern="1200" dirty="0" smtClean="0">
              <a:solidFill>
                <a:schemeClr val="tx1"/>
              </a:solidFill>
            </a:rPr>
            <a:t>Cánula sin balón</a:t>
          </a:r>
        </a:p>
      </dsp:txBody>
      <dsp:txXfrm>
        <a:off x="0" y="714371"/>
        <a:ext cx="3774572" cy="2115279"/>
      </dsp:txXfrm>
    </dsp:sp>
    <dsp:sp modelId="{37D59819-ECA3-46D6-A98F-D9EC692F9D92}">
      <dsp:nvSpPr>
        <dsp:cNvPr id="0" name=""/>
        <dsp:cNvSpPr/>
      </dsp:nvSpPr>
      <dsp:spPr>
        <a:xfrm>
          <a:off x="3750174" y="714371"/>
          <a:ext cx="3774572" cy="211527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7 mm</a:t>
          </a:r>
        </a:p>
        <a:p>
          <a:pPr lvl="0" algn="ctr" defTabSz="1244600">
            <a:lnSpc>
              <a:spcPct val="90000"/>
            </a:lnSpc>
            <a:spcBef>
              <a:spcPct val="0"/>
            </a:spcBef>
            <a:spcAft>
              <a:spcPct val="35000"/>
            </a:spcAft>
          </a:pPr>
          <a:r>
            <a:rPr lang="es-AR" sz="2800" kern="1200" dirty="0" smtClean="0">
              <a:solidFill>
                <a:schemeClr val="tx1"/>
              </a:solidFill>
            </a:rPr>
            <a:t>7 mm</a:t>
          </a:r>
        </a:p>
        <a:p>
          <a:pPr lvl="0" algn="ctr" defTabSz="1244600">
            <a:lnSpc>
              <a:spcPct val="90000"/>
            </a:lnSpc>
            <a:spcBef>
              <a:spcPct val="0"/>
            </a:spcBef>
            <a:spcAft>
              <a:spcPct val="35000"/>
            </a:spcAft>
          </a:pPr>
          <a:r>
            <a:rPr lang="es-AR" sz="2800" kern="1200" dirty="0" smtClean="0">
              <a:solidFill>
                <a:schemeClr val="tx1"/>
              </a:solidFill>
            </a:rPr>
            <a:t>8 mm</a:t>
          </a:r>
        </a:p>
        <a:p>
          <a:pPr lvl="0" algn="ctr" defTabSz="1244600">
            <a:lnSpc>
              <a:spcPct val="90000"/>
            </a:lnSpc>
            <a:spcBef>
              <a:spcPct val="0"/>
            </a:spcBef>
            <a:spcAft>
              <a:spcPct val="35000"/>
            </a:spcAft>
          </a:pPr>
          <a:r>
            <a:rPr lang="es-AR" sz="2800" kern="1200" dirty="0" smtClean="0">
              <a:solidFill>
                <a:schemeClr val="tx1"/>
              </a:solidFill>
            </a:rPr>
            <a:t>8 mm</a:t>
          </a:r>
        </a:p>
      </dsp:txBody>
      <dsp:txXfrm>
        <a:off x="3750174" y="714371"/>
        <a:ext cx="3774572" cy="2115279"/>
      </dsp:txXfrm>
    </dsp:sp>
    <dsp:sp modelId="{6BC54B2F-0C44-4DC9-B4E1-4D7342D6028A}">
      <dsp:nvSpPr>
        <dsp:cNvPr id="0" name=""/>
        <dsp:cNvSpPr/>
      </dsp:nvSpPr>
      <dsp:spPr>
        <a:xfrm>
          <a:off x="7524785" y="714371"/>
          <a:ext cx="3774572" cy="2115279"/>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9,7 mm</a:t>
          </a:r>
        </a:p>
        <a:p>
          <a:pPr lvl="0" algn="ctr" defTabSz="1244600">
            <a:lnSpc>
              <a:spcPct val="90000"/>
            </a:lnSpc>
            <a:spcBef>
              <a:spcPct val="0"/>
            </a:spcBef>
            <a:spcAft>
              <a:spcPct val="35000"/>
            </a:spcAft>
          </a:pPr>
          <a:r>
            <a:rPr lang="es-AR" sz="2800" kern="1200" dirty="0" smtClean="0">
              <a:solidFill>
                <a:schemeClr val="tx1"/>
              </a:solidFill>
            </a:rPr>
            <a:t>10,85 mm</a:t>
          </a:r>
        </a:p>
        <a:p>
          <a:pPr lvl="0" algn="ctr" defTabSz="1244600">
            <a:lnSpc>
              <a:spcPct val="90000"/>
            </a:lnSpc>
            <a:spcBef>
              <a:spcPct val="0"/>
            </a:spcBef>
            <a:spcAft>
              <a:spcPct val="35000"/>
            </a:spcAft>
          </a:pPr>
          <a:r>
            <a:rPr lang="es-AR" sz="2800" kern="1200" dirty="0" smtClean="0">
              <a:solidFill>
                <a:schemeClr val="tx1"/>
              </a:solidFill>
            </a:rPr>
            <a:t>11 mm</a:t>
          </a:r>
        </a:p>
        <a:p>
          <a:pPr lvl="0" algn="ctr" defTabSz="1244600">
            <a:lnSpc>
              <a:spcPct val="90000"/>
            </a:lnSpc>
            <a:spcBef>
              <a:spcPct val="0"/>
            </a:spcBef>
            <a:spcAft>
              <a:spcPct val="35000"/>
            </a:spcAft>
          </a:pPr>
          <a:r>
            <a:rPr lang="es-AR" sz="2800" kern="1200" dirty="0" smtClean="0">
              <a:solidFill>
                <a:schemeClr val="tx1"/>
              </a:solidFill>
            </a:rPr>
            <a:t>11,9 mm</a:t>
          </a:r>
        </a:p>
      </dsp:txBody>
      <dsp:txXfrm>
        <a:off x="7524785" y="714371"/>
        <a:ext cx="3774572" cy="2115279"/>
      </dsp:txXfrm>
    </dsp:sp>
    <dsp:sp modelId="{B1054013-A355-40C6-9C1D-308174D225DF}">
      <dsp:nvSpPr>
        <dsp:cNvPr id="0" name=""/>
        <dsp:cNvSpPr/>
      </dsp:nvSpPr>
      <dsp:spPr>
        <a:xfrm flipV="1">
          <a:off x="0" y="3294160"/>
          <a:ext cx="11334787" cy="6342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490A6-3011-4594-B7AE-67BC4C16691E}" type="datetimeFigureOut">
              <a:rPr lang="es-AR" smtClean="0"/>
              <a:t>09/10/2014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7C959-489A-4196-A1B4-ECEB3979BD2B}" type="slidenum">
              <a:rPr lang="es-AR" smtClean="0"/>
              <a:t>‹Nº›</a:t>
            </a:fld>
            <a:endParaRPr lang="es-AR"/>
          </a:p>
        </p:txBody>
      </p:sp>
    </p:spTree>
    <p:extLst>
      <p:ext uri="{BB962C8B-B14F-4D97-AF65-F5344CB8AC3E}">
        <p14:creationId xmlns:p14="http://schemas.microsoft.com/office/powerpoint/2010/main" val="292028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a:t>
            </a:fld>
            <a:endParaRPr lang="es-AR"/>
          </a:p>
        </p:txBody>
      </p:sp>
    </p:spTree>
    <p:extLst>
      <p:ext uri="{BB962C8B-B14F-4D97-AF65-F5344CB8AC3E}">
        <p14:creationId xmlns:p14="http://schemas.microsoft.com/office/powerpoint/2010/main" val="2741705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b="0" i="0" u="none" strike="noStrike" kern="1200" baseline="0" dirty="0" smtClean="0">
                <a:solidFill>
                  <a:schemeClr val="tx1"/>
                </a:solidFill>
                <a:latin typeface="+mn-lt"/>
                <a:ea typeface="+mn-ea"/>
                <a:cs typeface="+mn-cs"/>
              </a:rPr>
              <a:t>Incluimos para nuestro análisis a todos los pacientes que ingresaron al CW </a:t>
            </a:r>
            <a:r>
              <a:rPr lang="es-AR" sz="1200" b="0" i="0" u="none" strike="noStrike" kern="1200" baseline="0" dirty="0" err="1" smtClean="0">
                <a:solidFill>
                  <a:schemeClr val="tx1"/>
                </a:solidFill>
                <a:latin typeface="+mn-lt"/>
                <a:ea typeface="+mn-ea"/>
                <a:cs typeface="+mn-cs"/>
              </a:rPr>
              <a:t>traqueotomizados</a:t>
            </a:r>
            <a:r>
              <a:rPr lang="es-AR" sz="1200" b="0" i="0" u="none" strike="noStrike" kern="1200" baseline="0" dirty="0" smtClean="0">
                <a:solidFill>
                  <a:schemeClr val="tx1"/>
                </a:solidFill>
                <a:latin typeface="+mn-lt"/>
                <a:ea typeface="+mn-ea"/>
                <a:cs typeface="+mn-cs"/>
              </a:rPr>
              <a:t> sin requerimientos de </a:t>
            </a:r>
            <a:r>
              <a:rPr lang="es-AR" sz="1200" b="0" i="0" u="none" strike="noStrike" kern="1200" baseline="0" dirty="0" err="1" smtClean="0">
                <a:solidFill>
                  <a:schemeClr val="tx1"/>
                </a:solidFill>
                <a:latin typeface="+mn-lt"/>
                <a:ea typeface="+mn-ea"/>
                <a:cs typeface="+mn-cs"/>
              </a:rPr>
              <a:t>AVMi</a:t>
            </a:r>
            <a:r>
              <a:rPr lang="es-AR" sz="1200" b="0" i="0" u="none" strike="noStrike" kern="1200" baseline="0" dirty="0" smtClean="0">
                <a:solidFill>
                  <a:schemeClr val="tx1"/>
                </a:solidFill>
                <a:latin typeface="+mn-lt"/>
                <a:ea typeface="+mn-ea"/>
                <a:cs typeface="+mn-cs"/>
              </a:rPr>
              <a:t>, en el período comprendido entre enero de 2004 y junio de 2011, con un seguimiento hasta diciembre de 2011 inclusive. Se eliminaron aquellos pacientes que durante su internación requirieron de </a:t>
            </a:r>
            <a:r>
              <a:rPr lang="es-AR" sz="1200" b="0" i="0" u="none" strike="noStrike" kern="1200" baseline="0" dirty="0" err="1" smtClean="0">
                <a:solidFill>
                  <a:schemeClr val="tx1"/>
                </a:solidFill>
                <a:latin typeface="+mn-lt"/>
                <a:ea typeface="+mn-ea"/>
                <a:cs typeface="+mn-cs"/>
              </a:rPr>
              <a:t>AVMi</a:t>
            </a:r>
            <a:r>
              <a:rPr lang="es-AR" sz="1200" b="0" i="0" u="none" strike="noStrike" kern="1200" baseline="0" dirty="0" smtClean="0">
                <a:solidFill>
                  <a:schemeClr val="tx1"/>
                </a:solidFill>
                <a:latin typeface="+mn-lt"/>
                <a:ea typeface="+mn-ea"/>
                <a:cs typeface="+mn-cs"/>
              </a:rPr>
              <a:t>. </a:t>
            </a:r>
          </a:p>
          <a:p>
            <a:r>
              <a:rPr lang="es-AR" sz="1200" b="0" i="0" u="none" strike="noStrike" kern="1200" baseline="0" dirty="0" smtClean="0">
                <a:solidFill>
                  <a:schemeClr val="tx1"/>
                </a:solidFill>
                <a:latin typeface="+mn-lt"/>
                <a:ea typeface="+mn-ea"/>
                <a:cs typeface="+mn-cs"/>
              </a:rPr>
              <a:t>Ingresaron 804 pacientes con TQT, 578 con requerimientos de </a:t>
            </a:r>
            <a:r>
              <a:rPr lang="es-AR" sz="1200" b="0" i="0" u="none" strike="noStrike" kern="1200" baseline="0" dirty="0" err="1" smtClean="0">
                <a:solidFill>
                  <a:schemeClr val="tx1"/>
                </a:solidFill>
                <a:latin typeface="+mn-lt"/>
                <a:ea typeface="+mn-ea"/>
                <a:cs typeface="+mn-cs"/>
              </a:rPr>
              <a:t>AVMi</a:t>
            </a:r>
            <a:r>
              <a:rPr lang="es-AR" sz="1200" b="0" i="0" u="none" strike="noStrike" kern="1200" baseline="0" dirty="0" smtClean="0">
                <a:solidFill>
                  <a:schemeClr val="tx1"/>
                </a:solidFill>
                <a:latin typeface="+mn-lt"/>
                <a:ea typeface="+mn-ea"/>
                <a:cs typeface="+mn-cs"/>
              </a:rPr>
              <a:t>. 226 sin </a:t>
            </a:r>
            <a:r>
              <a:rPr lang="es-AR" sz="1200" b="0" i="0" u="none" strike="noStrike" kern="1200" baseline="0" dirty="0" err="1" smtClean="0">
                <a:solidFill>
                  <a:schemeClr val="tx1"/>
                </a:solidFill>
                <a:latin typeface="+mn-lt"/>
                <a:ea typeface="+mn-ea"/>
                <a:cs typeface="+mn-cs"/>
              </a:rPr>
              <a:t>AVMi</a:t>
            </a:r>
            <a:r>
              <a:rPr lang="es-AR" sz="1200" b="0" i="0" u="none" strike="noStrike" kern="1200" baseline="0" dirty="0" smtClean="0">
                <a:solidFill>
                  <a:schemeClr val="tx1"/>
                </a:solidFill>
                <a:latin typeface="+mn-lt"/>
                <a:ea typeface="+mn-ea"/>
                <a:cs typeface="+mn-cs"/>
              </a:rPr>
              <a:t>. Fueron eliminados 45 por requerir </a:t>
            </a:r>
            <a:r>
              <a:rPr lang="es-AR" sz="1200" b="0" i="0" u="none" strike="noStrike" kern="1200" baseline="0" dirty="0" err="1" smtClean="0">
                <a:solidFill>
                  <a:schemeClr val="tx1"/>
                </a:solidFill>
                <a:latin typeface="+mn-lt"/>
                <a:ea typeface="+mn-ea"/>
                <a:cs typeface="+mn-cs"/>
              </a:rPr>
              <a:t>AVMi</a:t>
            </a:r>
            <a:r>
              <a:rPr lang="es-AR" sz="1200" b="0" i="0" u="none" strike="noStrike" kern="1200" baseline="0" dirty="0" smtClean="0">
                <a:solidFill>
                  <a:schemeClr val="tx1"/>
                </a:solidFill>
                <a:latin typeface="+mn-lt"/>
                <a:ea typeface="+mn-ea"/>
                <a:cs typeface="+mn-cs"/>
              </a:rPr>
              <a:t> durante la internación.</a:t>
            </a:r>
            <a:endParaRPr lang="es-AR" dirty="0" smtClean="0"/>
          </a:p>
          <a:p>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13</a:t>
            </a:fld>
            <a:endParaRPr lang="es-AR"/>
          </a:p>
        </p:txBody>
      </p:sp>
    </p:spTree>
    <p:extLst>
      <p:ext uri="{BB962C8B-B14F-4D97-AF65-F5344CB8AC3E}">
        <p14:creationId xmlns:p14="http://schemas.microsoft.com/office/powerpoint/2010/main" val="54326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15</a:t>
            </a:fld>
            <a:endParaRPr lang="es-AR"/>
          </a:p>
        </p:txBody>
      </p:sp>
    </p:spTree>
    <p:extLst>
      <p:ext uri="{BB962C8B-B14F-4D97-AF65-F5344CB8AC3E}">
        <p14:creationId xmlns:p14="http://schemas.microsoft.com/office/powerpoint/2010/main" val="278701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Traigo</a:t>
            </a:r>
            <a:r>
              <a:rPr lang="es-AR" baseline="0" dirty="0" smtClean="0"/>
              <a:t> este artículo para marcar cuestiones que podrían beneficiar a los EPOC, aunque </a:t>
            </a:r>
            <a:r>
              <a:rPr lang="es-AR" baseline="0" dirty="0" err="1" smtClean="0"/>
              <a:t>hablá</a:t>
            </a:r>
            <a:r>
              <a:rPr lang="es-AR" baseline="0" dirty="0" smtClean="0"/>
              <a:t> en general.</a:t>
            </a:r>
          </a:p>
          <a:p>
            <a:pPr marL="0" marR="0" indent="0" algn="l" defTabSz="914400" rtl="0" eaLnBrk="1" fontAlgn="auto" latinLnBrk="0" hangingPunct="1">
              <a:lnSpc>
                <a:spcPct val="100000"/>
              </a:lnSpc>
              <a:spcBef>
                <a:spcPts val="0"/>
              </a:spcBef>
              <a:spcAft>
                <a:spcPts val="0"/>
              </a:spcAft>
              <a:buClrTx/>
              <a:buSzTx/>
              <a:buFontTx/>
              <a:buNone/>
              <a:tabLst/>
              <a:defRPr/>
            </a:pPr>
            <a:r>
              <a:rPr lang="es-AR" sz="1200" u="sng" dirty="0" smtClean="0"/>
              <a:t>Aunque la decanulación no está exenta de riesgos, existen beneficios para el retiro de la misma.</a:t>
            </a:r>
            <a:endParaRPr lang="es-AR" dirty="0" smtClean="0"/>
          </a:p>
          <a:p>
            <a:r>
              <a:rPr lang="es-AR" dirty="0" smtClean="0"/>
              <a:t> Estas observaciones sugieren que la reducción de la glotis puede desempeñar una parte importante en el control de flujo de aire en pacientes con obstrucción de las vías respiratorias</a:t>
            </a:r>
            <a:r>
              <a:rPr lang="es-AR" baseline="0" dirty="0" smtClean="0"/>
              <a:t> (fue hecho en pacientes obstructivos en el año 82 </a:t>
            </a:r>
            <a:r>
              <a:rPr lang="es-AR" sz="1200" b="0" i="0" u="none" strike="noStrike" kern="1200" baseline="0" dirty="0" err="1" smtClean="0">
                <a:solidFill>
                  <a:schemeClr val="tx1"/>
                </a:solidFill>
                <a:latin typeface="+mn-lt"/>
                <a:ea typeface="+mn-ea"/>
                <a:cs typeface="+mn-cs"/>
              </a:rPr>
              <a:t>Higenbottam</a:t>
            </a:r>
            <a:r>
              <a:rPr lang="es-AR" sz="1200" b="0" i="0" u="none" strike="noStrike" kern="1200" baseline="0" dirty="0" smtClean="0">
                <a:solidFill>
                  <a:schemeClr val="tx1"/>
                </a:solidFill>
                <a:latin typeface="+mn-lt"/>
                <a:ea typeface="+mn-ea"/>
                <a:cs typeface="+mn-cs"/>
              </a:rPr>
              <a:t>).</a:t>
            </a:r>
          </a:p>
          <a:p>
            <a:r>
              <a:rPr lang="es-AR" sz="1200" b="0" i="0" u="none" strike="noStrike" kern="1200" baseline="0" dirty="0" smtClean="0">
                <a:solidFill>
                  <a:schemeClr val="tx1"/>
                </a:solidFill>
                <a:latin typeface="+mn-lt"/>
                <a:ea typeface="+mn-ea"/>
                <a:cs typeface="+mn-cs"/>
              </a:rPr>
              <a:t>La RLF puede proporcionar un beneficio sobre la función respiratoria en pacientes con patologías respiratorias primarias o secundarias a otras enfermedades. La RLF se acompaña de un tipo de patrón respiratorio que produce una ventilación más fisiológica y eficiente. La resistencia espiratoria aplicada por los labios determina un importante cambio en las  variables temporales del patrón ventilatorio y en el reclutamiento muscular respiratorio. En consecuencia, </a:t>
            </a:r>
            <a:r>
              <a:rPr lang="es-AR" sz="1200" b="0" i="0" u="none" strike="noStrike" kern="1200" baseline="0" dirty="0" err="1" smtClean="0">
                <a:solidFill>
                  <a:schemeClr val="tx1"/>
                </a:solidFill>
                <a:latin typeface="+mn-lt"/>
                <a:ea typeface="+mn-ea"/>
                <a:cs typeface="+mn-cs"/>
              </a:rPr>
              <a:t>seobservan</a:t>
            </a:r>
            <a:r>
              <a:rPr lang="es-AR" sz="1200" b="0" i="0" u="none" strike="noStrike" kern="1200" baseline="0" dirty="0" smtClean="0">
                <a:solidFill>
                  <a:schemeClr val="tx1"/>
                </a:solidFill>
                <a:latin typeface="+mn-lt"/>
                <a:ea typeface="+mn-ea"/>
                <a:cs typeface="+mn-cs"/>
              </a:rPr>
              <a:t> un aumento del volumen corriente, un mejor intercambio gaseoso y una disminución en el consumo de oxígeno.</a:t>
            </a:r>
            <a:endParaRPr lang="es-AR" dirty="0"/>
          </a:p>
        </p:txBody>
      </p:sp>
      <p:sp>
        <p:nvSpPr>
          <p:cNvPr id="4" name="Marcador de número de diapositiva 3"/>
          <p:cNvSpPr>
            <a:spLocks noGrp="1"/>
          </p:cNvSpPr>
          <p:nvPr>
            <p:ph type="sldNum" sz="quarter" idx="10"/>
          </p:nvPr>
        </p:nvSpPr>
        <p:spPr/>
        <p:txBody>
          <a:bodyPr/>
          <a:lstStyle/>
          <a:p>
            <a:fld id="{0A67C959-489A-4196-A1B4-ECEB3979BD2B}" type="slidenum">
              <a:rPr lang="es-AR" smtClean="0"/>
              <a:t>17</a:t>
            </a:fld>
            <a:endParaRPr lang="es-AR"/>
          </a:p>
        </p:txBody>
      </p:sp>
    </p:spTree>
    <p:extLst>
      <p:ext uri="{BB962C8B-B14F-4D97-AF65-F5344CB8AC3E}">
        <p14:creationId xmlns:p14="http://schemas.microsoft.com/office/powerpoint/2010/main" val="486196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la encuesta</a:t>
            </a:r>
            <a:r>
              <a:rPr lang="es-AR" baseline="0" dirty="0" smtClean="0"/>
              <a:t> que presentó </a:t>
            </a:r>
            <a:r>
              <a:rPr lang="es-AR" baseline="0" dirty="0" err="1" smtClean="0"/>
              <a:t>Stelfox</a:t>
            </a:r>
            <a:r>
              <a:rPr lang="es-AR" baseline="0" dirty="0" smtClean="0"/>
              <a:t> del grupo de </a:t>
            </a:r>
            <a:r>
              <a:rPr lang="es-AR" baseline="0" dirty="0" err="1" smtClean="0"/>
              <a:t>Hess</a:t>
            </a:r>
            <a:r>
              <a:rPr lang="es-AR" baseline="0" dirty="0" smtClean="0"/>
              <a:t> en el 2008 y luego en </a:t>
            </a:r>
            <a:r>
              <a:rPr lang="es-AR" baseline="0" dirty="0" err="1" smtClean="0"/>
              <a:t>Respiratory</a:t>
            </a:r>
            <a:r>
              <a:rPr lang="es-AR" baseline="0" dirty="0" smtClean="0"/>
              <a:t> </a:t>
            </a:r>
            <a:r>
              <a:rPr lang="es-AR" baseline="0" dirty="0" err="1" smtClean="0"/>
              <a:t>Care</a:t>
            </a:r>
            <a:r>
              <a:rPr lang="es-AR" baseline="0" dirty="0" smtClean="0"/>
              <a:t> no hacen ninguna salvedad sobre grupos de pacientes, solo consideran estas evaluaciones antes de </a:t>
            </a:r>
            <a:r>
              <a:rPr lang="es-AR" baseline="0" dirty="0" err="1" smtClean="0"/>
              <a:t>decanular</a:t>
            </a:r>
            <a:r>
              <a:rPr lang="es-AR" baseline="0" dirty="0" smtClean="0"/>
              <a:t>.</a:t>
            </a:r>
            <a:endParaRPr lang="es-AR" dirty="0"/>
          </a:p>
        </p:txBody>
      </p:sp>
      <p:sp>
        <p:nvSpPr>
          <p:cNvPr id="4" name="3 Marcador de número de diapositiva"/>
          <p:cNvSpPr>
            <a:spLocks noGrp="1"/>
          </p:cNvSpPr>
          <p:nvPr>
            <p:ph type="sldNum" sz="quarter" idx="10"/>
          </p:nvPr>
        </p:nvSpPr>
        <p:spPr/>
        <p:txBody>
          <a:bodyPr/>
          <a:lstStyle/>
          <a:p>
            <a:fld id="{0A67C959-489A-4196-A1B4-ECEB3979BD2B}" type="slidenum">
              <a:rPr lang="es-AR" smtClean="0"/>
              <a:t>18</a:t>
            </a:fld>
            <a:endParaRPr lang="es-AR"/>
          </a:p>
        </p:txBody>
      </p:sp>
    </p:spTree>
    <p:extLst>
      <p:ext uri="{BB962C8B-B14F-4D97-AF65-F5344CB8AC3E}">
        <p14:creationId xmlns:p14="http://schemas.microsoft.com/office/powerpoint/2010/main" val="385851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 En otros grupos de pacientes, la condición de liberado de la VM, puede ser necesaria y podemos considerar como tiempo prudente para considerarla 1 semana sin asistencia </a:t>
            </a:r>
            <a:r>
              <a:rPr lang="es-AR" sz="1200" kern="1200" baseline="30000" dirty="0" smtClean="0">
                <a:solidFill>
                  <a:schemeClr val="tx1"/>
                </a:solidFill>
                <a:latin typeface="+mn-lt"/>
                <a:ea typeface="+mn-ea"/>
                <a:cs typeface="+mn-cs"/>
              </a:rPr>
              <a:t>9</a:t>
            </a:r>
            <a:r>
              <a:rPr lang="es-AR" sz="1200" kern="1200" dirty="0" smtClean="0">
                <a:solidFill>
                  <a:schemeClr val="tx1"/>
                </a:solidFill>
                <a:latin typeface="+mn-lt"/>
                <a:ea typeface="+mn-ea"/>
                <a:cs typeface="+mn-cs"/>
              </a:rPr>
              <a:t>.</a:t>
            </a:r>
          </a:p>
          <a:p>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21</a:t>
            </a:fld>
            <a:endParaRPr lang="es-AR"/>
          </a:p>
        </p:txBody>
      </p:sp>
    </p:spTree>
    <p:extLst>
      <p:ext uri="{BB962C8B-B14F-4D97-AF65-F5344CB8AC3E}">
        <p14:creationId xmlns:p14="http://schemas.microsoft.com/office/powerpoint/2010/main" val="275734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kern="1200" dirty="0" smtClean="0">
                <a:solidFill>
                  <a:schemeClr val="tx1"/>
                </a:solidFill>
                <a:latin typeface="+mn-lt"/>
                <a:ea typeface="+mn-ea"/>
                <a:cs typeface="+mn-cs"/>
              </a:rPr>
              <a:t>La condición de liberado de la ventilación mecánica (VM) previa a la decanulación no es un requisito para todos los grupos de pacientes y existen trabajos que describen la posibilidad de decanular al paciente y continuar con ventilación mecánica no invasiva (VNI) si es requerida</a:t>
            </a:r>
            <a:r>
              <a:rPr lang="es-AR" sz="1200" kern="1200" baseline="30000" dirty="0" smtClean="0">
                <a:solidFill>
                  <a:schemeClr val="tx1"/>
                </a:solidFill>
                <a:latin typeface="+mn-lt"/>
                <a:ea typeface="+mn-ea"/>
                <a:cs typeface="+mn-cs"/>
              </a:rPr>
              <a:t>1, 2, 8</a:t>
            </a:r>
            <a:r>
              <a:rPr lang="es-AR" sz="1200" kern="1200" dirty="0" smtClean="0">
                <a:solidFill>
                  <a:schemeClr val="tx1"/>
                </a:solidFill>
                <a:latin typeface="+mn-lt"/>
                <a:ea typeface="+mn-ea"/>
                <a:cs typeface="+mn-cs"/>
              </a:rPr>
              <a:t>. </a:t>
            </a:r>
            <a:r>
              <a:rPr lang="es-AR" sz="1200" b="1" kern="1200" dirty="0" smtClean="0">
                <a:solidFill>
                  <a:schemeClr val="tx1"/>
                </a:solidFill>
                <a:latin typeface="+mn-lt"/>
                <a:ea typeface="+mn-ea"/>
                <a:cs typeface="+mn-cs"/>
              </a:rPr>
              <a:t>Esto puede ser una opción en pacientes seleccionados con enfermedad neuromuscular sin alteraciones de la musculatura deglutoria,  pacientes con apneas obstructivas del sueño y en pacientes con enfermedad pulmonar obstructiva crónica. EN</a:t>
            </a:r>
            <a:r>
              <a:rPr lang="es-AR" sz="1200" b="1" kern="1200" baseline="0" dirty="0" smtClean="0">
                <a:solidFill>
                  <a:schemeClr val="tx1"/>
                </a:solidFill>
                <a:latin typeface="+mn-lt"/>
                <a:ea typeface="+mn-ea"/>
                <a:cs typeface="+mn-cs"/>
              </a:rPr>
              <a:t> LOS 3 CASOS TENEMOS EXPERIENCIA EN NUESTRA INSTITUCIÓN</a:t>
            </a:r>
            <a:endParaRPr lang="es-AR" sz="1200" b="1"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22</a:t>
            </a:fld>
            <a:endParaRPr lang="es-AR"/>
          </a:p>
        </p:txBody>
      </p:sp>
    </p:spTree>
    <p:extLst>
      <p:ext uri="{BB962C8B-B14F-4D97-AF65-F5344CB8AC3E}">
        <p14:creationId xmlns:p14="http://schemas.microsoft.com/office/powerpoint/2010/main" val="689210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err="1" smtClean="0">
                <a:latin typeface="Times New Roman" pitchFamily="18" charset="0"/>
                <a:cs typeface="Times New Roman" pitchFamily="18" charset="0"/>
              </a:rPr>
              <a:t>Budweiser</a:t>
            </a:r>
            <a:r>
              <a:rPr lang="es-ES" sz="1200" baseline="30000" dirty="0" smtClean="0">
                <a:latin typeface="Times New Roman" pitchFamily="18" charset="0"/>
                <a:cs typeface="Times New Roman" pitchFamily="18" charset="0"/>
              </a:rPr>
              <a:t> </a:t>
            </a:r>
            <a:r>
              <a:rPr lang="es-ES" sz="1200" dirty="0" smtClean="0">
                <a:latin typeface="Times New Roman" pitchFamily="18" charset="0"/>
                <a:cs typeface="Times New Roman" pitchFamily="18" charset="0"/>
              </a:rPr>
              <a:t> publicó un estudio retrospectivo con 384 pacientes con VM prolongada (VMP), de los cuales a 166 se les coloco un botón traqueal. De éste grupo, 63 pacientes con persistencia de falla respiratoria fueron decanulados y dados de alta con VNI.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Times New Roman" pitchFamily="18" charset="0"/>
                <a:cs typeface="Times New Roman" pitchFamily="18" charset="0"/>
              </a:rPr>
              <a:t>Pacientes ventilados que tenían una tolerancia a ventilación espontanea de 6 a 8 horas, les colocaban traqueal </a:t>
            </a:r>
            <a:r>
              <a:rPr lang="es-ES" sz="1200" dirty="0" err="1" smtClean="0">
                <a:latin typeface="Times New Roman" pitchFamily="18" charset="0"/>
                <a:cs typeface="Times New Roman" pitchFamily="18" charset="0"/>
              </a:rPr>
              <a:t>reteiner</a:t>
            </a:r>
            <a:r>
              <a:rPr lang="es-ES" sz="1200" dirty="0" smtClean="0">
                <a:latin typeface="Times New Roman" pitchFamily="18" charset="0"/>
                <a:cs typeface="Times New Roman" pitchFamily="18" charset="0"/>
              </a:rPr>
              <a:t> y veían la evolución. FBC post colocación.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Times New Roman" pitchFamily="18" charset="0"/>
                <a:cs typeface="Times New Roman" pitchFamily="18" charset="0"/>
              </a:rPr>
              <a:t>Al lograr el weaning de la VM retiraban el </a:t>
            </a:r>
            <a:r>
              <a:rPr lang="es-ES" sz="1200" dirty="0" err="1" smtClean="0">
                <a:latin typeface="Times New Roman" pitchFamily="18" charset="0"/>
                <a:cs typeface="Times New Roman" pitchFamily="18" charset="0"/>
              </a:rPr>
              <a:t>stent</a:t>
            </a:r>
            <a:r>
              <a:rPr lang="es-ES" sz="120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Times New Roman" pitchFamily="18" charset="0"/>
                <a:cs typeface="Times New Roman" pitchFamily="18" charset="0"/>
              </a:rPr>
              <a:t>Si necesitaban</a:t>
            </a:r>
            <a:r>
              <a:rPr lang="es-ES" sz="1200" baseline="0" dirty="0" smtClean="0">
                <a:latin typeface="Times New Roman" pitchFamily="18" charset="0"/>
                <a:cs typeface="Times New Roman" pitchFamily="18" charset="0"/>
              </a:rPr>
              <a:t> VM lo hacían no invasiva.</a:t>
            </a:r>
          </a:p>
          <a:p>
            <a:r>
              <a:rPr lang="es-AR" dirty="0" smtClean="0"/>
              <a:t>La decisión para la inserción de un TR se basó en un criterio clínico considerando un decanulación segura de los pacientes que muestran un período de respiración espontánea de al menos 6-8 h, sino también un alto riesgo de recurrente o persistente insuficiencia respiratoria </a:t>
            </a:r>
            <a:r>
              <a:rPr lang="es-AR" dirty="0" err="1" smtClean="0"/>
              <a:t>hipercápnica</a:t>
            </a:r>
            <a:r>
              <a:rPr lang="es-AR" dirty="0" smtClean="0"/>
              <a:t> crónica y una necesidad potencial de NIV. La decisión para </a:t>
            </a:r>
            <a:r>
              <a:rPr lang="es-AR" dirty="0" err="1" smtClean="0"/>
              <a:t>recanulación</a:t>
            </a:r>
            <a:r>
              <a:rPr lang="es-AR" dirty="0" smtClean="0"/>
              <a:t> se hizo si la condición respiratoria empeoró como se refleja en un aumento significativo en la frecuencia respiratoria y / o trabajo de la respiración, una disminución en la saturación de oxígeno </a:t>
            </a:r>
            <a:r>
              <a:rPr lang="es-AR" dirty="0" err="1" smtClean="0"/>
              <a:t>transcutáneo</a:t>
            </a:r>
            <a:r>
              <a:rPr lang="es-AR" dirty="0" smtClean="0"/>
              <a:t> (</a:t>
            </a:r>
            <a:r>
              <a:rPr lang="es-AR" dirty="0" err="1" smtClean="0"/>
              <a:t>Sa</a:t>
            </a:r>
            <a:r>
              <a:rPr lang="es-AR" dirty="0" smtClean="0"/>
              <a:t> O 2) y un deterioro de los valores de gases sanguíneos pesar del uso de NIV.</a:t>
            </a:r>
          </a:p>
          <a:p>
            <a:r>
              <a:rPr lang="es-AR" dirty="0" smtClean="0"/>
              <a:t>De 166 pacientes 108 (65%) son EPOC. No aclaran como es la evolución por</a:t>
            </a:r>
            <a:r>
              <a:rPr lang="es-AR" baseline="0" dirty="0" smtClean="0"/>
              <a:t> grupo de patología, no dicen si a los EPOC les va mejor, peor o igual.</a:t>
            </a:r>
            <a:endParaRPr lang="es-AR" dirty="0" smtClean="0"/>
          </a:p>
          <a:p>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23</a:t>
            </a:fld>
            <a:endParaRPr lang="es-AR"/>
          </a:p>
        </p:txBody>
      </p:sp>
    </p:spTree>
    <p:extLst>
      <p:ext uri="{BB962C8B-B14F-4D97-AF65-F5344CB8AC3E}">
        <p14:creationId xmlns:p14="http://schemas.microsoft.com/office/powerpoint/2010/main" val="1254481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24</a:t>
            </a:fld>
            <a:endParaRPr lang="es-AR"/>
          </a:p>
        </p:txBody>
      </p:sp>
    </p:spTree>
    <p:extLst>
      <p:ext uri="{BB962C8B-B14F-4D97-AF65-F5344CB8AC3E}">
        <p14:creationId xmlns:p14="http://schemas.microsoft.com/office/powerpoint/2010/main" val="1667004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Wright	 </a:t>
            </a:r>
            <a:r>
              <a:rPr lang="es-ES" sz="1200" kern="1200" baseline="30000" dirty="0" smtClean="0">
                <a:solidFill>
                  <a:schemeClr val="tx1"/>
                </a:solidFill>
                <a:latin typeface="+mn-lt"/>
                <a:ea typeface="+mn-ea"/>
                <a:cs typeface="+mn-cs"/>
              </a:rPr>
              <a:t>4</a:t>
            </a:r>
            <a:r>
              <a:rPr lang="es-ES" sz="1200" kern="1200" dirty="0" smtClean="0">
                <a:solidFill>
                  <a:schemeClr val="tx1"/>
                </a:solidFill>
                <a:latin typeface="+mn-lt"/>
                <a:ea typeface="+mn-ea"/>
                <a:cs typeface="+mn-cs"/>
              </a:rPr>
              <a:t>, en su revisión, sugiere el uso de válvula  fonatoria al comienzo ya que esta genera una pequeña resistencia para respirar que es mayor a la de la cánula abierta pero menor a la del uso de un tapón.  Por otro lado la válvula genera aumento de la presión subglótica mejorando la tos, la sensibilidad de la zona y la función laríngea. Luego de algunos días, la colocación de un tapón permite una evaluación integral de la vía aérea.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Tiempo prudente 24 48 hs</a:t>
            </a:r>
            <a:endParaRPr lang="es-AR"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25</a:t>
            </a:fld>
            <a:endParaRPr lang="es-AR"/>
          </a:p>
        </p:txBody>
      </p:sp>
    </p:spTree>
    <p:extLst>
      <p:ext uri="{BB962C8B-B14F-4D97-AF65-F5344CB8AC3E}">
        <p14:creationId xmlns:p14="http://schemas.microsoft.com/office/powerpoint/2010/main" val="145665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TRABAJO EN NEUROMUSCULARES</a:t>
            </a: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Habría</a:t>
            </a:r>
            <a:r>
              <a:rPr lang="es-AR" sz="1200" kern="1200" baseline="0" dirty="0" smtClean="0">
                <a:solidFill>
                  <a:schemeClr val="tx1"/>
                </a:solidFill>
                <a:latin typeface="+mn-lt"/>
                <a:ea typeface="+mn-ea"/>
                <a:cs typeface="+mn-cs"/>
              </a:rPr>
              <a:t> que permitir que todos los pacientes pasen por la etapa de tapón y no solo válvula ya que debemos evaluar la repuesta al aumento del espacio muerto al ventilar por VAS</a:t>
            </a:r>
            <a:endParaRPr lang="es-AR"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26</a:t>
            </a:fld>
            <a:endParaRPr lang="es-AR"/>
          </a:p>
        </p:txBody>
      </p:sp>
    </p:spTree>
    <p:extLst>
      <p:ext uri="{BB962C8B-B14F-4D97-AF65-F5344CB8AC3E}">
        <p14:creationId xmlns:p14="http://schemas.microsoft.com/office/powerpoint/2010/main" val="60843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Limitación al flujo espiratorio: característica</a:t>
            </a:r>
            <a:r>
              <a:rPr lang="es-AR" baseline="0" dirty="0" smtClean="0"/>
              <a:t> principal de la EPOC.</a:t>
            </a:r>
          </a:p>
          <a:p>
            <a:r>
              <a:rPr lang="es-AR" baseline="0" dirty="0" smtClean="0"/>
              <a:t>La EPOC se caracteriza por diversos trastornos fisiológicos que no están representados adecuadamente por </a:t>
            </a:r>
            <a:r>
              <a:rPr lang="es-AR" baseline="0" dirty="0" err="1" smtClean="0"/>
              <a:t>espirometría</a:t>
            </a:r>
            <a:r>
              <a:rPr lang="es-AR" baseline="0" dirty="0" smtClean="0"/>
              <a:t> simple. El sistema respiratorio humano tiene una enorme reserva y desarrolla estrategias compensatorias y eficaces para cumplir su función primordial de mantener la homeostasis de gases en sangre, incluso en la cara de una extensa lesión de las vías aéreas pequeñas, parénquima pulmonar, y su </a:t>
            </a:r>
            <a:r>
              <a:rPr lang="es-AR" baseline="0" dirty="0" err="1" smtClean="0"/>
              <a:t>microvasculatura</a:t>
            </a:r>
            <a:r>
              <a:rPr lang="es-AR" baseline="0" dirty="0" smtClean="0"/>
              <a:t>. Estas adaptaciones fisiológicas, junto con la modificación del comportamiento (por ejemplo, evitar la actividad) puede resultar en una prolongada fase preclínica (y diagnóstico tardío) en los fumadores susceptibles. En los pacientes con obstrucción de las vías respiratorias leves </a:t>
            </a:r>
            <a:r>
              <a:rPr lang="es-AR" baseline="0" dirty="0" err="1" smtClean="0"/>
              <a:t>espirometría</a:t>
            </a:r>
            <a:r>
              <a:rPr lang="es-AR" baseline="0" dirty="0" smtClean="0"/>
              <a:t> definido que reportan más persistente disnea relacionada con la actividad, por lo general hay evidencia de aumento de la resistencia de las vías respiratorias periféricas y el comportamiento no uniforme de la mecánica respiratoria dinámicos. El aumento de la disnea e intolerancia al ejercicio en este grupo se explica, al menos en parte, por el aumento de la ineficiencia ventilatoria y atrapamiento de gas dinámico durante el ejercicio. Además, hay nuevas pruebas de que la disfunción muscular periférica y deterioro cardiocirculatorio pueden contribuir de forma variable la intolerancia al ejercicio en pacientes con obstrucción de las vías respiratorias leves</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 LFE surge a causa de los efectos combinados del estrechamiento de  las vías respiratorias (edema de la mucosa, taponamiento mucoso,  remodelación de la vía aérea, y fibrosis </a:t>
            </a:r>
            <a:r>
              <a:rPr lang="es-AR" dirty="0" err="1" smtClean="0"/>
              <a:t>peribronquial</a:t>
            </a:r>
            <a:r>
              <a:rPr lang="es-AR" dirty="0" smtClean="0"/>
              <a:t>); reducción de la retracción elástica pulmonar (reducción de la presión de conducción para el flujo espiratorio); y se rompieron los archivos adjuntos alveolar, que predisponen al colapso de la vía aérea dinámica</a:t>
            </a:r>
          </a:p>
          <a:p>
            <a:endParaRPr lang="es-AR" dirty="0"/>
          </a:p>
        </p:txBody>
      </p:sp>
      <p:sp>
        <p:nvSpPr>
          <p:cNvPr id="4" name="Marcador de número de diapositiva 3"/>
          <p:cNvSpPr>
            <a:spLocks noGrp="1"/>
          </p:cNvSpPr>
          <p:nvPr>
            <p:ph type="sldNum" sz="quarter" idx="10"/>
          </p:nvPr>
        </p:nvSpPr>
        <p:spPr/>
        <p:txBody>
          <a:bodyPr/>
          <a:lstStyle/>
          <a:p>
            <a:fld id="{0A67C959-489A-4196-A1B4-ECEB3979BD2B}" type="slidenum">
              <a:rPr lang="es-AR" smtClean="0"/>
              <a:t>4</a:t>
            </a:fld>
            <a:endParaRPr lang="es-AR"/>
          </a:p>
        </p:txBody>
      </p:sp>
    </p:spTree>
    <p:extLst>
      <p:ext uri="{BB962C8B-B14F-4D97-AF65-F5344CB8AC3E}">
        <p14:creationId xmlns:p14="http://schemas.microsoft.com/office/powerpoint/2010/main" val="456477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a:t>
            </a:r>
            <a:r>
              <a:rPr lang="es-ES" baseline="0" dirty="0" smtClean="0"/>
              <a:t> uso rutinario de disminución del </a:t>
            </a:r>
            <a:r>
              <a:rPr lang="es-ES" baseline="0" dirty="0" err="1" smtClean="0"/>
              <a:t>diametro</a:t>
            </a:r>
            <a:r>
              <a:rPr lang="es-ES" baseline="0" dirty="0" smtClean="0"/>
              <a:t> del OD de la cánula de TQT no está recomendado y estaría reservado para pacientes que presenten alguna dificultad al pasaje de flujo previa evaluación endoscópica.</a:t>
            </a:r>
            <a:endParaRPr lang="es-ES" dirty="0" smtClean="0"/>
          </a:p>
          <a:p>
            <a:r>
              <a:rPr lang="es-ES" dirty="0" smtClean="0"/>
              <a:t>Solo dos autores escriben sobre el tema.</a:t>
            </a:r>
            <a:r>
              <a:rPr lang="es-ES" baseline="0" dirty="0" smtClean="0"/>
              <a:t> El resto no, parece ser una estrategia para casos muy puntuales</a:t>
            </a:r>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28</a:t>
            </a:fld>
            <a:endParaRPr lang="es-AR"/>
          </a:p>
        </p:txBody>
      </p:sp>
    </p:spTree>
    <p:extLst>
      <p:ext uri="{BB962C8B-B14F-4D97-AF65-F5344CB8AC3E}">
        <p14:creationId xmlns:p14="http://schemas.microsoft.com/office/powerpoint/2010/main" val="216998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Solo dos autores escriben sobre el tema.</a:t>
            </a:r>
            <a:r>
              <a:rPr lang="es-ES" baseline="0" dirty="0" smtClean="0"/>
              <a:t> El resto no, parece ser una estrategia para casos muy puntuales</a:t>
            </a:r>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29</a:t>
            </a:fld>
            <a:endParaRPr lang="es-AR"/>
          </a:p>
        </p:txBody>
      </p:sp>
    </p:spTree>
    <p:extLst>
      <p:ext uri="{BB962C8B-B14F-4D97-AF65-F5344CB8AC3E}">
        <p14:creationId xmlns:p14="http://schemas.microsoft.com/office/powerpoint/2010/main" val="26546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Hablar sobre que es un trabajo de laboratorio</a:t>
            </a:r>
            <a:r>
              <a:rPr lang="es-AR" baseline="0" dirty="0" smtClean="0"/>
              <a:t> que </a:t>
            </a:r>
            <a:r>
              <a:rPr lang="es-AR" baseline="0" dirty="0" err="1" smtClean="0"/>
              <a:t>evalua</a:t>
            </a:r>
            <a:r>
              <a:rPr lang="es-AR" baseline="0" dirty="0" smtClean="0"/>
              <a:t> diferentes ID de cánulas </a:t>
            </a:r>
            <a:r>
              <a:rPr lang="es-AR" baseline="0" dirty="0" err="1" smtClean="0"/>
              <a:t>fenestradas</a:t>
            </a:r>
            <a:r>
              <a:rPr lang="es-AR" baseline="0" dirty="0" smtClean="0"/>
              <a:t> y no </a:t>
            </a:r>
            <a:r>
              <a:rPr lang="es-AR" baseline="0" dirty="0" err="1" smtClean="0"/>
              <a:t>fenestradas</a:t>
            </a:r>
            <a:r>
              <a:rPr lang="es-AR" baseline="0" dirty="0" smtClean="0"/>
              <a:t> ocluidas. Miden la presión requerida para movilizar un flujo fijo de gas y así interpretar la resistencia. La resistencia que se genera con cánulas sin </a:t>
            </a:r>
            <a:r>
              <a:rPr lang="es-AR" baseline="0" dirty="0" err="1" smtClean="0"/>
              <a:t>fenestras</a:t>
            </a:r>
            <a:r>
              <a:rPr lang="es-AR" baseline="0" dirty="0" smtClean="0"/>
              <a:t> es sustancial, solo disminuye la diferencia al utilizar ID &lt; a 4 mm</a:t>
            </a:r>
          </a:p>
          <a:p>
            <a:r>
              <a:rPr lang="es-AR" baseline="0" dirty="0" smtClean="0"/>
              <a:t>Recordar que las cánulas </a:t>
            </a:r>
            <a:r>
              <a:rPr lang="es-AR" baseline="0" dirty="0" err="1" smtClean="0"/>
              <a:t>fenestradas</a:t>
            </a:r>
            <a:r>
              <a:rPr lang="es-AR" baseline="0" dirty="0" smtClean="0"/>
              <a:t> suelen generar tejido de granulación</a:t>
            </a:r>
            <a:endParaRPr lang="es-AR" dirty="0"/>
          </a:p>
        </p:txBody>
      </p:sp>
      <p:sp>
        <p:nvSpPr>
          <p:cNvPr id="4" name="3 Marcador de número de diapositiva"/>
          <p:cNvSpPr>
            <a:spLocks noGrp="1"/>
          </p:cNvSpPr>
          <p:nvPr>
            <p:ph type="sldNum" sz="quarter" idx="10"/>
          </p:nvPr>
        </p:nvSpPr>
        <p:spPr/>
        <p:txBody>
          <a:bodyPr/>
          <a:lstStyle/>
          <a:p>
            <a:fld id="{0A67C959-489A-4196-A1B4-ECEB3979BD2B}" type="slidenum">
              <a:rPr lang="es-AR" smtClean="0"/>
              <a:t>30</a:t>
            </a:fld>
            <a:endParaRPr lang="es-AR"/>
          </a:p>
        </p:txBody>
      </p:sp>
    </p:spTree>
    <p:extLst>
      <p:ext uri="{BB962C8B-B14F-4D97-AF65-F5344CB8AC3E}">
        <p14:creationId xmlns:p14="http://schemas.microsoft.com/office/powerpoint/2010/main" val="415339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0A67C959-489A-4196-A1B4-ECEB3979BD2B}" type="slidenum">
              <a:rPr lang="es-AR" smtClean="0"/>
              <a:t>31</a:t>
            </a:fld>
            <a:endParaRPr lang="es-AR"/>
          </a:p>
        </p:txBody>
      </p:sp>
    </p:spTree>
    <p:extLst>
      <p:ext uri="{BB962C8B-B14F-4D97-AF65-F5344CB8AC3E}">
        <p14:creationId xmlns:p14="http://schemas.microsoft.com/office/powerpoint/2010/main" val="141284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smtClean="0"/>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356D557-5364-49BC-A22F-252AD07EA795}" type="slidenum">
              <a:rPr lang="es-AR" altLang="es-AR"/>
              <a:pPr>
                <a:spcBef>
                  <a:spcPct val="0"/>
                </a:spcBef>
              </a:pPr>
              <a:t>33</a:t>
            </a:fld>
            <a:endParaRPr lang="es-AR" altLang="es-AR"/>
          </a:p>
        </p:txBody>
      </p:sp>
    </p:spTree>
    <p:extLst>
      <p:ext uri="{BB962C8B-B14F-4D97-AF65-F5344CB8AC3E}">
        <p14:creationId xmlns:p14="http://schemas.microsoft.com/office/powerpoint/2010/main" val="375673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819BCEE-F939-4530-9FE9-F29DE9B892AF}" type="slidenum">
              <a:rPr lang="es-AR" altLang="es-AR" smtClean="0"/>
              <a:pPr/>
              <a:t>34</a:t>
            </a:fld>
            <a:endParaRPr lang="es-AR" altLang="es-AR"/>
          </a:p>
        </p:txBody>
      </p:sp>
    </p:spTree>
    <p:extLst>
      <p:ext uri="{BB962C8B-B14F-4D97-AF65-F5344CB8AC3E}">
        <p14:creationId xmlns:p14="http://schemas.microsoft.com/office/powerpoint/2010/main" val="827535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kern="1200" dirty="0" smtClean="0">
                <a:solidFill>
                  <a:schemeClr val="tx1"/>
                </a:solidFill>
                <a:effectLst/>
                <a:latin typeface="+mn-lt"/>
                <a:ea typeface="+mn-ea"/>
                <a:cs typeface="+mn-cs"/>
              </a:rPr>
              <a:t>Al analizar el trabajo respiratorio la Pes y el PTP.min presentaron diferencia significativa en todas las condiciones excepto entre 2 y 3 (0.099 y 0.094, respectivamente). El PTP presentó diferencia significativa entre todas las condiciones excepto entre 2 y 4 (0.275) y el PTP.min/VC fue significativo para todas las condiciones excepto entre 1 y 4 y entre 2 y 3 (0.064 y 0.52, respectivamente). </a:t>
            </a:r>
          </a:p>
          <a:p>
            <a:r>
              <a:rPr lang="es-AR" sz="1200" kern="1200" dirty="0" smtClean="0">
                <a:solidFill>
                  <a:schemeClr val="tx1"/>
                </a:solidFill>
                <a:effectLst/>
                <a:latin typeface="+mn-lt"/>
                <a:ea typeface="+mn-ea"/>
                <a:cs typeface="+mn-cs"/>
              </a:rPr>
              <a:t>En el gráfico 2 se observa la tendencia a aumentar la Pes, PTP, PTP.min y PTP.min/VC en la condición 3 con respecto a las otras condiciones.</a:t>
            </a:r>
            <a:endParaRPr lang="es-AR" dirty="0"/>
          </a:p>
        </p:txBody>
      </p:sp>
      <p:sp>
        <p:nvSpPr>
          <p:cNvPr id="4" name="3 Marcador de número de diapositiva"/>
          <p:cNvSpPr>
            <a:spLocks noGrp="1"/>
          </p:cNvSpPr>
          <p:nvPr>
            <p:ph type="sldNum" sz="quarter" idx="10"/>
          </p:nvPr>
        </p:nvSpPr>
        <p:spPr/>
        <p:txBody>
          <a:bodyPr/>
          <a:lstStyle/>
          <a:p>
            <a:fld id="{95922281-BD0D-4F54-B835-1F40DDF5F85A}" type="slidenum">
              <a:rPr lang="es-AR" smtClean="0"/>
              <a:pPr/>
              <a:t>35</a:t>
            </a:fld>
            <a:endParaRPr lang="es-AR"/>
          </a:p>
        </p:txBody>
      </p:sp>
    </p:spTree>
    <p:extLst>
      <p:ext uri="{BB962C8B-B14F-4D97-AF65-F5344CB8AC3E}">
        <p14:creationId xmlns:p14="http://schemas.microsoft.com/office/powerpoint/2010/main" val="513716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spcBef>
                <a:spcPct val="0"/>
              </a:spcBef>
            </a:pPr>
            <a:r>
              <a:rPr lang="es-AR" altLang="es-AR" dirty="0" smtClean="0"/>
              <a:t>Este estudio demuestra el aumento del trabajo respiratorio al ventilar a través de la VAS comparado con el producido al ventilar mediante la cánula de TQT con balón de neumotaponamiento inflado. Este hallazgo coincide con lo referido por </a:t>
            </a:r>
            <a:r>
              <a:rPr lang="es-AR" altLang="es-AR" dirty="0" err="1" smtClean="0"/>
              <a:t>Chadda</a:t>
            </a:r>
            <a:r>
              <a:rPr lang="es-AR" altLang="es-AR" dirty="0" smtClean="0"/>
              <a:t> et al.</a:t>
            </a:r>
            <a:r>
              <a:rPr lang="es-AR" altLang="es-AR" baseline="30000" dirty="0" smtClean="0"/>
              <a:t>9</a:t>
            </a:r>
            <a:r>
              <a:rPr lang="es-AR" altLang="es-AR" dirty="0" smtClean="0"/>
              <a:t>, quienes consideran que este aumento es producido por el mayor espacio muerto que genera ventilar por VAS. </a:t>
            </a:r>
            <a:r>
              <a:rPr lang="es-AR" altLang="es-AR" dirty="0" err="1" smtClean="0"/>
              <a:t>Chadda</a:t>
            </a:r>
            <a:r>
              <a:rPr lang="es-AR" altLang="es-AR" dirty="0" smtClean="0"/>
              <a:t> et al. </a:t>
            </a:r>
            <a:r>
              <a:rPr lang="es-AR" altLang="es-AR" baseline="30000" dirty="0" smtClean="0"/>
              <a:t>9</a:t>
            </a:r>
            <a:r>
              <a:rPr lang="es-AR" altLang="es-AR" dirty="0" smtClean="0"/>
              <a:t> en un estudio con 9 pacientes con enfermedades neuromusculares halló que el trabajo respiratorio aumentaba al comparar  ventilar a través de la cánula de TQT versus ventilar por VAS una vez decanulado los pacientes. Este aumento se producía a expensas del aumento del VC y del aumento de la presión transdiafragmática. Estos hallazgos son similares a nuestro estudio, sin embargo nosotros no incluimos pacientes con enfermedades neuromusculares. A diferencia de </a:t>
            </a:r>
            <a:r>
              <a:rPr lang="es-AR" altLang="es-AR" dirty="0" err="1" smtClean="0"/>
              <a:t>Chadda</a:t>
            </a:r>
            <a:r>
              <a:rPr lang="es-AR" altLang="es-AR" dirty="0" smtClean="0"/>
              <a:t> et al.</a:t>
            </a:r>
            <a:r>
              <a:rPr lang="es-AR" altLang="es-AR" baseline="30000" dirty="0" smtClean="0"/>
              <a:t>9</a:t>
            </a:r>
            <a:r>
              <a:rPr lang="es-AR" altLang="es-AR" dirty="0" smtClean="0"/>
              <a:t> nosotros encontramos diferencias estadísticamente significativas  en cuanto a la  FR e índice de </a:t>
            </a:r>
            <a:r>
              <a:rPr lang="es-AR" altLang="es-AR" dirty="0" err="1" smtClean="0"/>
              <a:t>Tobin</a:t>
            </a:r>
            <a:r>
              <a:rPr lang="es-AR" altLang="es-AR" dirty="0" smtClean="0"/>
              <a:t>; observando un patrón rápido y superficial en la condición de ventilar a través de la cánula de TQT (Condición 1).</a:t>
            </a:r>
          </a:p>
          <a:p>
            <a:pPr eaLnBrk="1" hangingPunct="1">
              <a:spcBef>
                <a:spcPct val="0"/>
              </a:spcBef>
            </a:pPr>
            <a:r>
              <a:rPr lang="es-AR" altLang="es-AR" dirty="0" smtClean="0"/>
              <a:t>Otro hallazgo del estudio es el aumento en el trabajo respiratorio que genera ventilar a través de la VAS con cánula de TQT con balón desinflado y ocluida y con cánula sin balón ocluida. Esto posiblemente sea por el aumento de la resistencia al flujo de aire que se genera al ventilar </a:t>
            </a:r>
            <a:r>
              <a:rPr lang="es-AR" altLang="es-AR" dirty="0" err="1" smtClean="0"/>
              <a:t>pericánula</a:t>
            </a:r>
            <a:r>
              <a:rPr lang="es-AR" altLang="es-AR" dirty="0" smtClean="0"/>
              <a:t> con una  luz traqueal disminuida por la presencia del cuerpo de la cánula. </a:t>
            </a:r>
          </a:p>
          <a:p>
            <a:endParaRPr lang="es-AR" dirty="0"/>
          </a:p>
        </p:txBody>
      </p:sp>
      <p:sp>
        <p:nvSpPr>
          <p:cNvPr id="4" name="3 Marcador de número de diapositiva"/>
          <p:cNvSpPr>
            <a:spLocks noGrp="1"/>
          </p:cNvSpPr>
          <p:nvPr>
            <p:ph type="sldNum" sz="quarter" idx="10"/>
          </p:nvPr>
        </p:nvSpPr>
        <p:spPr/>
        <p:txBody>
          <a:bodyPr/>
          <a:lstStyle/>
          <a:p>
            <a:fld id="{5819BCEE-F939-4530-9FE9-F29DE9B892AF}" type="slidenum">
              <a:rPr lang="es-AR" altLang="es-AR" smtClean="0"/>
              <a:pPr/>
              <a:t>36</a:t>
            </a:fld>
            <a:endParaRPr lang="es-AR" altLang="es-AR"/>
          </a:p>
        </p:txBody>
      </p:sp>
    </p:spTree>
    <p:extLst>
      <p:ext uri="{BB962C8B-B14F-4D97-AF65-F5344CB8AC3E}">
        <p14:creationId xmlns:p14="http://schemas.microsoft.com/office/powerpoint/2010/main" val="4182160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s-AR" dirty="0" smtClean="0"/>
              <a:t>Otro hallazgo del estudio es el aumento en el trabajo respiratorio que genera ventilar a través de la VAS con cánula de TQT con balón desinflado y ocluida y con cánula sin balón ocluida. Esto posiblemente sea por el aumento de la resistencia al flujo de aire que se genera al ventilar </a:t>
            </a:r>
            <a:r>
              <a:rPr lang="es-AR" altLang="es-AR" dirty="0" err="1" smtClean="0"/>
              <a:t>pericánula</a:t>
            </a:r>
            <a:r>
              <a:rPr lang="es-AR" altLang="es-AR" dirty="0" smtClean="0"/>
              <a:t> con una  luz traqueal disminuida por la presencia del cuerpo de la cánula. </a:t>
            </a:r>
          </a:p>
          <a:p>
            <a:pPr eaLnBrk="1" hangingPunct="1">
              <a:spcBef>
                <a:spcPct val="0"/>
              </a:spcBef>
            </a:pPr>
            <a:r>
              <a:rPr lang="es-AR" altLang="es-AR" dirty="0" smtClean="0"/>
              <a:t>La medida que se utilizó para medir eficiencia (</a:t>
            </a:r>
            <a:r>
              <a:rPr lang="es-AR" altLang="es-AR" dirty="0" err="1" smtClean="0"/>
              <a:t>PTP.min</a:t>
            </a:r>
            <a:r>
              <a:rPr lang="es-AR" altLang="es-AR" dirty="0" smtClean="0"/>
              <a:t>/VC) resultó ser menor en la condición 1 y 4, esto también se puede explicar por la situación de disminución de la luz traqueal que genera el cuerpo de la cánula en las condiciones 2 y 3.</a:t>
            </a:r>
          </a:p>
          <a:p>
            <a:pPr eaLnBrk="1" hangingPunct="1">
              <a:spcBef>
                <a:spcPct val="0"/>
              </a:spcBef>
            </a:pPr>
            <a:r>
              <a:rPr lang="es-AR" altLang="es-AR" dirty="0" smtClean="0"/>
              <a:t>Los diámetros externos de las cánulas utilizadas en el estudio fueron levemente superiores en las cánulas sin balón, sin embargo, no representó diferencias significativas en la Pes ni en el </a:t>
            </a:r>
            <a:r>
              <a:rPr lang="es-AR" altLang="es-AR" dirty="0" err="1" smtClean="0"/>
              <a:t>PTP.min</a:t>
            </a:r>
            <a:r>
              <a:rPr lang="es-AR" altLang="es-AR" dirty="0" smtClean="0"/>
              <a:t>. </a:t>
            </a:r>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0D4E6C0-2E02-49A3-84F8-74A512FED626}" type="slidenum">
              <a:rPr lang="es-AR" altLang="es-AR"/>
              <a:pPr>
                <a:spcBef>
                  <a:spcPct val="0"/>
                </a:spcBef>
              </a:pPr>
              <a:t>37</a:t>
            </a:fld>
            <a:endParaRPr lang="es-AR" altLang="es-AR"/>
          </a:p>
        </p:txBody>
      </p:sp>
    </p:spTree>
    <p:extLst>
      <p:ext uri="{BB962C8B-B14F-4D97-AF65-F5344CB8AC3E}">
        <p14:creationId xmlns:p14="http://schemas.microsoft.com/office/powerpoint/2010/main" val="1783168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s-AR" dirty="0" smtClean="0"/>
              <a:t>Esta situación podría suponer un mayor espacio </a:t>
            </a:r>
            <a:r>
              <a:rPr lang="es-AR" altLang="es-AR" dirty="0" err="1" smtClean="0"/>
              <a:t>pericánula</a:t>
            </a:r>
            <a:r>
              <a:rPr lang="es-AR" altLang="es-AR" dirty="0" smtClean="0"/>
              <a:t> para generar una menor resistencia al paso del flujo hacia la VAS. En nuestro estudio no hubo diferencias significativas en el trabajo respiratorio comparando cánulas con balón desinflado versus las cánulas sin balón evidenciando que no solo el DE </a:t>
            </a:r>
            <a:r>
              <a:rPr lang="es-AR" altLang="es-AR" dirty="0" err="1" smtClean="0"/>
              <a:t>de</a:t>
            </a:r>
            <a:r>
              <a:rPr lang="es-AR" altLang="es-AR" dirty="0" smtClean="0"/>
              <a:t> las cánulas determinan la resistencia y el trabajo respiratorio. Existe evidencia de que la resistencia de los TET varía </a:t>
            </a:r>
            <a:r>
              <a:rPr lang="es-AR" altLang="es-AR" i="1" dirty="0" smtClean="0"/>
              <a:t>in vivo</a:t>
            </a:r>
            <a:r>
              <a:rPr lang="es-AR" altLang="es-AR" dirty="0" smtClean="0"/>
              <a:t> versus </a:t>
            </a:r>
            <a:r>
              <a:rPr lang="es-AR" altLang="es-AR" i="1" dirty="0" smtClean="0"/>
              <a:t>in vitro</a:t>
            </a:r>
            <a:r>
              <a:rPr lang="es-AR" altLang="es-AR" dirty="0" smtClean="0"/>
              <a:t> por la </a:t>
            </a:r>
            <a:r>
              <a:rPr lang="es-AR" altLang="es-AR" dirty="0" err="1" smtClean="0"/>
              <a:t>termomaleabilidad</a:t>
            </a:r>
            <a:r>
              <a:rPr lang="es-AR" altLang="es-AR" dirty="0" smtClean="0"/>
              <a:t> del material.</a:t>
            </a:r>
            <a:r>
              <a:rPr lang="es-AR" altLang="es-AR" baseline="30000" dirty="0" smtClean="0"/>
              <a:t> 14 </a:t>
            </a:r>
            <a:r>
              <a:rPr lang="es-AR" altLang="es-AR" dirty="0" smtClean="0"/>
              <a:t>Esto podría explicar porque no hubo diferencias en los diferentes tipos de cánulas de TQT utilizadas a pesar de tener diferente DE.</a:t>
            </a:r>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15ABCAD-0220-402F-875B-70DBB3BA03AA}" type="slidenum">
              <a:rPr lang="es-AR" altLang="es-AR"/>
              <a:pPr>
                <a:spcBef>
                  <a:spcPct val="0"/>
                </a:spcBef>
              </a:pPr>
              <a:t>38</a:t>
            </a:fld>
            <a:endParaRPr lang="es-AR" altLang="es-AR"/>
          </a:p>
        </p:txBody>
      </p:sp>
    </p:spTree>
    <p:extLst>
      <p:ext uri="{BB962C8B-B14F-4D97-AF65-F5344CB8AC3E}">
        <p14:creationId xmlns:p14="http://schemas.microsoft.com/office/powerpoint/2010/main" val="87494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err="1" smtClean="0"/>
              <a:t>Patofisiologia</a:t>
            </a:r>
            <a:r>
              <a:rPr lang="es-AR" baseline="0" dirty="0" smtClean="0"/>
              <a:t> de la EPOC moderada que también pueden influir en la decanulación. No solo tener presente el VEF1.</a:t>
            </a:r>
          </a:p>
          <a:p>
            <a:r>
              <a:rPr lang="es-AR" baseline="0" dirty="0" smtClean="0"/>
              <a:t>Tener presente esto en los pacientes EPOC a </a:t>
            </a:r>
            <a:r>
              <a:rPr lang="es-AR" baseline="0" dirty="0" err="1" smtClean="0"/>
              <a:t>decanular</a:t>
            </a:r>
            <a:r>
              <a:rPr lang="es-AR" baseline="0" dirty="0" smtClean="0"/>
              <a:t>. </a:t>
            </a:r>
          </a:p>
          <a:p>
            <a:r>
              <a:rPr lang="es-AR" baseline="0" dirty="0" smtClean="0"/>
              <a:t>Sin embargo, las modificaciones que suceden en la EPOC severa…….</a:t>
            </a:r>
          </a:p>
          <a:p>
            <a:r>
              <a:rPr lang="es-AR" dirty="0" smtClean="0"/>
              <a:t> A medida que la enfermedad progresa, cada vez mayor disnea y restricción de la actividad se explica por el efecto combinado de empeoramiento de la mecánica respiratoria y el intercambio pulmonar de gases. Por lo tanto, la intensidad y la calidad de la disnea durante la actividad física, se explica por la creciente disparidad entre el aumento del deseo neural central para respirar (aumentada por el intercambio gaseoso pulmonar y alteraciones metabólicas) y la disminución de la capacidad de los músculos respiratorios para responder debido aumentó intrínseca mecánica carga y los efectos de la hiperinflación pulmonar. La erosión progresiva de la IC en reposo con el tiempo significa progresivamente anterior limitación mecánica y creciente desacoplamiento </a:t>
            </a:r>
            <a:r>
              <a:rPr lang="es-AR" dirty="0" err="1" smtClean="0"/>
              <a:t>neuromecánica</a:t>
            </a:r>
            <a:r>
              <a:rPr lang="es-AR" dirty="0" smtClean="0"/>
              <a:t> del sistema respiratorio, que junto con los efectos de la alteración de la función cardiocirculatoria plomo a un inicio más temprano de la disnea intolerable durante la actividad física.</a:t>
            </a:r>
          </a:p>
          <a:p>
            <a:endParaRPr lang="es-AR" dirty="0"/>
          </a:p>
        </p:txBody>
      </p:sp>
      <p:sp>
        <p:nvSpPr>
          <p:cNvPr id="4" name="Marcador de número de diapositiva 3"/>
          <p:cNvSpPr>
            <a:spLocks noGrp="1"/>
          </p:cNvSpPr>
          <p:nvPr>
            <p:ph type="sldNum" sz="quarter" idx="10"/>
          </p:nvPr>
        </p:nvSpPr>
        <p:spPr/>
        <p:txBody>
          <a:bodyPr/>
          <a:lstStyle/>
          <a:p>
            <a:fld id="{0A67C959-489A-4196-A1B4-ECEB3979BD2B}" type="slidenum">
              <a:rPr lang="es-AR" smtClean="0"/>
              <a:t>5</a:t>
            </a:fld>
            <a:endParaRPr lang="es-AR"/>
          </a:p>
        </p:txBody>
      </p:sp>
    </p:spTree>
    <p:extLst>
      <p:ext uri="{BB962C8B-B14F-4D97-AF65-F5344CB8AC3E}">
        <p14:creationId xmlns:p14="http://schemas.microsoft.com/office/powerpoint/2010/main" val="3622865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Deja</a:t>
            </a:r>
            <a:r>
              <a:rPr lang="es-AR" baseline="0" dirty="0" smtClean="0"/>
              <a:t> libre la luz traqueal conservando el ostoma y permitiendo una vía para la aspiración</a:t>
            </a:r>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39</a:t>
            </a:fld>
            <a:endParaRPr lang="es-AR"/>
          </a:p>
        </p:txBody>
      </p:sp>
    </p:spTree>
    <p:extLst>
      <p:ext uri="{BB962C8B-B14F-4D97-AF65-F5344CB8AC3E}">
        <p14:creationId xmlns:p14="http://schemas.microsoft.com/office/powerpoint/2010/main" val="3902686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Imagen en la previa explicando que es y en esta </a:t>
            </a:r>
            <a:r>
              <a:rPr lang="es-AR" dirty="0" err="1" smtClean="0"/>
              <a:t>diapo</a:t>
            </a:r>
            <a:r>
              <a:rPr lang="es-AR" dirty="0" smtClean="0"/>
              <a:t> generalizando la indicación sugerida (NO</a:t>
            </a:r>
            <a:r>
              <a:rPr lang="es-AR" baseline="0" dirty="0" smtClean="0"/>
              <a:t> ES EVIDENCIA).</a:t>
            </a:r>
          </a:p>
          <a:p>
            <a:r>
              <a:rPr lang="es-AR" baseline="0" dirty="0" smtClean="0"/>
              <a:t>Remarcar que es algo que estamos usando cada día más en nuestro medio.</a:t>
            </a:r>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40</a:t>
            </a:fld>
            <a:endParaRPr lang="es-AR"/>
          </a:p>
        </p:txBody>
      </p:sp>
    </p:spTree>
    <p:extLst>
      <p:ext uri="{BB962C8B-B14F-4D97-AF65-F5344CB8AC3E}">
        <p14:creationId xmlns:p14="http://schemas.microsoft.com/office/powerpoint/2010/main" val="3364132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err="1" smtClean="0">
                <a:latin typeface="Times New Roman" pitchFamily="18" charset="0"/>
                <a:cs typeface="Times New Roman" pitchFamily="18" charset="0"/>
              </a:rPr>
              <a:t>Budweiser</a:t>
            </a:r>
            <a:r>
              <a:rPr lang="es-ES" sz="1200" baseline="30000" dirty="0" smtClean="0">
                <a:latin typeface="Times New Roman" pitchFamily="18" charset="0"/>
                <a:cs typeface="Times New Roman" pitchFamily="18" charset="0"/>
              </a:rPr>
              <a:t> </a:t>
            </a:r>
            <a:r>
              <a:rPr lang="es-ES" sz="1200" dirty="0" smtClean="0">
                <a:latin typeface="Times New Roman" pitchFamily="18" charset="0"/>
                <a:cs typeface="Times New Roman" pitchFamily="18" charset="0"/>
              </a:rPr>
              <a:t> publicó un estudio con 384 pacientes con VM prolongada (VMP), de los cuales a 166 se les coloco un botón traqueal. De éste grupo, 63 pacientes con persistencia de falla respiratoria fueron decanulados y dados de alta con VNI. </a:t>
            </a:r>
          </a:p>
          <a:p>
            <a:endParaRPr lang="es-AR" dirty="0"/>
          </a:p>
        </p:txBody>
      </p:sp>
      <p:sp>
        <p:nvSpPr>
          <p:cNvPr id="4" name="3 Marcador de número de diapositiva"/>
          <p:cNvSpPr>
            <a:spLocks noGrp="1"/>
          </p:cNvSpPr>
          <p:nvPr>
            <p:ph type="sldNum" sz="quarter" idx="10"/>
          </p:nvPr>
        </p:nvSpPr>
        <p:spPr/>
        <p:txBody>
          <a:bodyPr/>
          <a:lstStyle/>
          <a:p>
            <a:fld id="{40DC9F2C-6F1C-4953-9EE7-B52DF7204D1C}" type="slidenum">
              <a:rPr lang="es-AR" smtClean="0"/>
              <a:pPr/>
              <a:t>41</a:t>
            </a:fld>
            <a:endParaRPr lang="es-AR"/>
          </a:p>
        </p:txBody>
      </p:sp>
    </p:spTree>
    <p:extLst>
      <p:ext uri="{BB962C8B-B14F-4D97-AF65-F5344CB8AC3E}">
        <p14:creationId xmlns:p14="http://schemas.microsoft.com/office/powerpoint/2010/main" val="2420492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Cánula </a:t>
            </a:r>
            <a:r>
              <a:rPr lang="es-AR" dirty="0" err="1" smtClean="0"/>
              <a:t>olcuida</a:t>
            </a:r>
            <a:r>
              <a:rPr lang="es-AR" dirty="0" smtClean="0"/>
              <a:t> para</a:t>
            </a:r>
            <a:r>
              <a:rPr lang="es-AR" baseline="0" dirty="0" smtClean="0"/>
              <a:t> evaluar el WOB durante el aumento del espacio muerto.</a:t>
            </a:r>
          </a:p>
          <a:p>
            <a:r>
              <a:rPr lang="es-AR" baseline="0" dirty="0" smtClean="0"/>
              <a:t>Considerar el uso de VNI en hipercapnia, síndrome de superposición, SAHOS.</a:t>
            </a:r>
          </a:p>
          <a:p>
            <a:r>
              <a:rPr lang="es-AR" baseline="0" dirty="0" smtClean="0"/>
              <a:t>Botón traqueal para adaptación a VNI, regular manejo de secreciones, eliminar la resistencia al flujo que implica la cánula con balón desinflado o la cánula sin balón</a:t>
            </a:r>
          </a:p>
          <a:p>
            <a:endParaRPr lang="es-AR" baseline="0" dirty="0" smtClean="0"/>
          </a:p>
          <a:p>
            <a:endParaRPr lang="es-AR" dirty="0"/>
          </a:p>
        </p:txBody>
      </p:sp>
      <p:sp>
        <p:nvSpPr>
          <p:cNvPr id="4" name="Marcador de número de diapositiva 3"/>
          <p:cNvSpPr>
            <a:spLocks noGrp="1"/>
          </p:cNvSpPr>
          <p:nvPr>
            <p:ph type="sldNum" sz="quarter" idx="10"/>
          </p:nvPr>
        </p:nvSpPr>
        <p:spPr/>
        <p:txBody>
          <a:bodyPr/>
          <a:lstStyle/>
          <a:p>
            <a:fld id="{0A67C959-489A-4196-A1B4-ECEB3979BD2B}" type="slidenum">
              <a:rPr lang="es-AR" smtClean="0"/>
              <a:t>42</a:t>
            </a:fld>
            <a:endParaRPr lang="es-AR"/>
          </a:p>
        </p:txBody>
      </p:sp>
    </p:spTree>
    <p:extLst>
      <p:ext uri="{BB962C8B-B14F-4D97-AF65-F5344CB8AC3E}">
        <p14:creationId xmlns:p14="http://schemas.microsoft.com/office/powerpoint/2010/main" val="1899133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La decanulación en los pacientes con EPOC o EPOC severa suele ser un grupo problema, no lo es tanto por las variaciones en los protocolos habituales</a:t>
            </a:r>
            <a:r>
              <a:rPr lang="es-AR" baseline="0" dirty="0" smtClean="0"/>
              <a:t> que se deban realizar sino más bien porque son uno de los grupos de pacientes con menor tasa de desvinculación y decanulación. </a:t>
            </a:r>
          </a:p>
          <a:p>
            <a:r>
              <a:rPr lang="es-AR" baseline="0" dirty="0" smtClean="0"/>
              <a:t>A pesar de esto no existe una bibliografía especifica que nos recomiende cuales son las consideraciones a tener presentes en este grupo de pacientes.</a:t>
            </a:r>
          </a:p>
          <a:p>
            <a:r>
              <a:rPr lang="es-AR" baseline="0" dirty="0" smtClean="0"/>
              <a:t>Al ser un grupo problema asociado a ser pacientes en su mayoría sin trastornos de la conciencia genera la necesidad de parte del equipo tratante de lograr avances en su recuperación.</a:t>
            </a:r>
          </a:p>
          <a:p>
            <a:r>
              <a:rPr lang="es-AR" baseline="0" dirty="0" err="1" smtClean="0"/>
              <a:t>Quizas</a:t>
            </a:r>
            <a:r>
              <a:rPr lang="es-AR" baseline="0" dirty="0" smtClean="0"/>
              <a:t> en pacientes en cuya condición de avance de la enfermedad no se logren los resultados de máxima esperados (desvinculación-decanulación) existan muchos objetivos en la rehabilitación integral que puedan mejorar sustancialmente la calidad de vida, a saber:</a:t>
            </a:r>
          </a:p>
          <a:p>
            <a:r>
              <a:rPr lang="es-AR" baseline="0" dirty="0" err="1" smtClean="0"/>
              <a:t>Fonar</a:t>
            </a:r>
            <a:endParaRPr lang="es-AR" baseline="0" dirty="0" smtClean="0"/>
          </a:p>
          <a:p>
            <a:r>
              <a:rPr lang="es-AR" baseline="0" dirty="0" smtClean="0"/>
              <a:t>Comer</a:t>
            </a:r>
          </a:p>
          <a:p>
            <a:r>
              <a:rPr lang="es-AR" baseline="0" dirty="0" smtClean="0"/>
              <a:t>Periodos intermitentes de ventilación espontanea.</a:t>
            </a:r>
          </a:p>
          <a:p>
            <a:r>
              <a:rPr lang="es-AR" baseline="0" dirty="0" smtClean="0"/>
              <a:t>Grados de independencia para las actividades de la vida </a:t>
            </a:r>
            <a:r>
              <a:rPr lang="es-AR" baseline="0" dirty="0" err="1" smtClean="0"/>
              <a:t>diária</a:t>
            </a:r>
            <a:r>
              <a:rPr lang="es-AR" baseline="0" dirty="0" smtClean="0"/>
              <a:t>.</a:t>
            </a:r>
            <a:endParaRPr lang="es-AR" dirty="0"/>
          </a:p>
        </p:txBody>
      </p:sp>
      <p:sp>
        <p:nvSpPr>
          <p:cNvPr id="4" name="Marcador de número de diapositiva 3"/>
          <p:cNvSpPr>
            <a:spLocks noGrp="1"/>
          </p:cNvSpPr>
          <p:nvPr>
            <p:ph type="sldNum" sz="quarter" idx="10"/>
          </p:nvPr>
        </p:nvSpPr>
        <p:spPr/>
        <p:txBody>
          <a:bodyPr/>
          <a:lstStyle/>
          <a:p>
            <a:fld id="{0A67C959-489A-4196-A1B4-ECEB3979BD2B}" type="slidenum">
              <a:rPr lang="es-AR" smtClean="0"/>
              <a:t>43</a:t>
            </a:fld>
            <a:endParaRPr lang="es-AR"/>
          </a:p>
        </p:txBody>
      </p:sp>
    </p:spTree>
    <p:extLst>
      <p:ext uri="{BB962C8B-B14F-4D97-AF65-F5344CB8AC3E}">
        <p14:creationId xmlns:p14="http://schemas.microsoft.com/office/powerpoint/2010/main" val="87264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0" u="none" dirty="0" smtClean="0"/>
              <a:t>Usar para explicar las características de</a:t>
            </a:r>
            <a:r>
              <a:rPr lang="es-AR" b="0" u="none" baseline="0" dirty="0" smtClean="0"/>
              <a:t> la EPOC severa</a:t>
            </a:r>
            <a:endParaRPr lang="es-AR" b="0" u="none" dirty="0" smtClean="0"/>
          </a:p>
          <a:p>
            <a:r>
              <a:rPr lang="es-AR" b="1" u="sng" dirty="0" smtClean="0"/>
              <a:t>La progresión de la hiperinflación pulmonar en reposo </a:t>
            </a:r>
          </a:p>
          <a:p>
            <a:r>
              <a:rPr lang="es-AR" dirty="0" smtClean="0"/>
              <a:t>Una de las principales consecuencias de empeoramiento LFE es </a:t>
            </a:r>
            <a:r>
              <a:rPr lang="es-AR" dirty="0" err="1" smtClean="0"/>
              <a:t>hiperinsuflación</a:t>
            </a:r>
            <a:r>
              <a:rPr lang="es-AR" dirty="0" smtClean="0"/>
              <a:t> pulmonar (Fig. 3). La reducida la capacidad inspiratoria en reposo (IC) y la relación de IC / TLC han demostrado ser factores de riesgo independientes para todas las causas y mortalidad respiratoria, y están vinculados al riesgo de exacerbación, la actividad relacionada con la disnea y la limitación del ejercicio. La presencia de </a:t>
            </a:r>
            <a:r>
              <a:rPr lang="es-AR" dirty="0" err="1" smtClean="0"/>
              <a:t>hiperinsuflación</a:t>
            </a:r>
            <a:r>
              <a:rPr lang="es-AR" dirty="0" smtClean="0"/>
              <a:t> pulmonar significa que las propiedades elásticas de los pulmones han cambiado (aumento de la distensibilidad pulmonar) hasta tal punto que el</a:t>
            </a:r>
            <a:r>
              <a:rPr lang="es-AR" baseline="0" dirty="0" smtClean="0"/>
              <a:t> volumen de fin de espiración (EELV) falla en</a:t>
            </a:r>
            <a:r>
              <a:rPr lang="es-AR" dirty="0" smtClean="0"/>
              <a:t> disminuir hasta el volumen de relajación natural del sistema respiratorio. En pacientes con</a:t>
            </a:r>
            <a:r>
              <a:rPr lang="es-AR" baseline="0" dirty="0" smtClean="0"/>
              <a:t> limitación al flujo</a:t>
            </a:r>
            <a:r>
              <a:rPr lang="es-AR" dirty="0" smtClean="0"/>
              <a:t>, alcanzar el EELV</a:t>
            </a:r>
            <a:r>
              <a:rPr lang="es-AR" baseline="0" dirty="0" smtClean="0"/>
              <a:t> </a:t>
            </a:r>
            <a:r>
              <a:rPr lang="es-AR" dirty="0" smtClean="0"/>
              <a:t>también se determina de forma dinámica y varía con el patrón de respiración que prevalece y el control autónomo de tono del músculo liso de las vías respiratorias. Este último componente dinámico de reposo puede ser manipulado con éxito por el tratamiento broncodilatador. Hiperinflación de pulmón coloca los músculos inspiradores, especialmente el diafragma, en desventaja mecánica significativa al acortar sus fibras, lo que compromete su capacidad de generación de fuerza.  En pacientes con la hiperinflación pulmonar crónica, alteraciones adaptativas en la composición de la fibra muscular y la capacidad oxidativa se cree para ayudar a preservar la fuerza y ​​la fuerza generadora de la capacidad funcional del diafragma.</a:t>
            </a:r>
          </a:p>
          <a:p>
            <a:r>
              <a:rPr lang="es-AR" dirty="0" smtClean="0"/>
              <a:t>Figura: Las curvas de flujo-volumen corriente en reposo se muestran dentro de sus respectivos bucles máximos. Con el empeoramiento de la severidad de la enfermedad, la limitación del flujo espiratorio y los volúmenes pulmonares estáticos aumentan. La capacidad inspiratoria disminuye progresivamente con el avance de la enfermedad por lo que el volumen corriente se acerca más a la capacidad pulmonar total, donde se incrementa la carga elástica.</a:t>
            </a:r>
          </a:p>
          <a:p>
            <a:r>
              <a:rPr lang="es-AR" dirty="0" smtClean="0"/>
              <a:t>Entre los pacientes con EPOC, aquellos con enfisema predominante tener zonas de alta VA / Q dentro de los pulmones, mientras que aquellos con bronquitis crónica predominante tienen bajas regiones VA / Q como resultado de la pequeña distorsión y taponamiento de moco de las vías respiratorias. Las alteraciones concomitantes en la gasometría arterial, si se mantiene, estimulan adaptaciones compensatorias integrados en el tiempo. Por lo tanto, la activación de </a:t>
            </a:r>
            <a:r>
              <a:rPr lang="es-AR" dirty="0" err="1" smtClean="0"/>
              <a:t>neurohumoral</a:t>
            </a:r>
            <a:r>
              <a:rPr lang="es-AR" dirty="0" smtClean="0"/>
              <a:t>, renal, y los mecanismos homeostáticos hemodinámicos, junto con la modulación del controlador central de la respiración, se combinan para mantener la oxigenación arterial crítico y el estado ácido-base. En última instancia, en la EPOC avanzada, las compensaciones pueden fallar y reduce la ventilación alveolar en una V0CO2 dado conduce a la retención de CO2. Esto ocurre en la presencia de anomalías del control ventilatorio o como resultado de la debilidad de los músculos respiratorios críticos (por ejemplo, deficiencias nutricionales y electrolíticas) y los efectos mecánicos negativos de reposo </a:t>
            </a:r>
            <a:r>
              <a:rPr lang="es-AR" dirty="0" err="1" smtClean="0"/>
              <a:t>hiperinsuflación</a:t>
            </a:r>
            <a:r>
              <a:rPr lang="es-AR" dirty="0" smtClean="0"/>
              <a:t> pulmonar.</a:t>
            </a:r>
            <a:endParaRPr lang="es-AR" dirty="0"/>
          </a:p>
        </p:txBody>
      </p:sp>
      <p:sp>
        <p:nvSpPr>
          <p:cNvPr id="4" name="Marcador de número de diapositiva 3"/>
          <p:cNvSpPr>
            <a:spLocks noGrp="1"/>
          </p:cNvSpPr>
          <p:nvPr>
            <p:ph type="sldNum" sz="quarter" idx="10"/>
          </p:nvPr>
        </p:nvSpPr>
        <p:spPr/>
        <p:txBody>
          <a:bodyPr/>
          <a:lstStyle/>
          <a:p>
            <a:fld id="{0A67C959-489A-4196-A1B4-ECEB3979BD2B}" type="slidenum">
              <a:rPr lang="es-AR" smtClean="0"/>
              <a:t>6</a:t>
            </a:fld>
            <a:endParaRPr lang="es-AR"/>
          </a:p>
        </p:txBody>
      </p:sp>
    </p:spTree>
    <p:extLst>
      <p:ext uri="{BB962C8B-B14F-4D97-AF65-F5344CB8AC3E}">
        <p14:creationId xmlns:p14="http://schemas.microsoft.com/office/powerpoint/2010/main" val="355493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Reportan el </a:t>
            </a:r>
            <a:r>
              <a:rPr lang="es-AR" dirty="0" err="1" smtClean="0"/>
              <a:t>weaning</a:t>
            </a:r>
            <a:r>
              <a:rPr lang="es-AR" dirty="0" smtClean="0"/>
              <a:t> en 23 de 42 pacientes.</a:t>
            </a:r>
            <a:r>
              <a:rPr lang="es-AR" baseline="0" dirty="0" smtClean="0"/>
              <a:t> Solo hubo decanulados en el grupo de éxito, fueron 13 con rango de 5 a 20 días por </a:t>
            </a:r>
            <a:r>
              <a:rPr lang="es-AR" baseline="0" dirty="0" err="1" smtClean="0"/>
              <a:t>weaning</a:t>
            </a:r>
            <a:r>
              <a:rPr lang="es-AR" baseline="0" dirty="0" smtClean="0"/>
              <a:t>, no especifican como </a:t>
            </a:r>
            <a:r>
              <a:rPr lang="es-AR" baseline="0" dirty="0" err="1" smtClean="0"/>
              <a:t>procedian</a:t>
            </a:r>
            <a:r>
              <a:rPr lang="es-AR" baseline="0" dirty="0" smtClean="0"/>
              <a:t> a </a:t>
            </a:r>
            <a:r>
              <a:rPr lang="es-AR" baseline="0" dirty="0" err="1" smtClean="0"/>
              <a:t>decanular</a:t>
            </a:r>
            <a:r>
              <a:rPr lang="es-AR" baseline="0" dirty="0" smtClean="0"/>
              <a:t> pero dijeron que 4 pacientes requirieron rehabilitación de la deglución. No hubo pasaje a VNI en el grupo no desvinculado, </a:t>
            </a:r>
            <a:r>
              <a:rPr lang="es-AR" baseline="0" dirty="0" err="1" smtClean="0"/>
              <a:t>quizas</a:t>
            </a:r>
            <a:r>
              <a:rPr lang="es-AR" baseline="0" dirty="0" smtClean="0"/>
              <a:t> porque en esa época no se hablaba de VNI en EPOC.</a:t>
            </a:r>
            <a:endParaRPr lang="es-AR" dirty="0"/>
          </a:p>
        </p:txBody>
      </p:sp>
      <p:sp>
        <p:nvSpPr>
          <p:cNvPr id="4" name="3 Marcador de número de diapositiva"/>
          <p:cNvSpPr>
            <a:spLocks noGrp="1"/>
          </p:cNvSpPr>
          <p:nvPr>
            <p:ph type="sldNum" sz="quarter" idx="10"/>
          </p:nvPr>
        </p:nvSpPr>
        <p:spPr/>
        <p:txBody>
          <a:bodyPr/>
          <a:lstStyle/>
          <a:p>
            <a:fld id="{0A67C959-489A-4196-A1B4-ECEB3979BD2B}" type="slidenum">
              <a:rPr lang="es-AR" smtClean="0"/>
              <a:t>8</a:t>
            </a:fld>
            <a:endParaRPr lang="es-AR"/>
          </a:p>
        </p:txBody>
      </p:sp>
    </p:spTree>
    <p:extLst>
      <p:ext uri="{BB962C8B-B14F-4D97-AF65-F5344CB8AC3E}">
        <p14:creationId xmlns:p14="http://schemas.microsoft.com/office/powerpoint/2010/main" val="270151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El Centro del Sueño y asistencia respiratoria (RSSC) en el Hospital </a:t>
            </a:r>
            <a:r>
              <a:rPr lang="es-AR" dirty="0" err="1" smtClean="0"/>
              <a:t>Papworth</a:t>
            </a:r>
            <a:r>
              <a:rPr lang="es-AR" dirty="0" smtClean="0"/>
              <a:t>, Cambridge ofrece un servicio especializado de destete de los pacientes que requieren VMI prolongada en otros hospitales. Este Programa de Atención Progresiva (PCP) ha sido descrita anteriormente y se aplica por un equipo multidisciplinario con el objetivo de lograr la independencia de IMV. En este artículo presentamos los resultados para los pacientes con EPOC entraron en el PCP desde 1992 hasta 2003, se identifican los factores asociados con el resultado de destete y la supervivencia, y se discuten los aspectos de nuestra estrategia de desconexión que pueden haber contribuido a los resultados alcanzados.</a:t>
            </a:r>
          </a:p>
          <a:p>
            <a:r>
              <a:rPr lang="es-AR" dirty="0" smtClean="0"/>
              <a:t>Cuando</a:t>
            </a:r>
            <a:r>
              <a:rPr lang="es-AR" baseline="0" dirty="0" smtClean="0"/>
              <a:t> fallan a la PRE, se los adapta a VNI con balón desinflado y cánula tapada.</a:t>
            </a:r>
          </a:p>
          <a:p>
            <a:r>
              <a:rPr lang="es-AR" dirty="0" smtClean="0"/>
              <a:t>La función laríngea efectiva es una prioridad. Hablar se fomenta tan pronto como la respiración espontanea se logra a través una válvula de traqueotomía sin riesgo de aspiración. La ingestión segura se evalúa en primer lugar con el balón de la cánula de traqueostomía inflado, se utiliza la administración </a:t>
            </a:r>
            <a:r>
              <a:rPr lang="es-AR" dirty="0" err="1" smtClean="0"/>
              <a:t>orofaríngea</a:t>
            </a:r>
            <a:r>
              <a:rPr lang="es-AR" dirty="0" smtClean="0"/>
              <a:t> de colorante alimenticio azul seguida de la aspiración traqueal. Si no hay aspiración, líquidos y alimentos teñidos son evaluados. Una vez conseguido, estos pasos se repiten con el manguito desinflado. Aspiración leve por lo general mejora con la deglución y la práctica oral. La aspiración regular puede ser necesaria, y agentes anticolinérgicos se utilizan si las secreciones de la </a:t>
            </a:r>
            <a:r>
              <a:rPr lang="es-AR" dirty="0" err="1" smtClean="0"/>
              <a:t>orofaringe</a:t>
            </a:r>
            <a:r>
              <a:rPr lang="es-AR" dirty="0" smtClean="0"/>
              <a:t> son profusos. El manguito permanece inflado hasta que haya poco o nada de aspiración. El tubo de traqueotomía sólo se elimina cuando ya no es necesaria para la protección de las vías respiratorias, el acceso secreciones, o ventilación.</a:t>
            </a:r>
          </a:p>
        </p:txBody>
      </p:sp>
      <p:sp>
        <p:nvSpPr>
          <p:cNvPr id="4" name="Marcador de número de diapositiva 3"/>
          <p:cNvSpPr>
            <a:spLocks noGrp="1"/>
          </p:cNvSpPr>
          <p:nvPr>
            <p:ph type="sldNum" sz="quarter" idx="10"/>
          </p:nvPr>
        </p:nvSpPr>
        <p:spPr/>
        <p:txBody>
          <a:bodyPr/>
          <a:lstStyle/>
          <a:p>
            <a:fld id="{0A67C959-489A-4196-A1B4-ECEB3979BD2B}" type="slidenum">
              <a:rPr lang="es-AR" smtClean="0"/>
              <a:t>9</a:t>
            </a:fld>
            <a:endParaRPr lang="es-AR"/>
          </a:p>
        </p:txBody>
      </p:sp>
    </p:spTree>
    <p:extLst>
      <p:ext uri="{BB962C8B-B14F-4D97-AF65-F5344CB8AC3E}">
        <p14:creationId xmlns:p14="http://schemas.microsoft.com/office/powerpoint/2010/main" val="149161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Algunos usan VNI.</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No se meten demasiado en los problemas de </a:t>
            </a:r>
            <a:r>
              <a:rPr lang="es-AR" dirty="0" err="1" smtClean="0"/>
              <a:t>decanular</a:t>
            </a:r>
            <a:r>
              <a:rPr lang="es-AR" dirty="0" smtClean="0"/>
              <a:t> a EPOC, solo en los resultados pero no lo discuten ni lo concluyen</a:t>
            </a:r>
          </a:p>
          <a:p>
            <a:endParaRPr lang="es-AR" dirty="0"/>
          </a:p>
        </p:txBody>
      </p:sp>
      <p:sp>
        <p:nvSpPr>
          <p:cNvPr id="4" name="Marcador de número de diapositiva 3"/>
          <p:cNvSpPr>
            <a:spLocks noGrp="1"/>
          </p:cNvSpPr>
          <p:nvPr>
            <p:ph type="sldNum" sz="quarter" idx="10"/>
          </p:nvPr>
        </p:nvSpPr>
        <p:spPr/>
        <p:txBody>
          <a:bodyPr/>
          <a:lstStyle/>
          <a:p>
            <a:fld id="{0A67C959-489A-4196-A1B4-ECEB3979BD2B}" type="slidenum">
              <a:rPr lang="es-AR" smtClean="0"/>
              <a:t>10</a:t>
            </a:fld>
            <a:endParaRPr lang="es-AR"/>
          </a:p>
        </p:txBody>
      </p:sp>
    </p:spTree>
    <p:extLst>
      <p:ext uri="{BB962C8B-B14F-4D97-AF65-F5344CB8AC3E}">
        <p14:creationId xmlns:p14="http://schemas.microsoft.com/office/powerpoint/2010/main" val="152650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Primera autora Laura </a:t>
            </a:r>
            <a:r>
              <a:rPr lang="es-AR" dirty="0" err="1" smtClean="0"/>
              <a:t>Rapela</a:t>
            </a:r>
            <a:endParaRPr lang="es-AR" dirty="0" smtClean="0"/>
          </a:p>
          <a:p>
            <a:r>
              <a:rPr lang="es-AR" dirty="0" smtClean="0"/>
              <a:t>Sirve para marcar que pocos pacientes logran ser decanulados a pesar del éxito de la desvinculación.</a:t>
            </a:r>
          </a:p>
          <a:p>
            <a:r>
              <a:rPr lang="es-AR" dirty="0" smtClean="0"/>
              <a:t>Poner</a:t>
            </a:r>
            <a:r>
              <a:rPr lang="es-AR" baseline="0" dirty="0" smtClean="0"/>
              <a:t> otras trabajos de </a:t>
            </a:r>
            <a:r>
              <a:rPr lang="es-AR" baseline="0" dirty="0" err="1" smtClean="0"/>
              <a:t>epoc</a:t>
            </a:r>
            <a:r>
              <a:rPr lang="es-AR" baseline="0" dirty="0" smtClean="0"/>
              <a:t> y decanulación</a:t>
            </a:r>
            <a:endParaRPr lang="es-AR" dirty="0"/>
          </a:p>
        </p:txBody>
      </p:sp>
      <p:sp>
        <p:nvSpPr>
          <p:cNvPr id="4" name="Marcador de número de diapositiva 3"/>
          <p:cNvSpPr>
            <a:spLocks noGrp="1"/>
          </p:cNvSpPr>
          <p:nvPr>
            <p:ph type="sldNum" sz="quarter" idx="10"/>
          </p:nvPr>
        </p:nvSpPr>
        <p:spPr/>
        <p:txBody>
          <a:bodyPr/>
          <a:lstStyle/>
          <a:p>
            <a:fld id="{0A67C959-489A-4196-A1B4-ECEB3979BD2B}" type="slidenum">
              <a:rPr lang="es-AR" smtClean="0"/>
              <a:t>11</a:t>
            </a:fld>
            <a:endParaRPr lang="es-AR"/>
          </a:p>
        </p:txBody>
      </p:sp>
    </p:spTree>
    <p:extLst>
      <p:ext uri="{BB962C8B-B14F-4D97-AF65-F5344CB8AC3E}">
        <p14:creationId xmlns:p14="http://schemas.microsoft.com/office/powerpoint/2010/main" val="401793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De la decanulación depende en general el alta de los pacientes.</a:t>
            </a:r>
          </a:p>
          <a:p>
            <a:r>
              <a:rPr lang="es-AR" dirty="0" smtClean="0"/>
              <a:t>Explicar nuestro protocolo</a:t>
            </a:r>
            <a:endParaRPr lang="es-AR" dirty="0"/>
          </a:p>
        </p:txBody>
      </p:sp>
      <p:sp>
        <p:nvSpPr>
          <p:cNvPr id="4" name="Marcador de número de diapositiva 3"/>
          <p:cNvSpPr>
            <a:spLocks noGrp="1"/>
          </p:cNvSpPr>
          <p:nvPr>
            <p:ph type="sldNum" sz="quarter" idx="10"/>
          </p:nvPr>
        </p:nvSpPr>
        <p:spPr/>
        <p:txBody>
          <a:bodyPr/>
          <a:lstStyle/>
          <a:p>
            <a:fld id="{0A13A9EA-4C1B-4226-B7C4-F8206FC79C61}" type="slidenum">
              <a:rPr lang="es-AR" smtClean="0"/>
              <a:t>12</a:t>
            </a:fld>
            <a:endParaRPr lang="es-AR"/>
          </a:p>
        </p:txBody>
      </p:sp>
    </p:spTree>
    <p:extLst>
      <p:ext uri="{BB962C8B-B14F-4D97-AF65-F5344CB8AC3E}">
        <p14:creationId xmlns:p14="http://schemas.microsoft.com/office/powerpoint/2010/main" val="298899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9362C1EB-F6B1-419A-BD11-F6165F29043B}" type="datetimeFigureOut">
              <a:rPr lang="es-AR" smtClean="0"/>
              <a:t>09/10/2014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148746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362C1EB-F6B1-419A-BD11-F6165F29043B}" type="datetimeFigureOut">
              <a:rPr lang="es-AR" smtClean="0"/>
              <a:t>09/10/2014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33462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362C1EB-F6B1-419A-BD11-F6165F29043B}" type="datetimeFigureOut">
              <a:rPr lang="es-AR" smtClean="0"/>
              <a:t>09/10/2014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358448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362C1EB-F6B1-419A-BD11-F6165F29043B}" type="datetimeFigureOut">
              <a:rPr lang="es-AR" smtClean="0"/>
              <a:t>09/10/2014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40982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362C1EB-F6B1-419A-BD11-F6165F29043B}" type="datetimeFigureOut">
              <a:rPr lang="es-AR" smtClean="0"/>
              <a:t>09/10/2014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277989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9362C1EB-F6B1-419A-BD11-F6165F29043B}" type="datetimeFigureOut">
              <a:rPr lang="es-AR" smtClean="0"/>
              <a:t>09/10/2014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25993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9362C1EB-F6B1-419A-BD11-F6165F29043B}" type="datetimeFigureOut">
              <a:rPr lang="es-AR" smtClean="0"/>
              <a:t>09/10/2014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186679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9362C1EB-F6B1-419A-BD11-F6165F29043B}" type="datetimeFigureOut">
              <a:rPr lang="es-AR" smtClean="0"/>
              <a:t>09/10/2014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164623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362C1EB-F6B1-419A-BD11-F6165F29043B}" type="datetimeFigureOut">
              <a:rPr lang="es-AR" smtClean="0"/>
              <a:t>09/10/2014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135026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362C1EB-F6B1-419A-BD11-F6165F29043B}" type="datetimeFigureOut">
              <a:rPr lang="es-AR" smtClean="0"/>
              <a:t>09/10/2014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370120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362C1EB-F6B1-419A-BD11-F6165F29043B}" type="datetimeFigureOut">
              <a:rPr lang="es-AR" smtClean="0"/>
              <a:t>09/10/2014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96D47D82-7E9E-4E98-AF38-2F9B7F6F8E2D}" type="slidenum">
              <a:rPr lang="es-AR" smtClean="0"/>
              <a:t>‹Nº›</a:t>
            </a:fld>
            <a:endParaRPr lang="es-AR"/>
          </a:p>
        </p:txBody>
      </p:sp>
    </p:spTree>
    <p:extLst>
      <p:ext uri="{BB962C8B-B14F-4D97-AF65-F5344CB8AC3E}">
        <p14:creationId xmlns:p14="http://schemas.microsoft.com/office/powerpoint/2010/main" val="384203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2C1EB-F6B1-419A-BD11-F6165F29043B}" type="datetimeFigureOut">
              <a:rPr lang="es-AR" smtClean="0"/>
              <a:t>09/10/2014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47D82-7E9E-4E98-AF38-2F9B7F6F8E2D}" type="slidenum">
              <a:rPr lang="es-AR" smtClean="0"/>
              <a:t>‹Nº›</a:t>
            </a:fld>
            <a:endParaRPr lang="es-AR"/>
          </a:p>
        </p:txBody>
      </p:sp>
    </p:spTree>
    <p:extLst>
      <p:ext uri="{BB962C8B-B14F-4D97-AF65-F5344CB8AC3E}">
        <p14:creationId xmlns:p14="http://schemas.microsoft.com/office/powerpoint/2010/main" val="2561994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2.jp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14" y="2143115"/>
            <a:ext cx="10477573" cy="2028835"/>
          </a:xfrm>
          <a:ln w="25400">
            <a:noFill/>
          </a:ln>
        </p:spPr>
        <p:txBody>
          <a:bodyPr anchor="ctr"/>
          <a:lstStyle/>
          <a:p>
            <a:r>
              <a:rPr lang="es-AR" dirty="0" smtClean="0"/>
              <a:t>“Decanulación en EPOC severos"</a:t>
            </a:r>
            <a:endParaRPr lang="es-AR" b="1" dirty="0"/>
          </a:p>
        </p:txBody>
      </p:sp>
      <p:sp>
        <p:nvSpPr>
          <p:cNvPr id="6" name="5 Marco"/>
          <p:cNvSpPr/>
          <p:nvPr/>
        </p:nvSpPr>
        <p:spPr>
          <a:xfrm>
            <a:off x="476211" y="1857364"/>
            <a:ext cx="11049077" cy="2571768"/>
          </a:xfrm>
          <a:prstGeom prst="fra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7" name="CuadroTexto 5"/>
          <p:cNvSpPr txBox="1"/>
          <p:nvPr/>
        </p:nvSpPr>
        <p:spPr>
          <a:xfrm>
            <a:off x="3753135" y="4677229"/>
            <a:ext cx="4881171" cy="1969770"/>
          </a:xfrm>
          <a:prstGeom prst="rect">
            <a:avLst/>
          </a:prstGeom>
          <a:noFill/>
        </p:spPr>
        <p:txBody>
          <a:bodyPr wrap="square" rtlCol="0">
            <a:spAutoFit/>
          </a:bodyPr>
          <a:lstStyle/>
          <a:p>
            <a:pPr algn="ctr"/>
            <a:r>
              <a:rPr lang="es-AR" sz="2400" b="1" dirty="0" smtClean="0"/>
              <a:t>Lic. Dario Villalba</a:t>
            </a:r>
          </a:p>
          <a:p>
            <a:pPr algn="ctr"/>
            <a:r>
              <a:rPr lang="es-AR" sz="1400" i="1" dirty="0" smtClean="0"/>
              <a:t>Kinesiólogo especialista en cuidados críticos</a:t>
            </a:r>
          </a:p>
          <a:p>
            <a:pPr algn="ctr"/>
            <a:r>
              <a:rPr lang="es-AR" sz="1400" i="1" dirty="0" smtClean="0"/>
              <a:t>Coordinador docencia e investigación-Clínica Basilea</a:t>
            </a:r>
          </a:p>
          <a:p>
            <a:pPr algn="ctr"/>
            <a:r>
              <a:rPr lang="es-AR" sz="1400" i="1" dirty="0" smtClean="0"/>
              <a:t>Hospital de Chivilcoy</a:t>
            </a:r>
          </a:p>
          <a:p>
            <a:pPr algn="ctr"/>
            <a:r>
              <a:rPr lang="es-AR" sz="1400" i="1" dirty="0" smtClean="0"/>
              <a:t>Hospital </a:t>
            </a:r>
            <a:r>
              <a:rPr lang="es-AR" sz="1400" i="1" dirty="0" err="1" smtClean="0"/>
              <a:t>Santojanni</a:t>
            </a:r>
            <a:endParaRPr lang="es-AR" sz="1400" i="1" dirty="0" smtClean="0"/>
          </a:p>
          <a:p>
            <a:pPr algn="ctr"/>
            <a:r>
              <a:rPr lang="es-AR" sz="1400" i="1" dirty="0" smtClean="0"/>
              <a:t>Capítulo de kinesiología en el paciente crítico-SATI</a:t>
            </a:r>
          </a:p>
          <a:p>
            <a:pPr algn="ctr"/>
            <a:r>
              <a:rPr lang="es-AR" sz="1400" i="1" dirty="0" smtClean="0"/>
              <a:t>Comité de seguimiento y rehabilitación-SATI</a:t>
            </a:r>
          </a:p>
          <a:p>
            <a:pPr algn="ctr"/>
            <a:r>
              <a:rPr lang="es-AR" sz="1400" i="1" dirty="0" smtClean="0"/>
              <a:t>villalba_dario@yahoo.com.ar</a:t>
            </a:r>
            <a:endParaRPr lang="es-AR" sz="1400" i="1" dirty="0"/>
          </a:p>
        </p:txBody>
      </p:sp>
      <p:sp>
        <p:nvSpPr>
          <p:cNvPr id="9" name="Título 3"/>
          <p:cNvSpPr txBox="1">
            <a:spLocks/>
          </p:cNvSpPr>
          <p:nvPr/>
        </p:nvSpPr>
        <p:spPr>
          <a:xfrm>
            <a:off x="6141492" y="134793"/>
            <a:ext cx="6050507" cy="75524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AR" sz="2600" i="1" dirty="0" smtClean="0">
                <a:latin typeface="+mn-lt"/>
              </a:rPr>
              <a:t>“Nuevas estrategias para nuevos desafíos"</a:t>
            </a:r>
            <a:endParaRPr lang="es-AR" sz="2600" i="1" dirty="0">
              <a:latin typeface="+mn-l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705970" cy="1807819"/>
          </a:xfrm>
          <a:prstGeom prst="rect">
            <a:avLst/>
          </a:prstGeom>
        </p:spPr>
      </p:pic>
    </p:spTree>
    <p:extLst>
      <p:ext uri="{BB962C8B-B14F-4D97-AF65-F5344CB8AC3E}">
        <p14:creationId xmlns:p14="http://schemas.microsoft.com/office/powerpoint/2010/main" val="70650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0382"/>
            <a:ext cx="8568267" cy="2865068"/>
          </a:xfrm>
          <a:prstGeom prst="rect">
            <a:avLst/>
          </a:prstGeom>
        </p:spPr>
      </p:pic>
      <p:pic>
        <p:nvPicPr>
          <p:cNvPr id="3" name="Imagen 2"/>
          <p:cNvPicPr>
            <a:picLocks noChangeAspect="1"/>
          </p:cNvPicPr>
          <p:nvPr/>
        </p:nvPicPr>
        <p:blipFill>
          <a:blip r:embed="rId4"/>
          <a:stretch>
            <a:fillRect/>
          </a:stretch>
        </p:blipFill>
        <p:spPr>
          <a:xfrm>
            <a:off x="8961421" y="634683"/>
            <a:ext cx="2804100" cy="329531"/>
          </a:xfrm>
          <a:prstGeom prst="rect">
            <a:avLst/>
          </a:prstGeom>
        </p:spPr>
      </p:pic>
      <p:pic>
        <p:nvPicPr>
          <p:cNvPr id="4" name="Imagen 3"/>
          <p:cNvPicPr>
            <a:picLocks noChangeAspect="1"/>
          </p:cNvPicPr>
          <p:nvPr/>
        </p:nvPicPr>
        <p:blipFill>
          <a:blip r:embed="rId5"/>
          <a:stretch>
            <a:fillRect/>
          </a:stretch>
        </p:blipFill>
        <p:spPr>
          <a:xfrm>
            <a:off x="9367278" y="1322681"/>
            <a:ext cx="2398243" cy="240469"/>
          </a:xfrm>
          <a:prstGeom prst="rect">
            <a:avLst/>
          </a:prstGeom>
        </p:spPr>
      </p:pic>
      <p:sp>
        <p:nvSpPr>
          <p:cNvPr id="5" name="CuadroTexto 4"/>
          <p:cNvSpPr txBox="1"/>
          <p:nvPr/>
        </p:nvSpPr>
        <p:spPr>
          <a:xfrm>
            <a:off x="355600" y="3233917"/>
            <a:ext cx="11409921" cy="1292662"/>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ü"/>
            </a:pPr>
            <a:r>
              <a:rPr lang="es-AR" sz="2600" dirty="0" smtClean="0"/>
              <a:t>67 pacientes/3 fallecen</a:t>
            </a:r>
          </a:p>
          <a:p>
            <a:pPr marL="342900" indent="-342900">
              <a:buFont typeface="Wingdings" panose="05000000000000000000" pitchFamily="2" charset="2"/>
              <a:buChar char="ü"/>
            </a:pPr>
            <a:r>
              <a:rPr lang="es-AR" sz="2600" dirty="0" smtClean="0"/>
              <a:t>64 se desvinculan (VNI)</a:t>
            </a:r>
          </a:p>
          <a:p>
            <a:pPr marL="342900" indent="-342900">
              <a:buFont typeface="Wingdings" panose="05000000000000000000" pitchFamily="2" charset="2"/>
              <a:buChar char="ü"/>
            </a:pPr>
            <a:r>
              <a:rPr lang="es-AR" sz="2600" dirty="0" smtClean="0"/>
              <a:t>Solo 2 permanecen con botón traqueal para el manejo de secreciones.</a:t>
            </a:r>
            <a:endParaRPr lang="es-AR" sz="2600" dirty="0"/>
          </a:p>
        </p:txBody>
      </p:sp>
    </p:spTree>
    <p:extLst>
      <p:ext uri="{BB962C8B-B14F-4D97-AF65-F5344CB8AC3E}">
        <p14:creationId xmlns:p14="http://schemas.microsoft.com/office/powerpoint/2010/main" val="391514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130999"/>
            <a:ext cx="8880177" cy="2481196"/>
          </a:xfrm>
          <a:prstGeom prst="rect">
            <a:avLst/>
          </a:prstGeom>
        </p:spPr>
      </p:pic>
      <p:pic>
        <p:nvPicPr>
          <p:cNvPr id="6" name="Imagen 5"/>
          <p:cNvPicPr>
            <a:picLocks noChangeAspect="1"/>
          </p:cNvPicPr>
          <p:nvPr/>
        </p:nvPicPr>
        <p:blipFill>
          <a:blip r:embed="rId4"/>
          <a:stretch>
            <a:fillRect/>
          </a:stretch>
        </p:blipFill>
        <p:spPr>
          <a:xfrm>
            <a:off x="260521" y="2350197"/>
            <a:ext cx="7498247" cy="3946475"/>
          </a:xfrm>
          <a:prstGeom prst="rect">
            <a:avLst/>
          </a:prstGeom>
        </p:spPr>
      </p:pic>
      <p:pic>
        <p:nvPicPr>
          <p:cNvPr id="8" name="Imagen 7"/>
          <p:cNvPicPr>
            <a:picLocks noChangeAspect="1"/>
          </p:cNvPicPr>
          <p:nvPr/>
        </p:nvPicPr>
        <p:blipFill>
          <a:blip r:embed="rId5"/>
          <a:stretch>
            <a:fillRect/>
          </a:stretch>
        </p:blipFill>
        <p:spPr>
          <a:xfrm>
            <a:off x="7996610" y="4178857"/>
            <a:ext cx="4195390" cy="1973048"/>
          </a:xfrm>
          <a:prstGeom prst="rect">
            <a:avLst/>
          </a:prstGeom>
        </p:spPr>
      </p:pic>
      <p:pic>
        <p:nvPicPr>
          <p:cNvPr id="11" name="Imagen 10"/>
          <p:cNvPicPr>
            <a:picLocks noChangeAspect="1"/>
          </p:cNvPicPr>
          <p:nvPr/>
        </p:nvPicPr>
        <p:blipFill>
          <a:blip r:embed="rId6"/>
          <a:stretch>
            <a:fillRect/>
          </a:stretch>
        </p:blipFill>
        <p:spPr>
          <a:xfrm>
            <a:off x="7996610" y="1964987"/>
            <a:ext cx="3246852" cy="320625"/>
          </a:xfrm>
          <a:prstGeom prst="rect">
            <a:avLst/>
          </a:prstGeom>
        </p:spPr>
      </p:pic>
      <p:sp>
        <p:nvSpPr>
          <p:cNvPr id="12" name="CuadroTexto 11"/>
          <p:cNvSpPr txBox="1"/>
          <p:nvPr/>
        </p:nvSpPr>
        <p:spPr>
          <a:xfrm>
            <a:off x="8019290" y="3048000"/>
            <a:ext cx="3986444" cy="2462213"/>
          </a:xfrm>
          <a:prstGeom prst="rect">
            <a:avLst/>
          </a:prstGeom>
          <a:solidFill>
            <a:schemeClr val="accent5">
              <a:lumMod val="20000"/>
              <a:lumOff val="80000"/>
            </a:schemeClr>
          </a:solidFill>
          <a:effectLst>
            <a:glow rad="63500">
              <a:schemeClr val="accent3">
                <a:satMod val="175000"/>
                <a:alpha val="40000"/>
              </a:schemeClr>
            </a:glow>
          </a:effectLst>
        </p:spPr>
        <p:txBody>
          <a:bodyPr wrap="square" rtlCol="0">
            <a:spAutoFit/>
          </a:bodyPr>
          <a:lstStyle/>
          <a:p>
            <a:pPr marL="342900" indent="-342900" algn="just">
              <a:buFont typeface="Wingdings" panose="05000000000000000000" pitchFamily="2" charset="2"/>
              <a:buChar char="ü"/>
            </a:pPr>
            <a:r>
              <a:rPr lang="es-AR" sz="2200" dirty="0" smtClean="0"/>
              <a:t>De los 21 pacientes desvinculados 8 lograron ser decanulados (38%).</a:t>
            </a:r>
          </a:p>
          <a:p>
            <a:pPr marL="342900" indent="-342900" algn="just">
              <a:buFont typeface="Wingdings" panose="05000000000000000000" pitchFamily="2" charset="2"/>
              <a:buChar char="ü"/>
            </a:pPr>
            <a:r>
              <a:rPr lang="es-AR" sz="2200" dirty="0" smtClean="0"/>
              <a:t>Del grupo de 19 pacientes que permanecieron dependientes de la VM solo 1 logró ser decanulado a VNI.</a:t>
            </a:r>
            <a:endParaRPr lang="es-AR" sz="2200" dirty="0"/>
          </a:p>
        </p:txBody>
      </p:sp>
    </p:spTree>
    <p:extLst>
      <p:ext uri="{BB962C8B-B14F-4D97-AF65-F5344CB8AC3E}">
        <p14:creationId xmlns:p14="http://schemas.microsoft.com/office/powerpoint/2010/main" val="30012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100"/>
                                  </p:stCondLst>
                                  <p:childTnLst>
                                    <p:animEffect transition="out" filter="fade">
                                      <p:cBhvr>
                                        <p:cTn id="11" dur="900"/>
                                        <p:tgtEl>
                                          <p:spTgt spid="8"/>
                                        </p:tgtEl>
                                      </p:cBhvr>
                                    </p:animEffect>
                                    <p:set>
                                      <p:cBhvr>
                                        <p:cTn id="12" dur="1" fill="hold">
                                          <p:stCondLst>
                                            <p:cond delay="8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9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8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31371" y="260648"/>
            <a:ext cx="8352928" cy="553998"/>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s-AR" sz="3000" dirty="0" smtClean="0">
                <a:effectLst>
                  <a:outerShdw blurRad="38100" dist="38100" dir="2700000" algn="tl">
                    <a:srgbClr val="000000">
                      <a:alpha val="43137"/>
                    </a:srgbClr>
                  </a:outerShdw>
                </a:effectLst>
              </a:rPr>
              <a:t>Protocolo desinflado de balón</a:t>
            </a:r>
            <a:endParaRPr lang="es-AR" sz="3000" dirty="0">
              <a:effectLst>
                <a:outerShdw blurRad="38100" dist="38100" dir="2700000" algn="tl">
                  <a:srgbClr val="000000">
                    <a:alpha val="43137"/>
                  </a:srgbClr>
                </a:outerShdw>
              </a:effectLst>
            </a:endParaRPr>
          </a:p>
        </p:txBody>
      </p:sp>
      <p:sp>
        <p:nvSpPr>
          <p:cNvPr id="11" name="CuadroTexto 10"/>
          <p:cNvSpPr txBox="1"/>
          <p:nvPr/>
        </p:nvSpPr>
        <p:spPr>
          <a:xfrm>
            <a:off x="431371" y="1268761"/>
            <a:ext cx="2842188" cy="461665"/>
          </a:xfrm>
          <a:prstGeom prst="rect">
            <a:avLst/>
          </a:prstGeom>
          <a:solidFill>
            <a:schemeClr val="accent5">
              <a:lumMod val="20000"/>
              <a:lumOff val="80000"/>
            </a:schemeClr>
          </a:solidFill>
        </p:spPr>
        <p:txBody>
          <a:bodyPr wrap="none" rtlCol="0">
            <a:spAutoFit/>
          </a:bodyPr>
          <a:lstStyle/>
          <a:p>
            <a:r>
              <a:rPr lang="es-AR" sz="2400" dirty="0" smtClean="0"/>
              <a:t>Sentado en silla a 90°</a:t>
            </a:r>
            <a:endParaRPr lang="es-AR" sz="2400" dirty="0"/>
          </a:p>
        </p:txBody>
      </p:sp>
      <p:sp>
        <p:nvSpPr>
          <p:cNvPr id="12" name="CuadroTexto 11"/>
          <p:cNvSpPr txBox="1"/>
          <p:nvPr/>
        </p:nvSpPr>
        <p:spPr>
          <a:xfrm>
            <a:off x="934008" y="2246095"/>
            <a:ext cx="2784309" cy="461665"/>
          </a:xfrm>
          <a:prstGeom prst="rect">
            <a:avLst/>
          </a:prstGeom>
          <a:solidFill>
            <a:schemeClr val="accent5">
              <a:lumMod val="20000"/>
              <a:lumOff val="80000"/>
            </a:schemeClr>
          </a:solidFill>
        </p:spPr>
        <p:txBody>
          <a:bodyPr wrap="square" rtlCol="0">
            <a:spAutoFit/>
          </a:bodyPr>
          <a:lstStyle/>
          <a:p>
            <a:r>
              <a:rPr lang="es-AR" sz="2400" dirty="0" smtClean="0"/>
              <a:t>Desinflar balón</a:t>
            </a:r>
            <a:endParaRPr lang="es-AR" sz="2400" dirty="0"/>
          </a:p>
        </p:txBody>
      </p:sp>
      <p:sp>
        <p:nvSpPr>
          <p:cNvPr id="13" name="Flecha abajo 12"/>
          <p:cNvSpPr/>
          <p:nvPr/>
        </p:nvSpPr>
        <p:spPr>
          <a:xfrm>
            <a:off x="2169436" y="1751104"/>
            <a:ext cx="313453" cy="363465"/>
          </a:xfrm>
          <a:prstGeom prst="down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Flecha derecha 14"/>
          <p:cNvSpPr/>
          <p:nvPr/>
        </p:nvSpPr>
        <p:spPr>
          <a:xfrm>
            <a:off x="3718318" y="2397717"/>
            <a:ext cx="502637"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CuadroTexto 15"/>
          <p:cNvSpPr txBox="1"/>
          <p:nvPr/>
        </p:nvSpPr>
        <p:spPr>
          <a:xfrm>
            <a:off x="4544805" y="2246094"/>
            <a:ext cx="3960571" cy="461665"/>
          </a:xfrm>
          <a:prstGeom prst="rect">
            <a:avLst/>
          </a:prstGeom>
          <a:solidFill>
            <a:schemeClr val="accent5">
              <a:lumMod val="20000"/>
              <a:lumOff val="80000"/>
            </a:schemeClr>
          </a:solidFill>
        </p:spPr>
        <p:txBody>
          <a:bodyPr wrap="none" rtlCol="0">
            <a:spAutoFit/>
          </a:bodyPr>
          <a:lstStyle/>
          <a:p>
            <a:r>
              <a:rPr lang="es-AR" sz="2400" dirty="0"/>
              <a:t>¿</a:t>
            </a:r>
            <a:r>
              <a:rPr lang="es-AR" sz="2400" dirty="0" smtClean="0"/>
              <a:t>Tolera oclusión intermitente?</a:t>
            </a:r>
            <a:endParaRPr lang="es-AR" sz="2400" dirty="0"/>
          </a:p>
        </p:txBody>
      </p:sp>
      <p:sp>
        <p:nvSpPr>
          <p:cNvPr id="17" name="Flecha derecha 16"/>
          <p:cNvSpPr/>
          <p:nvPr/>
        </p:nvSpPr>
        <p:spPr>
          <a:xfrm rot="9711785">
            <a:off x="2622215" y="3011641"/>
            <a:ext cx="2309608"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CuadroTexto 17"/>
          <p:cNvSpPr txBox="1"/>
          <p:nvPr/>
        </p:nvSpPr>
        <p:spPr>
          <a:xfrm>
            <a:off x="2061988" y="3257788"/>
            <a:ext cx="396262" cy="461665"/>
          </a:xfrm>
          <a:prstGeom prst="rect">
            <a:avLst/>
          </a:prstGeom>
          <a:solidFill>
            <a:schemeClr val="accent5">
              <a:lumMod val="20000"/>
              <a:lumOff val="80000"/>
            </a:schemeClr>
          </a:solidFill>
        </p:spPr>
        <p:txBody>
          <a:bodyPr wrap="none" rtlCol="0">
            <a:spAutoFit/>
          </a:bodyPr>
          <a:lstStyle/>
          <a:p>
            <a:r>
              <a:rPr lang="es-AR" sz="2400" dirty="0" smtClean="0"/>
              <a:t>Si</a:t>
            </a:r>
            <a:endParaRPr lang="es-AR" sz="2400" dirty="0"/>
          </a:p>
        </p:txBody>
      </p:sp>
      <p:sp>
        <p:nvSpPr>
          <p:cNvPr id="19" name="CuadroTexto 18"/>
          <p:cNvSpPr txBox="1"/>
          <p:nvPr/>
        </p:nvSpPr>
        <p:spPr>
          <a:xfrm>
            <a:off x="741987" y="4139205"/>
            <a:ext cx="3168352" cy="830997"/>
          </a:xfrm>
          <a:prstGeom prst="rect">
            <a:avLst/>
          </a:prstGeom>
          <a:solidFill>
            <a:schemeClr val="accent5">
              <a:lumMod val="20000"/>
              <a:lumOff val="80000"/>
            </a:schemeClr>
          </a:solidFill>
        </p:spPr>
        <p:txBody>
          <a:bodyPr wrap="square" rtlCol="0">
            <a:spAutoFit/>
          </a:bodyPr>
          <a:lstStyle/>
          <a:p>
            <a:pPr algn="ctr"/>
            <a:r>
              <a:rPr lang="es-AR" sz="2400" dirty="0" smtClean="0"/>
              <a:t>Colocar tapón</a:t>
            </a:r>
          </a:p>
          <a:p>
            <a:pPr algn="ctr"/>
            <a:r>
              <a:rPr lang="es-AR" sz="2400" dirty="0" smtClean="0"/>
              <a:t>Tinción de lengua</a:t>
            </a:r>
            <a:endParaRPr lang="es-AR" sz="2400" dirty="0"/>
          </a:p>
        </p:txBody>
      </p:sp>
      <p:sp>
        <p:nvSpPr>
          <p:cNvPr id="20" name="Flecha abajo 19"/>
          <p:cNvSpPr/>
          <p:nvPr/>
        </p:nvSpPr>
        <p:spPr>
          <a:xfrm>
            <a:off x="2169436" y="3723577"/>
            <a:ext cx="313453" cy="363465"/>
          </a:xfrm>
          <a:prstGeom prst="down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Flecha derecha 20"/>
          <p:cNvSpPr/>
          <p:nvPr/>
        </p:nvSpPr>
        <p:spPr>
          <a:xfrm rot="2052116">
            <a:off x="7995552" y="3011642"/>
            <a:ext cx="1577493"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CuadroTexto 21"/>
          <p:cNvSpPr txBox="1"/>
          <p:nvPr/>
        </p:nvSpPr>
        <p:spPr>
          <a:xfrm>
            <a:off x="9552384" y="3223428"/>
            <a:ext cx="545342" cy="461665"/>
          </a:xfrm>
          <a:prstGeom prst="rect">
            <a:avLst/>
          </a:prstGeom>
          <a:solidFill>
            <a:schemeClr val="accent5">
              <a:lumMod val="20000"/>
              <a:lumOff val="80000"/>
            </a:schemeClr>
          </a:solidFill>
        </p:spPr>
        <p:txBody>
          <a:bodyPr wrap="none" rtlCol="0">
            <a:spAutoFit/>
          </a:bodyPr>
          <a:lstStyle/>
          <a:p>
            <a:r>
              <a:rPr lang="es-AR" sz="2400" dirty="0" smtClean="0"/>
              <a:t>No</a:t>
            </a:r>
            <a:endParaRPr lang="es-AR" sz="2400" dirty="0"/>
          </a:p>
        </p:txBody>
      </p:sp>
      <p:sp>
        <p:nvSpPr>
          <p:cNvPr id="23" name="Flecha abajo 22"/>
          <p:cNvSpPr/>
          <p:nvPr/>
        </p:nvSpPr>
        <p:spPr>
          <a:xfrm>
            <a:off x="9800067" y="3723577"/>
            <a:ext cx="313453" cy="363465"/>
          </a:xfrm>
          <a:prstGeom prst="down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CuadroTexto 23"/>
          <p:cNvSpPr txBox="1"/>
          <p:nvPr/>
        </p:nvSpPr>
        <p:spPr>
          <a:xfrm>
            <a:off x="8471473" y="4200764"/>
            <a:ext cx="3367416" cy="830997"/>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ü"/>
            </a:pPr>
            <a:r>
              <a:rPr lang="es-AR" sz="2400" dirty="0" smtClean="0"/>
              <a:t>Disminuir el OD</a:t>
            </a:r>
          </a:p>
          <a:p>
            <a:pPr marL="342900" indent="-342900">
              <a:buFont typeface="Wingdings" panose="05000000000000000000" pitchFamily="2" charset="2"/>
              <a:buChar char="ü"/>
            </a:pPr>
            <a:r>
              <a:rPr lang="es-AR" sz="2400" dirty="0" smtClean="0"/>
              <a:t>FBC</a:t>
            </a:r>
            <a:endParaRPr lang="es-AR" sz="2400" dirty="0"/>
          </a:p>
        </p:txBody>
      </p:sp>
      <p:sp>
        <p:nvSpPr>
          <p:cNvPr id="27" name="CuadroTexto 26"/>
          <p:cNvSpPr txBox="1"/>
          <p:nvPr/>
        </p:nvSpPr>
        <p:spPr>
          <a:xfrm>
            <a:off x="4544805" y="4323872"/>
            <a:ext cx="1582613" cy="461665"/>
          </a:xfrm>
          <a:prstGeom prst="rect">
            <a:avLst/>
          </a:prstGeom>
          <a:solidFill>
            <a:schemeClr val="accent5">
              <a:lumMod val="20000"/>
              <a:lumOff val="80000"/>
            </a:schemeClr>
          </a:solidFill>
        </p:spPr>
        <p:txBody>
          <a:bodyPr wrap="none" rtlCol="0">
            <a:spAutoFit/>
          </a:bodyPr>
          <a:lstStyle/>
          <a:p>
            <a:r>
              <a:rPr lang="es-AR" sz="2400" dirty="0" smtClean="0"/>
              <a:t>¿Se aspira?</a:t>
            </a:r>
            <a:endParaRPr lang="es-AR" sz="2400" dirty="0"/>
          </a:p>
        </p:txBody>
      </p:sp>
      <p:sp>
        <p:nvSpPr>
          <p:cNvPr id="28" name="Flecha derecha 27"/>
          <p:cNvSpPr/>
          <p:nvPr/>
        </p:nvSpPr>
        <p:spPr>
          <a:xfrm>
            <a:off x="3915271" y="4475493"/>
            <a:ext cx="502637"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Flecha derecha 28"/>
          <p:cNvSpPr/>
          <p:nvPr/>
        </p:nvSpPr>
        <p:spPr>
          <a:xfrm rot="2052116">
            <a:off x="5796016" y="5104360"/>
            <a:ext cx="1577493"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CuadroTexto 29"/>
          <p:cNvSpPr txBox="1"/>
          <p:nvPr/>
        </p:nvSpPr>
        <p:spPr>
          <a:xfrm>
            <a:off x="7378034" y="5257037"/>
            <a:ext cx="396262" cy="461665"/>
          </a:xfrm>
          <a:prstGeom prst="rect">
            <a:avLst/>
          </a:prstGeom>
          <a:solidFill>
            <a:schemeClr val="accent5">
              <a:lumMod val="20000"/>
              <a:lumOff val="80000"/>
            </a:schemeClr>
          </a:solidFill>
        </p:spPr>
        <p:txBody>
          <a:bodyPr wrap="none" rtlCol="0">
            <a:spAutoFit/>
          </a:bodyPr>
          <a:lstStyle/>
          <a:p>
            <a:r>
              <a:rPr lang="es-AR" sz="2400" dirty="0" smtClean="0"/>
              <a:t>Si</a:t>
            </a:r>
            <a:endParaRPr lang="es-AR" sz="2400" dirty="0"/>
          </a:p>
        </p:txBody>
      </p:sp>
      <p:sp>
        <p:nvSpPr>
          <p:cNvPr id="31" name="Flecha derecha 30"/>
          <p:cNvSpPr/>
          <p:nvPr/>
        </p:nvSpPr>
        <p:spPr>
          <a:xfrm>
            <a:off x="7944452" y="5408659"/>
            <a:ext cx="502637"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CuadroTexto 31"/>
          <p:cNvSpPr txBox="1"/>
          <p:nvPr/>
        </p:nvSpPr>
        <p:spPr>
          <a:xfrm>
            <a:off x="8471474" y="5242511"/>
            <a:ext cx="1508746" cy="461665"/>
          </a:xfrm>
          <a:prstGeom prst="rect">
            <a:avLst/>
          </a:prstGeom>
          <a:solidFill>
            <a:schemeClr val="accent5">
              <a:lumMod val="20000"/>
              <a:lumOff val="80000"/>
            </a:schemeClr>
          </a:solidFill>
        </p:spPr>
        <p:txBody>
          <a:bodyPr wrap="none" rtlCol="0">
            <a:spAutoFit/>
          </a:bodyPr>
          <a:lstStyle/>
          <a:p>
            <a:r>
              <a:rPr lang="es-AR" sz="2400" dirty="0" smtClean="0"/>
              <a:t>Suspender</a:t>
            </a:r>
            <a:endParaRPr lang="es-AR" sz="2400" dirty="0"/>
          </a:p>
        </p:txBody>
      </p:sp>
      <p:sp>
        <p:nvSpPr>
          <p:cNvPr id="33" name="Flecha derecha 32"/>
          <p:cNvSpPr/>
          <p:nvPr/>
        </p:nvSpPr>
        <p:spPr>
          <a:xfrm rot="9711785">
            <a:off x="2622215" y="5104360"/>
            <a:ext cx="2309608"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CuadroTexto 34"/>
          <p:cNvSpPr txBox="1"/>
          <p:nvPr/>
        </p:nvSpPr>
        <p:spPr>
          <a:xfrm>
            <a:off x="1919592" y="5257037"/>
            <a:ext cx="545342" cy="461665"/>
          </a:xfrm>
          <a:prstGeom prst="rect">
            <a:avLst/>
          </a:prstGeom>
          <a:solidFill>
            <a:schemeClr val="accent5">
              <a:lumMod val="20000"/>
              <a:lumOff val="80000"/>
            </a:schemeClr>
          </a:solidFill>
        </p:spPr>
        <p:txBody>
          <a:bodyPr wrap="none" rtlCol="0">
            <a:spAutoFit/>
          </a:bodyPr>
          <a:lstStyle/>
          <a:p>
            <a:r>
              <a:rPr lang="es-AR" sz="2400" dirty="0" smtClean="0"/>
              <a:t>No</a:t>
            </a:r>
            <a:endParaRPr lang="es-AR" sz="2400" dirty="0"/>
          </a:p>
        </p:txBody>
      </p:sp>
      <p:sp>
        <p:nvSpPr>
          <p:cNvPr id="36" name="Flecha abajo 35"/>
          <p:cNvSpPr/>
          <p:nvPr/>
        </p:nvSpPr>
        <p:spPr>
          <a:xfrm>
            <a:off x="2169436" y="5764768"/>
            <a:ext cx="313453" cy="363465"/>
          </a:xfrm>
          <a:prstGeom prst="down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CuadroTexto 36"/>
          <p:cNvSpPr txBox="1"/>
          <p:nvPr/>
        </p:nvSpPr>
        <p:spPr>
          <a:xfrm>
            <a:off x="431371" y="6142324"/>
            <a:ext cx="3789584" cy="461665"/>
          </a:xfrm>
          <a:prstGeom prst="rect">
            <a:avLst/>
          </a:prstGeom>
          <a:solidFill>
            <a:schemeClr val="accent5">
              <a:lumMod val="20000"/>
              <a:lumOff val="80000"/>
            </a:schemeClr>
          </a:solidFill>
        </p:spPr>
        <p:txBody>
          <a:bodyPr wrap="square" rtlCol="0">
            <a:spAutoFit/>
          </a:bodyPr>
          <a:lstStyle/>
          <a:p>
            <a:pPr algn="ctr"/>
            <a:r>
              <a:rPr lang="es-AR" sz="2400" dirty="0" smtClean="0"/>
              <a:t>Acostado/nocturno</a:t>
            </a:r>
            <a:endParaRPr lang="es-AR" sz="2400" dirty="0"/>
          </a:p>
        </p:txBody>
      </p:sp>
      <p:sp>
        <p:nvSpPr>
          <p:cNvPr id="38" name="Flecha derecha 37"/>
          <p:cNvSpPr/>
          <p:nvPr/>
        </p:nvSpPr>
        <p:spPr>
          <a:xfrm>
            <a:off x="4220955" y="6307050"/>
            <a:ext cx="502637"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CuadroTexto 38"/>
          <p:cNvSpPr txBox="1"/>
          <p:nvPr/>
        </p:nvSpPr>
        <p:spPr>
          <a:xfrm>
            <a:off x="4817979" y="6142323"/>
            <a:ext cx="1385316" cy="461665"/>
          </a:xfrm>
          <a:prstGeom prst="rect">
            <a:avLst/>
          </a:prstGeom>
          <a:solidFill>
            <a:schemeClr val="accent5">
              <a:lumMod val="20000"/>
              <a:lumOff val="80000"/>
            </a:schemeClr>
          </a:solidFill>
        </p:spPr>
        <p:txBody>
          <a:bodyPr wrap="none" rtlCol="0">
            <a:spAutoFit/>
          </a:bodyPr>
          <a:lstStyle/>
          <a:p>
            <a:r>
              <a:rPr lang="es-AR" sz="2400" dirty="0" smtClean="0"/>
              <a:t>1 semana</a:t>
            </a:r>
            <a:endParaRPr lang="es-AR" sz="2400" dirty="0"/>
          </a:p>
        </p:txBody>
      </p:sp>
      <p:sp>
        <p:nvSpPr>
          <p:cNvPr id="40" name="Flecha derecha 39"/>
          <p:cNvSpPr/>
          <p:nvPr/>
        </p:nvSpPr>
        <p:spPr>
          <a:xfrm>
            <a:off x="6665067" y="6293945"/>
            <a:ext cx="502637" cy="158418"/>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1" name="CuadroTexto 40"/>
          <p:cNvSpPr txBox="1"/>
          <p:nvPr/>
        </p:nvSpPr>
        <p:spPr>
          <a:xfrm>
            <a:off x="7280469" y="6111544"/>
            <a:ext cx="1993431" cy="523220"/>
          </a:xfrm>
          <a:prstGeom prst="rect">
            <a:avLst/>
          </a:prstGeom>
          <a:solidFill>
            <a:schemeClr val="accent6">
              <a:lumMod val="40000"/>
              <a:lumOff val="60000"/>
            </a:schemeClr>
          </a:solidFill>
        </p:spPr>
        <p:txBody>
          <a:bodyPr wrap="none" rtlCol="0">
            <a:spAutoFit/>
          </a:bodyPr>
          <a:lstStyle/>
          <a:p>
            <a:r>
              <a:rPr lang="es-AR" sz="2800" dirty="0" smtClean="0">
                <a:effectLst>
                  <a:outerShdw blurRad="38100" dist="38100" dir="2700000" algn="tl">
                    <a:srgbClr val="000000">
                      <a:alpha val="43137"/>
                    </a:srgbClr>
                  </a:outerShdw>
                </a:effectLst>
              </a:rPr>
              <a:t>DECANULAR</a:t>
            </a:r>
            <a:endParaRPr lang="es-AR"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36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6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6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60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6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600"/>
                                        <p:tgtEl>
                                          <p:spTgt spid="21"/>
                                        </p:tgtEl>
                                      </p:cBhvr>
                                    </p:animEffect>
                                  </p:childTnLst>
                                </p:cTn>
                              </p:par>
                              <p:par>
                                <p:cTn id="24" presetID="6" presetClass="entr" presetSubtype="16" fill="hold" grpId="0" nodeType="withEffect">
                                  <p:stCondLst>
                                    <p:cond delay="40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600"/>
                                        <p:tgtEl>
                                          <p:spTgt spid="22"/>
                                        </p:tgtEl>
                                      </p:cBhvr>
                                    </p:animEffect>
                                  </p:childTnLst>
                                </p:cTn>
                              </p:par>
                              <p:par>
                                <p:cTn id="27" presetID="6" presetClass="entr" presetSubtype="16" fill="hold" grpId="0" nodeType="withEffect">
                                  <p:stCondLst>
                                    <p:cond delay="40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600"/>
                                        <p:tgtEl>
                                          <p:spTgt spid="23"/>
                                        </p:tgtEl>
                                      </p:cBhvr>
                                    </p:animEffect>
                                  </p:childTnLst>
                                </p:cTn>
                              </p:par>
                              <p:par>
                                <p:cTn id="30" presetID="6" presetClass="entr" presetSubtype="16" fill="hold" grpId="0" nodeType="withEffect">
                                  <p:stCondLst>
                                    <p:cond delay="100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6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600"/>
                                        <p:tgtEl>
                                          <p:spTgt spid="1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600"/>
                                        <p:tgtEl>
                                          <p:spTgt spid="1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600"/>
                                        <p:tgtEl>
                                          <p:spTgt spid="19"/>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6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ircle(in)">
                                      <p:cBhvr>
                                        <p:cTn id="51" dur="600"/>
                                        <p:tgtEl>
                                          <p:spTgt spid="27"/>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circle(in)">
                                      <p:cBhvr>
                                        <p:cTn id="54" dur="6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ircle(in)">
                                      <p:cBhvr>
                                        <p:cTn id="59" dur="600"/>
                                        <p:tgtEl>
                                          <p:spTgt spid="2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circle(in)">
                                      <p:cBhvr>
                                        <p:cTn id="62" dur="600"/>
                                        <p:tgtEl>
                                          <p:spTgt spid="30"/>
                                        </p:tgtEl>
                                      </p:cBhvr>
                                    </p:animEffect>
                                  </p:childTnLst>
                                </p:cTn>
                              </p:par>
                              <p:par>
                                <p:cTn id="63" presetID="6" presetClass="entr" presetSubtype="16" fill="hold" grpId="0" nodeType="withEffect">
                                  <p:stCondLst>
                                    <p:cond delay="500"/>
                                  </p:stCondLst>
                                  <p:childTnLst>
                                    <p:set>
                                      <p:cBhvr>
                                        <p:cTn id="64" dur="1" fill="hold">
                                          <p:stCondLst>
                                            <p:cond delay="0"/>
                                          </p:stCondLst>
                                        </p:cTn>
                                        <p:tgtEl>
                                          <p:spTgt spid="31"/>
                                        </p:tgtEl>
                                        <p:attrNameLst>
                                          <p:attrName>style.visibility</p:attrName>
                                        </p:attrNameLst>
                                      </p:cBhvr>
                                      <p:to>
                                        <p:strVal val="visible"/>
                                      </p:to>
                                    </p:set>
                                    <p:animEffect transition="in" filter="circle(in)">
                                      <p:cBhvr>
                                        <p:cTn id="65" dur="600"/>
                                        <p:tgtEl>
                                          <p:spTgt spid="31"/>
                                        </p:tgtEl>
                                      </p:cBhvr>
                                    </p:animEffect>
                                  </p:childTnLst>
                                </p:cTn>
                              </p:par>
                              <p:par>
                                <p:cTn id="66" presetID="21" presetClass="entr" presetSubtype="1" fill="hold" grpId="0" nodeType="withEffect">
                                  <p:stCondLst>
                                    <p:cond delay="500"/>
                                  </p:stCondLst>
                                  <p:childTnLst>
                                    <p:set>
                                      <p:cBhvr>
                                        <p:cTn id="67" dur="1" fill="hold">
                                          <p:stCondLst>
                                            <p:cond delay="0"/>
                                          </p:stCondLst>
                                        </p:cTn>
                                        <p:tgtEl>
                                          <p:spTgt spid="32"/>
                                        </p:tgtEl>
                                        <p:attrNameLst>
                                          <p:attrName>style.visibility</p:attrName>
                                        </p:attrNameLst>
                                      </p:cBhvr>
                                      <p:to>
                                        <p:strVal val="visible"/>
                                      </p:to>
                                    </p:set>
                                    <p:animEffect transition="in" filter="wheel(1)">
                                      <p:cBhvr>
                                        <p:cTn id="68" dur="8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circle(in)">
                                      <p:cBhvr>
                                        <p:cTn id="73" dur="600"/>
                                        <p:tgtEl>
                                          <p:spTgt spid="3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circle(in)">
                                      <p:cBhvr>
                                        <p:cTn id="76" dur="6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circle(in)">
                                      <p:cBhvr>
                                        <p:cTn id="81" dur="600"/>
                                        <p:tgtEl>
                                          <p:spTgt spid="36"/>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circle(in)">
                                      <p:cBhvr>
                                        <p:cTn id="84" dur="6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circle(in)">
                                      <p:cBhvr>
                                        <p:cTn id="89" dur="600"/>
                                        <p:tgtEl>
                                          <p:spTgt spid="38"/>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circle(in)">
                                      <p:cBhvr>
                                        <p:cTn id="92" dur="6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circle(in)">
                                      <p:cBhvr>
                                        <p:cTn id="97" dur="600"/>
                                        <p:tgtEl>
                                          <p:spTgt spid="40"/>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box(in)">
                                      <p:cBhvr>
                                        <p:cTn id="100" dur="6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49" y="2708298"/>
            <a:ext cx="10420350" cy="41181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13" name="12 Grupo"/>
          <p:cNvGrpSpPr/>
          <p:nvPr/>
        </p:nvGrpSpPr>
        <p:grpSpPr>
          <a:xfrm>
            <a:off x="573149" y="83423"/>
            <a:ext cx="10841092" cy="2624875"/>
            <a:chOff x="573149" y="83423"/>
            <a:chExt cx="10841092" cy="262487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49" y="83423"/>
              <a:ext cx="10841092" cy="262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73149" y="2175641"/>
              <a:ext cx="1634023" cy="532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573149" y="1462837"/>
              <a:ext cx="3021389" cy="39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0" name="9 Rectángulo"/>
          <p:cNvSpPr/>
          <p:nvPr/>
        </p:nvSpPr>
        <p:spPr>
          <a:xfrm>
            <a:off x="9790386" y="3405352"/>
            <a:ext cx="898635" cy="2096814"/>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2" name="11 Conector recto"/>
          <p:cNvCxnSpPr/>
          <p:nvPr/>
        </p:nvCxnSpPr>
        <p:spPr>
          <a:xfrm flipV="1">
            <a:off x="4934607" y="5675586"/>
            <a:ext cx="3011214" cy="15766"/>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5749458" y="2832843"/>
            <a:ext cx="583814" cy="446892"/>
          </a:xfrm>
          <a:prstGeom prst="rect">
            <a:avLst/>
          </a:prstGeom>
          <a:noFill/>
        </p:spPr>
        <p:txBody>
          <a:bodyPr wrap="none" rtlCol="0">
            <a:spAutoFit/>
          </a:bodyPr>
          <a:lstStyle/>
          <a:p>
            <a:r>
              <a:rPr lang="es-AR" dirty="0" smtClean="0"/>
              <a:t>44%</a:t>
            </a:r>
            <a:endParaRPr lang="es-AR" dirty="0"/>
          </a:p>
        </p:txBody>
      </p:sp>
      <p:sp>
        <p:nvSpPr>
          <p:cNvPr id="11" name="CuadroTexto 10"/>
          <p:cNvSpPr txBox="1"/>
          <p:nvPr/>
        </p:nvSpPr>
        <p:spPr>
          <a:xfrm>
            <a:off x="8661991" y="2832843"/>
            <a:ext cx="583814" cy="369332"/>
          </a:xfrm>
          <a:prstGeom prst="rect">
            <a:avLst/>
          </a:prstGeom>
          <a:noFill/>
        </p:spPr>
        <p:txBody>
          <a:bodyPr wrap="none" rtlCol="0">
            <a:spAutoFit/>
          </a:bodyPr>
          <a:lstStyle/>
          <a:p>
            <a:r>
              <a:rPr lang="es-AR" dirty="0" smtClean="0"/>
              <a:t>56%</a:t>
            </a:r>
            <a:endParaRPr lang="es-AR" dirty="0"/>
          </a:p>
        </p:txBody>
      </p:sp>
    </p:spTree>
    <p:extLst>
      <p:ext uri="{BB962C8B-B14F-4D97-AF65-F5344CB8AC3E}">
        <p14:creationId xmlns:p14="http://schemas.microsoft.com/office/powerpoint/2010/main" val="259916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2" y="962025"/>
            <a:ext cx="103536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07" y="1430173"/>
            <a:ext cx="104679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095" y="1934358"/>
            <a:ext cx="100488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266" y="2504449"/>
            <a:ext cx="102870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0263352" y="945935"/>
            <a:ext cx="991914" cy="555179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408" y="136961"/>
            <a:ext cx="10629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6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561445" y="2830370"/>
            <a:ext cx="6864499" cy="3589294"/>
            <a:chOff x="4281722" y="3200020"/>
            <a:chExt cx="6864499" cy="3589294"/>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722" y="3200020"/>
              <a:ext cx="6708052" cy="358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3 Conector recto de flecha"/>
            <p:cNvCxnSpPr/>
            <p:nvPr/>
          </p:nvCxnSpPr>
          <p:spPr>
            <a:xfrm flipH="1">
              <a:off x="10641479" y="4625017"/>
              <a:ext cx="504742" cy="1500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flipH="1">
              <a:off x="10641479" y="5141958"/>
              <a:ext cx="504742" cy="1500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8 Grupo"/>
          <p:cNvGrpSpPr/>
          <p:nvPr/>
        </p:nvGrpSpPr>
        <p:grpSpPr>
          <a:xfrm>
            <a:off x="573149" y="83423"/>
            <a:ext cx="10841092" cy="2624875"/>
            <a:chOff x="573149" y="83423"/>
            <a:chExt cx="10841092" cy="2624875"/>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49" y="83423"/>
              <a:ext cx="10841092" cy="262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573149" y="2175641"/>
              <a:ext cx="1634023" cy="532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Rectángulo"/>
            <p:cNvSpPr/>
            <p:nvPr/>
          </p:nvSpPr>
          <p:spPr>
            <a:xfrm>
              <a:off x="573149" y="1462837"/>
              <a:ext cx="3021389" cy="393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812545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69322" y="2477705"/>
            <a:ext cx="6448097" cy="1325563"/>
          </a:xfrm>
          <a:solidFill>
            <a:schemeClr val="accent5">
              <a:lumMod val="20000"/>
              <a:lumOff val="80000"/>
            </a:schemeClr>
          </a:solidFill>
          <a:effectLst>
            <a:outerShdw blurRad="50800" dist="38100" dir="5400000" algn="t" rotWithShape="0">
              <a:prstClr val="black">
                <a:alpha val="40000"/>
              </a:prstClr>
            </a:outerShdw>
          </a:effectLst>
        </p:spPr>
        <p:txBody>
          <a:bodyPr>
            <a:normAutofit/>
          </a:bodyPr>
          <a:lstStyle/>
          <a:p>
            <a:pPr algn="ctr"/>
            <a:r>
              <a:rPr lang="es-AR" sz="6000" b="1" dirty="0">
                <a:latin typeface="Arial" panose="020B0604020202020204" pitchFamily="34" charset="0"/>
                <a:cs typeface="Arial" panose="020B0604020202020204" pitchFamily="34" charset="0"/>
              </a:rPr>
              <a:t>D</a:t>
            </a:r>
            <a:r>
              <a:rPr lang="es-AR" sz="6000" b="1" dirty="0" smtClean="0">
                <a:latin typeface="Arial" panose="020B0604020202020204" pitchFamily="34" charset="0"/>
                <a:cs typeface="Arial" panose="020B0604020202020204" pitchFamily="34" charset="0"/>
              </a:rPr>
              <a:t>ecanulación</a:t>
            </a:r>
            <a:endParaRPr lang="es-AR"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88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0"/>
            <a:ext cx="680085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137" y="6209808"/>
            <a:ext cx="4600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65234" y="2388809"/>
            <a:ext cx="11461531" cy="329320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457200" indent="-457200">
              <a:buFont typeface="Wingdings" panose="05000000000000000000" pitchFamily="2" charset="2"/>
              <a:buChar char="ü"/>
            </a:pPr>
            <a:r>
              <a:rPr lang="es-AR" sz="2600" dirty="0" smtClean="0"/>
              <a:t>Cuerpo extraño que puede producir broncorrea o tos excesiva.</a:t>
            </a:r>
          </a:p>
          <a:p>
            <a:pPr marL="457200" indent="-457200">
              <a:buFont typeface="Wingdings" panose="05000000000000000000" pitchFamily="2" charset="2"/>
              <a:buChar char="ü"/>
            </a:pPr>
            <a:r>
              <a:rPr lang="es-AR" sz="2600" dirty="0" smtClean="0"/>
              <a:t>Alteración de la deglución por la cánula de traqueostomía.</a:t>
            </a:r>
          </a:p>
          <a:p>
            <a:pPr marL="457200" indent="-457200">
              <a:buFont typeface="Wingdings" panose="05000000000000000000" pitchFamily="2" charset="2"/>
              <a:buChar char="ü"/>
            </a:pPr>
            <a:r>
              <a:rPr lang="es-AR" sz="2600" dirty="0" smtClean="0"/>
              <a:t>Perdida de la función de “labios fruncidos”.</a:t>
            </a:r>
          </a:p>
          <a:p>
            <a:pPr marL="457200" indent="-457200">
              <a:buFont typeface="Wingdings" panose="05000000000000000000" pitchFamily="2" charset="2"/>
              <a:buChar char="ü"/>
            </a:pPr>
            <a:r>
              <a:rPr lang="es-AR" sz="2600" dirty="0" smtClean="0"/>
              <a:t>Perdida de cuerdas vocales para una tos efectiva (“explosiva”).</a:t>
            </a:r>
          </a:p>
          <a:p>
            <a:pPr marL="457200" indent="-457200">
              <a:buFont typeface="Wingdings" panose="05000000000000000000" pitchFamily="2" charset="2"/>
              <a:buChar char="ü"/>
            </a:pPr>
            <a:r>
              <a:rPr lang="es-AR" sz="2600" dirty="0" smtClean="0"/>
              <a:t>Perdida de cierre parcial de cuerdas  vocales para generar presión subglótica en pacientes con obstrucción al flujo aéreo.</a:t>
            </a:r>
          </a:p>
          <a:p>
            <a:pPr marL="457200" indent="-457200">
              <a:buFont typeface="Wingdings" panose="05000000000000000000" pitchFamily="2" charset="2"/>
              <a:buChar char="ü"/>
            </a:pPr>
            <a:r>
              <a:rPr lang="es-AR" sz="2600" dirty="0" smtClean="0"/>
              <a:t>No hablar genera ansiedad, depresión, frustración, aislamiento.</a:t>
            </a:r>
          </a:p>
          <a:p>
            <a:pPr marL="457200" indent="-457200">
              <a:buFont typeface="Wingdings" panose="05000000000000000000" pitchFamily="2" charset="2"/>
              <a:buChar char="ü"/>
            </a:pPr>
            <a:endParaRPr lang="es-AR" sz="2600" dirty="0"/>
          </a:p>
        </p:txBody>
      </p:sp>
    </p:spTree>
    <p:extLst>
      <p:ext uri="{BB962C8B-B14F-4D97-AF65-F5344CB8AC3E}">
        <p14:creationId xmlns:p14="http://schemas.microsoft.com/office/powerpoint/2010/main" val="2748471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039" y="2423780"/>
            <a:ext cx="7038975" cy="301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89" y="276225"/>
            <a:ext cx="91916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7586" y="6273855"/>
            <a:ext cx="12192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540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7462" y="2477705"/>
            <a:ext cx="9853448" cy="1325563"/>
          </a:xfrm>
          <a:solidFill>
            <a:schemeClr val="accent5">
              <a:lumMod val="20000"/>
              <a:lumOff val="80000"/>
            </a:schemeClr>
          </a:solidFill>
          <a:effectLst>
            <a:outerShdw blurRad="50800" dist="38100" dir="5400000" algn="t" rotWithShape="0">
              <a:prstClr val="black">
                <a:alpha val="40000"/>
              </a:prstClr>
            </a:outerShdw>
          </a:effectLst>
        </p:spPr>
        <p:txBody>
          <a:bodyPr>
            <a:normAutofit/>
          </a:bodyPr>
          <a:lstStyle/>
          <a:p>
            <a:pPr algn="ctr"/>
            <a:r>
              <a:rPr lang="es-AR" sz="6000" b="1" dirty="0" smtClean="0">
                <a:latin typeface="Arial" panose="020B0604020202020204" pitchFamily="34" charset="0"/>
                <a:cs typeface="Arial" panose="020B0604020202020204" pitchFamily="34" charset="0"/>
              </a:rPr>
              <a:t>Para tener en cuenta</a:t>
            </a:r>
            <a:endParaRPr lang="es-AR"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97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7671" y="380891"/>
            <a:ext cx="7746242" cy="972356"/>
          </a:xfr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l"/>
            <a:r>
              <a:rPr lang="es-AR" b="1" dirty="0" smtClean="0">
                <a:latin typeface="Times New Roman" pitchFamily="18" charset="0"/>
                <a:cs typeface="Times New Roman" pitchFamily="18" charset="0"/>
              </a:rPr>
              <a:t>Decanulación de traqueostomía</a:t>
            </a:r>
            <a:endParaRPr lang="es-AR" dirty="0">
              <a:latin typeface="Times New Roman" pitchFamily="18" charset="0"/>
              <a:cs typeface="Times New Roman" pitchFamily="18" charset="0"/>
            </a:endParaRPr>
          </a:p>
        </p:txBody>
      </p:sp>
      <p:sp>
        <p:nvSpPr>
          <p:cNvPr id="3" name="2 Marcador de contenido"/>
          <p:cNvSpPr>
            <a:spLocks noGrp="1"/>
          </p:cNvSpPr>
          <p:nvPr>
            <p:ph idx="1"/>
          </p:nvPr>
        </p:nvSpPr>
        <p:spPr>
          <a:xfrm>
            <a:off x="477671" y="1999383"/>
            <a:ext cx="10345003" cy="3719030"/>
          </a:xfrm>
        </p:spPr>
        <p:txBody>
          <a:bodyPr>
            <a:normAutofit/>
          </a:bodyPr>
          <a:lstStyle/>
          <a:p>
            <a:pPr algn="just"/>
            <a:r>
              <a:rPr lang="es-AR" sz="2700" dirty="0">
                <a:latin typeface="Times New Roman" pitchFamily="18" charset="0"/>
                <a:cs typeface="Times New Roman" pitchFamily="18" charset="0"/>
              </a:rPr>
              <a:t>Los trabajos en referencia al tema no suelen ser </a:t>
            </a:r>
            <a:r>
              <a:rPr lang="es-AR" sz="2700" dirty="0" err="1">
                <a:latin typeface="Times New Roman" pitchFamily="18" charset="0"/>
                <a:cs typeface="Times New Roman" pitchFamily="18" charset="0"/>
              </a:rPr>
              <a:t>randomizados</a:t>
            </a:r>
            <a:r>
              <a:rPr lang="es-AR" sz="2700" dirty="0">
                <a:latin typeface="Times New Roman" pitchFamily="18" charset="0"/>
                <a:cs typeface="Times New Roman" pitchFamily="18" charset="0"/>
              </a:rPr>
              <a:t> y controlados y muchos de ellos son trabajos sin grupo control u opiniones de expertos.</a:t>
            </a:r>
          </a:p>
          <a:p>
            <a:pPr algn="just"/>
            <a:r>
              <a:rPr lang="es-AR" sz="2700" dirty="0">
                <a:latin typeface="Times New Roman" pitchFamily="18" charset="0"/>
                <a:cs typeface="Times New Roman" pitchFamily="18" charset="0"/>
              </a:rPr>
              <a:t>Los diferentes procesos de decanulación suelen basarse en situaciones institucionales particulares sumado a la condición clínica de los pacientes y a la experiencia del equipo tratante. Pero sin embargo solemos seleccionar evaluaciones puntuales en base a la evidencia existente</a:t>
            </a:r>
            <a:r>
              <a:rPr lang="es-AR" sz="2700" dirty="0" smtClean="0">
                <a:latin typeface="Times New Roman" pitchFamily="18" charset="0"/>
                <a:cs typeface="Times New Roman" pitchFamily="18" charset="0"/>
              </a:rPr>
              <a:t>.</a:t>
            </a:r>
            <a:endParaRPr lang="es-AR" sz="2700" dirty="0">
              <a:latin typeface="Times New Roman" pitchFamily="18" charset="0"/>
              <a:cs typeface="Times New Roman" pitchFamily="18" charset="0"/>
            </a:endParaRPr>
          </a:p>
          <a:p>
            <a:pPr algn="just"/>
            <a:endParaRPr lang="es-AR" sz="2700" dirty="0">
              <a:latin typeface="Times New Roman" pitchFamily="18" charset="0"/>
              <a:cs typeface="Times New Roman" pitchFamily="18" charset="0"/>
            </a:endParaRPr>
          </a:p>
        </p:txBody>
      </p:sp>
    </p:spTree>
    <p:extLst>
      <p:ext uri="{BB962C8B-B14F-4D97-AF65-F5344CB8AC3E}">
        <p14:creationId xmlns:p14="http://schemas.microsoft.com/office/powerpoint/2010/main" val="3497290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09" y="250606"/>
            <a:ext cx="6657646" cy="258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1041129"/>
            <a:ext cx="26955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881" y="387239"/>
            <a:ext cx="56959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715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66712" y="2492896"/>
            <a:ext cx="10972800" cy="2900370"/>
          </a:xfrm>
        </p:spPr>
        <p:txBody>
          <a:bodyPr>
            <a:normAutofit/>
          </a:bodyPr>
          <a:lstStyle/>
          <a:p>
            <a:r>
              <a:rPr lang="es-ES" sz="2700" dirty="0" smtClean="0">
                <a:latin typeface="Times New Roman" pitchFamily="18" charset="0"/>
                <a:cs typeface="Times New Roman" pitchFamily="18" charset="0"/>
              </a:rPr>
              <a:t>La mayoría de los autores coincide en que debe existir una plena certeza de la liberación de la VM.</a:t>
            </a:r>
          </a:p>
          <a:p>
            <a:r>
              <a:rPr lang="es-ES" sz="2700" dirty="0" smtClean="0">
                <a:latin typeface="Times New Roman" pitchFamily="18" charset="0"/>
                <a:cs typeface="Times New Roman" pitchFamily="18" charset="0"/>
              </a:rPr>
              <a:t>Mínimo por 24 a 48 hs.</a:t>
            </a:r>
          </a:p>
          <a:p>
            <a:r>
              <a:rPr lang="es-ES" sz="2700" dirty="0" smtClean="0">
                <a:latin typeface="Times New Roman" pitchFamily="18" charset="0"/>
                <a:cs typeface="Times New Roman" pitchFamily="18" charset="0"/>
              </a:rPr>
              <a:t>Algunos hasta 5 días sin VM.</a:t>
            </a:r>
          </a:p>
          <a:p>
            <a:endParaRPr lang="es-ES" sz="2700" dirty="0" smtClean="0">
              <a:latin typeface="Times New Roman" pitchFamily="18" charset="0"/>
              <a:cs typeface="Times New Roman" pitchFamily="18" charset="0"/>
            </a:endParaRPr>
          </a:p>
          <a:p>
            <a:endParaRPr lang="es-AR" sz="2700" dirty="0">
              <a:latin typeface="Times New Roman" pitchFamily="18" charset="0"/>
              <a:cs typeface="Times New Roman" pitchFamily="18" charset="0"/>
            </a:endParaRPr>
          </a:p>
        </p:txBody>
      </p:sp>
      <p:sp>
        <p:nvSpPr>
          <p:cNvPr id="4" name="3 CuadroTexto"/>
          <p:cNvSpPr txBox="1"/>
          <p:nvPr/>
        </p:nvSpPr>
        <p:spPr>
          <a:xfrm>
            <a:off x="8607557" y="5427802"/>
            <a:ext cx="3087704" cy="1169551"/>
          </a:xfrm>
          <a:prstGeom prst="rect">
            <a:avLst/>
          </a:prstGeom>
          <a:noFill/>
        </p:spPr>
        <p:txBody>
          <a:bodyPr wrap="none" rtlCol="0">
            <a:spAutoFit/>
          </a:bodyPr>
          <a:lstStyle/>
          <a:p>
            <a:pPr lvl="0" algn="r"/>
            <a:r>
              <a:rPr lang="en-US" sz="1400" dirty="0" smtClean="0">
                <a:latin typeface="Arial Narrow" pitchFamily="34" charset="0"/>
                <a:cs typeface="Times New Roman" pitchFamily="18" charset="0"/>
              </a:rPr>
              <a:t>De </a:t>
            </a:r>
            <a:r>
              <a:rPr lang="en-US" sz="1400" dirty="0" err="1" smtClean="0">
                <a:latin typeface="Arial Narrow" pitchFamily="34" charset="0"/>
                <a:cs typeface="Times New Roman" pitchFamily="18" charset="0"/>
              </a:rPr>
              <a:t>Leyn</a:t>
            </a:r>
            <a:r>
              <a:rPr lang="en-US" sz="1400" dirty="0" smtClean="0">
                <a:latin typeface="Arial Narrow" pitchFamily="34" charset="0"/>
                <a:cs typeface="Times New Roman" pitchFamily="18" charset="0"/>
              </a:rPr>
              <a:t>. </a:t>
            </a:r>
            <a:r>
              <a:rPr lang="en-US" sz="1400" dirty="0" err="1" smtClean="0">
                <a:latin typeface="Arial Narrow" pitchFamily="34" charset="0"/>
                <a:cs typeface="Times New Roman" pitchFamily="18" charset="0"/>
              </a:rPr>
              <a:t>Eur</a:t>
            </a:r>
            <a:r>
              <a:rPr lang="en-US" sz="1400" dirty="0" smtClean="0">
                <a:latin typeface="Arial Narrow" pitchFamily="34" charset="0"/>
                <a:cs typeface="Times New Roman" pitchFamily="18" charset="0"/>
              </a:rPr>
              <a:t> J of Cardio-thoracic </a:t>
            </a:r>
            <a:r>
              <a:rPr lang="en-US" sz="1400" dirty="0" err="1" smtClean="0">
                <a:latin typeface="Arial Narrow" pitchFamily="34" charset="0"/>
                <a:cs typeface="Times New Roman" pitchFamily="18" charset="0"/>
              </a:rPr>
              <a:t>Surg</a:t>
            </a:r>
            <a:r>
              <a:rPr lang="en-US" sz="1400" dirty="0" smtClean="0">
                <a:latin typeface="Arial Narrow" pitchFamily="34" charset="0"/>
                <a:cs typeface="Times New Roman" pitchFamily="18" charset="0"/>
              </a:rPr>
              <a:t> 2007</a:t>
            </a:r>
            <a:endParaRPr lang="es-AR" sz="1400" dirty="0" smtClean="0">
              <a:latin typeface="Arial Narrow" pitchFamily="34" charset="0"/>
              <a:cs typeface="Times New Roman" pitchFamily="18" charset="0"/>
            </a:endParaRPr>
          </a:p>
          <a:p>
            <a:pPr lvl="0" algn="r"/>
            <a:r>
              <a:rPr lang="en-US" sz="1400" dirty="0" smtClean="0">
                <a:latin typeface="Arial Narrow" pitchFamily="34" charset="0"/>
                <a:cs typeface="Times New Roman" pitchFamily="18" charset="0"/>
              </a:rPr>
              <a:t>Engels. Can J </a:t>
            </a:r>
            <a:r>
              <a:rPr lang="en-US" sz="1400" dirty="0" err="1" smtClean="0">
                <a:latin typeface="Arial Narrow" pitchFamily="34" charset="0"/>
                <a:cs typeface="Times New Roman" pitchFamily="18" charset="0"/>
              </a:rPr>
              <a:t>Surg</a:t>
            </a:r>
            <a:r>
              <a:rPr lang="en-US" sz="1400" dirty="0" smtClean="0">
                <a:latin typeface="Arial Narrow" pitchFamily="34" charset="0"/>
                <a:cs typeface="Times New Roman" pitchFamily="18" charset="0"/>
              </a:rPr>
              <a:t> 2009</a:t>
            </a:r>
            <a:endParaRPr lang="es-AR" sz="1400" dirty="0" smtClean="0">
              <a:latin typeface="Arial Narrow" pitchFamily="34" charset="0"/>
              <a:cs typeface="Times New Roman" pitchFamily="18" charset="0"/>
            </a:endParaRPr>
          </a:p>
          <a:p>
            <a:pPr lvl="0" algn="r"/>
            <a:r>
              <a:rPr lang="en-US" sz="1400" dirty="0" smtClean="0">
                <a:latin typeface="Arial Narrow" pitchFamily="34" charset="0"/>
                <a:cs typeface="Times New Roman" pitchFamily="18" charset="0"/>
              </a:rPr>
              <a:t>Wright. </a:t>
            </a:r>
            <a:r>
              <a:rPr lang="en-US" sz="1400" dirty="0" err="1" smtClean="0">
                <a:latin typeface="Arial Narrow" pitchFamily="34" charset="0"/>
                <a:cs typeface="Times New Roman" pitchFamily="18" charset="0"/>
              </a:rPr>
              <a:t>Clin</a:t>
            </a:r>
            <a:r>
              <a:rPr lang="en-US" sz="1400" dirty="0" smtClean="0">
                <a:latin typeface="Arial Narrow" pitchFamily="34" charset="0"/>
                <a:cs typeface="Times New Roman" pitchFamily="18" charset="0"/>
              </a:rPr>
              <a:t> Chest Med 2003</a:t>
            </a:r>
            <a:endParaRPr lang="es-AR" sz="1400" dirty="0" smtClean="0">
              <a:latin typeface="Arial Narrow" pitchFamily="34" charset="0"/>
              <a:cs typeface="Times New Roman" pitchFamily="18" charset="0"/>
            </a:endParaRPr>
          </a:p>
          <a:p>
            <a:pPr lvl="0" algn="r"/>
            <a:r>
              <a:rPr lang="en-US" sz="1400" dirty="0" err="1" smtClean="0">
                <a:latin typeface="Arial Narrow" pitchFamily="34" charset="0"/>
                <a:cs typeface="Times New Roman" pitchFamily="18" charset="0"/>
              </a:rPr>
              <a:t>Rumbak</a:t>
            </a:r>
            <a:r>
              <a:rPr lang="en-US" sz="1400" dirty="0" smtClean="0">
                <a:latin typeface="Arial Narrow" pitchFamily="34" charset="0"/>
                <a:cs typeface="Times New Roman" pitchFamily="18" charset="0"/>
              </a:rPr>
              <a:t>. Respiratory Care 2006</a:t>
            </a:r>
            <a:endParaRPr lang="es-AR" sz="1400" dirty="0" smtClean="0">
              <a:latin typeface="Arial Narrow" pitchFamily="34" charset="0"/>
              <a:cs typeface="Times New Roman" pitchFamily="18" charset="0"/>
            </a:endParaRPr>
          </a:p>
          <a:p>
            <a:pPr algn="r"/>
            <a:r>
              <a:rPr lang="es-AR" sz="1400" dirty="0" err="1" smtClean="0">
                <a:latin typeface="Arial Narrow" pitchFamily="34" charset="0"/>
                <a:cs typeface="Times New Roman" pitchFamily="18" charset="0"/>
              </a:rPr>
              <a:t>Ceriana</a:t>
            </a:r>
            <a:r>
              <a:rPr lang="es-AR" sz="1400" dirty="0" smtClean="0">
                <a:latin typeface="Arial Narrow" pitchFamily="34" charset="0"/>
                <a:cs typeface="Times New Roman" pitchFamily="18" charset="0"/>
              </a:rPr>
              <a:t>. I</a:t>
            </a:r>
            <a:r>
              <a:rPr lang="en-US" sz="1400" dirty="0" err="1" smtClean="0">
                <a:latin typeface="Arial Narrow" pitchFamily="34" charset="0"/>
                <a:cs typeface="Times New Roman" pitchFamily="18" charset="0"/>
              </a:rPr>
              <a:t>ntensive</a:t>
            </a:r>
            <a:r>
              <a:rPr lang="en-US" sz="1400" dirty="0" smtClean="0">
                <a:latin typeface="Arial Narrow" pitchFamily="34" charset="0"/>
                <a:cs typeface="Times New Roman" pitchFamily="18" charset="0"/>
              </a:rPr>
              <a:t> Care Med 2003</a:t>
            </a:r>
            <a:endParaRPr lang="es-AR" sz="1400" dirty="0">
              <a:latin typeface="Arial Narrow" pitchFamily="34" charset="0"/>
              <a:cs typeface="Times New Roman" pitchFamily="18" charset="0"/>
            </a:endParaRPr>
          </a:p>
        </p:txBody>
      </p:sp>
      <p:sp>
        <p:nvSpPr>
          <p:cNvPr id="6" name="1 Título"/>
          <p:cNvSpPr txBox="1">
            <a:spLocks/>
          </p:cNvSpPr>
          <p:nvPr/>
        </p:nvSpPr>
        <p:spPr>
          <a:xfrm>
            <a:off x="425669" y="412642"/>
            <a:ext cx="8655269" cy="114300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6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Desvinculación de la ventilación mecánica</a:t>
            </a:r>
            <a:endParaRPr kumimoji="0" lang="es-AR"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233722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279896" y="404665"/>
            <a:ext cx="6680200" cy="2505075"/>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316278" y="3212976"/>
            <a:ext cx="6163765" cy="1722942"/>
          </a:xfrm>
          <a:prstGeom prst="rect">
            <a:avLst/>
          </a:prstGeom>
          <a:noFill/>
          <a:ln w="9525">
            <a:noFill/>
            <a:miter lim="800000"/>
            <a:headEnd/>
            <a:tailEnd/>
          </a:ln>
        </p:spPr>
      </p:pic>
      <p:pic>
        <p:nvPicPr>
          <p:cNvPr id="15364" name="Picture 4"/>
          <p:cNvPicPr>
            <a:picLocks noChangeAspect="1" noChangeArrowheads="1"/>
          </p:cNvPicPr>
          <p:nvPr/>
        </p:nvPicPr>
        <p:blipFill>
          <a:blip r:embed="rId5" cstate="print"/>
          <a:srcRect/>
          <a:stretch>
            <a:fillRect/>
          </a:stretch>
        </p:blipFill>
        <p:spPr bwMode="auto">
          <a:xfrm>
            <a:off x="335361" y="5343035"/>
            <a:ext cx="8448939" cy="1147657"/>
          </a:xfrm>
          <a:prstGeom prst="rect">
            <a:avLst/>
          </a:prstGeom>
          <a:noFill/>
          <a:ln w="9525">
            <a:noFill/>
            <a:miter lim="800000"/>
            <a:headEnd/>
            <a:tailEnd/>
          </a:ln>
        </p:spPr>
      </p:pic>
      <p:pic>
        <p:nvPicPr>
          <p:cNvPr id="15365" name="Picture 5"/>
          <p:cNvPicPr>
            <a:picLocks noChangeAspect="1" noChangeArrowheads="1"/>
          </p:cNvPicPr>
          <p:nvPr/>
        </p:nvPicPr>
        <p:blipFill>
          <a:blip r:embed="rId6" cstate="print"/>
          <a:srcRect/>
          <a:stretch>
            <a:fillRect/>
          </a:stretch>
        </p:blipFill>
        <p:spPr bwMode="auto">
          <a:xfrm>
            <a:off x="2917429" y="6198757"/>
            <a:ext cx="4810753" cy="232778"/>
          </a:xfrm>
          <a:prstGeom prst="rect">
            <a:avLst/>
          </a:prstGeom>
          <a:noFill/>
          <a:ln w="9525">
            <a:noFill/>
            <a:miter lim="800000"/>
            <a:headEnd/>
            <a:tailEnd/>
          </a:ln>
        </p:spPr>
      </p:pic>
      <p:pic>
        <p:nvPicPr>
          <p:cNvPr id="6" name="Picture 3" descr="C:\Documents and Settings\Skull\Escritorio\fotos camara ultims\DSC00621.JPG"/>
          <p:cNvPicPr>
            <a:picLocks noGrp="1" noChangeAspect="1" noChangeArrowheads="1"/>
          </p:cNvPicPr>
          <p:nvPr>
            <p:ph sz="quarter" idx="4294967295"/>
          </p:nvPr>
        </p:nvPicPr>
        <p:blipFill>
          <a:blip r:embed="rId7" cstate="print"/>
          <a:srcRect t="8002" b="11916"/>
          <a:stretch>
            <a:fillRect/>
          </a:stretch>
        </p:blipFill>
        <p:spPr>
          <a:xfrm>
            <a:off x="7088191" y="764704"/>
            <a:ext cx="4906247" cy="3927724"/>
          </a:xfrm>
          <a:effectLst>
            <a:outerShdw blurRad="292100" dist="139700" dir="2700000" algn="tl" rotWithShape="0">
              <a:srgbClr val="333333">
                <a:alpha val="65000"/>
              </a:srgbClr>
            </a:outerShdw>
          </a:effectLst>
        </p:spPr>
      </p:pic>
      <p:sp>
        <p:nvSpPr>
          <p:cNvPr id="2" name="1 Elipse"/>
          <p:cNvSpPr/>
          <p:nvPr/>
        </p:nvSpPr>
        <p:spPr>
          <a:xfrm>
            <a:off x="9936427" y="836713"/>
            <a:ext cx="2255573" cy="178499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830295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578924" y="0"/>
            <a:ext cx="9920903" cy="2242198"/>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431371" y="2420889"/>
            <a:ext cx="6336704" cy="4323855"/>
          </a:xfrm>
          <a:prstGeom prst="rect">
            <a:avLst/>
          </a:prstGeom>
          <a:noFill/>
          <a:ln w="9525">
            <a:noFill/>
            <a:miter lim="800000"/>
            <a:headEnd/>
            <a:tailEnd/>
          </a:ln>
        </p:spPr>
      </p:pic>
      <p:sp>
        <p:nvSpPr>
          <p:cNvPr id="7" name="6 Rectángulo"/>
          <p:cNvSpPr/>
          <p:nvPr/>
        </p:nvSpPr>
        <p:spPr>
          <a:xfrm>
            <a:off x="7248128" y="2564904"/>
            <a:ext cx="3936437" cy="3416320"/>
          </a:xfrm>
          <a:prstGeom prst="rect">
            <a:avLst/>
          </a:prstGeom>
        </p:spPr>
        <p:txBody>
          <a:bodyPr wrap="square">
            <a:spAutoFit/>
          </a:bodyPr>
          <a:lstStyle/>
          <a:p>
            <a:r>
              <a:rPr lang="es-ES" sz="2400" dirty="0" smtClean="0">
                <a:latin typeface="Times New Roman" pitchFamily="18" charset="0"/>
                <a:cs typeface="Times New Roman" pitchFamily="18" charset="0"/>
              </a:rPr>
              <a:t>384 pacientes con VM prolongada (VMP), de los cuales a 166 se les coloco un botón traqueal. </a:t>
            </a:r>
          </a:p>
          <a:p>
            <a:r>
              <a:rPr lang="es-ES" sz="2400" dirty="0" smtClean="0">
                <a:latin typeface="Times New Roman" pitchFamily="18" charset="0"/>
                <a:cs typeface="Times New Roman" pitchFamily="18" charset="0"/>
              </a:rPr>
              <a:t>108 (65%) EPOC.</a:t>
            </a:r>
          </a:p>
          <a:p>
            <a:r>
              <a:rPr lang="es-ES" sz="2400" dirty="0" smtClean="0">
                <a:latin typeface="Times New Roman" pitchFamily="18" charset="0"/>
                <a:cs typeface="Times New Roman" pitchFamily="18" charset="0"/>
              </a:rPr>
              <a:t>De éste grupo, 135 pacientes requirieron  VNI. </a:t>
            </a:r>
          </a:p>
          <a:p>
            <a:r>
              <a:rPr lang="es-ES" sz="2400" dirty="0" smtClean="0">
                <a:latin typeface="Times New Roman" pitchFamily="18" charset="0"/>
                <a:cs typeface="Times New Roman" pitchFamily="18" charset="0"/>
              </a:rPr>
              <a:t>63 continuaban con VNI al alta.</a:t>
            </a:r>
            <a:endParaRPr lang="es-AR" sz="2400" dirty="0"/>
          </a:p>
        </p:txBody>
      </p:sp>
    </p:spTree>
    <p:extLst>
      <p:ext uri="{BB962C8B-B14F-4D97-AF65-F5344CB8AC3E}">
        <p14:creationId xmlns:p14="http://schemas.microsoft.com/office/powerpoint/2010/main" val="3721657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199" y="365125"/>
            <a:ext cx="7485993" cy="1069537"/>
          </a:xfrm>
          <a:solidFill>
            <a:schemeClr val="accent5">
              <a:lumMod val="20000"/>
              <a:lumOff val="80000"/>
            </a:schemeClr>
          </a:solidFill>
          <a:effectLst>
            <a:outerShdw blurRad="50800" dist="38100" dir="5400000" algn="t" rotWithShape="0">
              <a:prstClr val="black">
                <a:alpha val="40000"/>
              </a:prstClr>
            </a:outerShdw>
          </a:effectLst>
        </p:spPr>
        <p:txBody>
          <a:bodyPr>
            <a:normAutofit/>
          </a:bodyPr>
          <a:lstStyle/>
          <a:p>
            <a:r>
              <a:rPr lang="es-ES" sz="3600" b="1" i="1" dirty="0" smtClean="0">
                <a:latin typeface="Times New Roman" pitchFamily="18" charset="0"/>
                <a:cs typeface="Times New Roman" pitchFamily="18" charset="0"/>
              </a:rPr>
              <a:t>¿Cánula tapada o válvula fonatoria?</a:t>
            </a:r>
            <a:endParaRPr lang="es-AR" sz="3600" dirty="0">
              <a:latin typeface="Times New Roman" pitchFamily="18" charset="0"/>
              <a:cs typeface="Times New Roman" pitchFamily="18" charset="0"/>
            </a:endParaRPr>
          </a:p>
        </p:txBody>
      </p:sp>
      <p:pic>
        <p:nvPicPr>
          <p:cNvPr id="5" name="4 Marcador de contenido" descr="img.jpg"/>
          <p:cNvPicPr>
            <a:picLocks noGrp="1" noChangeAspect="1"/>
          </p:cNvPicPr>
          <p:nvPr>
            <p:ph idx="1"/>
          </p:nvPr>
        </p:nvPicPr>
        <p:blipFill>
          <a:blip r:embed="rId3" cstate="print"/>
          <a:stretch>
            <a:fillRect/>
          </a:stretch>
        </p:blipFill>
        <p:spPr>
          <a:xfrm>
            <a:off x="911424" y="1931622"/>
            <a:ext cx="4704523" cy="3801634"/>
          </a:xfrm>
        </p:spPr>
      </p:pic>
      <p:sp>
        <p:nvSpPr>
          <p:cNvPr id="33794" name="AutoShape 2" descr="data:image/jpeg;base64,/9j/4AAQSkZJRgABAQAAAQABAAD/2wBDAAkGBwgHBgkIBwgKCgkLDRYPDQwMDRsUFRAWIB0iIiAdHx8kKDQsJCYxJx8fLT0tMTU3Ojo6Iys/RD84QzQ5Ojf/2wBDAQoKCg0MDRoPDxo3JR8lNzc3Nzc3Nzc3Nzc3Nzc3Nzc3Nzc3Nzc3Nzc3Nzc3Nzc3Nzc3Nzc3Nzc3Nzc3Nzc3Nzf/wAARCADAAQcDASIAAhEBAxEB/8QAHAAAAAcBAQAAAAAAAAAAAAAAAAECAwQFBgcI/8QAOhAAAQMDAwIEBAQFBAEFAAAAAQIDEQAEIQUSMUFRBhMiYRQycYEHI5GhQlKxwdEVJDPh8RZDgpLw/8QAGgEAAgMBAQAAAAAAAAAAAAAAAwQAAQIFBv/EACQRAAMBAAICAgEFAQAAAAAAAAABAhEDIRIxBEEiExQyQlFh/9oADAMBAAIRAxEAPwDjs9xRxjBohkxRgTJ4jt1rtYBD6mkkcEdDSzGSMCkn5SRVMtC2HnGHvMaWUKSZBFbHQ/ETV0fLcO1xMQd3zViVGDkY4pDa1W76HUzKFSK5/wAjj3sa4Oao9HX7K7Q4VqWRA6TwKsEulxYPQCRWLsblt0bvUlCwCD0A/wDNXlvf+Tt807pGCDM1za48Oxx8ypaXDhCisn0x6hNSGp2wYKgMRkfWq8XDfqWFYORPBFLRe+Xt2wSOCMfrQn0MRRPbC0gyeT+1SWz7SJwRVTZvu3AS+QUo25TMgnuParRolO1IPpPFUGTLBlbZlMnHfvUlDoQhQlWeKr2hO5Q70/lbZSMGetal4zNQmWKlhxICVqMkSEkUl50IJVLkH5le3sKjNy2gAqlQ6jqaaUtRUD17g8VvzwB+j2P4WtTinJJQEhKukT260SyohSUhXogyBTD9u7cJSGtjckyVHp1x3p63At7dxEFRMCetVuv0aaS9EfzB8Q4hYgABQJxnpR3CkqQSiSpSdxTMD/ujdKdxLbe5LhAIJ+UAc560aXxtbCW9oTuQdpnB7/pVJLC3vTwSqE7XEKCwUASOkU049uSd/JMEDEdqVtwkuiD/ABQYxUF6Q4uCSZPWZNZr0FlaOls+pSiAOk1VXryULjd/9Rk+0VYL81aSgI3LURGOP8VWm0WFnbvLsHYRwCeanjqCbhdaY4wixFwU7iFKAO2IIHH71TaldeYpYKpKsjtVnsTaWybVtW7ZyruSM1ndVeS0najk1v10LprtspdSdO6ULjbk1QvvfnJlIgmQZ4nM1MvX5UQeIMmqhQL70TCEncT/AGosSI8/IhvUbpKIkSN2DVI+6t5alLPtV/a2Bv3S6tO1hA2pB60tzQ2VrKiVTOUjtTKhs5lt09MvRp+apeo2yGbkoZkg8CoqkKQRIIPYiKrMYJocVEwTQpvJiOaFH/U/4Z8SacGe9GmVYHIoo696NMkzxXRQMUUgBQzPWaLpEUtIj6dZP1ok4xyDULG9u4KHuc0koUsBAncTiBOadB2kHnsK1PgNixN04u59VynDYIkAULknyWGp9knwLbt3ts5aXSJ8klJJ5E1Z6o3c6Y38LZgNOJXuStQkLT2rQ2Vmzb6itbbaUeag79oiTipOuaWLxoLSYUjINJXCzDpcfSMpp7ydQbLDyww8cBJGCfY9KsLIqQ55V5CoBRKhExQs7UeZtcSNzeTjmrHU9PdTbC+QC5bhuVhIlSPf3pS+LrRqORofbclEfL/LjkDpTjD35gABznPSqRi5UlKVJWHGlHkcpqxbcQr1NdIBpZzg5N6XDK95AAAxUlCwBCUiKq7Z75YIP05qchSSuAsAnpWQqej28xJwR1mnBsQjcYOKYVKsD1jiOtJLwnaZJ4ioXmjybxtR/LEYgRQafWAoOIO5XCRTKEbXCtO2Rx7U6le5aCTtEHA61fsqpS9BLUdw3bUgCOc0a1Jc3/mlMZwIEfajUEAJKQnBgz1oKcgOAnB4AFWjLGrh5taEbGpUsDatXB96jwCpTg9LYImByfaklDTMpgqG4k7jJ/6pSXC4QlfyDBAOKpvWbSxE1CrZlouYKyCYB/aoiLhlp7KUKdKZQkfw/wDdJK2RBJkoECBVdcuoEuwPMj6VpvroG1gV7d7UH07SBGTM1ktVu5O4nnip2o3p9QkDpk81l7q581wIAKhOfrVzLYDltIjXaiWwpIUXF9BTjdouEW7ZBnLh9qlW1svcN4/Nkbfar61sW2kk7ZUTk05HHpzbbbGrCyQ20lEQKO4tihZLaQegqeygQaARvWoxwKaS+gLRmkaO1Zl28WQt4AlM8Jqk8U3tjeNsfDgm4RhaogEVrdYbnT7jsGzP0iuYqknNY5PxWAaFNn1jpQpAoUOb8Vhhk8iQkA0oYNJAIpQODGPeuqgQocyQOe9HHXikgR0FK2p4AJz/AGrRBAIII4zVholyq11FpaVQC4AfcVBOJxIgmikp2kcjM1ho0njO4NDewy+noM1bMoFzblHcTWW8C6ojU9JQ2tQ81obFj+9azT0ltZT+lK0sY/F6jNXzK7W83lJHQiKuNJutikIVlE4B4IPIqVrNkH0eYMk4PsaqLVCstnCknFKtY8GF2UOv2K/DetqNuVf6bcncgHMTkp/WpFurcnzbNQUkiQkcjvWvb0+z1yzXY6kg8ehY+ZJ7iqVP4e31o4VWOphXUIdRgx7il74nur0GjlS6ZFYuEkBSCZmDPKamtuboWDJBxnmqW5YubG6DWrW/wt0qAlxOW3KfU69bCXgNpwl1Pyml3IzHIXzNwSBI2k/an0rSqSVQf61Qs3p8uFCTMn6VKZvgpPQK6YxWPEMrX0SHX3EXSCQC2ehMGpAdSEgpCcGIHvUB68BCRPHGJIqE5dmN85FaxmnSLhbwkA5H96ZVcSpYKSTFVXxwSnekmOpnimlXwklKiMZqYyvNFhc3f5RJj6nmoDDziFqUlMdh0qE6+pShkCPbNBdyUpwcqGIqeLI+RfZZXF4UpBPJGQKpb6+dJMERxmm3HnDuAO6MZqMphxxecKHKRyBRFx6gNcy9Ig3LjtxhsbjMQOtPWGiuvKBACneFEn0Iq80jSw+sJbBCE/Os8mtM3YJaQlKEBDaKY4o0R5G32yk0/QRaI3OrC1zkxgVIvGEMsjaInE1dNM+aqDwM5qt1RAScA+wptTiF2VJUGyE9OtPwClSuJFJas3HV7lTHNO3EIa2Jz71pIGyo1RSU6VdyQCpBAJrlC/mOZ9633jC+LFj5CSN7hiewrAHmhczW4Ar2ChRjJoUHGzBPlW3t7UfWfqKEDdA4oQIPfpXZBhpMx3o0EkR780QgAQI7maHQEYzjpUKY5gJCjyRkU2ROev8AWlyFOAZyOn0oEHsBznvWmiaWXhrV3dG1JDySfLVhxPcV2/Tbtu6YbuGlBQIBx1FefFJiCea3n4e6+q3PwVwo7AfQT/Sl7kPxXnR19TQcb9IkK5FUd9bFpfmIHqByKu9LfSuEE45FO6lZJcRvRg9RSloemit09SXdjrfzDmtTbqSpkKAE9YFYZJesbkFEwVcVrtKum3UAiIPI7Ghl8iHdW0G11ezU1coDiCOOCD3B6GufXWnXWhrXb3ClXFsMBYEqSOk966m2RtODVL4iskONB+DuAhQA6UrzQ/aJ8bmarxr0c2esUuoLlq4EmZSocfQioiGrxsHzA2Ugx6V1b3LCV3Svgz5ThztX8pPaoyLxJcUxeJDL6TkbcK9waXm9Ok5z0Vi1XAEKbWExkkTNNDzVD1IcgjASJq6U0kq3bsDnPNOuNhLK0wQAmR/SiKimqKA+cSQGVYEkHFKNrcHaV7QSRGZNWJSok7juITH0pbjc4EARP1NX5IrxZXrt/WHFklQESMUQsk7vSMdyZqxbaUszykdxUhNqEpInaDnGarzI4KY2ywnakQFdhRIs1OupYSJWo+ok8VavICBuAKjMJR3NaXw94fWW/MeA3qytXb2FahO2CtKFrGdF04MsBIGBzjmhfr3PeS1BSnmtHeNN2VqfKTwMe9UdvabQVOD1qO5VPxKSFHWjDLWxBPT361FctC+6Dtx0FWZTuVxgU8lCWWlur6DAogNlBeo8lJaaGf4jVJdqDaCVdBWlfR+QVK+ZeTWH8V6gi0tlic8Ad6v0tB0zA+KLw3WoK7JwKpiZp24WXFqWrk5NNppOq16BfbFtNyrPFCpqLc/DeZGJ6UKZ4c8OzFJph9feimc8CiTkgnijSJiOldECAE520ofNPajTmUx96TAMxx0qyDiDK4kcD5f0pJISIglIGP0o0z6eDnqKCkwBEH0jgVf0QSoGPaKkWN05aPhbQykyQf4vamVHMfWZpJAPMxP3obRqejuHhDWG7+0aKFnekVtUO+c1PXrXnXwzra9JvUOJWC2T6k9q7lompN3duh1tQIUM0tcDfHejl4ylwEKGehpm3UphJW2qFp5R3qxuEhWQMHmqu4BQqR0pWlg3L1Gn0m+FyiCc0u+cKSATIOCmOaytjdKtnZSTtNXTl75jcggjrNYa0y4ytId9olveD4i2KQ4PmSOKo9Q0pD7flXDe4DgnkVeo1By2dKkpBQefejvLy0fbDiVRPIOCDS18E+0Mxy0umYJ1m401R9K37dJk59SRUlq/au2dyFSiRuHUVd3raVAlJBjg1nL/AEnerzLVZZdGcH0q+1BWoYVaE7ctI3A+lXJJ70sPJeV80j2rL6+i701wIfWhwqEqKelK0LUN5JKpINRo3NJ9G8tWR5Xpn6Uq4CEkCcbcxRaWpLjW6SRic1caVpqNUuAFKBYbI3hP8XtVY6eIl0uNOmI8NaIu8cF5dJIbH/EmORWxcSlhoIQkjokJFSG0JbSlLaQlKcQOBRqiZp7jlQcfl53y1rK24tS9tCoiq+4t9vpTJNXqu9Vd4YXuMwe1MQzKbK74fZzzUK6UXl+Uj5E5VUu4uD6gB0gVDchlo9TyTRETSt1NwNtGOgrkPia5N9fr2qltsx9TW68Waqlu3daQ5CyIAHJrAot/MMHr96xyV9GH2Zu5QUrIiAePemUiK0euaaGbJNypCsq2ggQJrO5iKWpYD+zTaOyHrNSVAHNCk+HXxCkce1CpNtLBlQqWlUJTAHIPWlEgSBE0kH1Gc0E8xP7xXbOaKgYOQO/2pQjenscUkQCST9M0efmBH0qEAhROYPAPFOJBAgRjv96bTAwAR0GcUuEwTme01ZAcD+HbHX6UlUJGSJpcQDATB/xTaiVLPE8cVloiCBggxnv0ra+B/EqtNebtbpz8pRhCj0Pb6ViiQlaZyBzTrceo+YQcbc8UHk9aGiuz0rp14zdMAEgyKkPWCXUkA4jE9K5/+HuoO3+mJUsOpdQdsFswsfzA8V0K0uN6dqsK9xSrykNzeFK/ZLaUduR0NJt1qT6TjvV9dpJEwKrXrczuSJoXiHm9G2ycgxHuMUS2khJESg9I4pwJyJ9IiDTpbKMHjoajktUZy63sKwolM80ltQdhQiZqz1K2lClpx3FULe5LhCZilr40n0Hm9Mz44tXLtSFA7Etq9SwMwaxdq69YPbgopg5ng11nU7CLNxakBUicms2zpVs6wQthJx80Zmh2mmbnG/Za+F7z4q12KUHN0CB79K6xoOnM6Vp7du0kAxKickk1yLwQwqw8YWVs+hXwapO7YdoUASCTXaHX2kgHcnPat8ELti/y+SqyB+ZoVHQ+hREESeBOaWHUHrmmMEsaDePoIBg1U3MzkyaslgK4M1DuGiQdqaLOGkVD5EhI5Bqq1V4IZUd4EAnJq2W0pJWteKxHjO/NvbFpow6/KR7DqaLuLSMw+oOfHXq3QSpBVKZ5inbBgF1CYxMCitGMhIGfYVa2dopLqTt4PFLpa9MJCPFWmKc0hxlBJSgeYkDGRXMFAgieRXedX05VxYKKGytZaJEH2rhd00pp5aV4UFEEGpzziTMV7J2gu+Vcmf5aFRLNSkuAjFClhiH+I8MEmOTilJwRIpMgGZPNBPQkz713tOaGkdY6zFKEwcyO1JHYCZ6RRmDAODPINWQCQSMgCeBSlDETgjBAiiSVfftRgCcRIiasgoJBTJ/Y+1IJIWpQxmc9KMGEmR9T9qC8CZJwfqcVTIJMnJyKCFRCQBg7iaCIKoUTtk8CibUgbiD1+8UNrTR3b8EdbavdN/0ZxCvPsElxKuhQo4+9bzUdNUCq4tySqZKT0+lcF/CXxA3ofilC7h3y7a6QWXFYjun967+vWrYKSN24ETKM9PakOWam+vQxDb7ILL6HkbV802tsokR6DkGnF2Tj7i7q2SPKOUhP8R9qbQ6oEocGeoNRZQxLGHUgIMcGmA5sTtXBHQipzjQ2z/Cag3jJSjcjkVeGtI2ouA2xSnJNZ/y3G1bgMCrV53cAnr79KhXK4QYHpHJPWsOfthEyu8S6oq20pQbSlThIBroeheHtMb0u0cdtEh1TKVObifmIk1z7TtLd13UW24CkJV6R0EdTXVrPT/hLNLRdW6r+JxZkqNBppsFzU8S0aFppQWGUpZ3fy7qk/B2u0AtJ9hWev0ptr9t1fEiDV1eag3aI81xX5YAmOnvVJf4YuH1j0dNjbJUVJb2qnkE0ytgpVKT05qWHQtIUkylQkEdRTajmRRJ0xJBLqmpBx70hd0YxU4tIc+YYqI9ZshaUBwJcXIQDmTRFa+zWlPfOlac8Vzjxnbum+bfIIQEwknrNdVe0h4OfnFS0kCFIEAVnvxI02dPSGhOzaMngTW/KaWIrUznmitJXetpVgKMY/atczpQafAKcHIPSs3pSfJv2VNmCFpjEit2giWyUwUrgmanGjTQ/cW4a01URKUTzXAPGdmLfWnlob2IdO4JKpNei7pPnNLbTklO2uI/iTpQt3k3xBJUdiscH3q+SdgHSMK2rYoTQpBMmhSPZc00iaRMHMe1GBmDgUqT2z2pI55gnoTXdEgydq8YH/dGRkARnrFCFBOZH2ogZ2zwBkAVZA8SII96UAQYiZzPQ0k4I/wAfSjJniI6ZqyCiCc89RB4oKEEemMTJ64oxO9QBwOYHShAURzgdR7VChl8qTIBIJ6A9KUkekgQCBieTSFHzH8DgUv5jnBGJoZoUlQSYOEnKh/iunfgn4n+B1p3RtRePw98B8MpxRIS4P4QT3H9K5gglK4UAoHGRT+9ammy2paVNOSFJMbexEcEczS/yI2dQSH9HsH0pTAGO0VikvPXWv3luIHlgFKE5G49zSfw68TXet+E7K6uh8VcJKmX1IwoKTwSPcUrw35V3q91f261+U48G04+YpJ3TSMahnjWJsnFSklbLqChaIlPIB7g0zcrBaXGFAQSOtaDUbFN4lJCti08EdazGpNPsJ2FCkqIO5ShCY9j1o0WqRqLTM3cPFBUT0NRNcavm7a081ssIuTKSrkgc/TFazw34dVc3ab27R/tmzLKFjK1dz7dq0Gq6dY32rWPx9ul0tIcLO7iTAOPpQ+S/o0+bxrEUPghen2dgp8r3OcelJUf2FaU6qlSD5FneOgcENQD+tTG22mEhDLSGwOiUxTNwp3b6c0OUBb860zGuO6jqDRS1ozjZ6LdeSmB9KzmpajrLFobS5Y+QegpUFEjtWq1Vd2UkbYFYzVHXkyVHrRHOobjpGp/DDUXL7wk0m4LnnWjzlsrzMH0mRP2IrUFUyCK5R4N1ZzTvFb7Jf/22oHeWlGAHIgEfWK6S3qDalpQsbVkwAKky8AuOywR8tZ/W9RGneJNHWtouNrC2jBykqIAIFXqVTgGsp4kh3xHpKDJKVAwkSRk1TMzOvDWXF6W7+1tW2yvzlK3q/kAE1SePGEr0pZJhRUIAGSeamLdA1+0az/7gj6J5prxkd1i0yEyVqJBB4gVJ/GkkDSSpHLLRBF40YGVjgR1raKRDO4/NvrK2iAb1kD+YCYrZOtbEAKzM/rTEdDFk+xT5ieMkRWE/EvSTeaXcNbSpaB5iI7it1p8JKRPqSqMdaia+2lYe9AJKCIUMVtLXgKjy2sQaFStWYFtfPtyPS4RAMxmhSNLGDbwWkycJMn2o0pMg4imWXPMwr5umadOYIBx712JpUtQs+gxChtwBzJxRgEcTntSf2IoyUq+b9JrZQsH05xNFBCRjkTzRtkpwqVdo6UoyY38Tx96soJQG4jBmABQPpTJiRPSigJExjgHtROH0JT3PJqMsJgekqPKjiaSQMpgRPNLJEQBj+lJCSFR0iaxhAlHiDPvUvT7k26l4lC07Fj2NRFelXpGOtBJgSDCpistb0zW4br8MPFC/DWum2dn4G7cAWnnaeiq6V+Hdw26hDS1rL3xbiingZKjP3rg1qpbjza9wOxSUk8V1H8MFXyfFVnbvJ2NQtSxMzAMVzuRKHg1D2dN+fEmoJ1G/tP8AbpLb0NLWg7UoKkpClEdjNaHSnhquk2tzctI3OpC9sSAe4/rVFc6iXlXKbj4JTQuvIcYWnKW55J96R/6jvWtOuH2ra3CLcstJQAYKlxxHaRis1OrpAF0a6SkkFBjpFVt7f2qdYsrJZ/3SkLdQmMhAwT+pFTrMurt21XBT5pSN+wECfvUPVNOadvLTUSPzrMOAe6VJgg/sftQUu8CQ0n2Mo12zOvnRJWbwW/nqhPpSmYgnvnirRZSlJK4AHJPArBeJNW0bwjqNzrZ8y51i/ZShu2SeEgRPsOJPtXK/EXi7XdfcJvL1SGSIDNuopRH96rl5Zgb+N8Ll5+10jsuveJtBtNzdzqtshQ6JVuI/SsDq3iTRLjd5F7v7flnNc1ODMAHvFNknMnmhr5j9JHU/YKVmmm1V5pK7a7lZ24QU44MjPSrbQ/Hdzp9wbq4SLhogBRGSB2HvWHQ+68ybVx1RbmUzmDEU6hsstItStW9BmU5imOPl8l0c7n464n2egGvGOnL052+ZQ8u1a2Ba0pHpUvoRMiKiXbwuvF2mgSfyg4odQCMT7Zrl/hfX29NRc2l1am6tbpcutKVt3ECJntBrrVhZtN6wvUUEKQq3Q0hPVKQOKLS2eheG/Jj1xd+T4s00EH85bjf0x/TFStedUvVkW2CgWa1kEfKdwE1V3du5d63avoCoYPmKUn68VLvlrc8SrAcHqs52nMDeP81fj+Wl+K1GP08D/VEpJzv2/WDWqcc3AbjtET71RWgH+vBsqSAXFGVdDPWrhxRK4wlPO39jREbol2u5CCUgwghRBVzRaokOJTJ27pEnGek0rS8qMJKpI5EU5rjMMBRE+oHn9a1vYNo81eM7fyPEN0gIKDMkK60KtPxPEeJCoAypsZPCvpQpPmTXI8AV7MaDHGDTrbsQFAH60yoUK3HJUPoy1pPBBz+woSQex9yKhocUgwJjtUhlxCiAcGnuPnm+n7BucJHchQ/WacCjuBB+XiU00mJlJHc04Bvkqk9Z/Sm0zIr5hBBgCDECc1HwtZHEcbjT7ytqCFJAUCZMU00ByRO6TIHHeqrtkDJmRgdaOPTkxiSaABVkQB3oE7gZERUwghSSBunJ49qSv1KKokmlEArIHAIAoogkTxWGXobKiFFEiV+k/Std4I8Y3OieI7R+7cQ4wPyHSpOQg4mfasdlQ/xT+zzUBffBnrSfyZ68gvE+8PXrbFndMeZ5TTyH0hSl7R+YOhpa7G3WkILKNoWlcAR6hEH9q5t+DXitV3prehX6h8Rao/KWVf8AIicD7V1AETSL0200w+P71A1y+a07Sru9uCPLYaUtU9YHH61McPasl+J6FL8EXpAUUpKFLAMencJqn0tN8cKrlP8A04LqGo3Wq39xfXq9zzxlc/wjoB7Um2RapBXeOLAjCGkgqP3OAKZdO1CnVnClEp9zUQLUokk5NIPW9Z6xZC8ZLu001vUrO+umXENfBtpcLOVKcBMGD3FU60DP9KkWxeUpLbKVqWs7QlHJnpSHW1trUlwEKHKSMg9qy3/gRS+1T0Y2qbWFDIFSHHGipT3mAkkEADIJxTB5xNTtP0035UmQEIUN3/VM/HvvGc353FvG8GjtU22ENlSlKEJJ6yOK7topUu1Zt21SpKBvV3MVhfDfhu3DiChsrUk/8i8n7dq6VpNiLZAgRFPxRyJjx9k+2YQhbSD6TE45P1rO6zdJsvFdmtadqHrV5grHBUNqkitbZolZVEwOawvjpC0PWtyJAt7hK49yCk/2okvaZjdrCHZOoc1ZBJErJIjgmr11fqSUiB7kTxWNZeDd41AAKXAoT9a1TSvNRuAknOa1L03Rd6UqFCVTgiFU/rKguzUAQYyYpvSmlJO5RyMR96f1JgFojd6YgmqT/IGzz5+LDYGuslJKiWsGcYNCnvxXtRb6o26gqKVDtgfShQub+YGvZz4j0/WiODilJEqAPakxGOtC0yAng0U5pWAn3pNVpCQxcLQcgKHapqHkuJhEZAkxxNVYPqzxSpEYMU1xfKqOn2jLnSwuFKL3ln0gHtRjAMGmWSpYCnFT0p2O5kE810YpUtQL0GqCY6d6ClAwI6YoAZAGTGfajiEkcnkGtEEggqgckjmkqEJ+nJo+g3cii5T/APs1kgmTAHE1LsdgK0KVE/LPeoiudw4OKUnChPA4I70K5TWGlWM2GguGyvGnkSFIVIIMQa7PoPiH41hP5hC+CDXFNKUXmW1Dn2roPhBpyVFUgTM1zkspo6EJVOs6S3fFUeZkdxUfxMhvU/DWpWKDK3bZYSOpVEiPuKQykBMKzinm2x5iVJ6DrVOUyvFJ6eX7glSWhJjbMe9ElJ5re/iF4JudLvXdR0xlTumOKK9jaZUwo8gjtPWsMkDjdntXM5E5eM9D8fknlXkSLN15h5DtsSh1CgpChykjrUi/aIWHXXkOOuDevaokgnmfeoyASRGO2RVhZaU5ehoWZ899xZSm3ZSVKEdSeAKE9fSH9mF5MqimTgVvPC3h90WjanUlKnDvIIzHSrjwz+HYtFC71xKVvJgot0GQj3Pc1tbaySlz0JAp/wCP8dr8qOP8z5c2vGBnStPRaMAJSJq3awgUvydqAOtJBkInpThy29LGyALR96xvjqzL2nXS25KgS5gwMH/zWxsjDAB7mqrxGwg6a+AColKjtj2z/Wq4+rFv7HI0OzctlOfUIKj0rdaaQWmyckYrBJT6kGDuSOo7cV0DR0bkN4GUyT2rc6hh+jU6e3LaVRyCTPvSr4J8szgRNPWydjQHSBBqLqCwpkg4nE1U90C3s41+NlqkoaugsnYpKU5wJBxQqR+J4YVpjzd04pCNyNhSJ3EH/BNCick6wNezjKeoBg9KLpTjyPLecQCDtURI6wYoiQYMUkZE9DikGlrOIpIGKhBWAJoBP60mIOadaG5aRHFbha0iMmNp2oSMRGaV7AZ7UArhREY/ahBwZ9prsysWIAwyobcYnEUMgmJ7/btRRJBiDREykqmZPH9TWigK3QMSRRkdAIAz9ozQzMg+n3ogIB9xVFhK69zmiSe49jRKJ2g96EifbihsiLvw7e+WtTSiSJBBrrHg3VGioNqgKP71w9l1TLiVoMFJHFbXQ9QKVtrQds0nyrK0d4K1Yd4QEqSCnA/pRwR9sVUeGdQ+Ms0KVnoatnSpGJG1QkGsNBh+3XtUADjr2NNXfhXQNSO+50m1Wo5Kg2Ekn7UhtY3HMKHNW9k4Fp954oPJKZi25/KXhSM+BPDLStzej2//AMhNW9rptrZM+VZW7Vujs0kJ/pU8URGDQ0kvQKuW69vSruWcx3pLLOw/ap7iATTSk4o6roKr6GlokjpTBb9Ue9SwMZobBM1NJomzlLqhMgftTetN+ZaqESkghQ9iDTpVslWJGRHWlXifNYUhM7imOaz/AGTBv2cTWyE3CwjAB/SK3GgrHltEESZnGIFUT+nuC7uE7THmE+k8T0q20du5aUA2hUZEnj3o32w+dG5QPQPVOKrdUSnyTglJwY6VNttxQN6YVtiomooBZVA5ERHNZj+QI5D+Jlu9caf5bONi0kyaFXviTTlXJLKkhW7B3qgYzzQpik2DaP/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3796" name="AutoShape 4" descr="data:image/jpeg;base64,/9j/4AAQSkZJRgABAQAAAQABAAD/2wBDAAkGBwgHBgkIBwgKCgkLDRYPDQwMDRsUFRAWIB0iIiAdHx8kKDQsJCYxJx8fLT0tMTU3Ojo6Iys/RD84QzQ5Ojf/2wBDAQoKCg0MDRoPDxo3JR8lNzc3Nzc3Nzc3Nzc3Nzc3Nzc3Nzc3Nzc3Nzc3Nzc3Nzc3Nzc3Nzc3Nzc3Nzc3Nzc3Nzf/wAARCADAAQcDASIAAhEBAxEB/8QAHAAAAAcBAQAAAAAAAAAAAAAAAAECAwQFBgcI/8QAOhAAAQMDAwIEBAQFBAEFAAAAAQIDEQAEIQUSMUFRBhMiYRQycYEHI5GhQlKxwdEVJDPh8RZDgpLw/8QAGgEAAgMBAQAAAAAAAAAAAAAAAwQAAQIFBv/EACQRAAMBAAICAgEFAQAAAAAAAAABAhEDIRIxBEEiExQyQlFh/9oADAMBAAIRAxEAPwDjs9xRxjBohkxRgTJ4jt1rtYBD6mkkcEdDSzGSMCkn5SRVMtC2HnGHvMaWUKSZBFbHQ/ETV0fLcO1xMQd3zViVGDkY4pDa1W76HUzKFSK5/wAjj3sa4Oao9HX7K7Q4VqWRA6TwKsEulxYPQCRWLsblt0bvUlCwCD0A/wDNXlvf+Tt807pGCDM1za48Oxx8ypaXDhCisn0x6hNSGp2wYKgMRkfWq8XDfqWFYORPBFLRe+Xt2wSOCMfrQn0MRRPbC0gyeT+1SWz7SJwRVTZvu3AS+QUo25TMgnuParRolO1IPpPFUGTLBlbZlMnHfvUlDoQhQlWeKr2hO5Q70/lbZSMGetal4zNQmWKlhxICVqMkSEkUl50IJVLkH5le3sKjNy2gAqlQ6jqaaUtRUD17g8VvzwB+j2P4WtTinJJQEhKukT260SyohSUhXogyBTD9u7cJSGtjckyVHp1x3p63At7dxEFRMCetVuv0aaS9EfzB8Q4hYgABQJxnpR3CkqQSiSpSdxTMD/ujdKdxLbe5LhAIJ+UAc560aXxtbCW9oTuQdpnB7/pVJLC3vTwSqE7XEKCwUASOkU049uSd/JMEDEdqVtwkuiD/ABQYxUF6Q4uCSZPWZNZr0FlaOls+pSiAOk1VXryULjd/9Rk+0VYL81aSgI3LURGOP8VWm0WFnbvLsHYRwCeanjqCbhdaY4wixFwU7iFKAO2IIHH71TaldeYpYKpKsjtVnsTaWybVtW7ZyruSM1ndVeS0najk1v10LprtspdSdO6ULjbk1QvvfnJlIgmQZ4nM1MvX5UQeIMmqhQL70TCEncT/AGosSI8/IhvUbpKIkSN2DVI+6t5alLPtV/a2Bv3S6tO1hA2pB60tzQ2VrKiVTOUjtTKhs5lt09MvRp+apeo2yGbkoZkg8CoqkKQRIIPYiKrMYJocVEwTQpvJiOaFH/U/4Z8SacGe9GmVYHIoo696NMkzxXRQMUUgBQzPWaLpEUtIj6dZP1ok4xyDULG9u4KHuc0koUsBAncTiBOadB2kHnsK1PgNixN04u59VynDYIkAULknyWGp9knwLbt3ts5aXSJ8klJJ5E1Z6o3c6Y38LZgNOJXuStQkLT2rQ2Vmzb6itbbaUeag79oiTipOuaWLxoLSYUjINJXCzDpcfSMpp7ydQbLDyww8cBJGCfY9KsLIqQ55V5CoBRKhExQs7UeZtcSNzeTjmrHU9PdTbC+QC5bhuVhIlSPf3pS+LrRqORofbclEfL/LjkDpTjD35gABznPSqRi5UlKVJWHGlHkcpqxbcQr1NdIBpZzg5N6XDK95AAAxUlCwBCUiKq7Z75YIP05qchSSuAsAnpWQqej28xJwR1mnBsQjcYOKYVKsD1jiOtJLwnaZJ4ioXmjybxtR/LEYgRQafWAoOIO5XCRTKEbXCtO2Rx7U6le5aCTtEHA61fsqpS9BLUdw3bUgCOc0a1Jc3/mlMZwIEfajUEAJKQnBgz1oKcgOAnB4AFWjLGrh5taEbGpUsDatXB96jwCpTg9LYImByfaklDTMpgqG4k7jJ/6pSXC4QlfyDBAOKpvWbSxE1CrZlouYKyCYB/aoiLhlp7KUKdKZQkfw/wDdJK2RBJkoECBVdcuoEuwPMj6VpvroG1gV7d7UH07SBGTM1ktVu5O4nnip2o3p9QkDpk81l7q581wIAKhOfrVzLYDltIjXaiWwpIUXF9BTjdouEW7ZBnLh9qlW1svcN4/Nkbfar61sW2kk7ZUTk05HHpzbbbGrCyQ20lEQKO4tihZLaQegqeygQaARvWoxwKaS+gLRmkaO1Zl28WQt4AlM8Jqk8U3tjeNsfDgm4RhaogEVrdYbnT7jsGzP0iuYqknNY5PxWAaFNn1jpQpAoUOb8Vhhk8iQkA0oYNJAIpQODGPeuqgQocyQOe9HHXikgR0FK2p4AJz/AGrRBAIII4zVholyq11FpaVQC4AfcVBOJxIgmikp2kcjM1ho0njO4NDewy+noM1bMoFzblHcTWW8C6ojU9JQ2tQ81obFj+9azT0ltZT+lK0sY/F6jNXzK7W83lJHQiKuNJutikIVlE4B4IPIqVrNkH0eYMk4PsaqLVCstnCknFKtY8GF2UOv2K/DetqNuVf6bcncgHMTkp/WpFurcnzbNQUkiQkcjvWvb0+z1yzXY6kg8ehY+ZJ7iqVP4e31o4VWOphXUIdRgx7il74nur0GjlS6ZFYuEkBSCZmDPKamtuboWDJBxnmqW5YubG6DWrW/wt0qAlxOW3KfU69bCXgNpwl1Pyml3IzHIXzNwSBI2k/an0rSqSVQf61Qs3p8uFCTMn6VKZvgpPQK6YxWPEMrX0SHX3EXSCQC2ehMGpAdSEgpCcGIHvUB68BCRPHGJIqE5dmN85FaxmnSLhbwkA5H96ZVcSpYKSTFVXxwSnekmOpnimlXwklKiMZqYyvNFhc3f5RJj6nmoDDziFqUlMdh0qE6+pShkCPbNBdyUpwcqGIqeLI+RfZZXF4UpBPJGQKpb6+dJMERxmm3HnDuAO6MZqMphxxecKHKRyBRFx6gNcy9Ig3LjtxhsbjMQOtPWGiuvKBACneFEn0Iq80jSw+sJbBCE/Os8mtM3YJaQlKEBDaKY4o0R5G32yk0/QRaI3OrC1zkxgVIvGEMsjaInE1dNM+aqDwM5qt1RAScA+wptTiF2VJUGyE9OtPwClSuJFJas3HV7lTHNO3EIa2Jz71pIGyo1RSU6VdyQCpBAJrlC/mOZ9633jC+LFj5CSN7hiewrAHmhczW4Ar2ChRjJoUHGzBPlW3t7UfWfqKEDdA4oQIPfpXZBhpMx3o0EkR780QgAQI7maHQEYzjpUKY5gJCjyRkU2ROev8AWlyFOAZyOn0oEHsBznvWmiaWXhrV3dG1JDySfLVhxPcV2/Tbtu6YbuGlBQIBx1FefFJiCea3n4e6+q3PwVwo7AfQT/Sl7kPxXnR19TQcb9IkK5FUd9bFpfmIHqByKu9LfSuEE45FO6lZJcRvRg9RSloemit09SXdjrfzDmtTbqSpkKAE9YFYZJesbkFEwVcVrtKum3UAiIPI7Ghl8iHdW0G11ezU1coDiCOOCD3B6GufXWnXWhrXb3ClXFsMBYEqSOk966m2RtODVL4iskONB+DuAhQA6UrzQ/aJ8bmarxr0c2esUuoLlq4EmZSocfQioiGrxsHzA2Ugx6V1b3LCV3Svgz5ThztX8pPaoyLxJcUxeJDL6TkbcK9waXm9Ok5z0Vi1XAEKbWExkkTNNDzVD1IcgjASJq6U0kq3bsDnPNOuNhLK0wQAmR/SiKimqKA+cSQGVYEkHFKNrcHaV7QSRGZNWJSok7juITH0pbjc4EARP1NX5IrxZXrt/WHFklQESMUQsk7vSMdyZqxbaUszykdxUhNqEpInaDnGarzI4KY2ywnakQFdhRIs1OupYSJWo+ok8VavICBuAKjMJR3NaXw94fWW/MeA3qytXb2FahO2CtKFrGdF04MsBIGBzjmhfr3PeS1BSnmtHeNN2VqfKTwMe9UdvabQVOD1qO5VPxKSFHWjDLWxBPT361FctC+6Dtx0FWZTuVxgU8lCWWlur6DAogNlBeo8lJaaGf4jVJdqDaCVdBWlfR+QVK+ZeTWH8V6gi0tlic8Ad6v0tB0zA+KLw3WoK7JwKpiZp24WXFqWrk5NNppOq16BfbFtNyrPFCpqLc/DeZGJ6UKZ4c8OzFJph9feimc8CiTkgnijSJiOldECAE520ofNPajTmUx96TAMxx0qyDiDK4kcD5f0pJISIglIGP0o0z6eDnqKCkwBEH0jgVf0QSoGPaKkWN05aPhbQykyQf4vamVHMfWZpJAPMxP3obRqejuHhDWG7+0aKFnekVtUO+c1PXrXnXwzra9JvUOJWC2T6k9q7lompN3duh1tQIUM0tcDfHejl4ylwEKGehpm3UphJW2qFp5R3qxuEhWQMHmqu4BQqR0pWlg3L1Gn0m+FyiCc0u+cKSATIOCmOaytjdKtnZSTtNXTl75jcggjrNYa0y4ytId9olveD4i2KQ4PmSOKo9Q0pD7flXDe4DgnkVeo1By2dKkpBQefejvLy0fbDiVRPIOCDS18E+0Mxy0umYJ1m401R9K37dJk59SRUlq/au2dyFSiRuHUVd3raVAlJBjg1nL/AEnerzLVZZdGcH0q+1BWoYVaE7ctI3A+lXJJ70sPJeV80j2rL6+i701wIfWhwqEqKelK0LUN5JKpINRo3NJ9G8tWR5Xpn6Uq4CEkCcbcxRaWpLjW6SRic1caVpqNUuAFKBYbI3hP8XtVY6eIl0uNOmI8NaIu8cF5dJIbH/EmORWxcSlhoIQkjokJFSG0JbSlLaQlKcQOBRqiZp7jlQcfl53y1rK24tS9tCoiq+4t9vpTJNXqu9Vd4YXuMwe1MQzKbK74fZzzUK6UXl+Uj5E5VUu4uD6gB0gVDchlo9TyTRETSt1NwNtGOgrkPia5N9fr2qltsx9TW68Waqlu3daQ5CyIAHJrAot/MMHr96xyV9GH2Zu5QUrIiAePemUiK0euaaGbJNypCsq2ggQJrO5iKWpYD+zTaOyHrNSVAHNCk+HXxCkce1CpNtLBlQqWlUJTAHIPWlEgSBE0kH1Gc0E8xP7xXbOaKgYOQO/2pQjenscUkQCST9M0efmBH0qEAhROYPAPFOJBAgRjv96bTAwAR0GcUuEwTme01ZAcD+HbHX6UlUJGSJpcQDATB/xTaiVLPE8cVloiCBggxnv0ra+B/EqtNebtbpz8pRhCj0Pb6ViiQlaZyBzTrceo+YQcbc8UHk9aGiuz0rp14zdMAEgyKkPWCXUkA4jE9K5/+HuoO3+mJUsOpdQdsFswsfzA8V0K0uN6dqsK9xSrykNzeFK/ZLaUduR0NJt1qT6TjvV9dpJEwKrXrczuSJoXiHm9G2ycgxHuMUS2khJESg9I4pwJyJ9IiDTpbKMHjoajktUZy63sKwolM80ltQdhQiZqz1K2lClpx3FULe5LhCZilr40n0Hm9Mz44tXLtSFA7Etq9SwMwaxdq69YPbgopg5ng11nU7CLNxakBUicms2zpVs6wQthJx80Zmh2mmbnG/Za+F7z4q12KUHN0CB79K6xoOnM6Vp7du0kAxKickk1yLwQwqw8YWVs+hXwapO7YdoUASCTXaHX2kgHcnPat8ELti/y+SqyB+ZoVHQ+hREESeBOaWHUHrmmMEsaDePoIBg1U3MzkyaslgK4M1DuGiQdqaLOGkVD5EhI5Bqq1V4IZUd4EAnJq2W0pJWteKxHjO/NvbFpow6/KR7DqaLuLSMw+oOfHXq3QSpBVKZ5inbBgF1CYxMCitGMhIGfYVa2dopLqTt4PFLpa9MJCPFWmKc0hxlBJSgeYkDGRXMFAgieRXedX05VxYKKGytZaJEH2rhd00pp5aV4UFEEGpzziTMV7J2gu+Vcmf5aFRLNSkuAjFClhiH+I8MEmOTilJwRIpMgGZPNBPQkz713tOaGkdY6zFKEwcyO1JHYCZ6RRmDAODPINWQCQSMgCeBSlDETgjBAiiSVfftRgCcRIiasgoJBTJ/Y+1IJIWpQxmc9KMGEmR9T9qC8CZJwfqcVTIJMnJyKCFRCQBg7iaCIKoUTtk8CibUgbiD1+8UNrTR3b8EdbavdN/0ZxCvPsElxKuhQo4+9bzUdNUCq4tySqZKT0+lcF/CXxA3ofilC7h3y7a6QWXFYjun967+vWrYKSN24ETKM9PakOWam+vQxDb7ILL6HkbV802tsokR6DkGnF2Tj7i7q2SPKOUhP8R9qbQ6oEocGeoNRZQxLGHUgIMcGmA5sTtXBHQipzjQ2z/Cag3jJSjcjkVeGtI2ouA2xSnJNZ/y3G1bgMCrV53cAnr79KhXK4QYHpHJPWsOfthEyu8S6oq20pQbSlThIBroeheHtMb0u0cdtEh1TKVObifmIk1z7TtLd13UW24CkJV6R0EdTXVrPT/hLNLRdW6r+JxZkqNBppsFzU8S0aFppQWGUpZ3fy7qk/B2u0AtJ9hWev0ptr9t1fEiDV1eag3aI81xX5YAmOnvVJf4YuH1j0dNjbJUVJb2qnkE0ytgpVKT05qWHQtIUkylQkEdRTajmRRJ0xJBLqmpBx70hd0YxU4tIc+YYqI9ZshaUBwJcXIQDmTRFa+zWlPfOlac8Vzjxnbum+bfIIQEwknrNdVe0h4OfnFS0kCFIEAVnvxI02dPSGhOzaMngTW/KaWIrUznmitJXetpVgKMY/atczpQafAKcHIPSs3pSfJv2VNmCFpjEit2giWyUwUrgmanGjTQ/cW4a01URKUTzXAPGdmLfWnlob2IdO4JKpNei7pPnNLbTklO2uI/iTpQt3k3xBJUdiscH3q+SdgHSMK2rYoTQpBMmhSPZc00iaRMHMe1GBmDgUqT2z2pI55gnoTXdEgydq8YH/dGRkARnrFCFBOZH2ogZ2zwBkAVZA8SII96UAQYiZzPQ0k4I/wAfSjJniI6ZqyCiCc89RB4oKEEemMTJ64oxO9QBwOYHShAURzgdR7VChl8qTIBIJ6A9KUkekgQCBieTSFHzH8DgUv5jnBGJoZoUlQSYOEnKh/iunfgn4n+B1p3RtRePw98B8MpxRIS4P4QT3H9K5gglK4UAoHGRT+9ammy2paVNOSFJMbexEcEczS/yI2dQSH9HsH0pTAGO0VikvPXWv3luIHlgFKE5G49zSfw68TXet+E7K6uh8VcJKmX1IwoKTwSPcUrw35V3q91f261+U48G04+YpJ3TSMahnjWJsnFSklbLqChaIlPIB7g0zcrBaXGFAQSOtaDUbFN4lJCti08EdazGpNPsJ2FCkqIO5ShCY9j1o0WqRqLTM3cPFBUT0NRNcavm7a081ssIuTKSrkgc/TFazw34dVc3ab27R/tmzLKFjK1dz7dq0Gq6dY32rWPx9ul0tIcLO7iTAOPpQ+S/o0+bxrEUPghen2dgp8r3OcelJUf2FaU6qlSD5FneOgcENQD+tTG22mEhDLSGwOiUxTNwp3b6c0OUBb860zGuO6jqDRS1ozjZ6LdeSmB9KzmpajrLFobS5Y+QegpUFEjtWq1Vd2UkbYFYzVHXkyVHrRHOobjpGp/DDUXL7wk0m4LnnWjzlsrzMH0mRP2IrUFUyCK5R4N1ZzTvFb7Jf/22oHeWlGAHIgEfWK6S3qDalpQsbVkwAKky8AuOywR8tZ/W9RGneJNHWtouNrC2jBykqIAIFXqVTgGsp4kh3xHpKDJKVAwkSRk1TMzOvDWXF6W7+1tW2yvzlK3q/kAE1SePGEr0pZJhRUIAGSeamLdA1+0az/7gj6J5prxkd1i0yEyVqJBB4gVJ/GkkDSSpHLLRBF40YGVjgR1raKRDO4/NvrK2iAb1kD+YCYrZOtbEAKzM/rTEdDFk+xT5ieMkRWE/EvSTeaXcNbSpaB5iI7it1p8JKRPqSqMdaia+2lYe9AJKCIUMVtLXgKjy2sQaFStWYFtfPtyPS4RAMxmhSNLGDbwWkycJMn2o0pMg4imWXPMwr5umadOYIBx712JpUtQs+gxChtwBzJxRgEcTntSf2IoyUq+b9JrZQsH05xNFBCRjkTzRtkpwqVdo6UoyY38Tx96soJQG4jBmABQPpTJiRPSigJExjgHtROH0JT3PJqMsJgekqPKjiaSQMpgRPNLJEQBj+lJCSFR0iaxhAlHiDPvUvT7k26l4lC07Fj2NRFelXpGOtBJgSDCpistb0zW4br8MPFC/DWum2dn4G7cAWnnaeiq6V+Hdw26hDS1rL3xbiingZKjP3rg1qpbjza9wOxSUk8V1H8MFXyfFVnbvJ2NQtSxMzAMVzuRKHg1D2dN+fEmoJ1G/tP8AbpLb0NLWg7UoKkpClEdjNaHSnhquk2tzctI3OpC9sSAe4/rVFc6iXlXKbj4JTQuvIcYWnKW55J96R/6jvWtOuH2ra3CLcstJQAYKlxxHaRis1OrpAF0a6SkkFBjpFVt7f2qdYsrJZ/3SkLdQmMhAwT+pFTrMurt21XBT5pSN+wECfvUPVNOadvLTUSPzrMOAe6VJgg/sftQUu8CQ0n2Mo12zOvnRJWbwW/nqhPpSmYgnvnirRZSlJK4AHJPArBeJNW0bwjqNzrZ8y51i/ZShu2SeEgRPsOJPtXK/EXi7XdfcJvL1SGSIDNuopRH96rl5Zgb+N8Ll5+10jsuveJtBtNzdzqtshQ6JVuI/SsDq3iTRLjd5F7v7flnNc1ODMAHvFNknMnmhr5j9JHU/YKVmmm1V5pK7a7lZ24QU44MjPSrbQ/Hdzp9wbq4SLhogBRGSB2HvWHQ+68ybVx1RbmUzmDEU6hsstItStW9BmU5imOPl8l0c7n464n2egGvGOnL052+ZQ8u1a2Ba0pHpUvoRMiKiXbwuvF2mgSfyg4odQCMT7Zrl/hfX29NRc2l1am6tbpcutKVt3ECJntBrrVhZtN6wvUUEKQq3Q0hPVKQOKLS2eheG/Jj1xd+T4s00EH85bjf0x/TFStedUvVkW2CgWa1kEfKdwE1V3du5d63avoCoYPmKUn68VLvlrc8SrAcHqs52nMDeP81fj+Wl+K1GP08D/VEpJzv2/WDWqcc3AbjtET71RWgH+vBsqSAXFGVdDPWrhxRK4wlPO39jREbol2u5CCUgwghRBVzRaokOJTJ27pEnGek0rS8qMJKpI5EU5rjMMBRE+oHn9a1vYNo81eM7fyPEN0gIKDMkK60KtPxPEeJCoAypsZPCvpQpPmTXI8AV7MaDHGDTrbsQFAH60yoUK3HJUPoy1pPBBz+woSQex9yKhocUgwJjtUhlxCiAcGnuPnm+n7BucJHchQ/WacCjuBB+XiU00mJlJHc04Bvkqk9Z/Sm0zIr5hBBgCDECc1HwtZHEcbjT7ytqCFJAUCZMU00ByRO6TIHHeqrtkDJmRgdaOPTkxiSaABVkQB3oE7gZERUwghSSBunJ49qSv1KKokmlEArIHAIAoogkTxWGXobKiFFEiV+k/Std4I8Y3OieI7R+7cQ4wPyHSpOQg4mfasdlQ/xT+zzUBffBnrSfyZ68gvE+8PXrbFndMeZ5TTyH0hSl7R+YOhpa7G3WkILKNoWlcAR6hEH9q5t+DXitV3prehX6h8Rao/KWVf8AIicD7V1AETSL0200w+P71A1y+a07Sru9uCPLYaUtU9YHH61McPasl+J6FL8EXpAUUpKFLAMencJqn0tN8cKrlP8A04LqGo3Wq39xfXq9zzxlc/wjoB7Um2RapBXeOLAjCGkgqP3OAKZdO1CnVnClEp9zUQLUokk5NIPW9Z6xZC8ZLu001vUrO+umXENfBtpcLOVKcBMGD3FU60DP9KkWxeUpLbKVqWs7QlHJnpSHW1trUlwEKHKSMg9qy3/gRS+1T0Y2qbWFDIFSHHGipT3mAkkEADIJxTB5xNTtP0035UmQEIUN3/VM/HvvGc353FvG8GjtU22ENlSlKEJJ6yOK7topUu1Zt21SpKBvV3MVhfDfhu3DiChsrUk/8i8n7dq6VpNiLZAgRFPxRyJjx9k+2YQhbSD6TE45P1rO6zdJsvFdmtadqHrV5grHBUNqkitbZolZVEwOawvjpC0PWtyJAt7hK49yCk/2okvaZjdrCHZOoc1ZBJErJIjgmr11fqSUiB7kTxWNZeDd41AAKXAoT9a1TSvNRuAknOa1L03Rd6UqFCVTgiFU/rKguzUAQYyYpvSmlJO5RyMR96f1JgFojd6YgmqT/IGzz5+LDYGuslJKiWsGcYNCnvxXtRb6o26gqKVDtgfShQub+YGvZz4j0/WiODilJEqAPakxGOtC0yAng0U5pWAn3pNVpCQxcLQcgKHapqHkuJhEZAkxxNVYPqzxSpEYMU1xfKqOn2jLnSwuFKL3ln0gHtRjAMGmWSpYCnFT0p2O5kE810YpUtQL0GqCY6d6ClAwI6YoAZAGTGfajiEkcnkGtEEggqgckjmkqEJ+nJo+g3cii5T/APs1kgmTAHE1LsdgK0KVE/LPeoiudw4OKUnChPA4I70K5TWGlWM2GguGyvGnkSFIVIIMQa7PoPiH41hP5hC+CDXFNKUXmW1Dn2roPhBpyVFUgTM1zkspo6EJVOs6S3fFUeZkdxUfxMhvU/DWpWKDK3bZYSOpVEiPuKQykBMKzinm2x5iVJ6DrVOUyvFJ6eX7glSWhJjbMe9ElJ5re/iF4JudLvXdR0xlTumOKK9jaZUwo8gjtPWsMkDjdntXM5E5eM9D8fknlXkSLN15h5DtsSh1CgpChykjrUi/aIWHXXkOOuDevaokgnmfeoyASRGO2RVhZaU5ehoWZ899xZSm3ZSVKEdSeAKE9fSH9mF5MqimTgVvPC3h90WjanUlKnDvIIzHSrjwz+HYtFC71xKVvJgot0GQj3Pc1tbaySlz0JAp/wCP8dr8qOP8z5c2vGBnStPRaMAJSJq3awgUvydqAOtJBkInpThy29LGyALR96xvjqzL2nXS25KgS5gwMH/zWxsjDAB7mqrxGwg6a+AColKjtj2z/Wq4+rFv7HI0OzctlOfUIKj0rdaaQWmyckYrBJT6kGDuSOo7cV0DR0bkN4GUyT2rc6hh+jU6e3LaVRyCTPvSr4J8szgRNPWydjQHSBBqLqCwpkg4nE1U90C3s41+NlqkoaugsnYpKU5wJBxQqR+J4YVpjzd04pCNyNhSJ3EH/BNCick6wNezjKeoBg9KLpTjyPLecQCDtURI6wYoiQYMUkZE9DikGlrOIpIGKhBWAJoBP60mIOadaG5aRHFbha0iMmNp2oSMRGaV7AZ7UArhREY/ahBwZ9prsysWIAwyobcYnEUMgmJ7/btRRJBiDREykqmZPH9TWigK3QMSRRkdAIAz9ozQzMg+n3ogIB9xVFhK69zmiSe49jRKJ2g96EifbihsiLvw7e+WtTSiSJBBrrHg3VGioNqgKP71w9l1TLiVoMFJHFbXQ9QKVtrQds0nyrK0d4K1Yd4QEqSCnA/pRwR9sVUeGdQ+Ms0KVnoatnSpGJG1QkGsNBh+3XtUADjr2NNXfhXQNSO+50m1Wo5Kg2Ekn7UhtY3HMKHNW9k4Fp954oPJKZi25/KXhSM+BPDLStzej2//AMhNW9rptrZM+VZW7Vujs0kJ/pU8URGDQ0kvQKuW69vSruWcx3pLLOw/ap7iATTSk4o6roKr6GlokjpTBb9Ue9SwMZobBM1NJomzlLqhMgftTetN+ZaqESkghQ9iDTpVslWJGRHWlXifNYUhM7imOaz/AGTBv2cTWyE3CwjAB/SK3GgrHltEESZnGIFUT+nuC7uE7THmE+k8T0q20du5aUA2hUZEnj3o32w+dG5QPQPVOKrdUSnyTglJwY6VNttxQN6YVtiomooBZVA5ERHNZj+QI5D+Jlu9caf5bONi0kyaFXviTTlXJLKkhW7B3qgYzzQpik2DaP/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3798" name="AutoShape 6" descr="data:image/jpeg;base64,/9j/4AAQSkZJRgABAQAAAQABAAD/2wBDAAkGBwgHBgkIBwgKCgkLDRYPDQwMDRsUFRAWIB0iIiAdHx8kKDQsJCYxJx8fLT0tMTU3Ojo6Iys/RD84QzQ5Ojf/2wBDAQoKCg0MDRoPDxo3JR8lNzc3Nzc3Nzc3Nzc3Nzc3Nzc3Nzc3Nzc3Nzc3Nzc3Nzc3Nzc3Nzc3Nzc3Nzc3Nzc3Nzf/wAARCADAAQcDASIAAhEBAxEB/8QAHAAAAAcBAQAAAAAAAAAAAAAAAAECAwQFBgcI/8QAOhAAAQMDAwIEBAQFBAEFAAAAAQIDEQAEIQUSMUFRBhMiYRQycYEHI5GhQlKxwdEVJDPh8RZDgpLw/8QAGgEAAgMBAQAAAAAAAAAAAAAAAwQAAQIFBv/EACQRAAMBAAICAgEFAQAAAAAAAAABAhEDIRIxBEEiExQyQlFh/9oADAMBAAIRAxEAPwDjs9xRxjBohkxRgTJ4jt1rtYBD6mkkcEdDSzGSMCkn5SRVMtC2HnGHvMaWUKSZBFbHQ/ETV0fLcO1xMQd3zViVGDkY4pDa1W76HUzKFSK5/wAjj3sa4Oao9HX7K7Q4VqWRA6TwKsEulxYPQCRWLsblt0bvUlCwCD0A/wDNXlvf+Tt807pGCDM1za48Oxx8ypaXDhCisn0x6hNSGp2wYKgMRkfWq8XDfqWFYORPBFLRe+Xt2wSOCMfrQn0MRRPbC0gyeT+1SWz7SJwRVTZvu3AS+QUo25TMgnuParRolO1IPpPFUGTLBlbZlMnHfvUlDoQhQlWeKr2hO5Q70/lbZSMGetal4zNQmWKlhxICVqMkSEkUl50IJVLkH5le3sKjNy2gAqlQ6jqaaUtRUD17g8VvzwB+j2P4WtTinJJQEhKukT260SyohSUhXogyBTD9u7cJSGtjckyVHp1x3p63At7dxEFRMCetVuv0aaS9EfzB8Q4hYgABQJxnpR3CkqQSiSpSdxTMD/ujdKdxLbe5LhAIJ+UAc560aXxtbCW9oTuQdpnB7/pVJLC3vTwSqE7XEKCwUASOkU049uSd/JMEDEdqVtwkuiD/ABQYxUF6Q4uCSZPWZNZr0FlaOls+pSiAOk1VXryULjd/9Rk+0VYL81aSgI3LURGOP8VWm0WFnbvLsHYRwCeanjqCbhdaY4wixFwU7iFKAO2IIHH71TaldeYpYKpKsjtVnsTaWybVtW7ZyruSM1ndVeS0najk1v10LprtspdSdO6ULjbk1QvvfnJlIgmQZ4nM1MvX5UQeIMmqhQL70TCEncT/AGosSI8/IhvUbpKIkSN2DVI+6t5alLPtV/a2Bv3S6tO1hA2pB60tzQ2VrKiVTOUjtTKhs5lt09MvRp+apeo2yGbkoZkg8CoqkKQRIIPYiKrMYJocVEwTQpvJiOaFH/U/4Z8SacGe9GmVYHIoo696NMkzxXRQMUUgBQzPWaLpEUtIj6dZP1ok4xyDULG9u4KHuc0koUsBAncTiBOadB2kHnsK1PgNixN04u59VynDYIkAULknyWGp9knwLbt3ts5aXSJ8klJJ5E1Z6o3c6Y38LZgNOJXuStQkLT2rQ2Vmzb6itbbaUeag79oiTipOuaWLxoLSYUjINJXCzDpcfSMpp7ydQbLDyww8cBJGCfY9KsLIqQ55V5CoBRKhExQs7UeZtcSNzeTjmrHU9PdTbC+QC5bhuVhIlSPf3pS+LrRqORofbclEfL/LjkDpTjD35gABznPSqRi5UlKVJWHGlHkcpqxbcQr1NdIBpZzg5N6XDK95AAAxUlCwBCUiKq7Z75YIP05qchSSuAsAnpWQqej28xJwR1mnBsQjcYOKYVKsD1jiOtJLwnaZJ4ioXmjybxtR/LEYgRQafWAoOIO5XCRTKEbXCtO2Rx7U6le5aCTtEHA61fsqpS9BLUdw3bUgCOc0a1Jc3/mlMZwIEfajUEAJKQnBgz1oKcgOAnB4AFWjLGrh5taEbGpUsDatXB96jwCpTg9LYImByfaklDTMpgqG4k7jJ/6pSXC4QlfyDBAOKpvWbSxE1CrZlouYKyCYB/aoiLhlp7KUKdKZQkfw/wDdJK2RBJkoECBVdcuoEuwPMj6VpvroG1gV7d7UH07SBGTM1ktVu5O4nnip2o3p9QkDpk81l7q581wIAKhOfrVzLYDltIjXaiWwpIUXF9BTjdouEW7ZBnLh9qlW1svcN4/Nkbfar61sW2kk7ZUTk05HHpzbbbGrCyQ20lEQKO4tihZLaQegqeygQaARvWoxwKaS+gLRmkaO1Zl28WQt4AlM8Jqk8U3tjeNsfDgm4RhaogEVrdYbnT7jsGzP0iuYqknNY5PxWAaFNn1jpQpAoUOb8Vhhk8iQkA0oYNJAIpQODGPeuqgQocyQOe9HHXikgR0FK2p4AJz/AGrRBAIII4zVholyq11FpaVQC4AfcVBOJxIgmikp2kcjM1ho0njO4NDewy+noM1bMoFzblHcTWW8C6ojU9JQ2tQ81obFj+9azT0ltZT+lK0sY/F6jNXzK7W83lJHQiKuNJutikIVlE4B4IPIqVrNkH0eYMk4PsaqLVCstnCknFKtY8GF2UOv2K/DetqNuVf6bcncgHMTkp/WpFurcnzbNQUkiQkcjvWvb0+z1yzXY6kg8ehY+ZJ7iqVP4e31o4VWOphXUIdRgx7il74nur0GjlS6ZFYuEkBSCZmDPKamtuboWDJBxnmqW5YubG6DWrW/wt0qAlxOW3KfU69bCXgNpwl1Pyml3IzHIXzNwSBI2k/an0rSqSVQf61Qs3p8uFCTMn6VKZvgpPQK6YxWPEMrX0SHX3EXSCQC2ehMGpAdSEgpCcGIHvUB68BCRPHGJIqE5dmN85FaxmnSLhbwkA5H96ZVcSpYKSTFVXxwSnekmOpnimlXwklKiMZqYyvNFhc3f5RJj6nmoDDziFqUlMdh0qE6+pShkCPbNBdyUpwcqGIqeLI+RfZZXF4UpBPJGQKpb6+dJMERxmm3HnDuAO6MZqMphxxecKHKRyBRFx6gNcy9Ig3LjtxhsbjMQOtPWGiuvKBACneFEn0Iq80jSw+sJbBCE/Os8mtM3YJaQlKEBDaKY4o0R5G32yk0/QRaI3OrC1zkxgVIvGEMsjaInE1dNM+aqDwM5qt1RAScA+wptTiF2VJUGyE9OtPwClSuJFJas3HV7lTHNO3EIa2Jz71pIGyo1RSU6VdyQCpBAJrlC/mOZ9633jC+LFj5CSN7hiewrAHmhczW4Ar2ChRjJoUHGzBPlW3t7UfWfqKEDdA4oQIPfpXZBhpMx3o0EkR780QgAQI7maHQEYzjpUKY5gJCjyRkU2ROev8AWlyFOAZyOn0oEHsBznvWmiaWXhrV3dG1JDySfLVhxPcV2/Tbtu6YbuGlBQIBx1FefFJiCea3n4e6+q3PwVwo7AfQT/Sl7kPxXnR19TQcb9IkK5FUd9bFpfmIHqByKu9LfSuEE45FO6lZJcRvRg9RSloemit09SXdjrfzDmtTbqSpkKAE9YFYZJesbkFEwVcVrtKum3UAiIPI7Ghl8iHdW0G11ezU1coDiCOOCD3B6GufXWnXWhrXb3ClXFsMBYEqSOk966m2RtODVL4iskONB+DuAhQA6UrzQ/aJ8bmarxr0c2esUuoLlq4EmZSocfQioiGrxsHzA2Ugx6V1b3LCV3Svgz5ThztX8pPaoyLxJcUxeJDL6TkbcK9waXm9Ok5z0Vi1XAEKbWExkkTNNDzVD1IcgjASJq6U0kq3bsDnPNOuNhLK0wQAmR/SiKimqKA+cSQGVYEkHFKNrcHaV7QSRGZNWJSok7juITH0pbjc4EARP1NX5IrxZXrt/WHFklQESMUQsk7vSMdyZqxbaUszykdxUhNqEpInaDnGarzI4KY2ywnakQFdhRIs1OupYSJWo+ok8VavICBuAKjMJR3NaXw94fWW/MeA3qytXb2FahO2CtKFrGdF04MsBIGBzjmhfr3PeS1BSnmtHeNN2VqfKTwMe9UdvabQVOD1qO5VPxKSFHWjDLWxBPT361FctC+6Dtx0FWZTuVxgU8lCWWlur6DAogNlBeo8lJaaGf4jVJdqDaCVdBWlfR+QVK+ZeTWH8V6gi0tlic8Ad6v0tB0zA+KLw3WoK7JwKpiZp24WXFqWrk5NNppOq16BfbFtNyrPFCpqLc/DeZGJ6UKZ4c8OzFJph9feimc8CiTkgnijSJiOldECAE520ofNPajTmUx96TAMxx0qyDiDK4kcD5f0pJISIglIGP0o0z6eDnqKCkwBEH0jgVf0QSoGPaKkWN05aPhbQykyQf4vamVHMfWZpJAPMxP3obRqejuHhDWG7+0aKFnekVtUO+c1PXrXnXwzra9JvUOJWC2T6k9q7lompN3duh1tQIUM0tcDfHejl4ylwEKGehpm3UphJW2qFp5R3qxuEhWQMHmqu4BQqR0pWlg3L1Gn0m+FyiCc0u+cKSATIOCmOaytjdKtnZSTtNXTl75jcggjrNYa0y4ytId9olveD4i2KQ4PmSOKo9Q0pD7flXDe4DgnkVeo1By2dKkpBQefejvLy0fbDiVRPIOCDS18E+0Mxy0umYJ1m401R9K37dJk59SRUlq/au2dyFSiRuHUVd3raVAlJBjg1nL/AEnerzLVZZdGcH0q+1BWoYVaE7ctI3A+lXJJ70sPJeV80j2rL6+i701wIfWhwqEqKelK0LUN5JKpINRo3NJ9G8tWR5Xpn6Uq4CEkCcbcxRaWpLjW6SRic1caVpqNUuAFKBYbI3hP8XtVY6eIl0uNOmI8NaIu8cF5dJIbH/EmORWxcSlhoIQkjokJFSG0JbSlLaQlKcQOBRqiZp7jlQcfl53y1rK24tS9tCoiq+4t9vpTJNXqu9Vd4YXuMwe1MQzKbK74fZzzUK6UXl+Uj5E5VUu4uD6gB0gVDchlo9TyTRETSt1NwNtGOgrkPia5N9fr2qltsx9TW68Waqlu3daQ5CyIAHJrAot/MMHr96xyV9GH2Zu5QUrIiAePemUiK0euaaGbJNypCsq2ggQJrO5iKWpYD+zTaOyHrNSVAHNCk+HXxCkce1CpNtLBlQqWlUJTAHIPWlEgSBE0kH1Gc0E8xP7xXbOaKgYOQO/2pQjenscUkQCST9M0efmBH0qEAhROYPAPFOJBAgRjv96bTAwAR0GcUuEwTme01ZAcD+HbHX6UlUJGSJpcQDATB/xTaiVLPE8cVloiCBggxnv0ra+B/EqtNebtbpz8pRhCj0Pb6ViiQlaZyBzTrceo+YQcbc8UHk9aGiuz0rp14zdMAEgyKkPWCXUkA4jE9K5/+HuoO3+mJUsOpdQdsFswsfzA8V0K0uN6dqsK9xSrykNzeFK/ZLaUduR0NJt1qT6TjvV9dpJEwKrXrczuSJoXiHm9G2ycgxHuMUS2khJESg9I4pwJyJ9IiDTpbKMHjoajktUZy63sKwolM80ltQdhQiZqz1K2lClpx3FULe5LhCZilr40n0Hm9Mz44tXLtSFA7Etq9SwMwaxdq69YPbgopg5ng11nU7CLNxakBUicms2zpVs6wQthJx80Zmh2mmbnG/Za+F7z4q12KUHN0CB79K6xoOnM6Vp7du0kAxKickk1yLwQwqw8YWVs+hXwapO7YdoUASCTXaHX2kgHcnPat8ELti/y+SqyB+ZoVHQ+hREESeBOaWHUHrmmMEsaDePoIBg1U3MzkyaslgK4M1DuGiQdqaLOGkVD5EhI5Bqq1V4IZUd4EAnJq2W0pJWteKxHjO/NvbFpow6/KR7DqaLuLSMw+oOfHXq3QSpBVKZ5inbBgF1CYxMCitGMhIGfYVa2dopLqTt4PFLpa9MJCPFWmKc0hxlBJSgeYkDGRXMFAgieRXedX05VxYKKGytZaJEH2rhd00pp5aV4UFEEGpzziTMV7J2gu+Vcmf5aFRLNSkuAjFClhiH+I8MEmOTilJwRIpMgGZPNBPQkz713tOaGkdY6zFKEwcyO1JHYCZ6RRmDAODPINWQCQSMgCeBSlDETgjBAiiSVfftRgCcRIiasgoJBTJ/Y+1IJIWpQxmc9KMGEmR9T9qC8CZJwfqcVTIJMnJyKCFRCQBg7iaCIKoUTtk8CibUgbiD1+8UNrTR3b8EdbavdN/0ZxCvPsElxKuhQo4+9bzUdNUCq4tySqZKT0+lcF/CXxA3ofilC7h3y7a6QWXFYjun967+vWrYKSN24ETKM9PakOWam+vQxDb7ILL6HkbV802tsokR6DkGnF2Tj7i7q2SPKOUhP8R9qbQ6oEocGeoNRZQxLGHUgIMcGmA5sTtXBHQipzjQ2z/Cag3jJSjcjkVeGtI2ouA2xSnJNZ/y3G1bgMCrV53cAnr79KhXK4QYHpHJPWsOfthEyu8S6oq20pQbSlThIBroeheHtMb0u0cdtEh1TKVObifmIk1z7TtLd13UW24CkJV6R0EdTXVrPT/hLNLRdW6r+JxZkqNBppsFzU8S0aFppQWGUpZ3fy7qk/B2u0AtJ9hWev0ptr9t1fEiDV1eag3aI81xX5YAmOnvVJf4YuH1j0dNjbJUVJb2qnkE0ytgpVKT05qWHQtIUkylQkEdRTajmRRJ0xJBLqmpBx70hd0YxU4tIc+YYqI9ZshaUBwJcXIQDmTRFa+zWlPfOlac8Vzjxnbum+bfIIQEwknrNdVe0h4OfnFS0kCFIEAVnvxI02dPSGhOzaMngTW/KaWIrUznmitJXetpVgKMY/atczpQafAKcHIPSs3pSfJv2VNmCFpjEit2giWyUwUrgmanGjTQ/cW4a01URKUTzXAPGdmLfWnlob2IdO4JKpNei7pPnNLbTklO2uI/iTpQt3k3xBJUdiscH3q+SdgHSMK2rYoTQpBMmhSPZc00iaRMHMe1GBmDgUqT2z2pI55gnoTXdEgydq8YH/dGRkARnrFCFBOZH2ogZ2zwBkAVZA8SII96UAQYiZzPQ0k4I/wAfSjJniI6ZqyCiCc89RB4oKEEemMTJ64oxO9QBwOYHShAURzgdR7VChl8qTIBIJ6A9KUkekgQCBieTSFHzH8DgUv5jnBGJoZoUlQSYOEnKh/iunfgn4n+B1p3RtRePw98B8MpxRIS4P4QT3H9K5gglK4UAoHGRT+9ammy2paVNOSFJMbexEcEczS/yI2dQSH9HsH0pTAGO0VikvPXWv3luIHlgFKE5G49zSfw68TXet+E7K6uh8VcJKmX1IwoKTwSPcUrw35V3q91f261+U48G04+YpJ3TSMahnjWJsnFSklbLqChaIlPIB7g0zcrBaXGFAQSOtaDUbFN4lJCti08EdazGpNPsJ2FCkqIO5ShCY9j1o0WqRqLTM3cPFBUT0NRNcavm7a081ssIuTKSrkgc/TFazw34dVc3ab27R/tmzLKFjK1dz7dq0Gq6dY32rWPx9ul0tIcLO7iTAOPpQ+S/o0+bxrEUPghen2dgp8r3OcelJUf2FaU6qlSD5FneOgcENQD+tTG22mEhDLSGwOiUxTNwp3b6c0OUBb860zGuO6jqDRS1ozjZ6LdeSmB9KzmpajrLFobS5Y+QegpUFEjtWq1Vd2UkbYFYzVHXkyVHrRHOobjpGp/DDUXL7wk0m4LnnWjzlsrzMH0mRP2IrUFUyCK5R4N1ZzTvFb7Jf/22oHeWlGAHIgEfWK6S3qDalpQsbVkwAKky8AuOywR8tZ/W9RGneJNHWtouNrC2jBykqIAIFXqVTgGsp4kh3xHpKDJKVAwkSRk1TMzOvDWXF6W7+1tW2yvzlK3q/kAE1SePGEr0pZJhRUIAGSeamLdA1+0az/7gj6J5prxkd1i0yEyVqJBB4gVJ/GkkDSSpHLLRBF40YGVjgR1raKRDO4/NvrK2iAb1kD+YCYrZOtbEAKzM/rTEdDFk+xT5ieMkRWE/EvSTeaXcNbSpaB5iI7it1p8JKRPqSqMdaia+2lYe9AJKCIUMVtLXgKjy2sQaFStWYFtfPtyPS4RAMxmhSNLGDbwWkycJMn2o0pMg4imWXPMwr5umadOYIBx712JpUtQs+gxChtwBzJxRgEcTntSf2IoyUq+b9JrZQsH05xNFBCRjkTzRtkpwqVdo6UoyY38Tx96soJQG4jBmABQPpTJiRPSigJExjgHtROH0JT3PJqMsJgekqPKjiaSQMpgRPNLJEQBj+lJCSFR0iaxhAlHiDPvUvT7k26l4lC07Fj2NRFelXpGOtBJgSDCpistb0zW4br8MPFC/DWum2dn4G7cAWnnaeiq6V+Hdw26hDS1rL3xbiingZKjP3rg1qpbjza9wOxSUk8V1H8MFXyfFVnbvJ2NQtSxMzAMVzuRKHg1D2dN+fEmoJ1G/tP8AbpLb0NLWg7UoKkpClEdjNaHSnhquk2tzctI3OpC9sSAe4/rVFc6iXlXKbj4JTQuvIcYWnKW55J96R/6jvWtOuH2ra3CLcstJQAYKlxxHaRis1OrpAF0a6SkkFBjpFVt7f2qdYsrJZ/3SkLdQmMhAwT+pFTrMurt21XBT5pSN+wECfvUPVNOadvLTUSPzrMOAe6VJgg/sftQUu8CQ0n2Mo12zOvnRJWbwW/nqhPpSmYgnvnirRZSlJK4AHJPArBeJNW0bwjqNzrZ8y51i/ZShu2SeEgRPsOJPtXK/EXi7XdfcJvL1SGSIDNuopRH96rl5Zgb+N8Ll5+10jsuveJtBtNzdzqtshQ6JVuI/SsDq3iTRLjd5F7v7flnNc1ODMAHvFNknMnmhr5j9JHU/YKVmmm1V5pK7a7lZ24QU44MjPSrbQ/Hdzp9wbq4SLhogBRGSB2HvWHQ+68ybVx1RbmUzmDEU6hsstItStW9BmU5imOPl8l0c7n464n2egGvGOnL052+ZQ8u1a2Ba0pHpUvoRMiKiXbwuvF2mgSfyg4odQCMT7Zrl/hfX29NRc2l1am6tbpcutKVt3ECJntBrrVhZtN6wvUUEKQq3Q0hPVKQOKLS2eheG/Jj1xd+T4s00EH85bjf0x/TFStedUvVkW2CgWa1kEfKdwE1V3du5d63avoCoYPmKUn68VLvlrc8SrAcHqs52nMDeP81fj+Wl+K1GP08D/VEpJzv2/WDWqcc3AbjtET71RWgH+vBsqSAXFGVdDPWrhxRK4wlPO39jREbol2u5CCUgwghRBVzRaokOJTJ27pEnGek0rS8qMJKpI5EU5rjMMBRE+oHn9a1vYNo81eM7fyPEN0gIKDMkK60KtPxPEeJCoAypsZPCvpQpPmTXI8AV7MaDHGDTrbsQFAH60yoUK3HJUPoy1pPBBz+woSQex9yKhocUgwJjtUhlxCiAcGnuPnm+n7BucJHchQ/WacCjuBB+XiU00mJlJHc04Bvkqk9Z/Sm0zIr5hBBgCDECc1HwtZHEcbjT7ytqCFJAUCZMU00ByRO6TIHHeqrtkDJmRgdaOPTkxiSaABVkQB3oE7gZERUwghSSBunJ49qSv1KKokmlEArIHAIAoogkTxWGXobKiFFEiV+k/Std4I8Y3OieI7R+7cQ4wPyHSpOQg4mfasdlQ/xT+zzUBffBnrSfyZ68gvE+8PXrbFndMeZ5TTyH0hSl7R+YOhpa7G3WkILKNoWlcAR6hEH9q5t+DXitV3prehX6h8Rao/KWVf8AIicD7V1AETSL0200w+P71A1y+a07Sru9uCPLYaUtU9YHH61McPasl+J6FL8EXpAUUpKFLAMencJqn0tN8cKrlP8A04LqGo3Wq39xfXq9zzxlc/wjoB7Um2RapBXeOLAjCGkgqP3OAKZdO1CnVnClEp9zUQLUokk5NIPW9Z6xZC8ZLu001vUrO+umXENfBtpcLOVKcBMGD3FU60DP9KkWxeUpLbKVqWs7QlHJnpSHW1trUlwEKHKSMg9qy3/gRS+1T0Y2qbWFDIFSHHGipT3mAkkEADIJxTB5xNTtP0035UmQEIUN3/VM/HvvGc353FvG8GjtU22ENlSlKEJJ6yOK7topUu1Zt21SpKBvV3MVhfDfhu3DiChsrUk/8i8n7dq6VpNiLZAgRFPxRyJjx9k+2YQhbSD6TE45P1rO6zdJsvFdmtadqHrV5grHBUNqkitbZolZVEwOawvjpC0PWtyJAt7hK49yCk/2okvaZjdrCHZOoc1ZBJErJIjgmr11fqSUiB7kTxWNZeDd41AAKXAoT9a1TSvNRuAknOa1L03Rd6UqFCVTgiFU/rKguzUAQYyYpvSmlJO5RyMR96f1JgFojd6YgmqT/IGzz5+LDYGuslJKiWsGcYNCnvxXtRb6o26gqKVDtgfShQub+YGvZz4j0/WiODilJEqAPakxGOtC0yAng0U5pWAn3pNVpCQxcLQcgKHapqHkuJhEZAkxxNVYPqzxSpEYMU1xfKqOn2jLnSwuFKL3ln0gHtRjAMGmWSpYCnFT0p2O5kE810YpUtQL0GqCY6d6ClAwI6YoAZAGTGfajiEkcnkGtEEggqgckjmkqEJ+nJo+g3cii5T/APs1kgmTAHE1LsdgK0KVE/LPeoiudw4OKUnChPA4I70K5TWGlWM2GguGyvGnkSFIVIIMQa7PoPiH41hP5hC+CDXFNKUXmW1Dn2roPhBpyVFUgTM1zkspo6EJVOs6S3fFUeZkdxUfxMhvU/DWpWKDK3bZYSOpVEiPuKQykBMKzinm2x5iVJ6DrVOUyvFJ6eX7glSWhJjbMe9ElJ5re/iF4JudLvXdR0xlTumOKK9jaZUwo8gjtPWsMkDjdntXM5E5eM9D8fknlXkSLN15h5DtsSh1CgpChykjrUi/aIWHXXkOOuDevaokgnmfeoyASRGO2RVhZaU5ehoWZ899xZSm3ZSVKEdSeAKE9fSH9mF5MqimTgVvPC3h90WjanUlKnDvIIzHSrjwz+HYtFC71xKVvJgot0GQj3Pc1tbaySlz0JAp/wCP8dr8qOP8z5c2vGBnStPRaMAJSJq3awgUvydqAOtJBkInpThy29LGyALR96xvjqzL2nXS25KgS5gwMH/zWxsjDAB7mqrxGwg6a+AColKjtj2z/Wq4+rFv7HI0OzctlOfUIKj0rdaaQWmyckYrBJT6kGDuSOo7cV0DR0bkN4GUyT2rc6hh+jU6e3LaVRyCTPvSr4J8szgRNPWydjQHSBBqLqCwpkg4nE1U90C3s41+NlqkoaugsnYpKU5wJBxQqR+J4YVpjzd04pCNyNhSJ3EH/BNCick6wNezjKeoBg9KLpTjyPLecQCDtURI6wYoiQYMUkZE9DikGlrOIpIGKhBWAJoBP60mIOadaG5aRHFbha0iMmNp2oSMRGaV7AZ7UArhREY/ahBwZ9prsysWIAwyobcYnEUMgmJ7/btRRJBiDREykqmZPH9TWigK3QMSRRkdAIAz9ozQzMg+n3ogIB9xVFhK69zmiSe49jRKJ2g96EifbihsiLvw7e+WtTSiSJBBrrHg3VGioNqgKP71w9l1TLiVoMFJHFbXQ9QKVtrQds0nyrK0d4K1Yd4QEqSCnA/pRwR9sVUeGdQ+Ms0KVnoatnSpGJG1QkGsNBh+3XtUADjr2NNXfhXQNSO+50m1Wo5Kg2Ekn7UhtY3HMKHNW9k4Fp954oPJKZi25/KXhSM+BPDLStzej2//AMhNW9rptrZM+VZW7Vujs0kJ/pU8URGDQ0kvQKuW69vSruWcx3pLLOw/ap7iATTSk4o6roKr6GlokjpTBb9Ue9SwMZobBM1NJomzlLqhMgftTetN+ZaqESkghQ9iDTpVslWJGRHWlXifNYUhM7imOaz/AGTBv2cTWyE3CwjAB/SK3GgrHltEESZnGIFUT+nuC7uE7THmE+k8T0q20du5aUA2hUZEnj3o32w+dG5QPQPVOKrdUSnyTglJwY6VNttxQN6YVtiomooBZVA5ERHNZj+QI5D+Jlu9caf5bONi0kyaFXviTTlXJLKkhW7B3qgYzzQpik2DaP/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33802" name="Picture 10" descr="http://i.esmas.com/image/0/000/004/092/traqueoNTnva.jpg"/>
          <p:cNvPicPr>
            <a:picLocks noChangeAspect="1" noChangeArrowheads="1"/>
          </p:cNvPicPr>
          <p:nvPr/>
        </p:nvPicPr>
        <p:blipFill>
          <a:blip r:embed="rId4" cstate="print"/>
          <a:srcRect/>
          <a:stretch>
            <a:fillRect/>
          </a:stretch>
        </p:blipFill>
        <p:spPr bwMode="auto">
          <a:xfrm>
            <a:off x="6384032" y="2441426"/>
            <a:ext cx="4699000" cy="2571751"/>
          </a:xfrm>
          <a:prstGeom prst="rect">
            <a:avLst/>
          </a:prstGeom>
          <a:noFill/>
        </p:spPr>
      </p:pic>
    </p:spTree>
    <p:extLst>
      <p:ext uri="{BB962C8B-B14F-4D97-AF65-F5344CB8AC3E}">
        <p14:creationId xmlns:p14="http://schemas.microsoft.com/office/powerpoint/2010/main" val="4067272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888234"/>
            <a:ext cx="10972800" cy="3701007"/>
          </a:xfrm>
        </p:spPr>
        <p:txBody>
          <a:bodyPr>
            <a:noAutofit/>
          </a:bodyPr>
          <a:lstStyle/>
          <a:p>
            <a:r>
              <a:rPr lang="es-ES" sz="2700" dirty="0" smtClean="0">
                <a:latin typeface="Times New Roman" pitchFamily="18" charset="0"/>
                <a:cs typeface="Times New Roman" pitchFamily="18" charset="0"/>
              </a:rPr>
              <a:t>Existe coincidencia en evaluar la permeabilidad de la vía aérea con válvula o tapón, aunque no se ha demostrado que una sea superior a la otra.</a:t>
            </a:r>
          </a:p>
          <a:p>
            <a:r>
              <a:rPr lang="es-ES" sz="2700" dirty="0" smtClean="0">
                <a:latin typeface="Times New Roman" pitchFamily="18" charset="0"/>
                <a:cs typeface="Times New Roman" pitchFamily="18" charset="0"/>
              </a:rPr>
              <a:t>Wright: sugiere comenzar con válvula (aumento de la presión subglótica mejorando la tos, la sensibilidad de la zona y la función laríngea). Luego tapón.</a:t>
            </a:r>
          </a:p>
          <a:p>
            <a:r>
              <a:rPr lang="es-ES" sz="2700" dirty="0" smtClean="0">
                <a:latin typeface="Times New Roman" pitchFamily="18" charset="0"/>
                <a:cs typeface="Times New Roman" pitchFamily="18" charset="0"/>
              </a:rPr>
              <a:t>Stelfox: no hay diferencia en el uso de válvula o tapón.</a:t>
            </a:r>
            <a:endParaRPr lang="es-AR" sz="2700" dirty="0">
              <a:latin typeface="Times New Roman" pitchFamily="18" charset="0"/>
              <a:cs typeface="Times New Roman" pitchFamily="18" charset="0"/>
            </a:endParaRPr>
          </a:p>
        </p:txBody>
      </p:sp>
      <p:sp>
        <p:nvSpPr>
          <p:cNvPr id="4" name="3 CuadroTexto"/>
          <p:cNvSpPr txBox="1"/>
          <p:nvPr/>
        </p:nvSpPr>
        <p:spPr>
          <a:xfrm>
            <a:off x="6425832" y="5859269"/>
            <a:ext cx="5238787" cy="738664"/>
          </a:xfrm>
          <a:prstGeom prst="rect">
            <a:avLst/>
          </a:prstGeom>
          <a:noFill/>
        </p:spPr>
        <p:txBody>
          <a:bodyPr wrap="square" rtlCol="0">
            <a:spAutoFit/>
          </a:bodyPr>
          <a:lstStyle/>
          <a:p>
            <a:pPr lvl="0" algn="r"/>
            <a:r>
              <a:rPr lang="en-US" sz="1400" dirty="0" smtClean="0">
                <a:latin typeface="Arial Narrow" pitchFamily="34" charset="0"/>
                <a:cs typeface="Times New Roman" pitchFamily="18" charset="0"/>
              </a:rPr>
              <a:t>Wright. </a:t>
            </a:r>
            <a:r>
              <a:rPr lang="en-US" sz="1400" dirty="0" err="1" smtClean="0">
                <a:latin typeface="Arial Narrow" pitchFamily="34" charset="0"/>
                <a:cs typeface="Times New Roman" pitchFamily="18" charset="0"/>
              </a:rPr>
              <a:t>Clin</a:t>
            </a:r>
            <a:r>
              <a:rPr lang="en-US" sz="1400" dirty="0" smtClean="0">
                <a:latin typeface="Arial Narrow" pitchFamily="34" charset="0"/>
                <a:cs typeface="Times New Roman" pitchFamily="18" charset="0"/>
              </a:rPr>
              <a:t> Chest Med 2003</a:t>
            </a:r>
            <a:endParaRPr lang="es-AR" sz="1400" dirty="0" smtClean="0">
              <a:latin typeface="Arial Narrow" pitchFamily="34" charset="0"/>
              <a:cs typeface="Times New Roman" pitchFamily="18" charset="0"/>
            </a:endParaRPr>
          </a:p>
          <a:p>
            <a:pPr lvl="0" algn="r"/>
            <a:r>
              <a:rPr lang="en-US" sz="1400" dirty="0" err="1" smtClean="0">
                <a:latin typeface="Arial Narrow" pitchFamily="34" charset="0"/>
                <a:cs typeface="Times New Roman" pitchFamily="18" charset="0"/>
              </a:rPr>
              <a:t>Stelfox</a:t>
            </a:r>
            <a:r>
              <a:rPr lang="en-US" sz="1400" dirty="0" smtClean="0">
                <a:latin typeface="Arial Narrow" pitchFamily="34" charset="0"/>
                <a:cs typeface="Times New Roman" pitchFamily="18" charset="0"/>
              </a:rPr>
              <a:t> </a:t>
            </a:r>
            <a:r>
              <a:rPr lang="en-US" sz="1400" dirty="0" err="1" smtClean="0">
                <a:latin typeface="Arial Narrow" pitchFamily="34" charset="0"/>
                <a:cs typeface="Times New Roman" pitchFamily="18" charset="0"/>
              </a:rPr>
              <a:t>Resp</a:t>
            </a:r>
            <a:r>
              <a:rPr lang="en-US" sz="1400" dirty="0" smtClean="0">
                <a:latin typeface="Arial Narrow" pitchFamily="34" charset="0"/>
                <a:cs typeface="Times New Roman" pitchFamily="18" charset="0"/>
              </a:rPr>
              <a:t> Care 2009</a:t>
            </a:r>
            <a:endParaRPr lang="es-AR" sz="1400" dirty="0" smtClean="0">
              <a:latin typeface="Arial Narrow" pitchFamily="34" charset="0"/>
              <a:cs typeface="Times New Roman" pitchFamily="18" charset="0"/>
            </a:endParaRPr>
          </a:p>
          <a:p>
            <a:pPr lvl="0" algn="r"/>
            <a:r>
              <a:rPr lang="en-US" sz="1400" dirty="0" err="1" smtClean="0">
                <a:latin typeface="Arial Narrow" pitchFamily="34" charset="0"/>
                <a:cs typeface="Times New Roman" pitchFamily="18" charset="0"/>
              </a:rPr>
              <a:t>Stelfox</a:t>
            </a:r>
            <a:r>
              <a:rPr lang="en-US" sz="1400" dirty="0" smtClean="0">
                <a:latin typeface="Arial Narrow" pitchFamily="34" charset="0"/>
                <a:cs typeface="Times New Roman" pitchFamily="18" charset="0"/>
              </a:rPr>
              <a:t> Critical Care 2008</a:t>
            </a:r>
            <a:endParaRPr lang="es-AR" sz="1400" dirty="0" smtClean="0">
              <a:latin typeface="Arial Narrow" pitchFamily="34" charset="0"/>
              <a:cs typeface="Times New Roman" pitchFamily="18" charset="0"/>
            </a:endParaRPr>
          </a:p>
        </p:txBody>
      </p:sp>
      <p:sp>
        <p:nvSpPr>
          <p:cNvPr id="7" name="1 Título"/>
          <p:cNvSpPr>
            <a:spLocks noGrp="1"/>
          </p:cNvSpPr>
          <p:nvPr>
            <p:ph type="title"/>
          </p:nvPr>
        </p:nvSpPr>
        <p:spPr>
          <a:xfrm>
            <a:off x="838199" y="365125"/>
            <a:ext cx="7485993" cy="1069537"/>
          </a:xfrm>
          <a:solidFill>
            <a:schemeClr val="accent5">
              <a:lumMod val="20000"/>
              <a:lumOff val="80000"/>
            </a:schemeClr>
          </a:solidFill>
          <a:effectLst>
            <a:outerShdw blurRad="50800" dist="38100" dir="5400000" algn="t" rotWithShape="0">
              <a:prstClr val="black">
                <a:alpha val="40000"/>
              </a:prstClr>
            </a:outerShdw>
          </a:effectLst>
        </p:spPr>
        <p:txBody>
          <a:bodyPr>
            <a:normAutofit/>
          </a:bodyPr>
          <a:lstStyle/>
          <a:p>
            <a:r>
              <a:rPr lang="es-ES" sz="3600" b="1" i="1" dirty="0" smtClean="0">
                <a:latin typeface="Times New Roman" pitchFamily="18" charset="0"/>
                <a:cs typeface="Times New Roman" pitchFamily="18" charset="0"/>
              </a:rPr>
              <a:t>¿Cánula tapada o válvula fonatoria?</a:t>
            </a:r>
            <a:endParaRPr lang="es-AR" sz="3600" dirty="0">
              <a:latin typeface="Times New Roman" pitchFamily="18" charset="0"/>
              <a:cs typeface="Times New Roman" pitchFamily="18" charset="0"/>
            </a:endParaRPr>
          </a:p>
        </p:txBody>
      </p:sp>
    </p:spTree>
    <p:extLst>
      <p:ext uri="{BB962C8B-B14F-4D97-AF65-F5344CB8AC3E}">
        <p14:creationId xmlns:p14="http://schemas.microsoft.com/office/powerpoint/2010/main" val="2324995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009714" y="260649"/>
            <a:ext cx="10010383" cy="2833090"/>
          </a:xfrm>
          <a:prstGeom prst="rect">
            <a:avLst/>
          </a:prstGeom>
          <a:noFill/>
          <a:ln w="9525">
            <a:noFill/>
            <a:miter lim="800000"/>
            <a:headEnd/>
            <a:tailEnd/>
          </a:ln>
        </p:spPr>
      </p:pic>
      <p:sp>
        <p:nvSpPr>
          <p:cNvPr id="10" name="9 Rectángulo"/>
          <p:cNvSpPr/>
          <p:nvPr/>
        </p:nvSpPr>
        <p:spPr>
          <a:xfrm>
            <a:off x="933033" y="5327778"/>
            <a:ext cx="10055468" cy="1151851"/>
          </a:xfrm>
          <a:prstGeom prst="rect">
            <a:avLst/>
          </a:prstGeom>
        </p:spPr>
        <p:txBody>
          <a:bodyPr wrap="square">
            <a:spAutoFit/>
          </a:bodyPr>
          <a:lstStyle/>
          <a:p>
            <a:pPr algn="ctr"/>
            <a:r>
              <a:rPr lang="es-ES" sz="2400" dirty="0" smtClean="0">
                <a:latin typeface="Times New Roman" pitchFamily="18" charset="0"/>
                <a:cs typeface="Times New Roman" pitchFamily="18" charset="0"/>
              </a:rPr>
              <a:t>Pacientes neuromusculares decanulados presentan aumento del trabajo respiratorio (aumentar la ventilación minuto), como resultado del aumento del espacio muerto que implica la decanulación.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14" y="3301040"/>
            <a:ext cx="4574142" cy="193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766" y="3301041"/>
            <a:ext cx="4938313" cy="193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8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486315" y="272555"/>
            <a:ext cx="5610388" cy="6334435"/>
            <a:chOff x="3486315" y="272555"/>
            <a:chExt cx="5610388" cy="633443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315" y="306093"/>
              <a:ext cx="5610388" cy="630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5714631" y="272555"/>
              <a:ext cx="1930553" cy="2423491"/>
            </a:xfrm>
            <a:custGeom>
              <a:avLst/>
              <a:gdLst>
                <a:gd name="connsiteX0" fmla="*/ 0 w 2096814"/>
                <a:gd name="connsiteY0" fmla="*/ 1108195 h 2216390"/>
                <a:gd name="connsiteX1" fmla="*/ 1048407 w 2096814"/>
                <a:gd name="connsiteY1" fmla="*/ 0 h 2216390"/>
                <a:gd name="connsiteX2" fmla="*/ 2096814 w 2096814"/>
                <a:gd name="connsiteY2" fmla="*/ 1108195 h 2216390"/>
                <a:gd name="connsiteX3" fmla="*/ 1048407 w 2096814"/>
                <a:gd name="connsiteY3" fmla="*/ 2216390 h 2216390"/>
                <a:gd name="connsiteX4" fmla="*/ 0 w 2096814"/>
                <a:gd name="connsiteY4" fmla="*/ 1108195 h 2216390"/>
                <a:gd name="connsiteX0" fmla="*/ 0 w 2203283"/>
                <a:gd name="connsiteY0" fmla="*/ 1108195 h 2297592"/>
                <a:gd name="connsiteX1" fmla="*/ 1048407 w 2203283"/>
                <a:gd name="connsiteY1" fmla="*/ 0 h 2297592"/>
                <a:gd name="connsiteX2" fmla="*/ 2096814 w 2203283"/>
                <a:gd name="connsiteY2" fmla="*/ 1108195 h 2297592"/>
                <a:gd name="connsiteX3" fmla="*/ 2081048 w 2203283"/>
                <a:gd name="connsiteY3" fmla="*/ 2090266 h 2297592"/>
                <a:gd name="connsiteX4" fmla="*/ 1048407 w 2203283"/>
                <a:gd name="connsiteY4" fmla="*/ 2216390 h 2297592"/>
                <a:gd name="connsiteX5" fmla="*/ 0 w 2203283"/>
                <a:gd name="connsiteY5" fmla="*/ 1108195 h 2297592"/>
                <a:gd name="connsiteX0" fmla="*/ 315 w 2203598"/>
                <a:gd name="connsiteY0" fmla="*/ 1108195 h 2265778"/>
                <a:gd name="connsiteX1" fmla="*/ 1048722 w 2203598"/>
                <a:gd name="connsiteY1" fmla="*/ 0 h 2265778"/>
                <a:gd name="connsiteX2" fmla="*/ 2097129 w 2203598"/>
                <a:gd name="connsiteY2" fmla="*/ 1108195 h 2265778"/>
                <a:gd name="connsiteX3" fmla="*/ 2081363 w 2203598"/>
                <a:gd name="connsiteY3" fmla="*/ 2090266 h 2265778"/>
                <a:gd name="connsiteX4" fmla="*/ 1048722 w 2203598"/>
                <a:gd name="connsiteY4" fmla="*/ 2216390 h 2265778"/>
                <a:gd name="connsiteX5" fmla="*/ 1135432 w 2203598"/>
                <a:gd name="connsiteY5" fmla="*/ 1538472 h 2265778"/>
                <a:gd name="connsiteX6" fmla="*/ 315 w 2203598"/>
                <a:gd name="connsiteY6" fmla="*/ 1108195 h 2265778"/>
                <a:gd name="connsiteX0" fmla="*/ 315 w 2203598"/>
                <a:gd name="connsiteY0" fmla="*/ 1108195 h 2162141"/>
                <a:gd name="connsiteX1" fmla="*/ 1048722 w 2203598"/>
                <a:gd name="connsiteY1" fmla="*/ 0 h 2162141"/>
                <a:gd name="connsiteX2" fmla="*/ 2097129 w 2203598"/>
                <a:gd name="connsiteY2" fmla="*/ 1108195 h 2162141"/>
                <a:gd name="connsiteX3" fmla="*/ 2081363 w 2203598"/>
                <a:gd name="connsiteY3" fmla="*/ 2090266 h 2162141"/>
                <a:gd name="connsiteX4" fmla="*/ 1442860 w 2203598"/>
                <a:gd name="connsiteY4" fmla="*/ 1964142 h 2162141"/>
                <a:gd name="connsiteX5" fmla="*/ 1135432 w 2203598"/>
                <a:gd name="connsiteY5" fmla="*/ 1538472 h 2162141"/>
                <a:gd name="connsiteX6" fmla="*/ 315 w 2203598"/>
                <a:gd name="connsiteY6" fmla="*/ 1108195 h 2162141"/>
                <a:gd name="connsiteX0" fmla="*/ 184 w 2197304"/>
                <a:gd name="connsiteY0" fmla="*/ 1140309 h 2194255"/>
                <a:gd name="connsiteX1" fmla="*/ 1048591 w 2197304"/>
                <a:gd name="connsiteY1" fmla="*/ 32114 h 2194255"/>
                <a:gd name="connsiteX2" fmla="*/ 1308722 w 2197304"/>
                <a:gd name="connsiteY2" fmla="*/ 372408 h 2194255"/>
                <a:gd name="connsiteX3" fmla="*/ 2096998 w 2197304"/>
                <a:gd name="connsiteY3" fmla="*/ 1140309 h 2194255"/>
                <a:gd name="connsiteX4" fmla="*/ 2081232 w 2197304"/>
                <a:gd name="connsiteY4" fmla="*/ 2122380 h 2194255"/>
                <a:gd name="connsiteX5" fmla="*/ 1442729 w 2197304"/>
                <a:gd name="connsiteY5" fmla="*/ 1996256 h 2194255"/>
                <a:gd name="connsiteX6" fmla="*/ 1135301 w 2197304"/>
                <a:gd name="connsiteY6" fmla="*/ 1570586 h 2194255"/>
                <a:gd name="connsiteX7" fmla="*/ 184 w 2197304"/>
                <a:gd name="connsiteY7" fmla="*/ 1140309 h 2194255"/>
                <a:gd name="connsiteX0" fmla="*/ 184 w 2169254"/>
                <a:gd name="connsiteY0" fmla="*/ 1137787 h 2191733"/>
                <a:gd name="connsiteX1" fmla="*/ 1048591 w 2169254"/>
                <a:gd name="connsiteY1" fmla="*/ 29592 h 2191733"/>
                <a:gd name="connsiteX2" fmla="*/ 1308722 w 2169254"/>
                <a:gd name="connsiteY2" fmla="*/ 369886 h 2191733"/>
                <a:gd name="connsiteX3" fmla="*/ 1813219 w 2169254"/>
                <a:gd name="connsiteY3" fmla="*/ 1016272 h 2191733"/>
                <a:gd name="connsiteX4" fmla="*/ 2096998 w 2169254"/>
                <a:gd name="connsiteY4" fmla="*/ 1137787 h 2191733"/>
                <a:gd name="connsiteX5" fmla="*/ 2081232 w 2169254"/>
                <a:gd name="connsiteY5" fmla="*/ 2119858 h 2191733"/>
                <a:gd name="connsiteX6" fmla="*/ 1442729 w 2169254"/>
                <a:gd name="connsiteY6" fmla="*/ 1993734 h 2191733"/>
                <a:gd name="connsiteX7" fmla="*/ 1135301 w 2169254"/>
                <a:gd name="connsiteY7" fmla="*/ 1568064 h 2191733"/>
                <a:gd name="connsiteX8" fmla="*/ 184 w 2169254"/>
                <a:gd name="connsiteY8" fmla="*/ 1137787 h 2191733"/>
                <a:gd name="connsiteX0" fmla="*/ 184 w 2130933"/>
                <a:gd name="connsiteY0" fmla="*/ 1137787 h 2191733"/>
                <a:gd name="connsiteX1" fmla="*/ 1048591 w 2130933"/>
                <a:gd name="connsiteY1" fmla="*/ 29592 h 2191733"/>
                <a:gd name="connsiteX2" fmla="*/ 1308722 w 2130933"/>
                <a:gd name="connsiteY2" fmla="*/ 369886 h 2191733"/>
                <a:gd name="connsiteX3" fmla="*/ 1813219 w 2130933"/>
                <a:gd name="connsiteY3" fmla="*/ 1016272 h 2191733"/>
                <a:gd name="connsiteX4" fmla="*/ 1892047 w 2130933"/>
                <a:gd name="connsiteY4" fmla="*/ 1516160 h 2191733"/>
                <a:gd name="connsiteX5" fmla="*/ 2081232 w 2130933"/>
                <a:gd name="connsiteY5" fmla="*/ 2119858 h 2191733"/>
                <a:gd name="connsiteX6" fmla="*/ 1442729 w 2130933"/>
                <a:gd name="connsiteY6" fmla="*/ 1993734 h 2191733"/>
                <a:gd name="connsiteX7" fmla="*/ 1135301 w 2130933"/>
                <a:gd name="connsiteY7" fmla="*/ 1568064 h 2191733"/>
                <a:gd name="connsiteX8" fmla="*/ 184 w 2130933"/>
                <a:gd name="connsiteY8" fmla="*/ 1137787 h 2191733"/>
                <a:gd name="connsiteX0" fmla="*/ 184 w 2131987"/>
                <a:gd name="connsiteY0" fmla="*/ 1137787 h 2191733"/>
                <a:gd name="connsiteX1" fmla="*/ 1048591 w 2131987"/>
                <a:gd name="connsiteY1" fmla="*/ 29592 h 2191733"/>
                <a:gd name="connsiteX2" fmla="*/ 1308722 w 2131987"/>
                <a:gd name="connsiteY2" fmla="*/ 369886 h 2191733"/>
                <a:gd name="connsiteX3" fmla="*/ 1813219 w 2131987"/>
                <a:gd name="connsiteY3" fmla="*/ 1016272 h 2191733"/>
                <a:gd name="connsiteX4" fmla="*/ 1765923 w 2131987"/>
                <a:gd name="connsiteY4" fmla="*/ 1221224 h 2191733"/>
                <a:gd name="connsiteX5" fmla="*/ 1892047 w 2131987"/>
                <a:gd name="connsiteY5" fmla="*/ 1516160 h 2191733"/>
                <a:gd name="connsiteX6" fmla="*/ 2081232 w 2131987"/>
                <a:gd name="connsiteY6" fmla="*/ 2119858 h 2191733"/>
                <a:gd name="connsiteX7" fmla="*/ 1442729 w 2131987"/>
                <a:gd name="connsiteY7" fmla="*/ 1993734 h 2191733"/>
                <a:gd name="connsiteX8" fmla="*/ 1135301 w 2131987"/>
                <a:gd name="connsiteY8" fmla="*/ 1568064 h 2191733"/>
                <a:gd name="connsiteX9" fmla="*/ 184 w 2131987"/>
                <a:gd name="connsiteY9" fmla="*/ 1137787 h 2191733"/>
                <a:gd name="connsiteX0" fmla="*/ 184 w 2131987"/>
                <a:gd name="connsiteY0" fmla="*/ 1137787 h 2191733"/>
                <a:gd name="connsiteX1" fmla="*/ 1048591 w 2131987"/>
                <a:gd name="connsiteY1" fmla="*/ 29592 h 2191733"/>
                <a:gd name="connsiteX2" fmla="*/ 1308722 w 2131987"/>
                <a:gd name="connsiteY2" fmla="*/ 369886 h 2191733"/>
                <a:gd name="connsiteX3" fmla="*/ 1718625 w 2131987"/>
                <a:gd name="connsiteY3" fmla="*/ 1000506 h 2191733"/>
                <a:gd name="connsiteX4" fmla="*/ 1765923 w 2131987"/>
                <a:gd name="connsiteY4" fmla="*/ 1221224 h 2191733"/>
                <a:gd name="connsiteX5" fmla="*/ 1892047 w 2131987"/>
                <a:gd name="connsiteY5" fmla="*/ 1516160 h 2191733"/>
                <a:gd name="connsiteX6" fmla="*/ 2081232 w 2131987"/>
                <a:gd name="connsiteY6" fmla="*/ 2119858 h 2191733"/>
                <a:gd name="connsiteX7" fmla="*/ 1442729 w 2131987"/>
                <a:gd name="connsiteY7" fmla="*/ 1993734 h 2191733"/>
                <a:gd name="connsiteX8" fmla="*/ 1135301 w 2131987"/>
                <a:gd name="connsiteY8" fmla="*/ 1568064 h 2191733"/>
                <a:gd name="connsiteX9" fmla="*/ 184 w 2131987"/>
                <a:gd name="connsiteY9" fmla="*/ 1137787 h 2191733"/>
                <a:gd name="connsiteX0" fmla="*/ 184 w 2131987"/>
                <a:gd name="connsiteY0" fmla="*/ 1137787 h 2191733"/>
                <a:gd name="connsiteX1" fmla="*/ 1048591 w 2131987"/>
                <a:gd name="connsiteY1" fmla="*/ 29592 h 2191733"/>
                <a:gd name="connsiteX2" fmla="*/ 1308722 w 2131987"/>
                <a:gd name="connsiteY2" fmla="*/ 369886 h 2191733"/>
                <a:gd name="connsiteX3" fmla="*/ 1718625 w 2131987"/>
                <a:gd name="connsiteY3" fmla="*/ 1000506 h 2191733"/>
                <a:gd name="connsiteX4" fmla="*/ 1765923 w 2131987"/>
                <a:gd name="connsiteY4" fmla="*/ 1221224 h 2191733"/>
                <a:gd name="connsiteX5" fmla="*/ 1892047 w 2131987"/>
                <a:gd name="connsiteY5" fmla="*/ 1516160 h 2191733"/>
                <a:gd name="connsiteX6" fmla="*/ 2081232 w 2131987"/>
                <a:gd name="connsiteY6" fmla="*/ 2119858 h 2191733"/>
                <a:gd name="connsiteX7" fmla="*/ 1442729 w 2131987"/>
                <a:gd name="connsiteY7" fmla="*/ 1993734 h 2191733"/>
                <a:gd name="connsiteX8" fmla="*/ 1135301 w 2131987"/>
                <a:gd name="connsiteY8" fmla="*/ 1568064 h 2191733"/>
                <a:gd name="connsiteX9" fmla="*/ 184 w 2131987"/>
                <a:gd name="connsiteY9" fmla="*/ 1137787 h 2191733"/>
                <a:gd name="connsiteX0" fmla="*/ 184 w 2115918"/>
                <a:gd name="connsiteY0" fmla="*/ 1137787 h 2120791"/>
                <a:gd name="connsiteX1" fmla="*/ 1048591 w 2115918"/>
                <a:gd name="connsiteY1" fmla="*/ 29592 h 2120791"/>
                <a:gd name="connsiteX2" fmla="*/ 1308722 w 2115918"/>
                <a:gd name="connsiteY2" fmla="*/ 369886 h 2120791"/>
                <a:gd name="connsiteX3" fmla="*/ 1718625 w 2115918"/>
                <a:gd name="connsiteY3" fmla="*/ 1000506 h 2120791"/>
                <a:gd name="connsiteX4" fmla="*/ 1765923 w 2115918"/>
                <a:gd name="connsiteY4" fmla="*/ 1221224 h 2120791"/>
                <a:gd name="connsiteX5" fmla="*/ 1892047 w 2115918"/>
                <a:gd name="connsiteY5" fmla="*/ 1516160 h 2120791"/>
                <a:gd name="connsiteX6" fmla="*/ 1986640 w 2115918"/>
                <a:gd name="connsiteY6" fmla="*/ 1930672 h 2120791"/>
                <a:gd name="connsiteX7" fmla="*/ 2081232 w 2115918"/>
                <a:gd name="connsiteY7" fmla="*/ 2119858 h 2120791"/>
                <a:gd name="connsiteX8" fmla="*/ 1442729 w 2115918"/>
                <a:gd name="connsiteY8" fmla="*/ 1993734 h 2120791"/>
                <a:gd name="connsiteX9" fmla="*/ 1135301 w 2115918"/>
                <a:gd name="connsiteY9" fmla="*/ 1568064 h 2120791"/>
                <a:gd name="connsiteX10" fmla="*/ 184 w 2115918"/>
                <a:gd name="connsiteY10" fmla="*/ 1137787 h 2120791"/>
                <a:gd name="connsiteX0" fmla="*/ 184 w 2064376"/>
                <a:gd name="connsiteY0" fmla="*/ 1137787 h 2451077"/>
                <a:gd name="connsiteX1" fmla="*/ 1048591 w 2064376"/>
                <a:gd name="connsiteY1" fmla="*/ 29592 h 2451077"/>
                <a:gd name="connsiteX2" fmla="*/ 1308722 w 2064376"/>
                <a:gd name="connsiteY2" fmla="*/ 369886 h 2451077"/>
                <a:gd name="connsiteX3" fmla="*/ 1718625 w 2064376"/>
                <a:gd name="connsiteY3" fmla="*/ 1000506 h 2451077"/>
                <a:gd name="connsiteX4" fmla="*/ 1765923 w 2064376"/>
                <a:gd name="connsiteY4" fmla="*/ 1221224 h 2451077"/>
                <a:gd name="connsiteX5" fmla="*/ 1892047 w 2064376"/>
                <a:gd name="connsiteY5" fmla="*/ 1516160 h 2451077"/>
                <a:gd name="connsiteX6" fmla="*/ 1986640 w 2064376"/>
                <a:gd name="connsiteY6" fmla="*/ 1930672 h 2451077"/>
                <a:gd name="connsiteX7" fmla="*/ 2018170 w 2064376"/>
                <a:gd name="connsiteY7" fmla="*/ 2450934 h 2451077"/>
                <a:gd name="connsiteX8" fmla="*/ 1442729 w 2064376"/>
                <a:gd name="connsiteY8" fmla="*/ 1993734 h 2451077"/>
                <a:gd name="connsiteX9" fmla="*/ 1135301 w 2064376"/>
                <a:gd name="connsiteY9" fmla="*/ 1568064 h 2451077"/>
                <a:gd name="connsiteX10" fmla="*/ 184 w 2064376"/>
                <a:gd name="connsiteY10" fmla="*/ 1137787 h 2451077"/>
                <a:gd name="connsiteX0" fmla="*/ 36612 w 2100804"/>
                <a:gd name="connsiteY0" fmla="*/ 1110201 h 2423491"/>
                <a:gd name="connsiteX1" fmla="*/ 351923 w 2100804"/>
                <a:gd name="connsiteY1" fmla="*/ 247707 h 2423491"/>
                <a:gd name="connsiteX2" fmla="*/ 1085019 w 2100804"/>
                <a:gd name="connsiteY2" fmla="*/ 2006 h 2423491"/>
                <a:gd name="connsiteX3" fmla="*/ 1345150 w 2100804"/>
                <a:gd name="connsiteY3" fmla="*/ 342300 h 2423491"/>
                <a:gd name="connsiteX4" fmla="*/ 1755053 w 2100804"/>
                <a:gd name="connsiteY4" fmla="*/ 972920 h 2423491"/>
                <a:gd name="connsiteX5" fmla="*/ 1802351 w 2100804"/>
                <a:gd name="connsiteY5" fmla="*/ 1193638 h 2423491"/>
                <a:gd name="connsiteX6" fmla="*/ 1928475 w 2100804"/>
                <a:gd name="connsiteY6" fmla="*/ 1488574 h 2423491"/>
                <a:gd name="connsiteX7" fmla="*/ 2023068 w 2100804"/>
                <a:gd name="connsiteY7" fmla="*/ 1903086 h 2423491"/>
                <a:gd name="connsiteX8" fmla="*/ 2054598 w 2100804"/>
                <a:gd name="connsiteY8" fmla="*/ 2423348 h 2423491"/>
                <a:gd name="connsiteX9" fmla="*/ 1479157 w 2100804"/>
                <a:gd name="connsiteY9" fmla="*/ 1966148 h 2423491"/>
                <a:gd name="connsiteX10" fmla="*/ 1171729 w 2100804"/>
                <a:gd name="connsiteY10" fmla="*/ 1540478 h 2423491"/>
                <a:gd name="connsiteX11" fmla="*/ 36612 w 2100804"/>
                <a:gd name="connsiteY11" fmla="*/ 1110201 h 2423491"/>
                <a:gd name="connsiteX0" fmla="*/ 71312 w 1930553"/>
                <a:gd name="connsiteY0" fmla="*/ 1062904 h 2423491"/>
                <a:gd name="connsiteX1" fmla="*/ 181672 w 1930553"/>
                <a:gd name="connsiteY1" fmla="*/ 247707 h 2423491"/>
                <a:gd name="connsiteX2" fmla="*/ 914768 w 1930553"/>
                <a:gd name="connsiteY2" fmla="*/ 2006 h 2423491"/>
                <a:gd name="connsiteX3" fmla="*/ 1174899 w 1930553"/>
                <a:gd name="connsiteY3" fmla="*/ 342300 h 2423491"/>
                <a:gd name="connsiteX4" fmla="*/ 1584802 w 1930553"/>
                <a:gd name="connsiteY4" fmla="*/ 972920 h 2423491"/>
                <a:gd name="connsiteX5" fmla="*/ 1632100 w 1930553"/>
                <a:gd name="connsiteY5" fmla="*/ 1193638 h 2423491"/>
                <a:gd name="connsiteX6" fmla="*/ 1758224 w 1930553"/>
                <a:gd name="connsiteY6" fmla="*/ 1488574 h 2423491"/>
                <a:gd name="connsiteX7" fmla="*/ 1852817 w 1930553"/>
                <a:gd name="connsiteY7" fmla="*/ 1903086 h 2423491"/>
                <a:gd name="connsiteX8" fmla="*/ 1884347 w 1930553"/>
                <a:gd name="connsiteY8" fmla="*/ 2423348 h 2423491"/>
                <a:gd name="connsiteX9" fmla="*/ 1308906 w 1930553"/>
                <a:gd name="connsiteY9" fmla="*/ 1966148 h 2423491"/>
                <a:gd name="connsiteX10" fmla="*/ 1001478 w 1930553"/>
                <a:gd name="connsiteY10" fmla="*/ 1540478 h 2423491"/>
                <a:gd name="connsiteX11" fmla="*/ 71312 w 1930553"/>
                <a:gd name="connsiteY11" fmla="*/ 1062904 h 242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553" h="2423491">
                  <a:moveTo>
                    <a:pt x="71312" y="1062904"/>
                  </a:moveTo>
                  <a:cubicBezTo>
                    <a:pt x="-65322" y="847442"/>
                    <a:pt x="6938" y="432406"/>
                    <a:pt x="181672" y="247707"/>
                  </a:cubicBezTo>
                  <a:cubicBezTo>
                    <a:pt x="356406" y="63008"/>
                    <a:pt x="749230" y="-13759"/>
                    <a:pt x="914768" y="2006"/>
                  </a:cubicBezTo>
                  <a:cubicBezTo>
                    <a:pt x="1080306" y="17772"/>
                    <a:pt x="1026440" y="193619"/>
                    <a:pt x="1174899" y="342300"/>
                  </a:cubicBezTo>
                  <a:cubicBezTo>
                    <a:pt x="1323358" y="490981"/>
                    <a:pt x="1490209" y="836286"/>
                    <a:pt x="1584802" y="972920"/>
                  </a:cubicBezTo>
                  <a:cubicBezTo>
                    <a:pt x="1632098" y="1109555"/>
                    <a:pt x="1618962" y="1110323"/>
                    <a:pt x="1632100" y="1193638"/>
                  </a:cubicBezTo>
                  <a:cubicBezTo>
                    <a:pt x="1645238" y="1276953"/>
                    <a:pt x="1705672" y="1367705"/>
                    <a:pt x="1758224" y="1488574"/>
                  </a:cubicBezTo>
                  <a:cubicBezTo>
                    <a:pt x="1810776" y="1609443"/>
                    <a:pt x="1821286" y="1802470"/>
                    <a:pt x="1852817" y="1903086"/>
                  </a:cubicBezTo>
                  <a:cubicBezTo>
                    <a:pt x="1884348" y="2003702"/>
                    <a:pt x="1990764" y="2415465"/>
                    <a:pt x="1884347" y="2423348"/>
                  </a:cubicBezTo>
                  <a:cubicBezTo>
                    <a:pt x="1777930" y="2431231"/>
                    <a:pt x="1456051" y="2113293"/>
                    <a:pt x="1308906" y="1966148"/>
                  </a:cubicBezTo>
                  <a:cubicBezTo>
                    <a:pt x="1161761" y="1819003"/>
                    <a:pt x="1176212" y="1725177"/>
                    <a:pt x="1001478" y="1540478"/>
                  </a:cubicBezTo>
                  <a:cubicBezTo>
                    <a:pt x="826744" y="1355779"/>
                    <a:pt x="207946" y="1278366"/>
                    <a:pt x="71312" y="1062904"/>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2147934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https://encrypted-tbn3.gstatic.com/images?q=tbn:ANd9GcSc6LO837NZIffSnAsE8HUikTiXIvrdf82Lyox3aAgLQnAt66Ou4Q"/>
          <p:cNvPicPr>
            <a:picLocks noChangeAspect="1" noChangeArrowheads="1"/>
          </p:cNvPicPr>
          <p:nvPr/>
        </p:nvPicPr>
        <p:blipFill>
          <a:blip r:embed="rId3" cstate="print"/>
          <a:srcRect/>
          <a:stretch>
            <a:fillRect/>
          </a:stretch>
        </p:blipFill>
        <p:spPr bwMode="auto">
          <a:xfrm>
            <a:off x="-240704" y="2276872"/>
            <a:ext cx="5937029" cy="3251151"/>
          </a:xfrm>
          <a:prstGeom prst="rect">
            <a:avLst/>
          </a:prstGeom>
          <a:noFill/>
        </p:spPr>
      </p:pic>
      <p:pic>
        <p:nvPicPr>
          <p:cNvPr id="12" name="9 Marcador de contenido" descr="fenestra espiralada.jpg"/>
          <p:cNvPicPr>
            <a:picLocks noChangeAspect="1"/>
          </p:cNvPicPr>
          <p:nvPr/>
        </p:nvPicPr>
        <p:blipFill>
          <a:blip r:embed="rId4" cstate="print"/>
          <a:stretch>
            <a:fillRect/>
          </a:stretch>
        </p:blipFill>
        <p:spPr>
          <a:xfrm>
            <a:off x="5135895" y="1988840"/>
            <a:ext cx="7008779" cy="3816424"/>
          </a:xfrm>
          <a:prstGeom prst="rect">
            <a:avLst/>
          </a:prstGeom>
        </p:spPr>
      </p:pic>
      <p:sp>
        <p:nvSpPr>
          <p:cNvPr id="9" name="1 Título"/>
          <p:cNvSpPr>
            <a:spLocks noGrp="1"/>
          </p:cNvSpPr>
          <p:nvPr>
            <p:ph type="title"/>
          </p:nvPr>
        </p:nvSpPr>
        <p:spPr>
          <a:xfrm>
            <a:off x="838199" y="365125"/>
            <a:ext cx="7485993" cy="1069537"/>
          </a:xfrm>
          <a:solidFill>
            <a:schemeClr val="accent5">
              <a:lumMod val="20000"/>
              <a:lumOff val="80000"/>
            </a:schemeClr>
          </a:solidFill>
          <a:effectLst>
            <a:outerShdw blurRad="50800" dist="38100" dir="5400000" algn="t" rotWithShape="0">
              <a:prstClr val="black">
                <a:alpha val="40000"/>
              </a:prstClr>
            </a:outerShdw>
          </a:effectLst>
        </p:spPr>
        <p:txBody>
          <a:bodyPr>
            <a:normAutofit fontScale="90000"/>
          </a:bodyPr>
          <a:lstStyle/>
          <a:p>
            <a:r>
              <a:rPr lang="es-ES" sz="3600" b="1" i="1" dirty="0" smtClean="0">
                <a:latin typeface="Times New Roman" pitchFamily="18" charset="0"/>
                <a:cs typeface="Times New Roman" pitchFamily="18" charset="0"/>
              </a:rPr>
              <a:t>Cánula de traqueostomía con </a:t>
            </a:r>
            <a:r>
              <a:rPr lang="es-ES" sz="3600" b="1" i="1" dirty="0" err="1" smtClean="0">
                <a:latin typeface="Times New Roman" pitchFamily="18" charset="0"/>
                <a:cs typeface="Times New Roman" pitchFamily="18" charset="0"/>
              </a:rPr>
              <a:t>fenestras</a:t>
            </a:r>
            <a:endParaRPr lang="es-AR" sz="3600" dirty="0">
              <a:latin typeface="Times New Roman" pitchFamily="18" charset="0"/>
              <a:cs typeface="Times New Roman" pitchFamily="18" charset="0"/>
            </a:endParaRPr>
          </a:p>
        </p:txBody>
      </p:sp>
    </p:spTree>
    <p:extLst>
      <p:ext uri="{BB962C8B-B14F-4D97-AF65-F5344CB8AC3E}">
        <p14:creationId xmlns:p14="http://schemas.microsoft.com/office/powerpoint/2010/main" val="2829651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885952"/>
            <a:ext cx="10972800" cy="3543312"/>
          </a:xfrm>
        </p:spPr>
        <p:txBody>
          <a:bodyPr>
            <a:normAutofit/>
          </a:bodyPr>
          <a:lstStyle/>
          <a:p>
            <a:r>
              <a:rPr lang="es-AR" sz="2700" dirty="0" smtClean="0">
                <a:latin typeface="Times New Roman" pitchFamily="18" charset="0"/>
                <a:cs typeface="Times New Roman" pitchFamily="18" charset="0"/>
              </a:rPr>
              <a:t>Utilizar cánulas de menor diámetro y con fenestras en todos los pacientes que se van a decanular y que continúan con requerimientos de VNI.</a:t>
            </a:r>
          </a:p>
          <a:p>
            <a:r>
              <a:rPr lang="es-ES" sz="2700" dirty="0" smtClean="0">
                <a:latin typeface="Times New Roman" pitchFamily="18" charset="0"/>
                <a:cs typeface="Times New Roman" pitchFamily="18" charset="0"/>
              </a:rPr>
              <a:t>En pacientes con weaning dificultoso o mecánica respiratoria marginal por debilidad muscular, en los cuales la disminución de la resistencia y el flujo extra pueden ser de ayuda mientras se mantiene la cánula ocluida.</a:t>
            </a:r>
            <a:endParaRPr lang="es-AR" sz="2700" dirty="0" smtClean="0">
              <a:latin typeface="Times New Roman" pitchFamily="18" charset="0"/>
              <a:cs typeface="Times New Roman" pitchFamily="18" charset="0"/>
            </a:endParaRPr>
          </a:p>
          <a:p>
            <a:endParaRPr lang="es-AR" sz="2700" dirty="0">
              <a:latin typeface="Times New Roman" pitchFamily="18" charset="0"/>
              <a:cs typeface="Times New Roman" pitchFamily="18" charset="0"/>
            </a:endParaRPr>
          </a:p>
        </p:txBody>
      </p:sp>
      <p:sp>
        <p:nvSpPr>
          <p:cNvPr id="4" name="3 CuadroTexto"/>
          <p:cNvSpPr txBox="1"/>
          <p:nvPr/>
        </p:nvSpPr>
        <p:spPr>
          <a:xfrm>
            <a:off x="9179583" y="5572141"/>
            <a:ext cx="2536207" cy="954107"/>
          </a:xfrm>
          <a:prstGeom prst="rect">
            <a:avLst/>
          </a:prstGeom>
          <a:noFill/>
        </p:spPr>
        <p:txBody>
          <a:bodyPr wrap="none" rtlCol="0">
            <a:spAutoFit/>
          </a:bodyPr>
          <a:lstStyle/>
          <a:p>
            <a:pPr lvl="0" algn="r"/>
            <a:r>
              <a:rPr lang="en-US" sz="1400" dirty="0" smtClean="0">
                <a:latin typeface="Arial Narrow" pitchFamily="34" charset="0"/>
                <a:cs typeface="Times New Roman" pitchFamily="18" charset="0"/>
              </a:rPr>
              <a:t>Bach. Chest 1996</a:t>
            </a:r>
          </a:p>
          <a:p>
            <a:pPr lvl="0" algn="r"/>
            <a:r>
              <a:rPr lang="es-AR" sz="1400" dirty="0" smtClean="0">
                <a:latin typeface="Arial Narrow" pitchFamily="34" charset="0"/>
                <a:cs typeface="Times New Roman" pitchFamily="18" charset="0"/>
              </a:rPr>
              <a:t>Bach</a:t>
            </a:r>
            <a:r>
              <a:rPr lang="en-US" sz="1400" dirty="0" smtClean="0">
                <a:latin typeface="Arial Narrow" pitchFamily="34" charset="0"/>
                <a:cs typeface="Times New Roman" pitchFamily="18" charset="0"/>
              </a:rPr>
              <a:t>. Am J Phys Med </a:t>
            </a:r>
            <a:r>
              <a:rPr lang="en-US" sz="1400" dirty="0" err="1" smtClean="0">
                <a:latin typeface="Arial Narrow" pitchFamily="34" charset="0"/>
                <a:cs typeface="Times New Roman" pitchFamily="18" charset="0"/>
              </a:rPr>
              <a:t>Rehabil</a:t>
            </a:r>
            <a:r>
              <a:rPr lang="en-US" sz="1400" dirty="0" smtClean="0">
                <a:latin typeface="Arial Narrow" pitchFamily="34" charset="0"/>
                <a:cs typeface="Times New Roman" pitchFamily="18" charset="0"/>
              </a:rPr>
              <a:t> 2012</a:t>
            </a:r>
            <a:endParaRPr lang="es-AR" sz="1400" dirty="0" smtClean="0">
              <a:latin typeface="Arial Narrow" pitchFamily="34" charset="0"/>
              <a:cs typeface="Times New Roman" pitchFamily="18" charset="0"/>
            </a:endParaRPr>
          </a:p>
          <a:p>
            <a:pPr lvl="0" algn="r"/>
            <a:r>
              <a:rPr lang="en-US" sz="1400" dirty="0" smtClean="0">
                <a:latin typeface="Arial Narrow" pitchFamily="34" charset="0"/>
                <a:cs typeface="Times New Roman" pitchFamily="18" charset="0"/>
              </a:rPr>
              <a:t>Bach. Am J Phys Med </a:t>
            </a:r>
            <a:r>
              <a:rPr lang="en-US" sz="1400" dirty="0" err="1" smtClean="0">
                <a:latin typeface="Arial Narrow" pitchFamily="34" charset="0"/>
                <a:cs typeface="Times New Roman" pitchFamily="18" charset="0"/>
              </a:rPr>
              <a:t>Rehabil</a:t>
            </a:r>
            <a:r>
              <a:rPr lang="en-US" sz="1400" dirty="0" smtClean="0">
                <a:latin typeface="Arial Narrow" pitchFamily="34" charset="0"/>
                <a:cs typeface="Times New Roman" pitchFamily="18" charset="0"/>
              </a:rPr>
              <a:t> 2004</a:t>
            </a:r>
          </a:p>
          <a:p>
            <a:pPr lvl="0" algn="r"/>
            <a:r>
              <a:rPr lang="en-US" sz="1400" dirty="0" smtClean="0">
                <a:latin typeface="Arial Narrow" pitchFamily="34" charset="0"/>
                <a:cs typeface="Times New Roman" pitchFamily="18" charset="0"/>
              </a:rPr>
              <a:t>Wright. </a:t>
            </a:r>
            <a:r>
              <a:rPr lang="en-US" sz="1400" dirty="0" err="1" smtClean="0">
                <a:latin typeface="Arial Narrow" pitchFamily="34" charset="0"/>
                <a:cs typeface="Times New Roman" pitchFamily="18" charset="0"/>
              </a:rPr>
              <a:t>Clin</a:t>
            </a:r>
            <a:r>
              <a:rPr lang="en-US" sz="1400" dirty="0" smtClean="0">
                <a:latin typeface="Arial Narrow" pitchFamily="34" charset="0"/>
                <a:cs typeface="Times New Roman" pitchFamily="18" charset="0"/>
              </a:rPr>
              <a:t> Chest Med 2003</a:t>
            </a:r>
          </a:p>
        </p:txBody>
      </p:sp>
      <p:sp>
        <p:nvSpPr>
          <p:cNvPr id="7" name="1 Título"/>
          <p:cNvSpPr>
            <a:spLocks noGrp="1"/>
          </p:cNvSpPr>
          <p:nvPr>
            <p:ph type="title"/>
          </p:nvPr>
        </p:nvSpPr>
        <p:spPr>
          <a:xfrm>
            <a:off x="838199" y="365125"/>
            <a:ext cx="7485993" cy="1069537"/>
          </a:xfrm>
          <a:solidFill>
            <a:schemeClr val="accent5">
              <a:lumMod val="20000"/>
              <a:lumOff val="80000"/>
            </a:schemeClr>
          </a:solidFill>
          <a:effectLst>
            <a:outerShdw blurRad="50800" dist="38100" dir="5400000" algn="t" rotWithShape="0">
              <a:prstClr val="black">
                <a:alpha val="40000"/>
              </a:prstClr>
            </a:outerShdw>
          </a:effectLst>
        </p:spPr>
        <p:txBody>
          <a:bodyPr>
            <a:normAutofit fontScale="90000"/>
          </a:bodyPr>
          <a:lstStyle/>
          <a:p>
            <a:r>
              <a:rPr lang="es-ES" sz="3600" b="1" i="1" dirty="0" smtClean="0">
                <a:latin typeface="Times New Roman" pitchFamily="18" charset="0"/>
                <a:cs typeface="Times New Roman" pitchFamily="18" charset="0"/>
              </a:rPr>
              <a:t>Cánula de traqueostomía con </a:t>
            </a:r>
            <a:r>
              <a:rPr lang="es-ES" sz="3600" b="1" i="1" dirty="0" err="1" smtClean="0">
                <a:latin typeface="Times New Roman" pitchFamily="18" charset="0"/>
                <a:cs typeface="Times New Roman" pitchFamily="18" charset="0"/>
              </a:rPr>
              <a:t>fenestras</a:t>
            </a:r>
            <a:endParaRPr lang="es-AR" sz="3600" dirty="0">
              <a:latin typeface="Times New Roman" pitchFamily="18" charset="0"/>
              <a:cs typeface="Times New Roman" pitchFamily="18" charset="0"/>
            </a:endParaRPr>
          </a:p>
        </p:txBody>
      </p:sp>
    </p:spTree>
    <p:extLst>
      <p:ext uri="{BB962C8B-B14F-4D97-AF65-F5344CB8AC3E}">
        <p14:creationId xmlns:p14="http://schemas.microsoft.com/office/powerpoint/2010/main" val="1485938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69322" y="2477705"/>
            <a:ext cx="6448097" cy="1325563"/>
          </a:xfrm>
          <a:solidFill>
            <a:schemeClr val="accent5">
              <a:lumMod val="20000"/>
              <a:lumOff val="80000"/>
            </a:schemeClr>
          </a:solidFill>
          <a:effectLst>
            <a:outerShdw blurRad="50800" dist="38100" dir="5400000" algn="t" rotWithShape="0">
              <a:prstClr val="black">
                <a:alpha val="40000"/>
              </a:prstClr>
            </a:outerShdw>
          </a:effectLst>
        </p:spPr>
        <p:txBody>
          <a:bodyPr>
            <a:normAutofit/>
          </a:bodyPr>
          <a:lstStyle/>
          <a:p>
            <a:pPr algn="ctr"/>
            <a:r>
              <a:rPr lang="es-AR" sz="6000" b="1" dirty="0" smtClean="0">
                <a:latin typeface="Arial" panose="020B0604020202020204" pitchFamily="34" charset="0"/>
                <a:cs typeface="Arial" panose="020B0604020202020204" pitchFamily="34" charset="0"/>
              </a:rPr>
              <a:t>Fisiopatología</a:t>
            </a:r>
            <a:endParaRPr lang="es-AR"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483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062" y="6307768"/>
            <a:ext cx="2775388" cy="28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7" y="2049517"/>
            <a:ext cx="6586866" cy="466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81" y="132689"/>
            <a:ext cx="8407621"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211" y="1465204"/>
            <a:ext cx="18192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541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360" y="188640"/>
            <a:ext cx="11521280" cy="1800200"/>
          </a:xfrm>
        </p:spPr>
        <p:txBody>
          <a:bodyPr>
            <a:noAutofit/>
          </a:bodyPr>
          <a:lstStyle/>
          <a:p>
            <a:r>
              <a:rPr lang="es-ES" sz="3200" b="1" dirty="0"/>
              <a:t>INFLUENCIA DE LA CÁNULA DE TRAQUEOSTOMÍA EN EL TRABAJO RESPIRATORIO. </a:t>
            </a:r>
            <a:r>
              <a:rPr lang="es-ES" sz="3200" b="1" dirty="0" smtClean="0"/>
              <a:t/>
            </a:r>
            <a:br>
              <a:rPr lang="es-ES" sz="3200" b="1" dirty="0" smtClean="0"/>
            </a:br>
            <a:r>
              <a:rPr lang="es-ES" sz="3200" b="1" dirty="0" smtClean="0"/>
              <a:t>COMPARACIÓN </a:t>
            </a:r>
            <a:r>
              <a:rPr lang="es-ES" sz="3200" b="1" dirty="0"/>
              <a:t>PRE Y POST </a:t>
            </a:r>
            <a:r>
              <a:rPr lang="es-ES" sz="3200" b="1" dirty="0" smtClean="0"/>
              <a:t>DECANULACIÓN</a:t>
            </a:r>
            <a:endParaRPr lang="es-AR" sz="3200" dirty="0"/>
          </a:p>
        </p:txBody>
      </p:sp>
      <p:pic>
        <p:nvPicPr>
          <p:cNvPr id="5" name="4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12224" y="4143542"/>
            <a:ext cx="3456384" cy="2381803"/>
          </a:xfrm>
        </p:spPr>
      </p:pic>
      <p:sp>
        <p:nvSpPr>
          <p:cNvPr id="4" name="3 Marcador de contenido"/>
          <p:cNvSpPr>
            <a:spLocks noGrp="1"/>
          </p:cNvSpPr>
          <p:nvPr>
            <p:ph sz="half" idx="2"/>
          </p:nvPr>
        </p:nvSpPr>
        <p:spPr>
          <a:xfrm>
            <a:off x="5135894" y="2996952"/>
            <a:ext cx="6528725" cy="1296144"/>
          </a:xfrm>
        </p:spPr>
        <p:txBody>
          <a:bodyPr>
            <a:normAutofit/>
          </a:bodyPr>
          <a:lstStyle/>
          <a:p>
            <a:pPr marL="0" indent="0" algn="just">
              <a:buNone/>
            </a:pPr>
            <a:r>
              <a:rPr lang="es-ES" sz="1600" dirty="0" smtClean="0"/>
              <a:t>Villalba</a:t>
            </a:r>
            <a:r>
              <a:rPr lang="es-ES" sz="1600" dirty="0"/>
              <a:t> </a:t>
            </a:r>
            <a:r>
              <a:rPr lang="es-ES" sz="1600" dirty="0" smtClean="0"/>
              <a:t>D, </a:t>
            </a:r>
            <a:r>
              <a:rPr lang="es-ES" sz="1600" dirty="0" err="1" smtClean="0"/>
              <a:t>Feld</a:t>
            </a:r>
            <a:r>
              <a:rPr lang="es-ES" sz="1600" dirty="0"/>
              <a:t> </a:t>
            </a:r>
            <a:r>
              <a:rPr lang="es-ES" sz="1600" dirty="0" smtClean="0"/>
              <a:t>V, Leiva</a:t>
            </a:r>
            <a:r>
              <a:rPr lang="es-ES" sz="1600" dirty="0"/>
              <a:t> </a:t>
            </a:r>
            <a:r>
              <a:rPr lang="es-ES" sz="1600" dirty="0" smtClean="0"/>
              <a:t>V, </a:t>
            </a:r>
            <a:r>
              <a:rPr lang="es-ES" sz="1600" dirty="0" err="1" smtClean="0"/>
              <a:t>Scrigna</a:t>
            </a:r>
            <a:r>
              <a:rPr lang="es-ES" sz="1600" dirty="0" smtClean="0"/>
              <a:t> M, </a:t>
            </a:r>
            <a:r>
              <a:rPr lang="es-ES" sz="1600" dirty="0" err="1" smtClean="0"/>
              <a:t>Distéfano</a:t>
            </a:r>
            <a:r>
              <a:rPr lang="es-ES" sz="1600" dirty="0" smtClean="0"/>
              <a:t> E, </a:t>
            </a:r>
            <a:r>
              <a:rPr lang="es-ES" sz="1600" dirty="0" err="1" smtClean="0"/>
              <a:t>Rodriguez</a:t>
            </a:r>
            <a:r>
              <a:rPr lang="es-ES" sz="1600" dirty="0" smtClean="0"/>
              <a:t> M, Collins J, Rocco A, Matesa </a:t>
            </a:r>
            <a:r>
              <a:rPr lang="es-ES" sz="1600" dirty="0"/>
              <a:t>A</a:t>
            </a:r>
            <a:r>
              <a:rPr lang="es-ES" sz="1600" dirty="0" smtClean="0"/>
              <a:t>, Rossi D, </a:t>
            </a:r>
            <a:r>
              <a:rPr lang="es-ES" sz="1600" dirty="0" err="1" smtClean="0"/>
              <a:t>Areas</a:t>
            </a:r>
            <a:r>
              <a:rPr lang="es-ES" sz="1600" dirty="0" smtClean="0"/>
              <a:t> L, Virgilio S, </a:t>
            </a:r>
            <a:r>
              <a:rPr lang="es-ES" sz="1600" dirty="0" err="1" smtClean="0"/>
              <a:t>Golfarini</a:t>
            </a:r>
            <a:r>
              <a:rPr lang="es-ES" sz="1600" dirty="0" smtClean="0"/>
              <a:t> N, Gil </a:t>
            </a:r>
            <a:r>
              <a:rPr lang="es-ES" sz="1600" dirty="0" err="1" smtClean="0"/>
              <a:t>Rossetti</a:t>
            </a:r>
            <a:r>
              <a:rPr lang="es-ES" sz="1600" dirty="0" smtClean="0"/>
              <a:t> G, </a:t>
            </a:r>
            <a:r>
              <a:rPr lang="es-ES" sz="1600" dirty="0" err="1" smtClean="0"/>
              <a:t>Diaz</a:t>
            </a:r>
            <a:r>
              <a:rPr lang="es-ES" sz="1600" dirty="0" smtClean="0"/>
              <a:t> </a:t>
            </a:r>
            <a:r>
              <a:rPr lang="es-ES" sz="1600" dirty="0" err="1" smtClean="0"/>
              <a:t>Ballve</a:t>
            </a:r>
            <a:r>
              <a:rPr lang="es-ES" sz="1600" dirty="0" smtClean="0"/>
              <a:t> P, Planells F, </a:t>
            </a:r>
            <a:r>
              <a:rPr lang="es-ES" sz="1600" dirty="0" err="1" smtClean="0"/>
              <a:t>Diaz</a:t>
            </a:r>
            <a:r>
              <a:rPr lang="es-ES" sz="1600" dirty="0" smtClean="0"/>
              <a:t> </a:t>
            </a:r>
            <a:r>
              <a:rPr lang="es-ES" sz="1600" dirty="0" err="1" smtClean="0"/>
              <a:t>Nielsen</a:t>
            </a:r>
            <a:r>
              <a:rPr lang="es-ES" sz="1600" dirty="0" smtClean="0"/>
              <a:t> E.</a:t>
            </a:r>
            <a:endParaRPr lang="es-AR" sz="1600" dirty="0"/>
          </a:p>
          <a:p>
            <a:pPr algn="just"/>
            <a:endParaRPr lang="es-AR" sz="1600" dirty="0"/>
          </a:p>
        </p:txBody>
      </p:sp>
      <p:sp>
        <p:nvSpPr>
          <p:cNvPr id="6" name="5 CuadroTexto"/>
          <p:cNvSpPr txBox="1"/>
          <p:nvPr/>
        </p:nvSpPr>
        <p:spPr>
          <a:xfrm>
            <a:off x="623392" y="2132856"/>
            <a:ext cx="8256917" cy="369332"/>
          </a:xfrm>
          <a:prstGeom prst="rect">
            <a:avLst/>
          </a:prstGeom>
          <a:noFill/>
        </p:spPr>
        <p:txBody>
          <a:bodyPr wrap="square" rtlCol="0">
            <a:spAutoFit/>
          </a:bodyPr>
          <a:lstStyle/>
          <a:p>
            <a:r>
              <a:rPr lang="es-ES" b="1" dirty="0"/>
              <a:t>Clínica </a:t>
            </a:r>
            <a:r>
              <a:rPr lang="es-ES" b="1" dirty="0" smtClean="0"/>
              <a:t>Basilea, Ciudad Autónoma Buenos Aires, </a:t>
            </a:r>
            <a:r>
              <a:rPr lang="es-ES" b="1" dirty="0"/>
              <a:t>Argentina.</a:t>
            </a:r>
            <a:endParaRPr lang="es-AR" b="1" dirty="0"/>
          </a:p>
        </p:txBody>
      </p:sp>
      <p:pic>
        <p:nvPicPr>
          <p:cNvPr id="7"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3" y="2636912"/>
            <a:ext cx="4320480" cy="382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05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Forma libre"/>
          <p:cNvSpPr/>
          <p:nvPr/>
        </p:nvSpPr>
        <p:spPr>
          <a:xfrm>
            <a:off x="3492552" y="5085184"/>
            <a:ext cx="7980045" cy="10160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277190" tIns="277190" rIns="277190" bIns="277190" numCol="1" spcCol="1270" anchor="ctr" anchorCtr="0">
            <a:noAutofit/>
          </a:bodyPr>
          <a:lstStyle/>
          <a:p>
            <a:pPr lvl="0"/>
            <a:r>
              <a:rPr lang="es-AR" sz="2000" b="1" dirty="0" smtClean="0"/>
              <a:t>Condición 4:</a:t>
            </a:r>
            <a:r>
              <a:rPr lang="es-AR" sz="2000" dirty="0" smtClean="0"/>
              <a:t> Ventilando a través de la VAS</a:t>
            </a:r>
            <a:endParaRPr lang="es-AR" sz="2000" dirty="0"/>
          </a:p>
        </p:txBody>
      </p:sp>
      <p:sp>
        <p:nvSpPr>
          <p:cNvPr id="14" name="13 Forma libre"/>
          <p:cNvSpPr/>
          <p:nvPr/>
        </p:nvSpPr>
        <p:spPr>
          <a:xfrm>
            <a:off x="3467946" y="5085184"/>
            <a:ext cx="7980045" cy="10160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spcFirstLastPara="0" vert="horz" wrap="square" lIns="277190" tIns="277190" rIns="277190" bIns="277190" numCol="1" spcCol="1270" anchor="ctr" anchorCtr="0">
            <a:noAutofit/>
          </a:bodyPr>
          <a:lstStyle/>
          <a:p>
            <a:pPr lvl="0" algn="just" defTabSz="1422400">
              <a:lnSpc>
                <a:spcPct val="90000"/>
              </a:lnSpc>
              <a:spcAft>
                <a:spcPct val="35000"/>
              </a:spcAft>
            </a:pPr>
            <a:r>
              <a:rPr lang="es-AR" sz="2000" b="1" dirty="0" smtClean="0"/>
              <a:t>Condición 3: </a:t>
            </a:r>
            <a:r>
              <a:rPr lang="es-AR" sz="2000" dirty="0" smtClean="0">
                <a:latin typeface="+mn-lt"/>
              </a:rPr>
              <a:t>Ventilando a través de la VAS con cánula de TQT sin balón y ocluida.</a:t>
            </a:r>
          </a:p>
        </p:txBody>
      </p:sp>
      <p:sp>
        <p:nvSpPr>
          <p:cNvPr id="13" name="12 Forma libre"/>
          <p:cNvSpPr/>
          <p:nvPr/>
        </p:nvSpPr>
        <p:spPr>
          <a:xfrm>
            <a:off x="3467947" y="3933056"/>
            <a:ext cx="7980045" cy="10160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spcFirstLastPara="0" vert="horz" wrap="square" lIns="277190" tIns="277190" rIns="277190" bIns="277190" numCol="1" spcCol="1270" anchor="ctr" anchorCtr="0">
            <a:noAutofit/>
          </a:bodyPr>
          <a:lstStyle/>
          <a:p>
            <a:pPr algn="just" defTabSz="1422400">
              <a:lnSpc>
                <a:spcPct val="90000"/>
              </a:lnSpc>
              <a:spcAft>
                <a:spcPct val="35000"/>
              </a:spcAft>
            </a:pPr>
            <a:r>
              <a:rPr lang="es-AR" sz="2000" b="1" dirty="0" smtClean="0"/>
              <a:t>Condición 2: </a:t>
            </a:r>
            <a:r>
              <a:rPr lang="es-AR" sz="2000" dirty="0" smtClean="0">
                <a:latin typeface="+mn-lt"/>
              </a:rPr>
              <a:t>Ventilando a través de la VAS con balón de neumotaponamiento desinflado y cánula de TQT ocluida.</a:t>
            </a:r>
            <a:endParaRPr lang="es-AR" sz="2000" kern="1200" dirty="0"/>
          </a:p>
        </p:txBody>
      </p:sp>
      <p:sp>
        <p:nvSpPr>
          <p:cNvPr id="11" name="10 Forma libre"/>
          <p:cNvSpPr/>
          <p:nvPr/>
        </p:nvSpPr>
        <p:spPr>
          <a:xfrm>
            <a:off x="3467947" y="2773040"/>
            <a:ext cx="7980045" cy="10160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spcFirstLastPara="0" vert="horz" wrap="square" lIns="277190" tIns="277190" rIns="277190" bIns="277190" numCol="1" spcCol="1270" anchor="ctr" anchorCtr="0">
            <a:noAutofit/>
          </a:bodyPr>
          <a:lstStyle/>
          <a:p>
            <a:pPr lvl="0" algn="just"/>
            <a:r>
              <a:rPr lang="es-AR" sz="2000" b="1" dirty="0" smtClean="0">
                <a:latin typeface="+mn-lt"/>
              </a:rPr>
              <a:t>Condición 1:</a:t>
            </a:r>
            <a:r>
              <a:rPr lang="es-AR" sz="2000" dirty="0" smtClean="0">
                <a:latin typeface="+mn-lt"/>
              </a:rPr>
              <a:t> Ventilando a través de la cánula con balón de neumotaponamiento inflado.</a:t>
            </a:r>
          </a:p>
        </p:txBody>
      </p:sp>
      <p:sp>
        <p:nvSpPr>
          <p:cNvPr id="5" name="1 Título"/>
          <p:cNvSpPr>
            <a:spLocks noGrp="1"/>
          </p:cNvSpPr>
          <p:nvPr>
            <p:ph type="title"/>
          </p:nvPr>
        </p:nvSpPr>
        <p:spPr>
          <a:xfrm>
            <a:off x="46567" y="-26988"/>
            <a:ext cx="6722533" cy="782638"/>
          </a:xfrm>
        </p:spPr>
        <p:txBody>
          <a:bodyPr/>
          <a:lstStyle/>
          <a:p>
            <a:pPr algn="l" eaLnBrk="1" hangingPunct="1"/>
            <a:r>
              <a:rPr lang="es-ES" altLang="es-AR" sz="1000" b="1" smtClean="0"/>
              <a:t>INFLUENCIA DE LA CÁNULA DE TRAQUEOSTOMÍA EN EL TRABAJO RESPIRATORIO. </a:t>
            </a:r>
            <a:br>
              <a:rPr lang="es-ES" altLang="es-AR" sz="1000" b="1" smtClean="0"/>
            </a:br>
            <a:r>
              <a:rPr lang="es-ES" altLang="es-AR" sz="1000" b="1" smtClean="0"/>
              <a:t>COMPARACIÓN PRE Y POST DECANULACIÓN</a:t>
            </a:r>
            <a:endParaRPr lang="es-AR" altLang="es-AR" sz="1000" smtClean="0"/>
          </a:p>
        </p:txBody>
      </p:sp>
      <p:sp>
        <p:nvSpPr>
          <p:cNvPr id="9" name="8 Forma libre"/>
          <p:cNvSpPr/>
          <p:nvPr/>
        </p:nvSpPr>
        <p:spPr>
          <a:xfrm>
            <a:off x="911424" y="1628800"/>
            <a:ext cx="10536568" cy="1016000"/>
          </a:xfrm>
          <a:custGeom>
            <a:avLst/>
            <a:gdLst>
              <a:gd name="connsiteX0" fmla="*/ 0 w 6095999"/>
              <a:gd name="connsiteY0" fmla="*/ 101600 h 1016000"/>
              <a:gd name="connsiteX1" fmla="*/ 101600 w 6095999"/>
              <a:gd name="connsiteY1" fmla="*/ 0 h 1016000"/>
              <a:gd name="connsiteX2" fmla="*/ 5994399 w 6095999"/>
              <a:gd name="connsiteY2" fmla="*/ 0 h 1016000"/>
              <a:gd name="connsiteX3" fmla="*/ 6095999 w 6095999"/>
              <a:gd name="connsiteY3" fmla="*/ 101600 h 1016000"/>
              <a:gd name="connsiteX4" fmla="*/ 6095999 w 6095999"/>
              <a:gd name="connsiteY4" fmla="*/ 914400 h 1016000"/>
              <a:gd name="connsiteX5" fmla="*/ 5994399 w 6095999"/>
              <a:gd name="connsiteY5" fmla="*/ 1016000 h 1016000"/>
              <a:gd name="connsiteX6" fmla="*/ 101600 w 6095999"/>
              <a:gd name="connsiteY6" fmla="*/ 1016000 h 1016000"/>
              <a:gd name="connsiteX7" fmla="*/ 0 w 6095999"/>
              <a:gd name="connsiteY7" fmla="*/ 914400 h 1016000"/>
              <a:gd name="connsiteX8" fmla="*/ 0 w 6095999"/>
              <a:gd name="connsiteY8"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999" h="1016000">
                <a:moveTo>
                  <a:pt x="0" y="101600"/>
                </a:moveTo>
                <a:cubicBezTo>
                  <a:pt x="0" y="45488"/>
                  <a:pt x="45488" y="0"/>
                  <a:pt x="101600" y="0"/>
                </a:cubicBezTo>
                <a:lnTo>
                  <a:pt x="5994399" y="0"/>
                </a:lnTo>
                <a:cubicBezTo>
                  <a:pt x="6050511" y="0"/>
                  <a:pt x="6095999" y="45488"/>
                  <a:pt x="6095999" y="101600"/>
                </a:cubicBezTo>
                <a:lnTo>
                  <a:pt x="6095999" y="914400"/>
                </a:lnTo>
                <a:cubicBezTo>
                  <a:pt x="6095999" y="970512"/>
                  <a:pt x="6050511" y="1016000"/>
                  <a:pt x="5994399" y="1016000"/>
                </a:cubicBezTo>
                <a:lnTo>
                  <a:pt x="101600" y="1016000"/>
                </a:lnTo>
                <a:cubicBezTo>
                  <a:pt x="45488" y="1016000"/>
                  <a:pt x="0" y="970512"/>
                  <a:pt x="0" y="914400"/>
                </a:cubicBezTo>
                <a:lnTo>
                  <a:pt x="0" y="101600"/>
                </a:lnTo>
                <a:close/>
              </a:path>
            </a:pathLst>
          </a:custGeom>
          <a:solidFill>
            <a:schemeClr val="accent6">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8343" tIns="102148" rIns="138343" bIns="102148" numCol="1" spcCol="1270" anchor="ctr" anchorCtr="0">
            <a:noAutofit/>
          </a:bodyPr>
          <a:lstStyle/>
          <a:p>
            <a:pPr lvl="0" algn="ctr"/>
            <a:r>
              <a:rPr lang="es-AR" sz="3200" dirty="0" smtClean="0">
                <a:solidFill>
                  <a:schemeClr val="tx1"/>
                </a:solidFill>
              </a:rPr>
              <a:t>Pacientes </a:t>
            </a:r>
          </a:p>
          <a:p>
            <a:pPr lvl="0" algn="ctr"/>
            <a:r>
              <a:rPr lang="es-AR" sz="3200" dirty="0" smtClean="0">
                <a:solidFill>
                  <a:schemeClr val="tx1"/>
                </a:solidFill>
              </a:rPr>
              <a:t>PRE decanulación</a:t>
            </a:r>
            <a:endParaRPr lang="es-AR" sz="3200" dirty="0">
              <a:solidFill>
                <a:schemeClr val="tx1"/>
              </a:solidFill>
            </a:endParaRPr>
          </a:p>
        </p:txBody>
      </p:sp>
      <p:sp>
        <p:nvSpPr>
          <p:cNvPr id="16" name="15 Forma libre"/>
          <p:cNvSpPr/>
          <p:nvPr/>
        </p:nvSpPr>
        <p:spPr>
          <a:xfrm>
            <a:off x="911424" y="3925168"/>
            <a:ext cx="10536568" cy="1016000"/>
          </a:xfrm>
          <a:custGeom>
            <a:avLst/>
            <a:gdLst>
              <a:gd name="connsiteX0" fmla="*/ 0 w 6095999"/>
              <a:gd name="connsiteY0" fmla="*/ 101600 h 1016000"/>
              <a:gd name="connsiteX1" fmla="*/ 101600 w 6095999"/>
              <a:gd name="connsiteY1" fmla="*/ 0 h 1016000"/>
              <a:gd name="connsiteX2" fmla="*/ 5994399 w 6095999"/>
              <a:gd name="connsiteY2" fmla="*/ 0 h 1016000"/>
              <a:gd name="connsiteX3" fmla="*/ 6095999 w 6095999"/>
              <a:gd name="connsiteY3" fmla="*/ 101600 h 1016000"/>
              <a:gd name="connsiteX4" fmla="*/ 6095999 w 6095999"/>
              <a:gd name="connsiteY4" fmla="*/ 914400 h 1016000"/>
              <a:gd name="connsiteX5" fmla="*/ 5994399 w 6095999"/>
              <a:gd name="connsiteY5" fmla="*/ 1016000 h 1016000"/>
              <a:gd name="connsiteX6" fmla="*/ 101600 w 6095999"/>
              <a:gd name="connsiteY6" fmla="*/ 1016000 h 1016000"/>
              <a:gd name="connsiteX7" fmla="*/ 0 w 6095999"/>
              <a:gd name="connsiteY7" fmla="*/ 914400 h 1016000"/>
              <a:gd name="connsiteX8" fmla="*/ 0 w 6095999"/>
              <a:gd name="connsiteY8"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999" h="1016000">
                <a:moveTo>
                  <a:pt x="0" y="101600"/>
                </a:moveTo>
                <a:cubicBezTo>
                  <a:pt x="0" y="45488"/>
                  <a:pt x="45488" y="0"/>
                  <a:pt x="101600" y="0"/>
                </a:cubicBezTo>
                <a:lnTo>
                  <a:pt x="5994399" y="0"/>
                </a:lnTo>
                <a:cubicBezTo>
                  <a:pt x="6050511" y="0"/>
                  <a:pt x="6095999" y="45488"/>
                  <a:pt x="6095999" y="101600"/>
                </a:cubicBezTo>
                <a:lnTo>
                  <a:pt x="6095999" y="914400"/>
                </a:lnTo>
                <a:cubicBezTo>
                  <a:pt x="6095999" y="970512"/>
                  <a:pt x="6050511" y="1016000"/>
                  <a:pt x="5994399" y="1016000"/>
                </a:cubicBezTo>
                <a:lnTo>
                  <a:pt x="101600" y="1016000"/>
                </a:lnTo>
                <a:cubicBezTo>
                  <a:pt x="45488" y="1016000"/>
                  <a:pt x="0" y="970512"/>
                  <a:pt x="0" y="914400"/>
                </a:cubicBezTo>
                <a:lnTo>
                  <a:pt x="0" y="101600"/>
                </a:lnTo>
                <a:close/>
              </a:path>
            </a:pathLst>
          </a:custGeom>
          <a:solidFill>
            <a:schemeClr val="accent6">
              <a:lumMod val="60000"/>
              <a:lumOff val="4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spcFirstLastPara="0" vert="horz" wrap="square" lIns="138343" tIns="102148" rIns="138343" bIns="102148" numCol="1" spcCol="1270" anchor="ctr" anchorCtr="0">
            <a:noAutofit/>
          </a:bodyPr>
          <a:lstStyle/>
          <a:p>
            <a:pPr lvl="0" algn="ctr"/>
            <a:r>
              <a:rPr lang="es-AR" sz="3200" dirty="0" smtClean="0">
                <a:solidFill>
                  <a:schemeClr val="tx1"/>
                </a:solidFill>
              </a:rPr>
              <a:t>Pacientes </a:t>
            </a:r>
          </a:p>
          <a:p>
            <a:pPr lvl="0" algn="ctr"/>
            <a:r>
              <a:rPr lang="es-AR" sz="3200" dirty="0" smtClean="0">
                <a:solidFill>
                  <a:schemeClr val="tx1"/>
                </a:solidFill>
              </a:rPr>
              <a:t>POST decanulación </a:t>
            </a:r>
            <a:endParaRPr lang="es-AR" sz="3200" dirty="0">
              <a:solidFill>
                <a:schemeClr val="tx1"/>
              </a:solidFill>
            </a:endParaRPr>
          </a:p>
        </p:txBody>
      </p:sp>
      <p:sp>
        <p:nvSpPr>
          <p:cNvPr id="12" name="1 Título"/>
          <p:cNvSpPr txBox="1">
            <a:spLocks/>
          </p:cNvSpPr>
          <p:nvPr/>
        </p:nvSpPr>
        <p:spPr bwMode="auto">
          <a:xfrm>
            <a:off x="609600" y="428612"/>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4400" b="0" i="0" u="none" strike="noStrike" kern="1200" cap="none" spc="0" normalizeH="0" baseline="0" noProof="0" dirty="0" smtClean="0">
                <a:ln>
                  <a:noFill/>
                </a:ln>
                <a:solidFill>
                  <a:schemeClr val="tx1"/>
                </a:solidFill>
                <a:effectLst/>
                <a:uLnTx/>
                <a:uFillTx/>
                <a:latin typeface="+mj-lt"/>
                <a:ea typeface="+mj-ea"/>
                <a:cs typeface="+mj-cs"/>
              </a:rPr>
              <a:t>Pacientes y Método</a:t>
            </a:r>
            <a:endParaRPr kumimoji="0" lang="es-A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241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900"/>
                                        <p:tgtEl>
                                          <p:spTgt spid="11"/>
                                        </p:tgtEl>
                                      </p:cBhvr>
                                    </p:animEffect>
                                  </p:childTnLst>
                                </p:cTn>
                              </p:par>
                              <p:par>
                                <p:cTn id="8" presetID="42" presetClass="path" presetSubtype="0" accel="50000" decel="50000" fill="hold" grpId="0" nodeType="withEffect">
                                  <p:stCondLst>
                                    <p:cond delay="0"/>
                                  </p:stCondLst>
                                  <p:childTnLst>
                                    <p:animMotion origin="layout" path="M 0.00139 -0.2204 L -3.05556E-6 -2.74746E-6 " pathEditMode="relative" rAng="0" ptsTypes="AA">
                                      <p:cBhvr>
                                        <p:cTn id="9" dur="2000" fill="hold"/>
                                        <p:tgtEl>
                                          <p:spTgt spid="11"/>
                                        </p:tgtEl>
                                        <p:attrNameLst>
                                          <p:attrName>ppt_x</p:attrName>
                                          <p:attrName>ppt_y</p:attrName>
                                        </p:attrNameLst>
                                      </p:cBhvr>
                                      <p:rCtr x="-69" y="11008"/>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6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42" presetClass="path" presetSubtype="0" accel="50000" decel="50000" fill="hold" grpId="1" nodeType="withEffect">
                                  <p:stCondLst>
                                    <p:cond delay="0"/>
                                  </p:stCondLst>
                                  <p:childTnLst>
                                    <p:animMotion origin="layout" path="M -0.00139 -0.32562 L -1.94444E-6 -2.40518E-6 " pathEditMode="relative" rAng="0" ptsTypes="AA">
                                      <p:cBhvr>
                                        <p:cTn id="16" dur="2000" fill="hold"/>
                                        <p:tgtEl>
                                          <p:spTgt spid="13"/>
                                        </p:tgtEl>
                                        <p:attrNameLst>
                                          <p:attrName>ppt_x</p:attrName>
                                          <p:attrName>ppt_y</p:attrName>
                                        </p:attrNameLst>
                                      </p:cBhvr>
                                      <p:rCtr x="69" y="16281"/>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900"/>
                                        <p:tgtEl>
                                          <p:spTgt spid="14"/>
                                        </p:tgtEl>
                                      </p:cBhvr>
                                    </p:animEffect>
                                  </p:childTnLst>
                                </p:cTn>
                              </p:par>
                              <p:par>
                                <p:cTn id="22" presetID="42" presetClass="path" presetSubtype="0" accel="50000" decel="50000" fill="hold" grpId="1" nodeType="withEffect">
                                  <p:stCondLst>
                                    <p:cond delay="0"/>
                                  </p:stCondLst>
                                  <p:childTnLst>
                                    <p:animMotion origin="layout" path="M -0.00139 -0.42414 L -1.94444E-6 -4.04255E-6 " pathEditMode="relative" rAng="0" ptsTypes="AA">
                                      <p:cBhvr>
                                        <p:cTn id="23" dur="2000" fill="hold"/>
                                        <p:tgtEl>
                                          <p:spTgt spid="14"/>
                                        </p:tgtEl>
                                        <p:attrNameLst>
                                          <p:attrName>ppt_x</p:attrName>
                                          <p:attrName>ppt_y</p:attrName>
                                        </p:attrNameLst>
                                      </p:cBhvr>
                                      <p:rCtr x="69" y="21207"/>
                                    </p:animMotion>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grpId="2" nodeType="clickEffect">
                                  <p:stCondLst>
                                    <p:cond delay="0"/>
                                  </p:stCondLst>
                                  <p:childTnLst>
                                    <p:animMotion origin="layout" path="M -1.94444E-6 -4.04255E-6 L -0.00139 -0.466 " pathEditMode="relative" rAng="0" ptsTypes="AA">
                                      <p:cBhvr>
                                        <p:cTn id="27" dur="2000" fill="hold"/>
                                        <p:tgtEl>
                                          <p:spTgt spid="14"/>
                                        </p:tgtEl>
                                        <p:attrNameLst>
                                          <p:attrName>ppt_x</p:attrName>
                                          <p:attrName>ppt_y</p:attrName>
                                        </p:attrNameLst>
                                      </p:cBhvr>
                                      <p:rCtr x="-69" y="-23312"/>
                                    </p:animMotion>
                                  </p:childTnLst>
                                </p:cTn>
                              </p:par>
                              <p:par>
                                <p:cTn id="28" presetID="10" presetClass="exit" presetSubtype="0" fill="hold" grpId="3" nodeType="withEffect">
                                  <p:stCondLst>
                                    <p:cond delay="500"/>
                                  </p:stCondLst>
                                  <p:childTnLst>
                                    <p:animEffect transition="out" filter="fade">
                                      <p:cBhvr>
                                        <p:cTn id="29" dur="900"/>
                                        <p:tgtEl>
                                          <p:spTgt spid="14"/>
                                        </p:tgtEl>
                                      </p:cBhvr>
                                    </p:animEffect>
                                    <p:set>
                                      <p:cBhvr>
                                        <p:cTn id="30" dur="1" fill="hold">
                                          <p:stCondLst>
                                            <p:cond delay="899"/>
                                          </p:stCondLst>
                                        </p:cTn>
                                        <p:tgtEl>
                                          <p:spTgt spid="14"/>
                                        </p:tgtEl>
                                        <p:attrNameLst>
                                          <p:attrName>style.visibility</p:attrName>
                                        </p:attrNameLst>
                                      </p:cBhvr>
                                      <p:to>
                                        <p:strVal val="hidden"/>
                                      </p:to>
                                    </p:set>
                                  </p:childTnLst>
                                </p:cTn>
                              </p:par>
                              <p:par>
                                <p:cTn id="31" presetID="64" presetClass="path" presetSubtype="0" accel="50000" decel="50000" fill="hold" grpId="2" nodeType="withEffect">
                                  <p:stCondLst>
                                    <p:cond delay="0"/>
                                  </p:stCondLst>
                                  <p:childTnLst>
                                    <p:animMotion origin="layout" path="M -1.94444E-6 -2.40518E-6 L -0.00139 -0.33626 " pathEditMode="relative" rAng="0" ptsTypes="AA">
                                      <p:cBhvr>
                                        <p:cTn id="32" dur="2000" fill="hold"/>
                                        <p:tgtEl>
                                          <p:spTgt spid="13"/>
                                        </p:tgtEl>
                                        <p:attrNameLst>
                                          <p:attrName>ppt_x</p:attrName>
                                          <p:attrName>ppt_y</p:attrName>
                                        </p:attrNameLst>
                                      </p:cBhvr>
                                      <p:rCtr x="-69" y="-16813"/>
                                    </p:animMotion>
                                  </p:childTnLst>
                                </p:cTn>
                              </p:par>
                              <p:par>
                                <p:cTn id="33" presetID="10" presetClass="exit" presetSubtype="0" fill="hold" grpId="3" nodeType="withEffect">
                                  <p:stCondLst>
                                    <p:cond delay="700"/>
                                  </p:stCondLst>
                                  <p:childTnLst>
                                    <p:animEffect transition="out" filter="fade">
                                      <p:cBhvr>
                                        <p:cTn id="34" dur="900"/>
                                        <p:tgtEl>
                                          <p:spTgt spid="13"/>
                                        </p:tgtEl>
                                      </p:cBhvr>
                                    </p:animEffect>
                                    <p:set>
                                      <p:cBhvr>
                                        <p:cTn id="35" dur="1" fill="hold">
                                          <p:stCondLst>
                                            <p:cond delay="899"/>
                                          </p:stCondLst>
                                        </p:cTn>
                                        <p:tgtEl>
                                          <p:spTgt spid="13"/>
                                        </p:tgtEl>
                                        <p:attrNameLst>
                                          <p:attrName>style.visibility</p:attrName>
                                        </p:attrNameLst>
                                      </p:cBhvr>
                                      <p:to>
                                        <p:strVal val="hidden"/>
                                      </p:to>
                                    </p:set>
                                  </p:childTnLst>
                                </p:cTn>
                              </p:par>
                              <p:par>
                                <p:cTn id="36" presetID="64" presetClass="path" presetSubtype="0" accel="50000" decel="50000" fill="hold" grpId="2" nodeType="withEffect">
                                  <p:stCondLst>
                                    <p:cond delay="0"/>
                                  </p:stCondLst>
                                  <p:childTnLst>
                                    <p:animMotion origin="layout" path="M -1.94444E-6 2.75671E-6 L -0.00139 -0.16744 " pathEditMode="relative" rAng="0" ptsTypes="AA">
                                      <p:cBhvr>
                                        <p:cTn id="37" dur="2000" fill="hold"/>
                                        <p:tgtEl>
                                          <p:spTgt spid="11"/>
                                        </p:tgtEl>
                                        <p:attrNameLst>
                                          <p:attrName>ppt_x</p:attrName>
                                          <p:attrName>ppt_y</p:attrName>
                                        </p:attrNameLst>
                                      </p:cBhvr>
                                      <p:rCtr x="-69" y="-8372"/>
                                    </p:animMotion>
                                  </p:childTnLst>
                                </p:cTn>
                              </p:par>
                              <p:par>
                                <p:cTn id="38" presetID="10" presetClass="exit" presetSubtype="0" fill="hold" grpId="3" nodeType="withEffect">
                                  <p:stCondLst>
                                    <p:cond delay="700"/>
                                  </p:stCondLst>
                                  <p:childTnLst>
                                    <p:animEffect transition="out" filter="fade">
                                      <p:cBhvr>
                                        <p:cTn id="39" dur="800"/>
                                        <p:tgtEl>
                                          <p:spTgt spid="11"/>
                                        </p:tgtEl>
                                      </p:cBhvr>
                                    </p:animEffect>
                                    <p:set>
                                      <p:cBhvr>
                                        <p:cTn id="40" dur="1" fill="hold">
                                          <p:stCondLst>
                                            <p:cond delay="799"/>
                                          </p:stCondLst>
                                        </p:cTn>
                                        <p:tgtEl>
                                          <p:spTgt spid="11"/>
                                        </p:tgtEl>
                                        <p:attrNameLst>
                                          <p:attrName>style.visibility</p:attrName>
                                        </p:attrNameLst>
                                      </p:cBhvr>
                                      <p:to>
                                        <p:strVal val="hidden"/>
                                      </p:to>
                                    </p:set>
                                  </p:childTnLst>
                                </p:cTn>
                              </p:par>
                              <p:par>
                                <p:cTn id="41" presetID="10" presetClass="entr" presetSubtype="0" fill="hold" grpId="0" nodeType="withEffect">
                                  <p:stCondLst>
                                    <p:cond delay="7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200"/>
                                        <p:tgtEl>
                                          <p:spTgt spid="16"/>
                                        </p:tgtEl>
                                      </p:cBhvr>
                                    </p:animEffect>
                                  </p:childTnLst>
                                </p:cTn>
                              </p:par>
                            </p:childTnLst>
                          </p:cTn>
                        </p:par>
                        <p:par>
                          <p:cTn id="44" fill="hold">
                            <p:stCondLst>
                              <p:cond delay="2000"/>
                            </p:stCondLst>
                            <p:childTnLst>
                              <p:par>
                                <p:cTn id="45" presetID="10" presetClass="entr" presetSubtype="0" fill="hold" grpId="0" nodeType="afterEffect">
                                  <p:stCondLst>
                                    <p:cond delay="7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par>
                                <p:cTn id="48" presetID="42" presetClass="path" presetSubtype="0" accel="50000" decel="50000" fill="hold" grpId="1" nodeType="withEffect">
                                  <p:stCondLst>
                                    <p:cond delay="0"/>
                                  </p:stCondLst>
                                  <p:childTnLst>
                                    <p:animMotion origin="layout" path="M 4.72222E-6 -0.25231 L 4.72222E-6 -0.00231 " pathEditMode="relative" rAng="0" ptsTypes="AA">
                                      <p:cBhvr>
                                        <p:cTn id="49" dur="2000" fill="hold"/>
                                        <p:tgtEl>
                                          <p:spTgt spid="17"/>
                                        </p:tgtEl>
                                        <p:attrNameLst>
                                          <p:attrName>ppt_x</p:attrName>
                                          <p:attrName>ppt_y</p:attrName>
                                        </p:attrNameLst>
                                      </p:cBhvr>
                                      <p:rCtr x="0" y="124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4" grpId="0" animBg="1"/>
      <p:bldP spid="14" grpId="1" animBg="1"/>
      <p:bldP spid="14" grpId="2" animBg="1"/>
      <p:bldP spid="14" grpId="3" animBg="1"/>
      <p:bldP spid="13" grpId="0" animBg="1"/>
      <p:bldP spid="13" grpId="1" animBg="1"/>
      <p:bldP spid="13" grpId="2" animBg="1"/>
      <p:bldP spid="13" grpId="3" animBg="1"/>
      <p:bldP spid="11" grpId="0" animBg="1"/>
      <p:bldP spid="11" grpId="1" animBg="1"/>
      <p:bldP spid="11" grpId="2" animBg="1"/>
      <p:bldP spid="11" grpId="3"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1 Título"/>
          <p:cNvSpPr>
            <a:spLocks noGrp="1"/>
          </p:cNvSpPr>
          <p:nvPr>
            <p:ph type="title"/>
          </p:nvPr>
        </p:nvSpPr>
        <p:spPr>
          <a:xfrm>
            <a:off x="46567" y="-26988"/>
            <a:ext cx="6722533" cy="782638"/>
          </a:xfrm>
        </p:spPr>
        <p:txBody>
          <a:bodyPr/>
          <a:lstStyle/>
          <a:p>
            <a:pPr algn="l" eaLnBrk="1" hangingPunct="1"/>
            <a:r>
              <a:rPr lang="es-ES" altLang="es-AR" sz="1000" b="1" smtClean="0"/>
              <a:t>INFLUENCIA DE LA CÁNULA DE TRAQUEOSTOMÍA EN EL TRABAJO RESPIRATORIO. </a:t>
            </a:r>
            <a:br>
              <a:rPr lang="es-ES" altLang="es-AR" sz="1000" b="1" smtClean="0"/>
            </a:br>
            <a:r>
              <a:rPr lang="es-ES" altLang="es-AR" sz="1000" b="1" smtClean="0"/>
              <a:t>COMPARACIÓN PRE Y POST DECANULACIÓN</a:t>
            </a:r>
            <a:endParaRPr lang="es-AR" altLang="es-AR" sz="1000" smtClean="0"/>
          </a:p>
        </p:txBody>
      </p:sp>
      <p:sp>
        <p:nvSpPr>
          <p:cNvPr id="12293" name="Rectangle 5"/>
          <p:cNvSpPr>
            <a:spLocks noChangeArrowheads="1"/>
          </p:cNvSpPr>
          <p:nvPr/>
        </p:nvSpPr>
        <p:spPr bwMode="auto">
          <a:xfrm>
            <a:off x="3829051" y="34268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AR" altLang="es-AR" sz="1800"/>
          </a:p>
        </p:txBody>
      </p:sp>
      <p:sp>
        <p:nvSpPr>
          <p:cNvPr id="12294" name="Rectangle 6"/>
          <p:cNvSpPr>
            <a:spLocks noChangeArrowheads="1"/>
          </p:cNvSpPr>
          <p:nvPr/>
        </p:nvSpPr>
        <p:spPr bwMode="auto">
          <a:xfrm>
            <a:off x="3829051" y="36554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AR" altLang="es-AR" sz="1800">
              <a:latin typeface="Arial" charset="0"/>
              <a:cs typeface="Arial" charset="0"/>
            </a:endParaRPr>
          </a:p>
        </p:txBody>
      </p:sp>
      <p:sp>
        <p:nvSpPr>
          <p:cNvPr id="9" name="8 Rectángulo"/>
          <p:cNvSpPr/>
          <p:nvPr/>
        </p:nvSpPr>
        <p:spPr>
          <a:xfrm>
            <a:off x="381001" y="1754188"/>
            <a:ext cx="11334751" cy="1384995"/>
          </a:xfrm>
          <a:prstGeom prst="rect">
            <a:avLst/>
          </a:prstGeom>
        </p:spPr>
        <p:txBody>
          <a:bodyPr>
            <a:spAutoFit/>
          </a:bodyPr>
          <a:lstStyle/>
          <a:p>
            <a:pPr algn="just" eaLnBrk="1" fontAlgn="auto" hangingPunct="1">
              <a:spcAft>
                <a:spcPts val="0"/>
              </a:spcAft>
              <a:buFont typeface="Arial" pitchFamily="34" charset="0"/>
              <a:buNone/>
              <a:defRPr/>
            </a:pPr>
            <a:r>
              <a:rPr lang="es-AR" sz="2800" dirty="0">
                <a:latin typeface="+mj-lt"/>
              </a:rPr>
              <a:t>Se realizaron las mediciones durante 5 minutos en cada condición. </a:t>
            </a:r>
          </a:p>
          <a:p>
            <a:pPr algn="just" eaLnBrk="1" fontAlgn="auto" hangingPunct="1">
              <a:spcAft>
                <a:spcPts val="0"/>
              </a:spcAft>
              <a:buFont typeface="Arial" pitchFamily="34" charset="0"/>
              <a:buNone/>
              <a:defRPr/>
            </a:pPr>
            <a:r>
              <a:rPr lang="es-AR" sz="2800" dirty="0">
                <a:latin typeface="+mj-lt"/>
              </a:rPr>
              <a:t>Se utilizaron cánulas de TQT con balón </a:t>
            </a:r>
            <a:r>
              <a:rPr lang="es-AR" sz="2800" i="1" dirty="0" err="1">
                <a:latin typeface="+mj-lt"/>
              </a:rPr>
              <a:t>Hi</a:t>
            </a:r>
            <a:r>
              <a:rPr lang="es-AR" sz="2800" i="1" dirty="0">
                <a:latin typeface="+mj-lt"/>
              </a:rPr>
              <a:t>-Lo </a:t>
            </a:r>
            <a:r>
              <a:rPr lang="es-AR" sz="2800" i="1" dirty="0" err="1">
                <a:latin typeface="+mj-lt"/>
              </a:rPr>
              <a:t>Evac</a:t>
            </a:r>
            <a:r>
              <a:rPr lang="es-AR" sz="2800" i="1" dirty="0">
                <a:latin typeface="+mj-lt"/>
              </a:rPr>
              <a:t> </a:t>
            </a:r>
            <a:r>
              <a:rPr lang="es-AR" sz="2800" i="1" dirty="0" err="1">
                <a:latin typeface="+mj-lt"/>
              </a:rPr>
              <a:t>Tracheostomy</a:t>
            </a:r>
            <a:r>
              <a:rPr lang="es-AR" sz="2800" i="1" dirty="0">
                <a:latin typeface="+mj-lt"/>
              </a:rPr>
              <a:t> </a:t>
            </a:r>
            <a:r>
              <a:rPr lang="es-AR" sz="2800" i="1" dirty="0" err="1">
                <a:latin typeface="+mj-lt"/>
              </a:rPr>
              <a:t>Tube</a:t>
            </a:r>
            <a:r>
              <a:rPr lang="es-AR" sz="2800" i="1" dirty="0">
                <a:latin typeface="+mj-lt"/>
              </a:rPr>
              <a:t> </a:t>
            </a:r>
            <a:r>
              <a:rPr lang="es-AR" sz="2800" i="1" dirty="0" err="1">
                <a:latin typeface="+mj-lt"/>
              </a:rPr>
              <a:t>Cuff</a:t>
            </a:r>
            <a:r>
              <a:rPr lang="es-AR" sz="2800" i="1" dirty="0">
                <a:latin typeface="+mj-lt"/>
              </a:rPr>
              <a:t>® </a:t>
            </a:r>
            <a:r>
              <a:rPr lang="es-AR" sz="2800" i="1" dirty="0" err="1">
                <a:latin typeface="+mj-lt"/>
              </a:rPr>
              <a:t>Shiley-Covidean</a:t>
            </a:r>
            <a:r>
              <a:rPr lang="es-AR" sz="2800" i="1" dirty="0">
                <a:latin typeface="+mj-lt"/>
              </a:rPr>
              <a:t> y cánulas sin balón </a:t>
            </a:r>
            <a:r>
              <a:rPr lang="es-AR" sz="2800" i="1" dirty="0" err="1">
                <a:latin typeface="+mj-lt"/>
              </a:rPr>
              <a:t>Biesalski</a:t>
            </a:r>
            <a:r>
              <a:rPr lang="es-AR" sz="2800" i="1" dirty="0">
                <a:latin typeface="+mj-lt"/>
              </a:rPr>
              <a:t>® Rush. </a:t>
            </a:r>
            <a:endParaRPr lang="es-AR" sz="2800" dirty="0">
              <a:latin typeface="+mj-lt"/>
            </a:endParaRPr>
          </a:p>
        </p:txBody>
      </p:sp>
      <p:graphicFrame>
        <p:nvGraphicFramePr>
          <p:cNvPr id="12" name="11 Diagrama"/>
          <p:cNvGraphicFramePr/>
          <p:nvPr>
            <p:extLst>
              <p:ext uri="{D42A27DB-BD31-4B8C-83A1-F6EECF244321}">
                <p14:modId xmlns:p14="http://schemas.microsoft.com/office/powerpoint/2010/main" val="1243102503"/>
              </p:ext>
            </p:extLst>
          </p:nvPr>
        </p:nvGraphicFramePr>
        <p:xfrm>
          <a:off x="476253" y="3929066"/>
          <a:ext cx="11334787"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Título"/>
          <p:cNvSpPr txBox="1">
            <a:spLocks/>
          </p:cNvSpPr>
          <p:nvPr/>
        </p:nvSpPr>
        <p:spPr bwMode="auto">
          <a:xfrm>
            <a:off x="609600" y="428612"/>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4400" b="0" i="0" u="none" strike="noStrike" kern="1200" cap="none" spc="0" normalizeH="0" baseline="0" noProof="0" dirty="0" smtClean="0">
                <a:ln>
                  <a:noFill/>
                </a:ln>
                <a:solidFill>
                  <a:schemeClr val="tx1"/>
                </a:solidFill>
                <a:effectLst/>
                <a:uLnTx/>
                <a:uFillTx/>
                <a:latin typeface="+mj-lt"/>
                <a:ea typeface="+mj-ea"/>
                <a:cs typeface="+mj-cs"/>
              </a:rPr>
              <a:t>Pacientes y Método</a:t>
            </a:r>
            <a:endParaRPr kumimoji="0" lang="es-A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60000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566" y="-26988"/>
            <a:ext cx="7097191" cy="884220"/>
          </a:xfrm>
        </p:spPr>
        <p:txBody>
          <a:bodyPr/>
          <a:lstStyle/>
          <a:p>
            <a:pPr algn="l" eaLnBrk="1" hangingPunct="1"/>
            <a:r>
              <a:rPr lang="es-ES" altLang="es-AR" sz="1000" b="1" smtClean="0"/>
              <a:t>INFLUENCIA DE LA CÁNULA DE TRAQUEOSTOMÍA EN EL TRABAJO RESPIRATORIO. </a:t>
            </a:r>
            <a:br>
              <a:rPr lang="es-ES" altLang="es-AR" sz="1000" b="1" smtClean="0"/>
            </a:br>
            <a:r>
              <a:rPr lang="es-ES" altLang="es-AR" sz="1000" b="1" smtClean="0"/>
              <a:t>COMPARACIÓN PRE Y POST DECANULACIÓN</a:t>
            </a:r>
            <a:endParaRPr lang="es-AR" altLang="es-AR" sz="1000" smtClean="0"/>
          </a:p>
        </p:txBody>
      </p:sp>
      <p:graphicFrame>
        <p:nvGraphicFramePr>
          <p:cNvPr id="6" name="5 Tabla"/>
          <p:cNvGraphicFramePr>
            <a:graphicFrameLocks noGrp="1"/>
          </p:cNvGraphicFramePr>
          <p:nvPr>
            <p:extLst>
              <p:ext uri="{D42A27DB-BD31-4B8C-83A1-F6EECF244321}">
                <p14:modId xmlns:p14="http://schemas.microsoft.com/office/powerpoint/2010/main" val="1601016500"/>
              </p:ext>
            </p:extLst>
          </p:nvPr>
        </p:nvGraphicFramePr>
        <p:xfrm>
          <a:off x="95208" y="2000241"/>
          <a:ext cx="12001585" cy="4357720"/>
        </p:xfrm>
        <a:graphic>
          <a:graphicData uri="http://schemas.openxmlformats.org/drawingml/2006/table">
            <a:tbl>
              <a:tblPr/>
              <a:tblGrid>
                <a:gridCol w="2205204"/>
                <a:gridCol w="2123499"/>
                <a:gridCol w="2099432"/>
                <a:gridCol w="2035567"/>
                <a:gridCol w="2067500"/>
                <a:gridCol w="1470383"/>
              </a:tblGrid>
              <a:tr h="452216">
                <a:tc>
                  <a:txBody>
                    <a:bodyPr/>
                    <a:lstStyle/>
                    <a:p>
                      <a:pPr algn="l" fontAlgn="b"/>
                      <a:r>
                        <a:rPr lang="es-AR" sz="2400" b="0" i="0" u="none" strike="noStrike" dirty="0">
                          <a:solidFill>
                            <a:srgbClr val="000000"/>
                          </a:solidFill>
                          <a:latin typeface="Calibri"/>
                        </a:rPr>
                        <a:t> </a:t>
                      </a: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2400" b="1" i="0" u="none" strike="noStrike" dirty="0">
                          <a:solidFill>
                            <a:srgbClr val="000000"/>
                          </a:solidFill>
                          <a:latin typeface="Calibri"/>
                        </a:rPr>
                        <a:t>Condición 1</a:t>
                      </a:r>
                    </a:p>
                  </a:txBody>
                  <a:tcPr marL="12700" marR="12700"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2400" b="1" i="0" u="none" strike="noStrike" dirty="0">
                          <a:solidFill>
                            <a:srgbClr val="000000"/>
                          </a:solidFill>
                          <a:latin typeface="Calibri"/>
                        </a:rPr>
                        <a:t>Condición 2</a:t>
                      </a:r>
                    </a:p>
                  </a:txBody>
                  <a:tcPr marL="12700" marR="12700"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2400" b="1" i="0" u="none" strike="noStrike" dirty="0">
                          <a:solidFill>
                            <a:srgbClr val="000000"/>
                          </a:solidFill>
                          <a:latin typeface="Calibri"/>
                        </a:rPr>
                        <a:t>Condición 3</a:t>
                      </a:r>
                    </a:p>
                  </a:txBody>
                  <a:tcPr marL="12700" marR="12700"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2400" b="1" i="0" u="none" strike="noStrike" dirty="0">
                          <a:solidFill>
                            <a:srgbClr val="000000"/>
                          </a:solidFill>
                          <a:latin typeface="Calibri"/>
                        </a:rPr>
                        <a:t>Condición 4</a:t>
                      </a:r>
                    </a:p>
                  </a:txBody>
                  <a:tcPr marL="12700" marR="12700"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s-AR" sz="2400" b="1" i="0" u="none" strike="noStrike" dirty="0">
                          <a:solidFill>
                            <a:srgbClr val="000000"/>
                          </a:solidFill>
                          <a:latin typeface="Calibri"/>
                        </a:rPr>
                        <a:t>Valor p</a:t>
                      </a:r>
                    </a:p>
                  </a:txBody>
                  <a:tcPr marL="12700" marR="12700"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31661">
                <a:tc>
                  <a:txBody>
                    <a:bodyPr/>
                    <a:lstStyle/>
                    <a:p>
                      <a:pPr algn="l" fontAlgn="b"/>
                      <a:r>
                        <a:rPr lang="es-AR" sz="2400" b="1" i="0" u="none" strike="noStrike" dirty="0">
                          <a:solidFill>
                            <a:srgbClr val="000000"/>
                          </a:solidFill>
                          <a:latin typeface="Calibri"/>
                        </a:rPr>
                        <a:t>FR</a:t>
                      </a: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s-AR" sz="2400" b="0" i="0" u="none" strike="noStrike" dirty="0">
                          <a:solidFill>
                            <a:srgbClr val="000000"/>
                          </a:solidFill>
                          <a:latin typeface="Calibri"/>
                        </a:rPr>
                        <a:t>29 (±7,5)</a:t>
                      </a:r>
                    </a:p>
                  </a:txBody>
                  <a:tcPr marL="12700" marR="12700"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s-AR" sz="2400" b="0" i="0" u="none" strike="noStrike" dirty="0" smtClean="0">
                          <a:solidFill>
                            <a:srgbClr val="000000"/>
                          </a:solidFill>
                          <a:latin typeface="Calibri"/>
                        </a:rPr>
                        <a:t>25,6 </a:t>
                      </a:r>
                      <a:r>
                        <a:rPr lang="es-AR" sz="2400" b="0" i="0" u="none" strike="noStrike" dirty="0">
                          <a:solidFill>
                            <a:srgbClr val="000000"/>
                          </a:solidFill>
                          <a:latin typeface="Calibri"/>
                        </a:rPr>
                        <a:t>(±4,7)</a:t>
                      </a:r>
                    </a:p>
                  </a:txBody>
                  <a:tcPr marL="12700" marR="1270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s-AR" sz="2400" b="0" i="0" u="none" strike="noStrike">
                          <a:solidFill>
                            <a:srgbClr val="000000"/>
                          </a:solidFill>
                          <a:latin typeface="Calibri"/>
                        </a:rPr>
                        <a:t>23,1 (±3,1)</a:t>
                      </a:r>
                    </a:p>
                  </a:txBody>
                  <a:tcPr marL="12700" marR="1270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s-AR" sz="2400" b="0" i="0" u="none" strike="noStrike">
                          <a:solidFill>
                            <a:srgbClr val="000000"/>
                          </a:solidFill>
                          <a:latin typeface="Calibri"/>
                        </a:rPr>
                        <a:t>23 (±3,2)</a:t>
                      </a:r>
                    </a:p>
                  </a:txBody>
                  <a:tcPr marL="12700" marR="1270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s-AR" sz="2400" b="0" i="0" u="none" strike="noStrike">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31661">
                <a:tc>
                  <a:txBody>
                    <a:bodyPr/>
                    <a:lstStyle/>
                    <a:p>
                      <a:pPr algn="l" fontAlgn="b"/>
                      <a:r>
                        <a:rPr lang="es-AR" sz="2400" b="1" i="0" u="none" strike="noStrike" dirty="0">
                          <a:solidFill>
                            <a:srgbClr val="000000"/>
                          </a:solidFill>
                          <a:latin typeface="Calibri"/>
                        </a:rPr>
                        <a:t>VC</a:t>
                      </a: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s-AR" sz="2400" b="0" i="0" u="none" strike="noStrike" dirty="0">
                          <a:solidFill>
                            <a:srgbClr val="000000"/>
                          </a:solidFill>
                          <a:latin typeface="Calibri"/>
                        </a:rPr>
                        <a:t>326 (±75)</a:t>
                      </a:r>
                    </a:p>
                  </a:txBody>
                  <a:tcPr marL="12700" marR="12700"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s-AR" sz="2400" b="0" i="0" u="none" strike="noStrike">
                          <a:solidFill>
                            <a:srgbClr val="000000"/>
                          </a:solidFill>
                          <a:latin typeface="Calibri"/>
                        </a:rPr>
                        <a:t>434 (±81)</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452 (±103)</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464 (±70)</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a:noFill/>
                    </a:lnT>
                    <a:lnB>
                      <a:noFill/>
                    </a:lnB>
                  </a:tcPr>
                </a:tc>
              </a:tr>
              <a:tr h="431661">
                <a:tc>
                  <a:txBody>
                    <a:bodyPr/>
                    <a:lstStyle/>
                    <a:p>
                      <a:pPr algn="l" fontAlgn="b"/>
                      <a:r>
                        <a:rPr lang="es-AR" sz="2400" b="1" i="0" u="none" strike="noStrike" dirty="0">
                          <a:solidFill>
                            <a:srgbClr val="000000"/>
                          </a:solidFill>
                          <a:latin typeface="Calibri"/>
                        </a:rPr>
                        <a:t>VM</a:t>
                      </a: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s-AR" sz="2400" b="0" i="0" u="none" strike="noStrike" dirty="0">
                          <a:solidFill>
                            <a:srgbClr val="000000"/>
                          </a:solidFill>
                          <a:latin typeface="Calibri"/>
                        </a:rPr>
                        <a:t>9,1 (±1,8)</a:t>
                      </a:r>
                    </a:p>
                  </a:txBody>
                  <a:tcPr marL="12700" marR="12700"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s-AR" sz="2400" b="0" i="0" u="none" strike="noStrike">
                          <a:solidFill>
                            <a:srgbClr val="000000"/>
                          </a:solidFill>
                          <a:latin typeface="Calibri"/>
                        </a:rPr>
                        <a:t>11,1 (±3,1)</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10,5 (±3)</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10,6 (±2,1)</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a:noFill/>
                    </a:lnT>
                    <a:lnB>
                      <a:noFill/>
                    </a:lnB>
                  </a:tcPr>
                </a:tc>
              </a:tr>
              <a:tr h="431661">
                <a:tc>
                  <a:txBody>
                    <a:bodyPr/>
                    <a:lstStyle/>
                    <a:p>
                      <a:pPr algn="l" fontAlgn="b"/>
                      <a:r>
                        <a:rPr lang="es-AR" sz="2400" b="1" i="0" u="none" strike="noStrike" dirty="0">
                          <a:solidFill>
                            <a:srgbClr val="000000"/>
                          </a:solidFill>
                          <a:latin typeface="Calibri"/>
                        </a:rPr>
                        <a:t>Ti</a:t>
                      </a: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s-AR" sz="2400" b="0" i="0" u="none" strike="noStrike" dirty="0">
                          <a:solidFill>
                            <a:srgbClr val="000000"/>
                          </a:solidFill>
                          <a:latin typeface="Calibri"/>
                        </a:rPr>
                        <a:t>0,88 (±0,16)</a:t>
                      </a:r>
                    </a:p>
                  </a:txBody>
                  <a:tcPr marL="12700" marR="12700"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s-AR" sz="2400" b="0" i="0" u="none" strike="noStrike">
                          <a:solidFill>
                            <a:srgbClr val="000000"/>
                          </a:solidFill>
                          <a:latin typeface="Calibri"/>
                        </a:rPr>
                        <a:t>1,03 (±0,19)</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1,2 (±1,12)</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1,13 (±0,18)</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a:noFill/>
                    </a:lnT>
                    <a:lnB>
                      <a:noFill/>
                    </a:lnB>
                  </a:tcPr>
                </a:tc>
              </a:tr>
              <a:tr h="431661">
                <a:tc>
                  <a:txBody>
                    <a:bodyPr/>
                    <a:lstStyle/>
                    <a:p>
                      <a:pPr algn="l" fontAlgn="b"/>
                      <a:r>
                        <a:rPr lang="es-AR" sz="2400" b="1" i="0" u="none" strike="noStrike" dirty="0" err="1">
                          <a:solidFill>
                            <a:srgbClr val="000000"/>
                          </a:solidFill>
                          <a:latin typeface="Calibri"/>
                        </a:rPr>
                        <a:t>Indice</a:t>
                      </a:r>
                      <a:r>
                        <a:rPr lang="es-AR" sz="2400" b="1" i="0" u="none" strike="noStrike" dirty="0">
                          <a:solidFill>
                            <a:srgbClr val="000000"/>
                          </a:solidFill>
                          <a:latin typeface="Calibri"/>
                        </a:rPr>
                        <a:t> </a:t>
                      </a:r>
                      <a:r>
                        <a:rPr lang="es-AR" sz="2400" b="1" i="0" u="none" strike="noStrike" dirty="0" err="1">
                          <a:solidFill>
                            <a:srgbClr val="000000"/>
                          </a:solidFill>
                          <a:latin typeface="Calibri"/>
                        </a:rPr>
                        <a:t>Tobin</a:t>
                      </a:r>
                      <a:endParaRPr lang="es-AR" sz="2400" b="1" i="0" u="none" strike="noStrike" dirty="0">
                        <a:solidFill>
                          <a:srgbClr val="000000"/>
                        </a:solidFill>
                        <a:latin typeface="Calibri"/>
                      </a:endParaRP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s-AR" sz="2400" b="0" i="0" u="none" strike="noStrike" dirty="0">
                          <a:solidFill>
                            <a:srgbClr val="000000"/>
                          </a:solidFill>
                          <a:latin typeface="Calibri"/>
                        </a:rPr>
                        <a:t>96 (±47)</a:t>
                      </a:r>
                    </a:p>
                  </a:txBody>
                  <a:tcPr marL="12700" marR="12700"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s-AR" sz="2400" b="0" i="0" u="none" strike="noStrike">
                          <a:solidFill>
                            <a:srgbClr val="000000"/>
                          </a:solidFill>
                          <a:latin typeface="Calibri"/>
                        </a:rPr>
                        <a:t>61 (±18)</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53 (±15)</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50 (±11)</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a:noFill/>
                    </a:lnT>
                    <a:lnB>
                      <a:noFill/>
                    </a:lnB>
                  </a:tcPr>
                </a:tc>
              </a:tr>
              <a:tr h="431661">
                <a:tc>
                  <a:txBody>
                    <a:bodyPr/>
                    <a:lstStyle/>
                    <a:p>
                      <a:pPr algn="l" fontAlgn="b"/>
                      <a:r>
                        <a:rPr lang="es-AR" sz="2400" b="1" i="0" u="none" strike="noStrike" dirty="0">
                          <a:solidFill>
                            <a:srgbClr val="000000"/>
                          </a:solidFill>
                          <a:latin typeface="Calibri"/>
                        </a:rPr>
                        <a:t>Pes</a:t>
                      </a: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s-AR" sz="2400" b="0" i="0" u="none" strike="noStrike">
                          <a:solidFill>
                            <a:srgbClr val="000000"/>
                          </a:solidFill>
                          <a:latin typeface="Calibri"/>
                        </a:rPr>
                        <a:t>10,6 (±3,9)</a:t>
                      </a:r>
                    </a:p>
                  </a:txBody>
                  <a:tcPr marL="12700" marR="12700"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s-AR" sz="2400" b="0" i="0" u="none" strike="noStrike">
                          <a:solidFill>
                            <a:srgbClr val="000000"/>
                          </a:solidFill>
                          <a:latin typeface="Calibri"/>
                        </a:rPr>
                        <a:t>14,3 (±4,4)</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14,9 (±2,7)</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13,5 (±83,1)</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a:noFill/>
                    </a:lnT>
                    <a:lnB>
                      <a:noFill/>
                    </a:lnB>
                  </a:tcPr>
                </a:tc>
              </a:tr>
              <a:tr h="431661">
                <a:tc>
                  <a:txBody>
                    <a:bodyPr/>
                    <a:lstStyle/>
                    <a:p>
                      <a:pPr algn="l" fontAlgn="b"/>
                      <a:r>
                        <a:rPr lang="es-AR" sz="2400" b="1" i="0" u="none" strike="noStrike" dirty="0">
                          <a:solidFill>
                            <a:srgbClr val="000000"/>
                          </a:solidFill>
                          <a:latin typeface="Calibri"/>
                        </a:rPr>
                        <a:t>PTP</a:t>
                      </a: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s-AR" sz="2400" b="0" i="0" u="none" strike="noStrike" dirty="0">
                          <a:solidFill>
                            <a:srgbClr val="000000"/>
                          </a:solidFill>
                          <a:latin typeface="Calibri"/>
                        </a:rPr>
                        <a:t>7,7 (±3,6)</a:t>
                      </a:r>
                    </a:p>
                  </a:txBody>
                  <a:tcPr marL="12700" marR="12700"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s-AR" sz="2400" b="0" i="0" u="none" strike="noStrike">
                          <a:solidFill>
                            <a:srgbClr val="000000"/>
                          </a:solidFill>
                          <a:latin typeface="Calibri"/>
                        </a:rPr>
                        <a:t>12,2 (±4,4)</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13,8 (±2,9)</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12,7 (±3,4)</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a:noFill/>
                    </a:lnT>
                    <a:lnB>
                      <a:noFill/>
                    </a:lnB>
                  </a:tcPr>
                </a:tc>
              </a:tr>
              <a:tr h="431661">
                <a:tc>
                  <a:txBody>
                    <a:bodyPr/>
                    <a:lstStyle/>
                    <a:p>
                      <a:pPr algn="l" fontAlgn="b"/>
                      <a:r>
                        <a:rPr lang="es-AR" sz="2400" b="1" i="0" u="none" strike="noStrike" dirty="0">
                          <a:solidFill>
                            <a:srgbClr val="000000"/>
                          </a:solidFill>
                          <a:latin typeface="Calibri"/>
                        </a:rPr>
                        <a:t>PTP x min</a:t>
                      </a: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s-AR" sz="2400" b="0" i="0" u="none" strike="noStrike" dirty="0">
                          <a:solidFill>
                            <a:srgbClr val="000000"/>
                          </a:solidFill>
                          <a:latin typeface="Calibri"/>
                        </a:rPr>
                        <a:t>209 (±73)</a:t>
                      </a:r>
                    </a:p>
                  </a:txBody>
                  <a:tcPr marL="12700" marR="12700"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s-AR" sz="2400" b="0" i="0" u="none" strike="noStrike">
                          <a:solidFill>
                            <a:srgbClr val="000000"/>
                          </a:solidFill>
                          <a:latin typeface="Calibri"/>
                        </a:rPr>
                        <a:t>304 (±93)</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317 (±69)</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287 (±71)</a:t>
                      </a:r>
                    </a:p>
                  </a:txBody>
                  <a:tcPr marL="12700" marR="12700" marT="9525" marB="0" anchor="ctr">
                    <a:lnL>
                      <a:noFill/>
                    </a:lnL>
                    <a:lnR>
                      <a:noFill/>
                    </a:lnR>
                    <a:lnT>
                      <a:noFill/>
                    </a:lnT>
                    <a:lnB>
                      <a:noFill/>
                    </a:lnB>
                  </a:tcPr>
                </a:tc>
                <a:tc>
                  <a:txBody>
                    <a:bodyPr/>
                    <a:lstStyle/>
                    <a:p>
                      <a:pPr algn="ctr" fontAlgn="t"/>
                      <a:r>
                        <a:rPr lang="es-AR" sz="2400" b="0" i="0" u="none" strike="noStrike">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a:noFill/>
                    </a:lnT>
                    <a:lnB>
                      <a:noFill/>
                    </a:lnB>
                  </a:tcPr>
                </a:tc>
              </a:tr>
              <a:tr h="452216">
                <a:tc>
                  <a:txBody>
                    <a:bodyPr/>
                    <a:lstStyle/>
                    <a:p>
                      <a:pPr algn="ctr" fontAlgn="b"/>
                      <a:r>
                        <a:rPr lang="es-AR" sz="2400" b="1" i="0" u="none" strike="noStrike" dirty="0" smtClean="0">
                          <a:solidFill>
                            <a:srgbClr val="000000"/>
                          </a:solidFill>
                          <a:latin typeface="Calibri"/>
                        </a:rPr>
                        <a:t>PTP </a:t>
                      </a:r>
                      <a:r>
                        <a:rPr lang="es-AR" sz="2400" b="1" i="0" u="none" strike="noStrike" dirty="0">
                          <a:solidFill>
                            <a:srgbClr val="000000"/>
                          </a:solidFill>
                          <a:latin typeface="Calibri"/>
                        </a:rPr>
                        <a:t>x </a:t>
                      </a:r>
                      <a:r>
                        <a:rPr lang="es-AR" sz="2400" b="1" i="0" u="none" strike="noStrike" dirty="0" smtClean="0">
                          <a:solidFill>
                            <a:srgbClr val="000000"/>
                          </a:solidFill>
                          <a:latin typeface="Calibri"/>
                        </a:rPr>
                        <a:t>min/VC</a:t>
                      </a:r>
                      <a:endParaRPr lang="es-AR" sz="2400" b="1" i="0" u="none" strike="noStrike" dirty="0">
                        <a:solidFill>
                          <a:srgbClr val="000000"/>
                        </a:solidFill>
                        <a:latin typeface="Calibri"/>
                      </a:endParaRPr>
                    </a:p>
                  </a:txBody>
                  <a:tcPr marL="12700" marR="12700" marT="952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s-AR" sz="2400" b="0" i="0" u="none" strike="noStrike" dirty="0">
                          <a:solidFill>
                            <a:srgbClr val="000000"/>
                          </a:solidFill>
                          <a:latin typeface="Calibri"/>
                        </a:rPr>
                        <a:t>0,66 (±0,23)</a:t>
                      </a:r>
                    </a:p>
                  </a:txBody>
                  <a:tcPr marL="12700" marR="12700"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s-AR" sz="2400" b="0" i="0" u="none" strike="noStrike" dirty="0">
                          <a:solidFill>
                            <a:srgbClr val="000000"/>
                          </a:solidFill>
                          <a:latin typeface="Calibri"/>
                        </a:rPr>
                        <a:t>0,72 (±0,24)</a:t>
                      </a:r>
                    </a:p>
                  </a:txBody>
                  <a:tcPr marL="12700" marR="1270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s-AR" sz="2400" b="0" i="0" u="none" strike="noStrike" dirty="0">
                          <a:solidFill>
                            <a:srgbClr val="000000"/>
                          </a:solidFill>
                          <a:latin typeface="Calibri"/>
                        </a:rPr>
                        <a:t>0,74 (±0,27)</a:t>
                      </a:r>
                    </a:p>
                  </a:txBody>
                  <a:tcPr marL="12700" marR="1270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s-AR" sz="2400" b="0" i="0" u="none" strike="noStrike" dirty="0">
                          <a:solidFill>
                            <a:srgbClr val="000000"/>
                          </a:solidFill>
                          <a:latin typeface="Calibri"/>
                        </a:rPr>
                        <a:t>0,74 (±0,27)</a:t>
                      </a:r>
                    </a:p>
                  </a:txBody>
                  <a:tcPr marL="12700" marR="1270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s-AR" sz="2400" b="0" i="0" u="none" strike="noStrike" dirty="0">
                          <a:solidFill>
                            <a:srgbClr val="000000"/>
                          </a:solidFill>
                          <a:latin typeface="Calibri"/>
                        </a:rPr>
                        <a:t>&lt;0,001</a:t>
                      </a:r>
                    </a:p>
                  </a:txBody>
                  <a:tcPr marL="12700" marR="12700"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11 Rectángulo"/>
          <p:cNvSpPr>
            <a:spLocks noChangeArrowheads="1"/>
          </p:cNvSpPr>
          <p:nvPr/>
        </p:nvSpPr>
        <p:spPr bwMode="auto">
          <a:xfrm>
            <a:off x="380961" y="1046154"/>
            <a:ext cx="11334751" cy="954087"/>
          </a:xfrm>
          <a:prstGeom prst="rect">
            <a:avLst/>
          </a:prstGeom>
          <a:noFill/>
          <a:ln w="9525">
            <a:noFill/>
            <a:miter lim="800000"/>
            <a:headEnd/>
            <a:tailEnd/>
          </a:ln>
        </p:spPr>
        <p:txBody>
          <a:bodyPr>
            <a:spAutoFit/>
          </a:bodyPr>
          <a:lstStyle/>
          <a:p>
            <a:pPr algn="ctr" eaLnBrk="1" hangingPunct="1">
              <a:defRPr/>
            </a:pPr>
            <a:r>
              <a:rPr lang="es-AR" altLang="es-AR" sz="2800" b="1" dirty="0">
                <a:latin typeface="+mj-lt"/>
              </a:rPr>
              <a:t>Variables fisiológicas y de trabajo respiratorio en las cuatro condiciones medidas</a:t>
            </a:r>
            <a:endParaRPr lang="es-AR" altLang="es-AR" sz="2800" dirty="0">
              <a:latin typeface="+mj-lt"/>
            </a:endParaRPr>
          </a:p>
        </p:txBody>
      </p:sp>
      <p:sp>
        <p:nvSpPr>
          <p:cNvPr id="8" name="7 Rectángulo"/>
          <p:cNvSpPr/>
          <p:nvPr/>
        </p:nvSpPr>
        <p:spPr>
          <a:xfrm>
            <a:off x="95208" y="2466968"/>
            <a:ext cx="12000000" cy="396000"/>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9" name="8 Rectángulo"/>
          <p:cNvSpPr/>
          <p:nvPr/>
        </p:nvSpPr>
        <p:spPr>
          <a:xfrm>
            <a:off x="95208" y="2871784"/>
            <a:ext cx="12000000" cy="396000"/>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10" name="9 Rectángulo"/>
          <p:cNvSpPr/>
          <p:nvPr/>
        </p:nvSpPr>
        <p:spPr>
          <a:xfrm>
            <a:off x="95208" y="3280652"/>
            <a:ext cx="12000000" cy="396000"/>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11" name="10 Rectángulo"/>
          <p:cNvSpPr/>
          <p:nvPr/>
        </p:nvSpPr>
        <p:spPr>
          <a:xfrm>
            <a:off x="95208" y="3690230"/>
            <a:ext cx="12000000" cy="396000"/>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12" name="11 Rectángulo"/>
          <p:cNvSpPr/>
          <p:nvPr/>
        </p:nvSpPr>
        <p:spPr>
          <a:xfrm>
            <a:off x="95208" y="4105280"/>
            <a:ext cx="12000000" cy="428628"/>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13" name="12 Rectángulo"/>
          <p:cNvSpPr/>
          <p:nvPr/>
        </p:nvSpPr>
        <p:spPr>
          <a:xfrm>
            <a:off x="95208" y="4533908"/>
            <a:ext cx="12000000" cy="428628"/>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14" name="13 Rectángulo"/>
          <p:cNvSpPr/>
          <p:nvPr/>
        </p:nvSpPr>
        <p:spPr>
          <a:xfrm>
            <a:off x="95208" y="4981586"/>
            <a:ext cx="12000000" cy="428628"/>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15" name="14 Rectángulo"/>
          <p:cNvSpPr/>
          <p:nvPr/>
        </p:nvSpPr>
        <p:spPr>
          <a:xfrm>
            <a:off x="95208" y="5410214"/>
            <a:ext cx="12000000" cy="428628"/>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16" name="15 Rectángulo"/>
          <p:cNvSpPr/>
          <p:nvPr/>
        </p:nvSpPr>
        <p:spPr>
          <a:xfrm>
            <a:off x="87312" y="5838842"/>
            <a:ext cx="12000000" cy="785818"/>
          </a:xfrm>
          <a:prstGeom prst="rect">
            <a:avLst/>
          </a:prstGeom>
          <a:solidFill>
            <a:srgbClr val="00B050">
              <a:alpha val="25098"/>
            </a:srgb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21564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1" nodeType="clickEffect">
                                  <p:stCondLst>
                                    <p:cond delay="0"/>
                                  </p:stCondLst>
                                  <p:childTnLst>
                                    <p:animEffect transition="out" filter="wipe(left)">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1" nodeType="clickEffect">
                                  <p:stCondLst>
                                    <p:cond delay="0"/>
                                  </p:stCondLst>
                                  <p:childTnLst>
                                    <p:animEffect transition="out" filter="wipe(left)">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8" fill="hold" grpId="1" nodeType="clickEffect">
                                  <p:stCondLst>
                                    <p:cond delay="0"/>
                                  </p:stCondLst>
                                  <p:childTnLst>
                                    <p:animEffect transition="out" filter="wipe(left)">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8" fill="hold" grpId="1" nodeType="clickEffect">
                                  <p:stCondLst>
                                    <p:cond delay="0"/>
                                  </p:stCondLst>
                                  <p:childTnLst>
                                    <p:animEffect transition="out" filter="wipe(left)">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1" nodeType="clickEffect">
                                  <p:stCondLst>
                                    <p:cond delay="0"/>
                                  </p:stCondLst>
                                  <p:childTnLst>
                                    <p:animEffect transition="out" filter="wipe(left)">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8" fill="hold" grpId="1" nodeType="clickEffect">
                                  <p:stCondLst>
                                    <p:cond delay="0"/>
                                  </p:stCondLst>
                                  <p:childTnLst>
                                    <p:animEffect transition="out" filter="wipe(left)">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8" fill="hold" grpId="1" nodeType="clickEffect">
                                  <p:stCondLst>
                                    <p:cond delay="0"/>
                                  </p:stCondLst>
                                  <p:childTnLst>
                                    <p:animEffect transition="out" filter="wipe(left)">
                                      <p:cBhvr>
                                        <p:cTn id="74" dur="500"/>
                                        <p:tgtEl>
                                          <p:spTgt spid="15"/>
                                        </p:tgtEl>
                                      </p:cBhvr>
                                    </p:animEffect>
                                    <p:set>
                                      <p:cBhvr>
                                        <p:cTn id="75" dur="1" fill="hold">
                                          <p:stCondLst>
                                            <p:cond delay="499"/>
                                          </p:stCondLst>
                                        </p:cTn>
                                        <p:tgtEl>
                                          <p:spTgt spid="15"/>
                                        </p:tgtEl>
                                        <p:attrNameLst>
                                          <p:attrName>style.visibility</p:attrName>
                                        </p:attrNameLst>
                                      </p:cBhvr>
                                      <p:to>
                                        <p:strVal val="hidden"/>
                                      </p:to>
                                    </p:se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8" fill="hold" grpId="1" nodeType="clickEffect">
                                  <p:stCondLst>
                                    <p:cond delay="0"/>
                                  </p:stCondLst>
                                  <p:childTnLst>
                                    <p:animEffect transition="out" filter="wipe(left)">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abla y gráficos.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25237" t="25813" r="52601" b="50334"/>
          <a:stretch/>
        </p:blipFill>
        <p:spPr>
          <a:xfrm>
            <a:off x="527382" y="1049834"/>
            <a:ext cx="5528287" cy="2536528"/>
          </a:xfrm>
          <a:prstGeom prst="rect">
            <a:avLst/>
          </a:prstGeom>
        </p:spPr>
      </p:pic>
      <p:pic>
        <p:nvPicPr>
          <p:cNvPr id="5" name="4 Imagen" descr="Tabla y gráficos.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25104" t="50220" r="52610" b="25867"/>
          <a:stretch/>
        </p:blipFill>
        <p:spPr>
          <a:xfrm>
            <a:off x="483838" y="3598408"/>
            <a:ext cx="5576903" cy="2638905"/>
          </a:xfrm>
          <a:prstGeom prst="rect">
            <a:avLst/>
          </a:prstGeom>
        </p:spPr>
      </p:pic>
      <p:pic>
        <p:nvPicPr>
          <p:cNvPr id="6" name="5 Imagen" descr="Tabla y gráficos.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47154" t="25904" r="29756" b="50475"/>
          <a:stretch/>
        </p:blipFill>
        <p:spPr>
          <a:xfrm>
            <a:off x="6183563" y="1073527"/>
            <a:ext cx="5548037" cy="2491062"/>
          </a:xfrm>
          <a:prstGeom prst="rect">
            <a:avLst/>
          </a:prstGeom>
        </p:spPr>
      </p:pic>
      <p:pic>
        <p:nvPicPr>
          <p:cNvPr id="7" name="6 Imagen" descr="Tabla y gráficos.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47154" t="50175" r="29756" b="26352"/>
          <a:stretch/>
        </p:blipFill>
        <p:spPr>
          <a:xfrm>
            <a:off x="6162981" y="3587521"/>
            <a:ext cx="5568619" cy="2560426"/>
          </a:xfrm>
          <a:prstGeom prst="rect">
            <a:avLst/>
          </a:prstGeom>
        </p:spPr>
      </p:pic>
      <p:sp>
        <p:nvSpPr>
          <p:cNvPr id="8" name="7 CuadroTexto"/>
          <p:cNvSpPr txBox="1"/>
          <p:nvPr/>
        </p:nvSpPr>
        <p:spPr>
          <a:xfrm>
            <a:off x="431371" y="6201336"/>
            <a:ext cx="11396240" cy="646331"/>
          </a:xfrm>
          <a:prstGeom prst="rect">
            <a:avLst/>
          </a:prstGeom>
          <a:noFill/>
        </p:spPr>
        <p:txBody>
          <a:bodyPr wrap="square" rtlCol="0">
            <a:spAutoFit/>
          </a:bodyPr>
          <a:lstStyle/>
          <a:p>
            <a:r>
              <a:rPr lang="es-AR" sz="1200" dirty="0" smtClean="0"/>
              <a:t>2- a) Presión esofágica en cada condición; b) Producto presión-tiempo en cada condición; c) Producto presión tiempo en un minuto en cada condición; d) relación entre esfuerzo en un minuto por cada ml de aire movilizado en cada condición.</a:t>
            </a:r>
          </a:p>
          <a:p>
            <a:r>
              <a:rPr lang="es-AR" sz="1200" dirty="0" smtClean="0"/>
              <a:t>Todos los valores expresados en media</a:t>
            </a:r>
            <a:endParaRPr lang="es-AR" sz="1200" dirty="0"/>
          </a:p>
        </p:txBody>
      </p:sp>
      <p:sp>
        <p:nvSpPr>
          <p:cNvPr id="9" name="8 Elipse"/>
          <p:cNvSpPr/>
          <p:nvPr/>
        </p:nvSpPr>
        <p:spPr>
          <a:xfrm>
            <a:off x="2884104" y="1119525"/>
            <a:ext cx="1728192" cy="557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Elipse"/>
          <p:cNvSpPr/>
          <p:nvPr/>
        </p:nvSpPr>
        <p:spPr>
          <a:xfrm>
            <a:off x="2942163" y="3730372"/>
            <a:ext cx="1728192" cy="5357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Elipse"/>
          <p:cNvSpPr/>
          <p:nvPr/>
        </p:nvSpPr>
        <p:spPr>
          <a:xfrm>
            <a:off x="8537850" y="1522393"/>
            <a:ext cx="480053" cy="39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Elipse"/>
          <p:cNvSpPr/>
          <p:nvPr/>
        </p:nvSpPr>
        <p:spPr>
          <a:xfrm>
            <a:off x="10739134" y="1411035"/>
            <a:ext cx="480053" cy="39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Elipse"/>
          <p:cNvSpPr/>
          <p:nvPr/>
        </p:nvSpPr>
        <p:spPr>
          <a:xfrm>
            <a:off x="7757211" y="4469011"/>
            <a:ext cx="480053" cy="39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Elipse"/>
          <p:cNvSpPr/>
          <p:nvPr/>
        </p:nvSpPr>
        <p:spPr>
          <a:xfrm>
            <a:off x="10771494" y="4829051"/>
            <a:ext cx="480053" cy="39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Elipse"/>
          <p:cNvSpPr/>
          <p:nvPr/>
        </p:nvSpPr>
        <p:spPr>
          <a:xfrm>
            <a:off x="9785988" y="3810053"/>
            <a:ext cx="480053" cy="39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Elipse"/>
          <p:cNvSpPr/>
          <p:nvPr/>
        </p:nvSpPr>
        <p:spPr>
          <a:xfrm>
            <a:off x="8767823" y="3964955"/>
            <a:ext cx="480053" cy="39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 Título"/>
          <p:cNvSpPr>
            <a:spLocks noGrp="1"/>
          </p:cNvSpPr>
          <p:nvPr>
            <p:ph type="title"/>
          </p:nvPr>
        </p:nvSpPr>
        <p:spPr>
          <a:xfrm>
            <a:off x="47328" y="-27384"/>
            <a:ext cx="6720747" cy="782960"/>
          </a:xfrm>
        </p:spPr>
        <p:txBody>
          <a:bodyPr>
            <a:noAutofit/>
          </a:bodyPr>
          <a:lstStyle/>
          <a:p>
            <a:pPr algn="l"/>
            <a:r>
              <a:rPr lang="es-ES" sz="1000" b="1" dirty="0"/>
              <a:t>INFLUENCIA DE LA CÁNULA DE TRAQUEOSTOMÍA EN EL TRABAJO RESPIRATORIO. </a:t>
            </a:r>
            <a:br>
              <a:rPr lang="es-ES" sz="1000" b="1" dirty="0"/>
            </a:br>
            <a:r>
              <a:rPr lang="es-ES" sz="1000" b="1" dirty="0"/>
              <a:t>COMPARACIÓN PRE Y POST DECANULACIÓN</a:t>
            </a:r>
            <a:endParaRPr lang="es-AR" sz="1000" dirty="0"/>
          </a:p>
        </p:txBody>
      </p:sp>
      <p:sp>
        <p:nvSpPr>
          <p:cNvPr id="19" name="18 CuadroTexto"/>
          <p:cNvSpPr txBox="1"/>
          <p:nvPr/>
        </p:nvSpPr>
        <p:spPr>
          <a:xfrm>
            <a:off x="143339" y="548681"/>
            <a:ext cx="4635884" cy="430887"/>
          </a:xfrm>
          <a:prstGeom prst="rect">
            <a:avLst/>
          </a:prstGeom>
          <a:noFill/>
        </p:spPr>
        <p:txBody>
          <a:bodyPr wrap="none" rtlCol="0">
            <a:spAutoFit/>
          </a:bodyPr>
          <a:lstStyle/>
          <a:p>
            <a:r>
              <a:rPr lang="es-AR" sz="2200" dirty="0" smtClean="0"/>
              <a:t>Análisis post hoc-</a:t>
            </a:r>
            <a:r>
              <a:rPr lang="es-AR" sz="2200" dirty="0"/>
              <a:t>prueba </a:t>
            </a:r>
            <a:r>
              <a:rPr lang="es-AR" sz="2200" dirty="0" err="1" smtClean="0"/>
              <a:t>Games</a:t>
            </a:r>
            <a:r>
              <a:rPr lang="es-AR" sz="2200" dirty="0" smtClean="0"/>
              <a:t> </a:t>
            </a:r>
            <a:r>
              <a:rPr lang="es-AR" sz="2200" dirty="0" err="1" smtClean="0"/>
              <a:t>Howel</a:t>
            </a:r>
            <a:endParaRPr lang="es-AR" sz="2200" dirty="0"/>
          </a:p>
        </p:txBody>
      </p:sp>
    </p:spTree>
    <p:extLst>
      <p:ext uri="{BB962C8B-B14F-4D97-AF65-F5344CB8AC3E}">
        <p14:creationId xmlns:p14="http://schemas.microsoft.com/office/powerpoint/2010/main" val="88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9" presetClass="emph" presetSubtype="0" nodeType="withEffect">
                                  <p:stCondLst>
                                    <p:cond delay="0"/>
                                  </p:stCondLst>
                                  <p:childTnLst>
                                    <p:set>
                                      <p:cBhvr rctx="PPT">
                                        <p:cTn id="20" dur="indefinite"/>
                                        <p:tgtEl>
                                          <p:spTgt spid="4"/>
                                        </p:tgtEl>
                                        <p:attrNameLst>
                                          <p:attrName>style.opacity</p:attrName>
                                        </p:attrNameLst>
                                      </p:cBhvr>
                                      <p:to>
                                        <p:strVal val="0.5"/>
                                      </p:to>
                                    </p:set>
                                    <p:animEffect filter="image" prLst="opacity: 0.5">
                                      <p:cBhvr rctx="IE">
                                        <p:cTn id="21" dur="indefinite"/>
                                        <p:tgtEl>
                                          <p:spTgt spid="4"/>
                                        </p:tgtEl>
                                      </p:cBhvr>
                                    </p:animEffect>
                                  </p:childTnLst>
                                </p:cTn>
                              </p:par>
                              <p:par>
                                <p:cTn id="22" presetID="9" presetClass="emph" presetSubtype="0" nodeType="withEffect">
                                  <p:stCondLst>
                                    <p:cond delay="0"/>
                                  </p:stCondLst>
                                  <p:childTnLst>
                                    <p:set>
                                      <p:cBhvr rctx="PPT">
                                        <p:cTn id="23" dur="indefinite"/>
                                        <p:tgtEl>
                                          <p:spTgt spid="5"/>
                                        </p:tgtEl>
                                        <p:attrNameLst>
                                          <p:attrName>style.opacity</p:attrName>
                                        </p:attrNameLst>
                                      </p:cBhvr>
                                      <p:to>
                                        <p:strVal val="0.5"/>
                                      </p:to>
                                    </p:set>
                                    <p:animEffect filter="image" prLst="opacity: 0.5">
                                      <p:cBhvr rctx="IE">
                                        <p:cTn id="24" dur="indefinite"/>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0" presetClass="entr" presetSubtype="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9" presetClass="emph" presetSubtype="0" nodeType="withEffect">
                                  <p:stCondLst>
                                    <p:cond delay="0"/>
                                  </p:stCondLst>
                                  <p:childTnLst>
                                    <p:set>
                                      <p:cBhvr rctx="PPT">
                                        <p:cTn id="41" dur="indefinite"/>
                                        <p:tgtEl>
                                          <p:spTgt spid="6"/>
                                        </p:tgtEl>
                                        <p:attrNameLst>
                                          <p:attrName>style.opacity</p:attrName>
                                        </p:attrNameLst>
                                      </p:cBhvr>
                                      <p:to>
                                        <p:strVal val="0.5"/>
                                      </p:to>
                                    </p:set>
                                    <p:animEffect filter="image" prLst="opacity: 0.5">
                                      <p:cBhvr rctx="IE">
                                        <p:cTn id="42" dur="indefinite"/>
                                        <p:tgtEl>
                                          <p:spTgt spid="6"/>
                                        </p:tgtEl>
                                      </p:cBhvr>
                                    </p:animEffec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lecha abajo"/>
          <p:cNvSpPr/>
          <p:nvPr/>
        </p:nvSpPr>
        <p:spPr>
          <a:xfrm rot="10800000">
            <a:off x="5048243" y="4214818"/>
            <a:ext cx="2095515" cy="1357322"/>
          </a:xfrm>
          <a:prstGeom prst="downArrow">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a:p>
        </p:txBody>
      </p:sp>
      <p:sp>
        <p:nvSpPr>
          <p:cNvPr id="10" name="9 Flecha abajo"/>
          <p:cNvSpPr/>
          <p:nvPr/>
        </p:nvSpPr>
        <p:spPr>
          <a:xfrm>
            <a:off x="5048243" y="2857496"/>
            <a:ext cx="2095515" cy="135732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p>
        </p:txBody>
      </p:sp>
      <p:sp>
        <p:nvSpPr>
          <p:cNvPr id="2" name="1 Título"/>
          <p:cNvSpPr>
            <a:spLocks noGrp="1"/>
          </p:cNvSpPr>
          <p:nvPr>
            <p:ph type="title"/>
          </p:nvPr>
        </p:nvSpPr>
        <p:spPr>
          <a:xfrm>
            <a:off x="609600" y="428612"/>
            <a:ext cx="10972800" cy="1143000"/>
          </a:xfrm>
        </p:spPr>
        <p:txBody>
          <a:bodyPr/>
          <a:lstStyle/>
          <a:p>
            <a:r>
              <a:rPr lang="es-AR" dirty="0" smtClean="0"/>
              <a:t>Discusión</a:t>
            </a:r>
            <a:endParaRPr lang="es-AR" dirty="0"/>
          </a:p>
        </p:txBody>
      </p:sp>
      <p:sp>
        <p:nvSpPr>
          <p:cNvPr id="5" name="4 Rectángulo redondeado"/>
          <p:cNvSpPr/>
          <p:nvPr/>
        </p:nvSpPr>
        <p:spPr>
          <a:xfrm>
            <a:off x="95252" y="1643051"/>
            <a:ext cx="11906249" cy="1433513"/>
          </a:xfrm>
          <a:prstGeom prst="roundRect">
            <a:avLst/>
          </a:prstGeom>
          <a:solidFill>
            <a:schemeClr val="accent6">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es-AR" altLang="es-AR" sz="2800" dirty="0" smtClean="0">
                <a:solidFill>
                  <a:schemeClr val="tx1"/>
                </a:solidFill>
              </a:rPr>
              <a:t>Aumento del trabajo respiratorio ventilando por VAS al comparar con ventilar a través de la cánula de TQT </a:t>
            </a:r>
            <a:endParaRPr lang="es-AR" sz="2800" dirty="0"/>
          </a:p>
        </p:txBody>
      </p:sp>
      <p:sp>
        <p:nvSpPr>
          <p:cNvPr id="7" name="6 Rectángulo"/>
          <p:cNvSpPr>
            <a:spLocks noChangeArrowheads="1"/>
          </p:cNvSpPr>
          <p:nvPr/>
        </p:nvSpPr>
        <p:spPr bwMode="auto">
          <a:xfrm>
            <a:off x="380960" y="6150138"/>
            <a:ext cx="11430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s-AR" sz="2000" dirty="0" err="1" smtClean="0"/>
              <a:t>Chadda</a:t>
            </a:r>
            <a:r>
              <a:rPr lang="en-US" altLang="es-AR" sz="2000" dirty="0"/>
              <a:t> </a:t>
            </a:r>
            <a:r>
              <a:rPr lang="en-US" altLang="es-AR" sz="2000" dirty="0" smtClean="0"/>
              <a:t>et al. </a:t>
            </a:r>
            <a:r>
              <a:rPr lang="en-US" altLang="es-AR" sz="2000" dirty="0"/>
              <a:t>Physiological effects of </a:t>
            </a:r>
            <a:r>
              <a:rPr lang="en-US" altLang="es-AR" sz="2000" dirty="0" err="1"/>
              <a:t>decannulation</a:t>
            </a:r>
            <a:r>
              <a:rPr lang="en-US" altLang="es-AR" sz="2000" dirty="0"/>
              <a:t> in </a:t>
            </a:r>
            <a:r>
              <a:rPr lang="en-US" altLang="es-AR" sz="2000" dirty="0" err="1"/>
              <a:t>tracheostomized</a:t>
            </a:r>
            <a:r>
              <a:rPr lang="en-US" altLang="es-AR" sz="2000" dirty="0"/>
              <a:t> patients. </a:t>
            </a:r>
            <a:r>
              <a:rPr lang="en-US" altLang="es-AR" sz="2000" dirty="0" smtClean="0"/>
              <a:t>Intensive </a:t>
            </a:r>
            <a:r>
              <a:rPr lang="en-US" altLang="es-AR" sz="2000" dirty="0"/>
              <a:t>Care Med (2002</a:t>
            </a:r>
            <a:r>
              <a:rPr lang="en-US" altLang="es-AR" sz="2000" dirty="0" smtClean="0"/>
              <a:t>).</a:t>
            </a:r>
            <a:endParaRPr lang="es-AR" altLang="es-AR" sz="2000" dirty="0"/>
          </a:p>
        </p:txBody>
      </p:sp>
      <p:sp>
        <p:nvSpPr>
          <p:cNvPr id="8" name="1 Título"/>
          <p:cNvSpPr txBox="1">
            <a:spLocks/>
          </p:cNvSpPr>
          <p:nvPr/>
        </p:nvSpPr>
        <p:spPr bwMode="auto">
          <a:xfrm>
            <a:off x="46567" y="-26988"/>
            <a:ext cx="672253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AR" sz="1000" b="1" i="0" u="none" strike="noStrike" kern="1200" cap="none" spc="0" normalizeH="0" baseline="0" noProof="0" smtClean="0">
                <a:ln>
                  <a:noFill/>
                </a:ln>
                <a:solidFill>
                  <a:schemeClr val="tx1"/>
                </a:solidFill>
                <a:effectLst/>
                <a:uLnTx/>
                <a:uFillTx/>
                <a:latin typeface="+mj-lt"/>
                <a:ea typeface="+mj-ea"/>
                <a:cs typeface="+mj-cs"/>
              </a:rPr>
              <a:t>INFLUENCIA DE LA CÁNULA DE TRAQUEOSTOMÍA EN EL TRABAJO RESPIRATORIO. </a:t>
            </a:r>
            <a:br>
              <a:rPr kumimoji="0" lang="es-ES" altLang="es-AR" sz="1000" b="1" i="0" u="none" strike="noStrike" kern="1200" cap="none" spc="0" normalizeH="0" baseline="0" noProof="0" smtClean="0">
                <a:ln>
                  <a:noFill/>
                </a:ln>
                <a:solidFill>
                  <a:schemeClr val="tx1"/>
                </a:solidFill>
                <a:effectLst/>
                <a:uLnTx/>
                <a:uFillTx/>
                <a:latin typeface="+mj-lt"/>
                <a:ea typeface="+mj-ea"/>
                <a:cs typeface="+mj-cs"/>
              </a:rPr>
            </a:br>
            <a:r>
              <a:rPr kumimoji="0" lang="es-ES" altLang="es-AR" sz="1000" b="1" i="0" u="none" strike="noStrike" kern="1200" cap="none" spc="0" normalizeH="0" baseline="0" noProof="0" smtClean="0">
                <a:ln>
                  <a:noFill/>
                </a:ln>
                <a:solidFill>
                  <a:schemeClr val="tx1"/>
                </a:solidFill>
                <a:effectLst/>
                <a:uLnTx/>
                <a:uFillTx/>
                <a:latin typeface="+mj-lt"/>
                <a:ea typeface="+mj-ea"/>
                <a:cs typeface="+mj-cs"/>
              </a:rPr>
              <a:t>COMPARACIÓN PRE Y POST DECANULACIÓN</a:t>
            </a:r>
            <a:endParaRPr kumimoji="0" lang="es-AR" altLang="es-AR" sz="1000" b="0" i="0" u="none" strike="noStrike" kern="1200" cap="none" spc="0" normalizeH="0" baseline="0" noProof="0" smtClean="0">
              <a:ln>
                <a:noFill/>
              </a:ln>
              <a:solidFill>
                <a:schemeClr val="tx1"/>
              </a:solidFill>
              <a:effectLst/>
              <a:uLnTx/>
              <a:uFillTx/>
              <a:latin typeface="+mj-lt"/>
              <a:ea typeface="+mj-ea"/>
              <a:cs typeface="+mj-cs"/>
            </a:endParaRPr>
          </a:p>
        </p:txBody>
      </p:sp>
      <p:pic>
        <p:nvPicPr>
          <p:cNvPr id="9" name="4 Marcador de contenid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3984" y="1"/>
            <a:ext cx="1488016"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a:spLocks noChangeArrowheads="1"/>
          </p:cNvSpPr>
          <p:nvPr/>
        </p:nvSpPr>
        <p:spPr bwMode="auto">
          <a:xfrm>
            <a:off x="2957704" y="4732338"/>
            <a:ext cx="63639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4000" b="1" dirty="0"/>
              <a:t>Aumento del espacio muerto</a:t>
            </a:r>
          </a:p>
        </p:txBody>
      </p:sp>
      <p:sp>
        <p:nvSpPr>
          <p:cNvPr id="12" name="11 Rectángulo redondeado"/>
          <p:cNvSpPr/>
          <p:nvPr/>
        </p:nvSpPr>
        <p:spPr>
          <a:xfrm>
            <a:off x="285709" y="4500571"/>
            <a:ext cx="11709400" cy="1357313"/>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AR" altLang="es-AR" sz="2800" dirty="0" smtClean="0">
                <a:solidFill>
                  <a:schemeClr val="tx1"/>
                </a:solidFill>
              </a:rPr>
              <a:t>Aumento en el trabajo respiratorio que genera ventilar a través de la VAS con cánula de TQT con balón desinflado y ocluida y con cánula sin balón ocluida. </a:t>
            </a:r>
            <a:endParaRPr lang="es-AR" sz="2800" dirty="0"/>
          </a:p>
        </p:txBody>
      </p:sp>
      <p:sp>
        <p:nvSpPr>
          <p:cNvPr id="17" name="16 Flecha abajo"/>
          <p:cNvSpPr/>
          <p:nvPr/>
        </p:nvSpPr>
        <p:spPr>
          <a:xfrm rot="10800000">
            <a:off x="5048243" y="2309803"/>
            <a:ext cx="2095515" cy="1357322"/>
          </a:xfrm>
          <a:prstGeom prst="downArrow">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a:p>
        </p:txBody>
      </p:sp>
      <p:sp>
        <p:nvSpPr>
          <p:cNvPr id="16" name="15 Rectángulo redondeado"/>
          <p:cNvSpPr/>
          <p:nvPr/>
        </p:nvSpPr>
        <p:spPr>
          <a:xfrm>
            <a:off x="425491" y="3249618"/>
            <a:ext cx="11430000" cy="927100"/>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altLang="es-AR" sz="2800" dirty="0" err="1" smtClean="0">
                <a:solidFill>
                  <a:schemeClr val="tx1"/>
                </a:solidFill>
              </a:rPr>
              <a:t>Aumento</a:t>
            </a:r>
            <a:r>
              <a:rPr lang="en-US" altLang="es-AR" sz="2800" dirty="0" smtClean="0">
                <a:solidFill>
                  <a:schemeClr val="tx1"/>
                </a:solidFill>
              </a:rPr>
              <a:t> de la </a:t>
            </a:r>
            <a:r>
              <a:rPr lang="en-US" altLang="es-AR" sz="2800" dirty="0" err="1" smtClean="0">
                <a:solidFill>
                  <a:schemeClr val="tx1"/>
                </a:solidFill>
              </a:rPr>
              <a:t>resistencia</a:t>
            </a:r>
            <a:r>
              <a:rPr lang="en-US" altLang="es-AR" sz="2800" dirty="0" smtClean="0">
                <a:solidFill>
                  <a:schemeClr val="tx1"/>
                </a:solidFill>
              </a:rPr>
              <a:t> al </a:t>
            </a:r>
            <a:r>
              <a:rPr lang="en-US" altLang="es-AR" sz="2800" dirty="0" err="1" smtClean="0">
                <a:solidFill>
                  <a:schemeClr val="tx1"/>
                </a:solidFill>
              </a:rPr>
              <a:t>flujo</a:t>
            </a:r>
            <a:r>
              <a:rPr lang="en-US" altLang="es-AR" sz="2800" dirty="0" smtClean="0">
                <a:solidFill>
                  <a:schemeClr val="tx1"/>
                </a:solidFill>
              </a:rPr>
              <a:t> </a:t>
            </a:r>
            <a:r>
              <a:rPr lang="en-US" altLang="es-AR" sz="2800" dirty="0" err="1" smtClean="0">
                <a:solidFill>
                  <a:schemeClr val="tx1"/>
                </a:solidFill>
              </a:rPr>
              <a:t>por</a:t>
            </a:r>
            <a:r>
              <a:rPr lang="en-US" altLang="es-AR" sz="2800" dirty="0" smtClean="0">
                <a:solidFill>
                  <a:schemeClr val="tx1"/>
                </a:solidFill>
              </a:rPr>
              <a:t> el </a:t>
            </a:r>
            <a:r>
              <a:rPr lang="en-US" altLang="es-AR" sz="2800" dirty="0" err="1" smtClean="0">
                <a:solidFill>
                  <a:schemeClr val="tx1"/>
                </a:solidFill>
              </a:rPr>
              <a:t>espacio</a:t>
            </a:r>
            <a:r>
              <a:rPr lang="en-US" altLang="es-AR" sz="2800" dirty="0" smtClean="0">
                <a:solidFill>
                  <a:schemeClr val="tx1"/>
                </a:solidFill>
              </a:rPr>
              <a:t> </a:t>
            </a:r>
            <a:r>
              <a:rPr lang="en-US" altLang="es-AR" sz="2800" dirty="0" err="1" smtClean="0">
                <a:solidFill>
                  <a:schemeClr val="tx1"/>
                </a:solidFill>
              </a:rPr>
              <a:t>reducido</a:t>
            </a:r>
            <a:r>
              <a:rPr lang="en-US" altLang="es-AR" sz="2800" dirty="0" smtClean="0">
                <a:solidFill>
                  <a:schemeClr val="tx1"/>
                </a:solidFill>
              </a:rPr>
              <a:t> </a:t>
            </a:r>
            <a:r>
              <a:rPr lang="en-US" altLang="es-AR" sz="2800" dirty="0" err="1" smtClean="0">
                <a:solidFill>
                  <a:schemeClr val="tx1"/>
                </a:solidFill>
              </a:rPr>
              <a:t>peri-cánula</a:t>
            </a:r>
            <a:r>
              <a:rPr lang="en-US" altLang="es-AR" sz="2800" dirty="0" smtClean="0">
                <a:solidFill>
                  <a:schemeClr val="tx1"/>
                </a:solidFill>
              </a:rPr>
              <a:t> de TQT</a:t>
            </a:r>
            <a:endParaRPr lang="es-AR" sz="2800" b="1" dirty="0">
              <a:solidFill>
                <a:schemeClr val="tx1"/>
              </a:solidFill>
            </a:endParaRPr>
          </a:p>
        </p:txBody>
      </p:sp>
      <p:sp>
        <p:nvSpPr>
          <p:cNvPr id="19" name="18 Rectángulo redondeado"/>
          <p:cNvSpPr/>
          <p:nvPr/>
        </p:nvSpPr>
        <p:spPr>
          <a:xfrm>
            <a:off x="1117565" y="1519224"/>
            <a:ext cx="10001320"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AR" altLang="es-AR" sz="3200" b="1" dirty="0" smtClean="0"/>
              <a:t>Menor PTP.min/VC en las condiciones 1 y 4</a:t>
            </a:r>
            <a:endParaRPr lang="es-AR" sz="3200" dirty="0"/>
          </a:p>
        </p:txBody>
      </p:sp>
      <p:sp>
        <p:nvSpPr>
          <p:cNvPr id="22" name="21 Rectángulo redondeado"/>
          <p:cNvSpPr/>
          <p:nvPr/>
        </p:nvSpPr>
        <p:spPr>
          <a:xfrm>
            <a:off x="387309" y="1295386"/>
            <a:ext cx="11430080" cy="1009656"/>
          </a:xfrm>
          <a:prstGeom prst="round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AR" altLang="es-AR" sz="3200" b="1" dirty="0" smtClean="0"/>
              <a:t>Diámetros externos mayores en las </a:t>
            </a:r>
          </a:p>
          <a:p>
            <a:pPr algn="ctr"/>
            <a:r>
              <a:rPr lang="es-AR" altLang="es-AR" sz="3200" b="1" dirty="0" smtClean="0"/>
              <a:t>cánulas sin balón</a:t>
            </a:r>
            <a:endParaRPr lang="es-AR" sz="3200" dirty="0"/>
          </a:p>
        </p:txBody>
      </p:sp>
    </p:spTree>
    <p:extLst>
      <p:ext uri="{BB962C8B-B14F-4D97-AF65-F5344CB8AC3E}">
        <p14:creationId xmlns:p14="http://schemas.microsoft.com/office/powerpoint/2010/main" val="40463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11"/>
                                        </p:tgtEl>
                                      </p:cBhvr>
                                    </p:animEffect>
                                    <p:set>
                                      <p:cBhvr>
                                        <p:cTn id="26" dur="1" fill="hold">
                                          <p:stCondLst>
                                            <p:cond delay="1999"/>
                                          </p:stCondLst>
                                        </p:cTn>
                                        <p:tgtEl>
                                          <p:spTgt spid="1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7"/>
                                        </p:tgtEl>
                                      </p:cBhvr>
                                    </p:animEffect>
                                    <p:set>
                                      <p:cBhvr>
                                        <p:cTn id="29" dur="1" fill="hold">
                                          <p:stCondLst>
                                            <p:cond delay="19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par>
                                <p:cTn id="36" presetID="42" presetClass="path" presetSubtype="0" accel="50000" decel="50000" fill="hold" grpId="1" nodeType="withEffect">
                                  <p:stCondLst>
                                    <p:cond delay="0"/>
                                  </p:stCondLst>
                                  <p:childTnLst>
                                    <p:animMotion origin="layout" path="M 4.16667E-6 -2.59259E-6 L -0.00365 0.12292 " pathEditMode="relative" rAng="0" ptsTypes="AA">
                                      <p:cBhvr>
                                        <p:cTn id="37" dur="2000" fill="hold"/>
                                        <p:tgtEl>
                                          <p:spTgt spid="12"/>
                                        </p:tgtEl>
                                        <p:attrNameLst>
                                          <p:attrName>ppt_x</p:attrName>
                                          <p:attrName>ppt_y</p:attrName>
                                        </p:attrNameLst>
                                      </p:cBhvr>
                                      <p:rCtr x="-200" y="6100"/>
                                    </p:animMotion>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10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2000"/>
                                        <p:tgtEl>
                                          <p:spTgt spid="16"/>
                                        </p:tgtEl>
                                      </p:cBhvr>
                                    </p:animEffect>
                                  </p:childTnLst>
                                </p:cTn>
                              </p:par>
                            </p:childTnLst>
                          </p:cTn>
                        </p:par>
                        <p:par>
                          <p:cTn id="45" fill="hold">
                            <p:stCondLst>
                              <p:cond delay="4000"/>
                            </p:stCondLst>
                            <p:childTnLst>
                              <p:par>
                                <p:cTn id="46" presetID="22" presetClass="entr" presetSubtype="4" fill="hold" grpId="0" nodeType="afterEffect">
                                  <p:stCondLst>
                                    <p:cond delay="50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1000"/>
                                        <p:tgtEl>
                                          <p:spTgt spid="17"/>
                                        </p:tgtEl>
                                      </p:cBhvr>
                                    </p:animEffect>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0" grpId="1" animBg="1"/>
      <p:bldP spid="5" grpId="0" animBg="1"/>
      <p:bldP spid="7" grpId="0"/>
      <p:bldP spid="7" grpId="1"/>
      <p:bldP spid="11" grpId="0"/>
      <p:bldP spid="11" grpId="1"/>
      <p:bldP spid="12" grpId="0" animBg="1"/>
      <p:bldP spid="12" grpId="1" animBg="1"/>
      <p:bldP spid="17" grpId="0" animBg="1"/>
      <p:bldP spid="16" grpId="0" animBg="1"/>
      <p:bldP spid="19"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1 Título"/>
          <p:cNvSpPr>
            <a:spLocks noGrp="1"/>
          </p:cNvSpPr>
          <p:nvPr>
            <p:ph type="title"/>
          </p:nvPr>
        </p:nvSpPr>
        <p:spPr>
          <a:xfrm>
            <a:off x="46567" y="-26988"/>
            <a:ext cx="6722533" cy="782638"/>
          </a:xfrm>
        </p:spPr>
        <p:txBody>
          <a:bodyPr/>
          <a:lstStyle/>
          <a:p>
            <a:pPr algn="l" eaLnBrk="1" hangingPunct="1"/>
            <a:r>
              <a:rPr lang="es-ES" altLang="es-AR" sz="1000" b="1" smtClean="0"/>
              <a:t>INFLUENCIA DE LA CÁNULA DE TRAQUEOSTOMÍA EN EL TRABAJO RESPIRATORIO. </a:t>
            </a:r>
            <a:br>
              <a:rPr lang="es-ES" altLang="es-AR" sz="1000" b="1" smtClean="0"/>
            </a:br>
            <a:r>
              <a:rPr lang="es-ES" altLang="es-AR" sz="1000" b="1" smtClean="0"/>
              <a:t>COMPARACIÓN PRE Y POST DECANULACIÓN</a:t>
            </a:r>
            <a:endParaRPr lang="es-AR" altLang="es-AR" sz="1000" smtClean="0"/>
          </a:p>
        </p:txBody>
      </p:sp>
      <p:pic>
        <p:nvPicPr>
          <p:cNvPr id="39940" name="4 Marcador de contenid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3984" y="1"/>
            <a:ext cx="1488016"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a:spLocks noChangeArrowheads="1"/>
          </p:cNvSpPr>
          <p:nvPr/>
        </p:nvSpPr>
        <p:spPr bwMode="auto">
          <a:xfrm>
            <a:off x="761965" y="5583243"/>
            <a:ext cx="10477572" cy="954107"/>
          </a:xfrm>
          <a:prstGeom prst="rect">
            <a:avLst/>
          </a:prstGeom>
          <a:solidFill>
            <a:schemeClr val="accent4">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s-AR" altLang="es-AR" sz="2800" b="1" dirty="0">
                <a:solidFill>
                  <a:schemeClr val="tx1"/>
                </a:solidFill>
                <a:latin typeface="+mj-lt"/>
              </a:rPr>
              <a:t>Sin diferencia significativa en el trabajo respiratorio</a:t>
            </a:r>
          </a:p>
          <a:p>
            <a:pPr algn="ctr" eaLnBrk="1" hangingPunct="1">
              <a:defRPr/>
            </a:pPr>
            <a:r>
              <a:rPr lang="es-AR" altLang="es-AR" sz="2800" b="1" dirty="0">
                <a:solidFill>
                  <a:schemeClr val="tx1"/>
                </a:solidFill>
                <a:latin typeface="+mj-lt"/>
              </a:rPr>
              <a:t>(Pes, PTP.min)</a:t>
            </a:r>
          </a:p>
        </p:txBody>
      </p:sp>
      <p:graphicFrame>
        <p:nvGraphicFramePr>
          <p:cNvPr id="11" name="10 Diagrama"/>
          <p:cNvGraphicFramePr/>
          <p:nvPr>
            <p:extLst>
              <p:ext uri="{D42A27DB-BD31-4B8C-83A1-F6EECF244321}">
                <p14:modId xmlns:p14="http://schemas.microsoft.com/office/powerpoint/2010/main" val="1011266857"/>
              </p:ext>
            </p:extLst>
          </p:nvPr>
        </p:nvGraphicFramePr>
        <p:xfrm>
          <a:off x="380960" y="2000240"/>
          <a:ext cx="11334787" cy="3357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Rectángulo"/>
          <p:cNvSpPr/>
          <p:nvPr/>
        </p:nvSpPr>
        <p:spPr>
          <a:xfrm>
            <a:off x="4191000" y="2786064"/>
            <a:ext cx="7334251" cy="1000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5" name="14 Rectángulo"/>
          <p:cNvSpPr/>
          <p:nvPr/>
        </p:nvSpPr>
        <p:spPr>
          <a:xfrm>
            <a:off x="4191000" y="3857625"/>
            <a:ext cx="7334251" cy="9286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6" name="15 Rectángulo"/>
          <p:cNvSpPr/>
          <p:nvPr/>
        </p:nvSpPr>
        <p:spPr>
          <a:xfrm>
            <a:off x="190500" y="5072064"/>
            <a:ext cx="11811000"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dirty="0">
              <a:ln>
                <a:solidFill>
                  <a:schemeClr val="bg1"/>
                </a:solidFill>
              </a:ln>
            </a:endParaRPr>
          </a:p>
        </p:txBody>
      </p:sp>
      <p:sp>
        <p:nvSpPr>
          <p:cNvPr id="10" name="1 Título"/>
          <p:cNvSpPr txBox="1">
            <a:spLocks/>
          </p:cNvSpPr>
          <p:nvPr/>
        </p:nvSpPr>
        <p:spPr bwMode="auto">
          <a:xfrm>
            <a:off x="609600" y="428612"/>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4400" b="0" i="0" u="none" strike="noStrike" kern="1200" cap="none" spc="0" normalizeH="0" baseline="0" noProof="0" smtClean="0">
                <a:ln>
                  <a:noFill/>
                </a:ln>
                <a:solidFill>
                  <a:schemeClr val="tx1"/>
                </a:solidFill>
                <a:effectLst/>
                <a:uLnTx/>
                <a:uFillTx/>
                <a:latin typeface="+mj-lt"/>
                <a:ea typeface="+mj-ea"/>
                <a:cs typeface="+mj-cs"/>
              </a:rPr>
              <a:t>Discusión</a:t>
            </a:r>
            <a:endParaRPr kumimoji="0" lang="es-A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61558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1 Título"/>
          <p:cNvSpPr>
            <a:spLocks noGrp="1"/>
          </p:cNvSpPr>
          <p:nvPr>
            <p:ph type="title"/>
          </p:nvPr>
        </p:nvSpPr>
        <p:spPr>
          <a:xfrm>
            <a:off x="46567" y="-26988"/>
            <a:ext cx="6722533" cy="782638"/>
          </a:xfrm>
        </p:spPr>
        <p:txBody>
          <a:bodyPr/>
          <a:lstStyle/>
          <a:p>
            <a:pPr algn="l" eaLnBrk="1" hangingPunct="1"/>
            <a:r>
              <a:rPr lang="es-ES" altLang="es-AR" sz="1000" b="1" smtClean="0"/>
              <a:t>INFLUENCIA DE LA CÁNULA DE TRAQUEOSTOMÍA EN EL TRABAJO RESPIRATORIO. </a:t>
            </a:r>
            <a:br>
              <a:rPr lang="es-ES" altLang="es-AR" sz="1000" b="1" smtClean="0"/>
            </a:br>
            <a:r>
              <a:rPr lang="es-ES" altLang="es-AR" sz="1000" b="1" smtClean="0"/>
              <a:t>COMPARACIÓN PRE Y POST DECANULACIÓN</a:t>
            </a:r>
            <a:endParaRPr lang="es-AR" altLang="es-AR" sz="1000" smtClean="0"/>
          </a:p>
        </p:txBody>
      </p:sp>
      <p:pic>
        <p:nvPicPr>
          <p:cNvPr id="41988" name="4 Marcador de contenid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3984" y="1"/>
            <a:ext cx="1488016"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26"/>
          <p:cNvSpPr>
            <a:spLocks noChangeArrowheads="1"/>
          </p:cNvSpPr>
          <p:nvPr/>
        </p:nvSpPr>
        <p:spPr bwMode="auto">
          <a:xfrm>
            <a:off x="2821517" y="2238376"/>
            <a:ext cx="2139949" cy="2994025"/>
          </a:xfrm>
          <a:custGeom>
            <a:avLst/>
            <a:gdLst>
              <a:gd name="T0" fmla="*/ 2147483647 w 20056"/>
              <a:gd name="T1" fmla="*/ 2147483647 h 45404"/>
              <a:gd name="T2" fmla="*/ 2147483647 w 20056"/>
              <a:gd name="T3" fmla="*/ 0 h 45404"/>
              <a:gd name="T4" fmla="*/ 2147483647 w 20056"/>
              <a:gd name="T5" fmla="*/ 2147483647 h 45404"/>
              <a:gd name="T6" fmla="*/ 2147483647 w 20056"/>
              <a:gd name="T7" fmla="*/ 2147483647 h 45404"/>
              <a:gd name="T8" fmla="*/ 0 w 20056"/>
              <a:gd name="T9" fmla="*/ 2147483647 h 45404"/>
              <a:gd name="T10" fmla="*/ 2147483647 w 20056"/>
              <a:gd name="T11" fmla="*/ 2147483647 h 45404"/>
              <a:gd name="T12" fmla="*/ 2147483647 w 20056"/>
              <a:gd name="T13" fmla="*/ 2147483647 h 45404"/>
              <a:gd name="T14" fmla="*/ 2147483647 w 20056"/>
              <a:gd name="T15" fmla="*/ 2147483647 h 45404"/>
              <a:gd name="T16" fmla="*/ 2147483647 w 20056"/>
              <a:gd name="T17" fmla="*/ 2147483647 h 45404"/>
              <a:gd name="T18" fmla="*/ 2147483647 w 20056"/>
              <a:gd name="T19" fmla="*/ 2147483647 h 45404"/>
              <a:gd name="T20" fmla="*/ 2147483647 w 20056"/>
              <a:gd name="T21" fmla="*/ 2147483647 h 45404"/>
              <a:gd name="T22" fmla="*/ 2147483647 w 20056"/>
              <a:gd name="T23" fmla="*/ 2147483647 h 45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56"/>
              <a:gd name="T37" fmla="*/ 0 h 45404"/>
              <a:gd name="T38" fmla="*/ 20056 w 20056"/>
              <a:gd name="T39" fmla="*/ 45404 h 454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56" h="45404">
                <a:moveTo>
                  <a:pt x="20056" y="6079"/>
                </a:moveTo>
                <a:lnTo>
                  <a:pt x="13582" y="0"/>
                </a:lnTo>
                <a:lnTo>
                  <a:pt x="13582" y="2912"/>
                </a:lnTo>
                <a:lnTo>
                  <a:pt x="10883" y="2912"/>
                </a:lnTo>
                <a:cubicBezTo>
                  <a:pt x="4020" y="2912"/>
                  <a:pt x="1390" y="6865"/>
                  <a:pt x="0" y="11971"/>
                </a:cubicBezTo>
                <a:cubicBezTo>
                  <a:pt x="514" y="23115"/>
                  <a:pt x="566" y="34260"/>
                  <a:pt x="1080" y="45404"/>
                </a:cubicBezTo>
                <a:lnTo>
                  <a:pt x="3849" y="45404"/>
                </a:lnTo>
                <a:cubicBezTo>
                  <a:pt x="3849" y="42257"/>
                  <a:pt x="4930" y="15305"/>
                  <a:pt x="4930" y="12158"/>
                </a:cubicBezTo>
                <a:cubicBezTo>
                  <a:pt x="4930" y="10550"/>
                  <a:pt x="7595" y="9246"/>
                  <a:pt x="10883" y="9246"/>
                </a:cubicBezTo>
                <a:lnTo>
                  <a:pt x="13582" y="9246"/>
                </a:lnTo>
                <a:lnTo>
                  <a:pt x="13582" y="12158"/>
                </a:lnTo>
                <a:lnTo>
                  <a:pt x="20056" y="6079"/>
                </a:lnTo>
                <a:close/>
              </a:path>
            </a:pathLst>
          </a:custGeom>
          <a:solidFill>
            <a:schemeClr val="accent3">
              <a:lumMod val="40000"/>
              <a:lumOff val="60000"/>
            </a:schemeClr>
          </a:solidFill>
          <a:ln w="9525">
            <a:solidFill>
              <a:schemeClr val="tx1"/>
            </a:solidFill>
            <a:miter lim="800000"/>
            <a:headEnd/>
            <a:tailEnd/>
          </a:ln>
        </p:spPr>
        <p:txBody>
          <a:bodyPr wrap="none" anchor="ctr"/>
          <a:lstStyle/>
          <a:p>
            <a:pPr eaLnBrk="1" hangingPunct="1">
              <a:defRPr/>
            </a:pPr>
            <a:endParaRPr lang="es-AR"/>
          </a:p>
        </p:txBody>
      </p:sp>
      <p:sp>
        <p:nvSpPr>
          <p:cNvPr id="41990" name="Rectangle 27"/>
          <p:cNvSpPr>
            <a:spLocks noChangeArrowheads="1"/>
          </p:cNvSpPr>
          <p:nvPr/>
        </p:nvSpPr>
        <p:spPr bwMode="auto">
          <a:xfrm>
            <a:off x="4254501" y="2060575"/>
            <a:ext cx="175684" cy="1125538"/>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s-AR" sz="1800">
              <a:latin typeface="Arial" charset="0"/>
            </a:endParaRPr>
          </a:p>
        </p:txBody>
      </p:sp>
      <p:sp>
        <p:nvSpPr>
          <p:cNvPr id="41991" name="Rectangle 28"/>
          <p:cNvSpPr>
            <a:spLocks noChangeArrowheads="1"/>
          </p:cNvSpPr>
          <p:nvPr/>
        </p:nvSpPr>
        <p:spPr bwMode="auto">
          <a:xfrm>
            <a:off x="4430184" y="2238376"/>
            <a:ext cx="91016" cy="771525"/>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s-AR" sz="1800">
              <a:latin typeface="Arial" charset="0"/>
            </a:endParaRPr>
          </a:p>
        </p:txBody>
      </p:sp>
      <p:sp>
        <p:nvSpPr>
          <p:cNvPr id="41992" name="Rectangle 29"/>
          <p:cNvSpPr>
            <a:spLocks noChangeArrowheads="1"/>
          </p:cNvSpPr>
          <p:nvPr/>
        </p:nvSpPr>
        <p:spPr bwMode="auto">
          <a:xfrm>
            <a:off x="4521201" y="2357438"/>
            <a:ext cx="709084" cy="531812"/>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s-AR" sz="1800">
              <a:latin typeface="Arial" charset="0"/>
            </a:endParaRPr>
          </a:p>
        </p:txBody>
      </p:sp>
      <p:sp>
        <p:nvSpPr>
          <p:cNvPr id="20" name="19 Almacenamiento de acceso directo"/>
          <p:cNvSpPr/>
          <p:nvPr/>
        </p:nvSpPr>
        <p:spPr>
          <a:xfrm>
            <a:off x="5249334" y="2317750"/>
            <a:ext cx="158751" cy="592138"/>
          </a:xfrm>
          <a:prstGeom prst="flowChartMagneticDrum">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cxnSp>
        <p:nvCxnSpPr>
          <p:cNvPr id="9" name="8 Conector recto de flecha"/>
          <p:cNvCxnSpPr/>
          <p:nvPr/>
        </p:nvCxnSpPr>
        <p:spPr>
          <a:xfrm flipH="1">
            <a:off x="2245784" y="3357563"/>
            <a:ext cx="57573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a:off x="2245784" y="5013325"/>
            <a:ext cx="57573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rot="-60000" flipH="1">
            <a:off x="2159000" y="2420938"/>
            <a:ext cx="190076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5" name="AutoShape 26"/>
          <p:cNvSpPr>
            <a:spLocks noChangeArrowheads="1"/>
          </p:cNvSpPr>
          <p:nvPr/>
        </p:nvSpPr>
        <p:spPr bwMode="auto">
          <a:xfrm>
            <a:off x="8695267" y="2166939"/>
            <a:ext cx="2139951" cy="2992437"/>
          </a:xfrm>
          <a:custGeom>
            <a:avLst/>
            <a:gdLst>
              <a:gd name="T0" fmla="*/ 2147483647 w 20056"/>
              <a:gd name="T1" fmla="*/ 2147483647 h 45404"/>
              <a:gd name="T2" fmla="*/ 2147483647 w 20056"/>
              <a:gd name="T3" fmla="*/ 0 h 45404"/>
              <a:gd name="T4" fmla="*/ 2147483647 w 20056"/>
              <a:gd name="T5" fmla="*/ 2147483647 h 45404"/>
              <a:gd name="T6" fmla="*/ 2147483647 w 20056"/>
              <a:gd name="T7" fmla="*/ 2147483647 h 45404"/>
              <a:gd name="T8" fmla="*/ 0 w 20056"/>
              <a:gd name="T9" fmla="*/ 2147483647 h 45404"/>
              <a:gd name="T10" fmla="*/ 2147483647 w 20056"/>
              <a:gd name="T11" fmla="*/ 2147483647 h 45404"/>
              <a:gd name="T12" fmla="*/ 2147483647 w 20056"/>
              <a:gd name="T13" fmla="*/ 2147483647 h 45404"/>
              <a:gd name="T14" fmla="*/ 2147483647 w 20056"/>
              <a:gd name="T15" fmla="*/ 2147483647 h 45404"/>
              <a:gd name="T16" fmla="*/ 2147483647 w 20056"/>
              <a:gd name="T17" fmla="*/ 2147483647 h 45404"/>
              <a:gd name="T18" fmla="*/ 2147483647 w 20056"/>
              <a:gd name="T19" fmla="*/ 2147483647 h 45404"/>
              <a:gd name="T20" fmla="*/ 2147483647 w 20056"/>
              <a:gd name="T21" fmla="*/ 2147483647 h 45404"/>
              <a:gd name="T22" fmla="*/ 2147483647 w 20056"/>
              <a:gd name="T23" fmla="*/ 2147483647 h 45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56"/>
              <a:gd name="T37" fmla="*/ 0 h 45404"/>
              <a:gd name="T38" fmla="*/ 20056 w 20056"/>
              <a:gd name="T39" fmla="*/ 45404 h 454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56" h="45404">
                <a:moveTo>
                  <a:pt x="20056" y="6079"/>
                </a:moveTo>
                <a:lnTo>
                  <a:pt x="13582" y="0"/>
                </a:lnTo>
                <a:lnTo>
                  <a:pt x="13582" y="2912"/>
                </a:lnTo>
                <a:lnTo>
                  <a:pt x="10883" y="2912"/>
                </a:lnTo>
                <a:cubicBezTo>
                  <a:pt x="4020" y="2912"/>
                  <a:pt x="1390" y="6865"/>
                  <a:pt x="0" y="11971"/>
                </a:cubicBezTo>
                <a:cubicBezTo>
                  <a:pt x="514" y="23115"/>
                  <a:pt x="566" y="34260"/>
                  <a:pt x="1080" y="45404"/>
                </a:cubicBezTo>
                <a:lnTo>
                  <a:pt x="3849" y="45404"/>
                </a:lnTo>
                <a:cubicBezTo>
                  <a:pt x="3849" y="42257"/>
                  <a:pt x="4930" y="15305"/>
                  <a:pt x="4930" y="12158"/>
                </a:cubicBezTo>
                <a:cubicBezTo>
                  <a:pt x="4930" y="10550"/>
                  <a:pt x="7595" y="9246"/>
                  <a:pt x="10883" y="9246"/>
                </a:cubicBezTo>
                <a:lnTo>
                  <a:pt x="13582" y="9246"/>
                </a:lnTo>
                <a:lnTo>
                  <a:pt x="13582" y="12158"/>
                </a:lnTo>
                <a:lnTo>
                  <a:pt x="20056" y="6079"/>
                </a:lnTo>
                <a:close/>
              </a:path>
            </a:pathLst>
          </a:custGeom>
          <a:solidFill>
            <a:schemeClr val="accent3">
              <a:lumMod val="40000"/>
              <a:lumOff val="60000"/>
            </a:schemeClr>
          </a:solidFill>
          <a:ln w="9525">
            <a:solidFill>
              <a:schemeClr val="tx1"/>
            </a:solidFill>
            <a:miter lim="800000"/>
            <a:headEnd/>
            <a:tailEnd/>
          </a:ln>
        </p:spPr>
        <p:txBody>
          <a:bodyPr wrap="none" anchor="ctr"/>
          <a:lstStyle/>
          <a:p>
            <a:pPr eaLnBrk="1" hangingPunct="1">
              <a:defRPr/>
            </a:pPr>
            <a:endParaRPr lang="es-AR"/>
          </a:p>
        </p:txBody>
      </p:sp>
      <p:sp>
        <p:nvSpPr>
          <p:cNvPr id="41998" name="Rectangle 27"/>
          <p:cNvSpPr>
            <a:spLocks noChangeArrowheads="1"/>
          </p:cNvSpPr>
          <p:nvPr/>
        </p:nvSpPr>
        <p:spPr bwMode="auto">
          <a:xfrm>
            <a:off x="10128251" y="1989139"/>
            <a:ext cx="175683" cy="1125537"/>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s-AR" sz="1800">
              <a:latin typeface="Arial" charset="0"/>
            </a:endParaRPr>
          </a:p>
        </p:txBody>
      </p:sp>
      <p:sp>
        <p:nvSpPr>
          <p:cNvPr id="41999" name="Rectangle 28"/>
          <p:cNvSpPr>
            <a:spLocks noChangeArrowheads="1"/>
          </p:cNvSpPr>
          <p:nvPr/>
        </p:nvSpPr>
        <p:spPr bwMode="auto">
          <a:xfrm>
            <a:off x="10303934" y="2166939"/>
            <a:ext cx="91017" cy="771525"/>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s-AR" sz="1800">
              <a:latin typeface="Arial" charset="0"/>
            </a:endParaRPr>
          </a:p>
        </p:txBody>
      </p:sp>
      <p:sp>
        <p:nvSpPr>
          <p:cNvPr id="42000" name="Rectangle 29"/>
          <p:cNvSpPr>
            <a:spLocks noChangeArrowheads="1"/>
          </p:cNvSpPr>
          <p:nvPr/>
        </p:nvSpPr>
        <p:spPr bwMode="auto">
          <a:xfrm>
            <a:off x="10394951" y="2286001"/>
            <a:ext cx="709083" cy="531813"/>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s-AR" sz="1800">
              <a:latin typeface="Arial" charset="0"/>
            </a:endParaRPr>
          </a:p>
        </p:txBody>
      </p:sp>
      <p:sp>
        <p:nvSpPr>
          <p:cNvPr id="41" name="40 Almacenamiento de acceso directo"/>
          <p:cNvSpPr/>
          <p:nvPr/>
        </p:nvSpPr>
        <p:spPr>
          <a:xfrm>
            <a:off x="11120967" y="2244726"/>
            <a:ext cx="158751" cy="593725"/>
          </a:xfrm>
          <a:prstGeom prst="flowChartMagneticDrum">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cxnSp>
        <p:nvCxnSpPr>
          <p:cNvPr id="42" name="41 Conector recto de flecha"/>
          <p:cNvCxnSpPr/>
          <p:nvPr/>
        </p:nvCxnSpPr>
        <p:spPr>
          <a:xfrm flipH="1">
            <a:off x="8119534" y="3284538"/>
            <a:ext cx="57573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H="1">
            <a:off x="8119534" y="4941888"/>
            <a:ext cx="57573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60000" flipH="1">
            <a:off x="8032751" y="2349500"/>
            <a:ext cx="190076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5" name="44 CuadroTexto"/>
          <p:cNvSpPr txBox="1">
            <a:spLocks noChangeArrowheads="1"/>
          </p:cNvSpPr>
          <p:nvPr/>
        </p:nvSpPr>
        <p:spPr bwMode="auto">
          <a:xfrm>
            <a:off x="2533651" y="5876925"/>
            <a:ext cx="603050" cy="40011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AR" altLang="es-AR" sz="2000" b="1"/>
              <a:t>ID 7</a:t>
            </a:r>
          </a:p>
        </p:txBody>
      </p:sp>
      <p:sp>
        <p:nvSpPr>
          <p:cNvPr id="42006" name="45 CuadroTexto"/>
          <p:cNvSpPr txBox="1">
            <a:spLocks noChangeArrowheads="1"/>
          </p:cNvSpPr>
          <p:nvPr/>
        </p:nvSpPr>
        <p:spPr bwMode="auto">
          <a:xfrm>
            <a:off x="8621184" y="5876925"/>
            <a:ext cx="603050" cy="40011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AR" altLang="es-AR" sz="2000" b="1"/>
              <a:t>ID 8</a:t>
            </a:r>
          </a:p>
        </p:txBody>
      </p:sp>
      <p:sp>
        <p:nvSpPr>
          <p:cNvPr id="42007" name="46 CuadroTexto"/>
          <p:cNvSpPr txBox="1">
            <a:spLocks noChangeArrowheads="1"/>
          </p:cNvSpPr>
          <p:nvPr/>
        </p:nvSpPr>
        <p:spPr bwMode="auto">
          <a:xfrm>
            <a:off x="613833" y="2224088"/>
            <a:ext cx="1132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AR" altLang="es-AR" sz="1800"/>
              <a:t>10,85 mm</a:t>
            </a:r>
          </a:p>
        </p:txBody>
      </p:sp>
      <p:sp>
        <p:nvSpPr>
          <p:cNvPr id="42008" name="47 CuadroTexto"/>
          <p:cNvSpPr txBox="1">
            <a:spLocks noChangeArrowheads="1"/>
          </p:cNvSpPr>
          <p:nvPr/>
        </p:nvSpPr>
        <p:spPr bwMode="auto">
          <a:xfrm>
            <a:off x="1195917" y="3168650"/>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AR" altLang="es-AR" sz="1800"/>
              <a:t>9 mm</a:t>
            </a:r>
          </a:p>
        </p:txBody>
      </p:sp>
      <p:sp>
        <p:nvSpPr>
          <p:cNvPr id="42009" name="48 CuadroTexto"/>
          <p:cNvSpPr txBox="1">
            <a:spLocks noChangeArrowheads="1"/>
          </p:cNvSpPr>
          <p:nvPr/>
        </p:nvSpPr>
        <p:spPr bwMode="auto">
          <a:xfrm>
            <a:off x="1195917" y="4833939"/>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AR" altLang="es-AR" sz="1800"/>
              <a:t>8 mm</a:t>
            </a:r>
          </a:p>
        </p:txBody>
      </p:sp>
      <p:sp>
        <p:nvSpPr>
          <p:cNvPr id="42010" name="49 CuadroTexto"/>
          <p:cNvSpPr txBox="1">
            <a:spLocks noChangeArrowheads="1"/>
          </p:cNvSpPr>
          <p:nvPr/>
        </p:nvSpPr>
        <p:spPr bwMode="auto">
          <a:xfrm>
            <a:off x="6468533" y="2176464"/>
            <a:ext cx="1015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AR" altLang="es-AR" sz="1800"/>
              <a:t>11,9 mm</a:t>
            </a:r>
          </a:p>
        </p:txBody>
      </p:sp>
      <p:sp>
        <p:nvSpPr>
          <p:cNvPr id="42011" name="50 CuadroTexto"/>
          <p:cNvSpPr txBox="1">
            <a:spLocks noChangeArrowheads="1"/>
          </p:cNvSpPr>
          <p:nvPr/>
        </p:nvSpPr>
        <p:spPr bwMode="auto">
          <a:xfrm>
            <a:off x="6769100" y="3106739"/>
            <a:ext cx="840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AR" altLang="es-AR" sz="1800"/>
              <a:t>10 mm</a:t>
            </a:r>
          </a:p>
        </p:txBody>
      </p:sp>
      <p:sp>
        <p:nvSpPr>
          <p:cNvPr id="42012" name="51 CuadroTexto"/>
          <p:cNvSpPr txBox="1">
            <a:spLocks noChangeArrowheads="1"/>
          </p:cNvSpPr>
          <p:nvPr/>
        </p:nvSpPr>
        <p:spPr bwMode="auto">
          <a:xfrm>
            <a:off x="6955367" y="4775200"/>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AR" altLang="es-AR" sz="1800"/>
              <a:t>9 mm</a:t>
            </a:r>
          </a:p>
        </p:txBody>
      </p:sp>
      <p:sp>
        <p:nvSpPr>
          <p:cNvPr id="53" name="52 Rectángulo"/>
          <p:cNvSpPr>
            <a:spLocks noChangeArrowheads="1"/>
          </p:cNvSpPr>
          <p:nvPr/>
        </p:nvSpPr>
        <p:spPr bwMode="auto">
          <a:xfrm>
            <a:off x="46567" y="6475414"/>
            <a:ext cx="12050184"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s-AR" sz="1600"/>
              <a:t>Wright. In vitro versus in vivo comparison of a endotracheal tube air flow resistence. Am Rev Resp Dis 1989.</a:t>
            </a:r>
            <a:endParaRPr lang="es-AR" altLang="es-AR" sz="1600"/>
          </a:p>
        </p:txBody>
      </p:sp>
      <p:sp>
        <p:nvSpPr>
          <p:cNvPr id="30" name="1 Título"/>
          <p:cNvSpPr txBox="1">
            <a:spLocks/>
          </p:cNvSpPr>
          <p:nvPr/>
        </p:nvSpPr>
        <p:spPr bwMode="auto">
          <a:xfrm>
            <a:off x="609600" y="428612"/>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4400" b="0" i="0" u="none" strike="noStrike" kern="1200" cap="none" spc="0" normalizeH="0" baseline="0" noProof="0" smtClean="0">
                <a:ln>
                  <a:noFill/>
                </a:ln>
                <a:solidFill>
                  <a:schemeClr val="tx1"/>
                </a:solidFill>
                <a:effectLst/>
                <a:uLnTx/>
                <a:uFillTx/>
                <a:latin typeface="+mj-lt"/>
                <a:ea typeface="+mj-ea"/>
                <a:cs typeface="+mj-cs"/>
              </a:rPr>
              <a:t>Discusión</a:t>
            </a:r>
            <a:endParaRPr kumimoji="0" lang="es-A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074754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6211" y="214290"/>
            <a:ext cx="4284975" cy="1046951"/>
          </a:xfrm>
          <a:solidFill>
            <a:schemeClr val="accent5">
              <a:lumMod val="20000"/>
              <a:lumOff val="80000"/>
            </a:schemeClr>
          </a:solidFill>
          <a:effectLst>
            <a:outerShdw blurRad="50800" dist="38100" dir="5400000" algn="t" rotWithShape="0">
              <a:prstClr val="black">
                <a:alpha val="40000"/>
              </a:prstClr>
            </a:outerShdw>
          </a:effectLst>
        </p:spPr>
        <p:txBody>
          <a:bodyPr/>
          <a:lstStyle/>
          <a:p>
            <a:r>
              <a:rPr lang="es-ES" b="1" i="1" dirty="0" smtClean="0">
                <a:latin typeface="Times New Roman" pitchFamily="18" charset="0"/>
                <a:cs typeface="Times New Roman" pitchFamily="18" charset="0"/>
              </a:rPr>
              <a:t>Botón traqueal</a:t>
            </a:r>
            <a:endParaRPr lang="es-AR" dirty="0">
              <a:latin typeface="Times New Roman" pitchFamily="18" charset="0"/>
              <a:cs typeface="Times New Roman" pitchFamily="18" charset="0"/>
            </a:endParaRPr>
          </a:p>
        </p:txBody>
      </p:sp>
      <p:pic>
        <p:nvPicPr>
          <p:cNvPr id="5" name="4 Marcador de contenido" descr="boton.jpg"/>
          <p:cNvPicPr>
            <a:picLocks noGrp="1" noChangeAspect="1"/>
          </p:cNvPicPr>
          <p:nvPr>
            <p:ph idx="1"/>
          </p:nvPr>
        </p:nvPicPr>
        <p:blipFill>
          <a:blip r:embed="rId3" cstate="print"/>
          <a:stretch>
            <a:fillRect/>
          </a:stretch>
        </p:blipFill>
        <p:spPr>
          <a:xfrm>
            <a:off x="815414" y="1700810"/>
            <a:ext cx="3473740" cy="2736303"/>
          </a:xfrm>
        </p:spPr>
      </p:pic>
      <p:pic>
        <p:nvPicPr>
          <p:cNvPr id="6" name="Picture 5"/>
          <p:cNvPicPr>
            <a:picLocks noChangeAspect="1" noChangeArrowheads="1"/>
          </p:cNvPicPr>
          <p:nvPr/>
        </p:nvPicPr>
        <p:blipFill>
          <a:blip r:embed="rId4" cstate="print"/>
          <a:srcRect r="735" b="3529"/>
          <a:stretch>
            <a:fillRect/>
          </a:stretch>
        </p:blipFill>
        <p:spPr bwMode="auto">
          <a:xfrm>
            <a:off x="5770178" y="2492896"/>
            <a:ext cx="4981905" cy="3024336"/>
          </a:xfrm>
          <a:prstGeom prst="rect">
            <a:avLst/>
          </a:prstGeom>
          <a:noFill/>
          <a:ln w="38100">
            <a:solidFill>
              <a:schemeClr val="tx1"/>
            </a:solidFill>
            <a:miter lim="800000"/>
            <a:headEnd/>
            <a:tailEnd/>
          </a:ln>
        </p:spPr>
      </p:pic>
      <p:pic>
        <p:nvPicPr>
          <p:cNvPr id="7" name="Picture 4"/>
          <p:cNvPicPr>
            <a:picLocks noChangeAspect="1" noChangeArrowheads="1"/>
          </p:cNvPicPr>
          <p:nvPr/>
        </p:nvPicPr>
        <p:blipFill>
          <a:blip r:embed="rId5" cstate="print"/>
          <a:srcRect l="1691" r="3308"/>
          <a:stretch>
            <a:fillRect/>
          </a:stretch>
        </p:blipFill>
        <p:spPr bwMode="auto">
          <a:xfrm>
            <a:off x="815413" y="4434483"/>
            <a:ext cx="3466545" cy="2306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20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4138" y="2286003"/>
            <a:ext cx="10959662" cy="1513488"/>
          </a:xfrm>
        </p:spPr>
        <p:txBody>
          <a:bodyPr>
            <a:normAutofit/>
          </a:bodyPr>
          <a:lstStyle/>
          <a:p>
            <a:pPr algn="just"/>
            <a:r>
              <a:rPr lang="es-AR" dirty="0" smtClean="0"/>
              <a:t> </a:t>
            </a:r>
            <a:r>
              <a:rPr lang="es-AR" dirty="0"/>
              <a:t>L</a:t>
            </a:r>
            <a:r>
              <a:rPr lang="es-AR" dirty="0" smtClean="0"/>
              <a:t>as mediciones tales como el volumen espiratorio forzado en 1 segundo (VEF</a:t>
            </a:r>
            <a:r>
              <a:rPr lang="es-AR" baseline="-25000" dirty="0" smtClean="0"/>
              <a:t>1</a:t>
            </a:r>
            <a:r>
              <a:rPr lang="es-AR" dirty="0" smtClean="0"/>
              <a:t>) no son útiles en la predicción de los síntomas cardinales de la enfermedad, la disnea y la intolerancia al ejercicio.</a:t>
            </a:r>
          </a:p>
        </p:txBody>
      </p:sp>
      <p:pic>
        <p:nvPicPr>
          <p:cNvPr id="5" name="Imagen 4"/>
          <p:cNvPicPr>
            <a:picLocks noChangeAspect="1"/>
          </p:cNvPicPr>
          <p:nvPr/>
        </p:nvPicPr>
        <p:blipFill>
          <a:blip r:embed="rId3"/>
          <a:stretch>
            <a:fillRect/>
          </a:stretch>
        </p:blipFill>
        <p:spPr>
          <a:xfrm>
            <a:off x="394138" y="115159"/>
            <a:ext cx="9292281" cy="1950124"/>
          </a:xfrm>
          <a:prstGeom prst="rect">
            <a:avLst/>
          </a:prstGeom>
        </p:spPr>
      </p:pic>
      <p:pic>
        <p:nvPicPr>
          <p:cNvPr id="7" name="Imagen 6"/>
          <p:cNvPicPr>
            <a:picLocks noChangeAspect="1"/>
          </p:cNvPicPr>
          <p:nvPr/>
        </p:nvPicPr>
        <p:blipFill>
          <a:blip r:embed="rId4"/>
          <a:stretch>
            <a:fillRect/>
          </a:stretch>
        </p:blipFill>
        <p:spPr>
          <a:xfrm>
            <a:off x="7885571" y="6430696"/>
            <a:ext cx="3468229" cy="302813"/>
          </a:xfrm>
          <a:prstGeom prst="rect">
            <a:avLst/>
          </a:prstGeom>
        </p:spPr>
      </p:pic>
      <p:sp>
        <p:nvSpPr>
          <p:cNvPr id="8" name="CuadroTexto 7"/>
          <p:cNvSpPr txBox="1"/>
          <p:nvPr/>
        </p:nvSpPr>
        <p:spPr>
          <a:xfrm>
            <a:off x="394138" y="4442811"/>
            <a:ext cx="710451" cy="553998"/>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wrap="none" rtlCol="0">
            <a:spAutoFit/>
          </a:bodyPr>
          <a:lstStyle/>
          <a:p>
            <a:r>
              <a:rPr lang="es-AR" sz="3000" b="1" dirty="0" smtClean="0"/>
              <a:t>LFE</a:t>
            </a:r>
            <a:endParaRPr lang="es-AR" sz="3000" b="1" dirty="0"/>
          </a:p>
        </p:txBody>
      </p:sp>
      <p:sp>
        <p:nvSpPr>
          <p:cNvPr id="9" name="CuadroTexto 8"/>
          <p:cNvSpPr txBox="1"/>
          <p:nvPr/>
        </p:nvSpPr>
        <p:spPr>
          <a:xfrm>
            <a:off x="2601311" y="3846789"/>
            <a:ext cx="4113242" cy="430887"/>
          </a:xfrm>
          <a:prstGeom prst="rect">
            <a:avLst/>
          </a:prstGeom>
          <a:solidFill>
            <a:schemeClr val="accent5">
              <a:lumMod val="20000"/>
              <a:lumOff val="80000"/>
            </a:schemeClr>
          </a:solidFill>
          <a:effectLst>
            <a:glow rad="63500">
              <a:schemeClr val="accent3">
                <a:satMod val="175000"/>
                <a:alpha val="40000"/>
              </a:schemeClr>
            </a:glow>
          </a:effectLst>
        </p:spPr>
        <p:txBody>
          <a:bodyPr wrap="none" rtlCol="0">
            <a:spAutoFit/>
          </a:bodyPr>
          <a:lstStyle/>
          <a:p>
            <a:r>
              <a:rPr lang="es-AR" sz="2200" b="1" dirty="0" smtClean="0"/>
              <a:t>Estrechamiento de las vías aéreas</a:t>
            </a:r>
            <a:endParaRPr lang="es-AR" sz="2200" b="1" dirty="0"/>
          </a:p>
        </p:txBody>
      </p:sp>
      <p:sp>
        <p:nvSpPr>
          <p:cNvPr id="10" name="CuadroTexto 9"/>
          <p:cNvSpPr txBox="1"/>
          <p:nvPr/>
        </p:nvSpPr>
        <p:spPr>
          <a:xfrm>
            <a:off x="2601311" y="4504366"/>
            <a:ext cx="5420715" cy="430887"/>
          </a:xfrm>
          <a:prstGeom prst="rect">
            <a:avLst/>
          </a:prstGeom>
          <a:solidFill>
            <a:schemeClr val="accent5">
              <a:lumMod val="20000"/>
              <a:lumOff val="80000"/>
            </a:schemeClr>
          </a:solidFill>
          <a:effectLst>
            <a:glow rad="63500">
              <a:schemeClr val="accent3">
                <a:satMod val="175000"/>
                <a:alpha val="40000"/>
              </a:schemeClr>
            </a:glow>
          </a:effectLst>
        </p:spPr>
        <p:txBody>
          <a:bodyPr wrap="none" rtlCol="0">
            <a:spAutoFit/>
          </a:bodyPr>
          <a:lstStyle/>
          <a:p>
            <a:r>
              <a:rPr lang="es-AR" sz="2200" b="1" dirty="0" smtClean="0"/>
              <a:t>Reducción en la retracción elástica pulmonar</a:t>
            </a:r>
            <a:endParaRPr lang="es-AR" sz="2200" b="1" dirty="0"/>
          </a:p>
        </p:txBody>
      </p:sp>
      <p:sp>
        <p:nvSpPr>
          <p:cNvPr id="11" name="CuadroTexto 10"/>
          <p:cNvSpPr txBox="1"/>
          <p:nvPr/>
        </p:nvSpPr>
        <p:spPr>
          <a:xfrm>
            <a:off x="2601311" y="5161943"/>
            <a:ext cx="4011611" cy="430887"/>
          </a:xfrm>
          <a:prstGeom prst="rect">
            <a:avLst/>
          </a:prstGeom>
          <a:solidFill>
            <a:schemeClr val="accent5">
              <a:lumMod val="20000"/>
              <a:lumOff val="80000"/>
            </a:schemeClr>
          </a:solidFill>
          <a:effectLst>
            <a:glow rad="63500">
              <a:schemeClr val="accent3">
                <a:satMod val="175000"/>
                <a:alpha val="40000"/>
              </a:schemeClr>
            </a:glow>
          </a:effectLst>
        </p:spPr>
        <p:txBody>
          <a:bodyPr wrap="none" rtlCol="0">
            <a:spAutoFit/>
          </a:bodyPr>
          <a:lstStyle/>
          <a:p>
            <a:r>
              <a:rPr lang="es-AR" sz="2200" b="1" dirty="0" smtClean="0"/>
              <a:t>Colapso dinámico de la vía aérea</a:t>
            </a:r>
            <a:endParaRPr lang="es-AR" sz="2200" b="1" dirty="0"/>
          </a:p>
        </p:txBody>
      </p:sp>
      <p:cxnSp>
        <p:nvCxnSpPr>
          <p:cNvPr id="14" name="Conector recto de flecha 13"/>
          <p:cNvCxnSpPr>
            <a:stCxn id="8" idx="3"/>
          </p:cNvCxnSpPr>
          <p:nvPr/>
        </p:nvCxnSpPr>
        <p:spPr>
          <a:xfrm flipV="1">
            <a:off x="1104589" y="4099034"/>
            <a:ext cx="1354832" cy="6207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8" idx="3"/>
          </p:cNvCxnSpPr>
          <p:nvPr/>
        </p:nvCxnSpPr>
        <p:spPr>
          <a:xfrm>
            <a:off x="1104589" y="4719810"/>
            <a:ext cx="13548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8" idx="3"/>
          </p:cNvCxnSpPr>
          <p:nvPr/>
        </p:nvCxnSpPr>
        <p:spPr>
          <a:xfrm>
            <a:off x="1104589" y="4719810"/>
            <a:ext cx="1354832" cy="624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6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40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80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120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160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2"/>
            <a:ext cx="10972800" cy="3471873"/>
          </a:xfrm>
        </p:spPr>
        <p:txBody>
          <a:bodyPr>
            <a:normAutofit/>
          </a:bodyPr>
          <a:lstStyle/>
          <a:p>
            <a:r>
              <a:rPr lang="es-ES" sz="2600" dirty="0" smtClean="0">
                <a:latin typeface="Times New Roman" pitchFamily="18" charset="0"/>
                <a:cs typeface="Times New Roman" pitchFamily="18" charset="0"/>
              </a:rPr>
              <a:t>Pacientes a los cuales se les disminuyó el diámetro de la cánula y continúan con secreciones</a:t>
            </a:r>
          </a:p>
          <a:p>
            <a:r>
              <a:rPr lang="es-ES" sz="2600" dirty="0" smtClean="0">
                <a:latin typeface="Times New Roman" pitchFamily="18" charset="0"/>
                <a:cs typeface="Times New Roman" pitchFamily="18" charset="0"/>
              </a:rPr>
              <a:t>Pacientes que presentan mal manejo de secreciones, que vayan a requerir intervenciones futuras y aquellos en los que sospeche que vayan a requerir ventilación mecánica.</a:t>
            </a:r>
          </a:p>
          <a:p>
            <a:r>
              <a:rPr lang="es-ES" sz="2600" dirty="0" smtClean="0">
                <a:latin typeface="Times New Roman" pitchFamily="18" charset="0"/>
                <a:cs typeface="Times New Roman" pitchFamily="18" charset="0"/>
              </a:rPr>
              <a:t>Reserva </a:t>
            </a:r>
            <a:r>
              <a:rPr lang="es-ES" sz="2600" dirty="0" err="1" smtClean="0">
                <a:latin typeface="Times New Roman" pitchFamily="18" charset="0"/>
                <a:cs typeface="Times New Roman" pitchFamily="18" charset="0"/>
              </a:rPr>
              <a:t>ventilatoria</a:t>
            </a:r>
            <a:r>
              <a:rPr lang="es-ES" sz="2600" dirty="0" smtClean="0">
                <a:latin typeface="Times New Roman" pitchFamily="18" charset="0"/>
                <a:cs typeface="Times New Roman" pitchFamily="18" charset="0"/>
              </a:rPr>
              <a:t> limitada (</a:t>
            </a:r>
            <a:r>
              <a:rPr lang="es-ES" sz="2600" dirty="0" err="1" smtClean="0">
                <a:latin typeface="Times New Roman" pitchFamily="18" charset="0"/>
                <a:cs typeface="Times New Roman" pitchFamily="18" charset="0"/>
              </a:rPr>
              <a:t>PeMAX</a:t>
            </a:r>
            <a:r>
              <a:rPr lang="es-ES" sz="2600" dirty="0" smtClean="0">
                <a:latin typeface="Times New Roman" pitchFamily="18" charset="0"/>
                <a:cs typeface="Times New Roman" pitchFamily="18" charset="0"/>
              </a:rPr>
              <a:t> entre 20-39 cm H</a:t>
            </a:r>
            <a:r>
              <a:rPr lang="es-ES" sz="2600" baseline="-25000" dirty="0" smtClean="0">
                <a:latin typeface="Times New Roman" pitchFamily="18" charset="0"/>
                <a:cs typeface="Times New Roman" pitchFamily="18" charset="0"/>
              </a:rPr>
              <a:t>2</a:t>
            </a:r>
            <a:r>
              <a:rPr lang="es-ES" sz="2600" dirty="0" smtClean="0">
                <a:latin typeface="Times New Roman" pitchFamily="18" charset="0"/>
                <a:cs typeface="Times New Roman" pitchFamily="18" charset="0"/>
              </a:rPr>
              <a:t>O) o como una alternativa a la cánula tapada</a:t>
            </a:r>
            <a:endParaRPr lang="es-AR" sz="2600" dirty="0">
              <a:latin typeface="Times New Roman" pitchFamily="18" charset="0"/>
              <a:cs typeface="Times New Roman" pitchFamily="18" charset="0"/>
            </a:endParaRPr>
          </a:p>
        </p:txBody>
      </p:sp>
      <p:sp>
        <p:nvSpPr>
          <p:cNvPr id="4" name="3 CuadroTexto"/>
          <p:cNvSpPr txBox="1"/>
          <p:nvPr/>
        </p:nvSpPr>
        <p:spPr>
          <a:xfrm>
            <a:off x="6680339" y="5550332"/>
            <a:ext cx="4559197" cy="830997"/>
          </a:xfrm>
          <a:prstGeom prst="rect">
            <a:avLst/>
          </a:prstGeom>
          <a:noFill/>
        </p:spPr>
        <p:txBody>
          <a:bodyPr wrap="square" rtlCol="0">
            <a:spAutoFit/>
          </a:bodyPr>
          <a:lstStyle/>
          <a:p>
            <a:pPr lvl="0" algn="r"/>
            <a:r>
              <a:rPr lang="en-US" sz="1600" dirty="0" smtClean="0">
                <a:latin typeface="Times New Roman" pitchFamily="18" charset="0"/>
                <a:cs typeface="Times New Roman" pitchFamily="18" charset="0"/>
              </a:rPr>
              <a:t>Wright. </a:t>
            </a:r>
            <a:r>
              <a:rPr lang="en-US" sz="1600" dirty="0" err="1" smtClean="0">
                <a:latin typeface="Times New Roman" pitchFamily="18" charset="0"/>
                <a:cs typeface="Times New Roman" pitchFamily="18" charset="0"/>
              </a:rPr>
              <a:t>Clin</a:t>
            </a:r>
            <a:r>
              <a:rPr lang="en-US" sz="1600" dirty="0" smtClean="0">
                <a:latin typeface="Times New Roman" pitchFamily="18" charset="0"/>
                <a:cs typeface="Times New Roman" pitchFamily="18" charset="0"/>
              </a:rPr>
              <a:t> Chest Med 2003</a:t>
            </a:r>
          </a:p>
          <a:p>
            <a:pPr lvl="0" algn="r"/>
            <a:r>
              <a:rPr lang="en-US" sz="1600" dirty="0" err="1" smtClean="0">
                <a:latin typeface="Times New Roman" pitchFamily="18" charset="0"/>
                <a:cs typeface="Times New Roman" pitchFamily="18" charset="0"/>
              </a:rPr>
              <a:t>Dhand</a:t>
            </a:r>
            <a:r>
              <a:rPr lang="en-US" sz="1600" dirty="0" smtClean="0">
                <a:latin typeface="Times New Roman" pitchFamily="18" charset="0"/>
                <a:cs typeface="Times New Roman" pitchFamily="18" charset="0"/>
              </a:rPr>
              <a:t>. Respiratory Care 2006</a:t>
            </a:r>
            <a:endParaRPr lang="es-AR" sz="1600" dirty="0" smtClean="0">
              <a:latin typeface="Times New Roman" pitchFamily="18" charset="0"/>
              <a:cs typeface="Times New Roman" pitchFamily="18" charset="0"/>
            </a:endParaRPr>
          </a:p>
          <a:p>
            <a:pPr lvl="0" algn="r"/>
            <a:r>
              <a:rPr lang="es-AR" sz="1600" dirty="0" err="1" smtClean="0">
                <a:latin typeface="Times New Roman" pitchFamily="18" charset="0"/>
                <a:cs typeface="Times New Roman" pitchFamily="18" charset="0"/>
              </a:rPr>
              <a:t>Ceriana</a:t>
            </a:r>
            <a:r>
              <a:rPr lang="en-US" sz="1600" dirty="0" smtClean="0">
                <a:latin typeface="Times New Roman" pitchFamily="18" charset="0"/>
                <a:cs typeface="Times New Roman" pitchFamily="18" charset="0"/>
              </a:rPr>
              <a:t>. Intensive Care Med 2003</a:t>
            </a:r>
            <a:endParaRPr lang="es-AR" sz="1600" dirty="0" smtClean="0">
              <a:latin typeface="Times New Roman" pitchFamily="18" charset="0"/>
              <a:cs typeface="Times New Roman" pitchFamily="18" charset="0"/>
            </a:endParaRPr>
          </a:p>
        </p:txBody>
      </p:sp>
      <p:sp>
        <p:nvSpPr>
          <p:cNvPr id="6" name="5 CuadroTexto"/>
          <p:cNvSpPr txBox="1"/>
          <p:nvPr/>
        </p:nvSpPr>
        <p:spPr>
          <a:xfrm>
            <a:off x="1152760" y="5312360"/>
            <a:ext cx="3419398" cy="1323439"/>
          </a:xfrm>
          <a:prstGeom prst="rect">
            <a:avLst/>
          </a:prstGeom>
          <a:noFill/>
        </p:spPr>
        <p:txBody>
          <a:bodyPr wrap="none" rtlCol="0">
            <a:spAutoFit/>
          </a:bodyPr>
          <a:lstStyle/>
          <a:p>
            <a:pPr lvl="0"/>
            <a:r>
              <a:rPr lang="en-US" sz="1600" dirty="0">
                <a:latin typeface="Times New Roman" pitchFamily="18" charset="0"/>
                <a:cs typeface="Times New Roman" pitchFamily="18" charset="0"/>
              </a:rPr>
              <a:t>Bach. Chest 1996</a:t>
            </a:r>
          </a:p>
          <a:p>
            <a:pPr lvl="0"/>
            <a:r>
              <a:rPr lang="en-US" sz="1600" dirty="0">
                <a:latin typeface="Times New Roman" pitchFamily="18" charset="0"/>
                <a:cs typeface="Times New Roman" pitchFamily="18" charset="0"/>
              </a:rPr>
              <a:t>Robert </a:t>
            </a:r>
            <a:r>
              <a:rPr lang="en-US" sz="1600" dirty="0" err="1">
                <a:latin typeface="Times New Roman" pitchFamily="18" charset="0"/>
                <a:cs typeface="Times New Roman" pitchFamily="18" charset="0"/>
              </a:rPr>
              <a:t>Crit</a:t>
            </a:r>
            <a:r>
              <a:rPr lang="en-US" sz="1600" dirty="0">
                <a:latin typeface="Times New Roman" pitchFamily="18" charset="0"/>
                <a:cs typeface="Times New Roman" pitchFamily="18" charset="0"/>
              </a:rPr>
              <a:t> Care </a:t>
            </a:r>
            <a:r>
              <a:rPr lang="en-US" sz="1600" dirty="0" err="1">
                <a:latin typeface="Times New Roman" pitchFamily="18" charset="0"/>
                <a:cs typeface="Times New Roman" pitchFamily="18" charset="0"/>
              </a:rPr>
              <a:t>Nurs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Clin</a:t>
            </a:r>
            <a:r>
              <a:rPr lang="en-US" sz="1600" dirty="0">
                <a:latin typeface="Times New Roman" pitchFamily="18" charset="0"/>
                <a:cs typeface="Times New Roman" pitchFamily="18" charset="0"/>
              </a:rPr>
              <a:t> N Am 2004</a:t>
            </a:r>
          </a:p>
          <a:p>
            <a:pPr lvl="0"/>
            <a:r>
              <a:rPr lang="es-AR" sz="1600" dirty="0">
                <a:latin typeface="Times New Roman" pitchFamily="18" charset="0"/>
                <a:cs typeface="Times New Roman" pitchFamily="18" charset="0"/>
              </a:rPr>
              <a:t>Bach</a:t>
            </a:r>
            <a:r>
              <a:rPr lang="en-US" sz="1600" dirty="0">
                <a:latin typeface="Times New Roman" pitchFamily="18" charset="0"/>
                <a:cs typeface="Times New Roman" pitchFamily="18" charset="0"/>
              </a:rPr>
              <a:t>. Am J </a:t>
            </a:r>
            <a:r>
              <a:rPr lang="en-US" sz="1600" dirty="0" err="1">
                <a:latin typeface="Times New Roman" pitchFamily="18" charset="0"/>
                <a:cs typeface="Times New Roman" pitchFamily="18" charset="0"/>
              </a:rPr>
              <a:t>Phys</a:t>
            </a:r>
            <a:r>
              <a:rPr lang="en-US" sz="1600" dirty="0">
                <a:latin typeface="Times New Roman" pitchFamily="18" charset="0"/>
                <a:cs typeface="Times New Roman" pitchFamily="18" charset="0"/>
              </a:rPr>
              <a:t> Med </a:t>
            </a:r>
            <a:r>
              <a:rPr lang="en-US" sz="1600" dirty="0" err="1">
                <a:latin typeface="Times New Roman" pitchFamily="18" charset="0"/>
                <a:cs typeface="Times New Roman" pitchFamily="18" charset="0"/>
              </a:rPr>
              <a:t>Rehabil</a:t>
            </a:r>
            <a:r>
              <a:rPr lang="en-US" sz="1600" dirty="0">
                <a:latin typeface="Times New Roman" pitchFamily="18" charset="0"/>
                <a:cs typeface="Times New Roman" pitchFamily="18" charset="0"/>
              </a:rPr>
              <a:t> 2012</a:t>
            </a:r>
            <a:endParaRPr lang="es-AR" sz="1600" dirty="0">
              <a:latin typeface="Times New Roman" pitchFamily="18" charset="0"/>
              <a:cs typeface="Times New Roman" pitchFamily="18" charset="0"/>
            </a:endParaRPr>
          </a:p>
          <a:p>
            <a:pPr lvl="0"/>
            <a:r>
              <a:rPr lang="en-US" sz="1600" dirty="0">
                <a:latin typeface="Times New Roman" pitchFamily="18" charset="0"/>
                <a:cs typeface="Times New Roman" pitchFamily="18" charset="0"/>
              </a:rPr>
              <a:t>Bach. Am J </a:t>
            </a:r>
            <a:r>
              <a:rPr lang="en-US" sz="1600" dirty="0" err="1">
                <a:latin typeface="Times New Roman" pitchFamily="18" charset="0"/>
                <a:cs typeface="Times New Roman" pitchFamily="18" charset="0"/>
              </a:rPr>
              <a:t>Phys</a:t>
            </a:r>
            <a:r>
              <a:rPr lang="en-US" sz="1600" dirty="0">
                <a:latin typeface="Times New Roman" pitchFamily="18" charset="0"/>
                <a:cs typeface="Times New Roman" pitchFamily="18" charset="0"/>
              </a:rPr>
              <a:t> Med </a:t>
            </a:r>
            <a:r>
              <a:rPr lang="en-US" sz="1600" dirty="0" err="1">
                <a:latin typeface="Times New Roman" pitchFamily="18" charset="0"/>
                <a:cs typeface="Times New Roman" pitchFamily="18" charset="0"/>
              </a:rPr>
              <a:t>Rehabil</a:t>
            </a:r>
            <a:r>
              <a:rPr lang="en-US" sz="1600" dirty="0">
                <a:latin typeface="Times New Roman" pitchFamily="18" charset="0"/>
                <a:cs typeface="Times New Roman" pitchFamily="18" charset="0"/>
              </a:rPr>
              <a:t> 2004</a:t>
            </a:r>
          </a:p>
          <a:p>
            <a:endParaRPr lang="es-AR" sz="1600" dirty="0"/>
          </a:p>
        </p:txBody>
      </p:sp>
      <p:sp>
        <p:nvSpPr>
          <p:cNvPr id="8" name="1 Título"/>
          <p:cNvSpPr>
            <a:spLocks noGrp="1"/>
          </p:cNvSpPr>
          <p:nvPr>
            <p:ph type="title"/>
          </p:nvPr>
        </p:nvSpPr>
        <p:spPr>
          <a:xfrm>
            <a:off x="476211" y="214290"/>
            <a:ext cx="4284975" cy="1046951"/>
          </a:xfrm>
          <a:solidFill>
            <a:schemeClr val="accent5">
              <a:lumMod val="20000"/>
              <a:lumOff val="80000"/>
            </a:schemeClr>
          </a:solidFill>
          <a:effectLst>
            <a:outerShdw blurRad="50800" dist="38100" dir="5400000" algn="t" rotWithShape="0">
              <a:prstClr val="black">
                <a:alpha val="40000"/>
              </a:prstClr>
            </a:outerShdw>
          </a:effectLst>
        </p:spPr>
        <p:txBody>
          <a:bodyPr/>
          <a:lstStyle/>
          <a:p>
            <a:r>
              <a:rPr lang="es-ES" b="1" i="1" dirty="0" smtClean="0">
                <a:latin typeface="Times New Roman" pitchFamily="18" charset="0"/>
                <a:cs typeface="Times New Roman" pitchFamily="18" charset="0"/>
              </a:rPr>
              <a:t>Botón traqueal</a:t>
            </a:r>
            <a:endParaRPr lang="es-AR" dirty="0">
              <a:latin typeface="Times New Roman" pitchFamily="18" charset="0"/>
              <a:cs typeface="Times New Roman" pitchFamily="18" charset="0"/>
            </a:endParaRPr>
          </a:p>
        </p:txBody>
      </p:sp>
    </p:spTree>
    <p:extLst>
      <p:ext uri="{BB962C8B-B14F-4D97-AF65-F5344CB8AC3E}">
        <p14:creationId xmlns:p14="http://schemas.microsoft.com/office/powerpoint/2010/main" val="3213590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815414" y="260648"/>
            <a:ext cx="10273141" cy="1981550"/>
          </a:xfrm>
          <a:prstGeom prst="rect">
            <a:avLst/>
          </a:prstGeom>
          <a:noFill/>
          <a:ln w="9525">
            <a:noFill/>
            <a:miter lim="800000"/>
            <a:headEnd/>
            <a:tailEnd/>
          </a:ln>
        </p:spPr>
      </p:pic>
      <p:sp>
        <p:nvSpPr>
          <p:cNvPr id="7" name="6 Rectángulo"/>
          <p:cNvSpPr/>
          <p:nvPr/>
        </p:nvSpPr>
        <p:spPr>
          <a:xfrm>
            <a:off x="6576053" y="2564904"/>
            <a:ext cx="4608512" cy="2677656"/>
          </a:xfrm>
          <a:prstGeom prst="rect">
            <a:avLst/>
          </a:prstGeom>
          <a:ln w="3175">
            <a:solidFill>
              <a:schemeClr val="tx1"/>
            </a:solidFill>
          </a:ln>
        </p:spPr>
        <p:txBody>
          <a:bodyPr wrap="square">
            <a:spAutoFit/>
          </a:bodyPr>
          <a:lstStyle/>
          <a:p>
            <a:r>
              <a:rPr lang="es-ES" sz="2400" dirty="0" smtClean="0">
                <a:latin typeface="Times New Roman" pitchFamily="18" charset="0"/>
                <a:cs typeface="Times New Roman" pitchFamily="18" charset="0"/>
              </a:rPr>
              <a:t>384 pacientes con VM prolongada (VMP), de los cuales a 166 se les coloco un botón traqueal. </a:t>
            </a:r>
          </a:p>
          <a:p>
            <a:r>
              <a:rPr lang="es-ES" sz="2400" dirty="0" smtClean="0">
                <a:latin typeface="Times New Roman" pitchFamily="18" charset="0"/>
                <a:cs typeface="Times New Roman" pitchFamily="18" charset="0"/>
              </a:rPr>
              <a:t>119 se logran decanular, 47 deben ser </a:t>
            </a:r>
            <a:r>
              <a:rPr lang="es-ES" sz="2400" dirty="0" err="1" smtClean="0">
                <a:latin typeface="Times New Roman" pitchFamily="18" charset="0"/>
                <a:cs typeface="Times New Roman" pitchFamily="18" charset="0"/>
              </a:rPr>
              <a:t>recanulados</a:t>
            </a:r>
            <a:r>
              <a:rPr lang="es-ES" sz="2400" dirty="0" smtClean="0">
                <a:latin typeface="Times New Roman" pitchFamily="18" charset="0"/>
                <a:cs typeface="Times New Roman" pitchFamily="18" charset="0"/>
              </a:rPr>
              <a:t>.</a:t>
            </a:r>
          </a:p>
          <a:p>
            <a:r>
              <a:rPr lang="es-ES" sz="2400" dirty="0" smtClean="0">
                <a:latin typeface="Times New Roman" pitchFamily="18" charset="0"/>
                <a:cs typeface="Times New Roman" pitchFamily="18" charset="0"/>
              </a:rPr>
              <a:t>13 se </a:t>
            </a:r>
            <a:r>
              <a:rPr lang="es-ES" sz="2400" dirty="0" err="1" smtClean="0">
                <a:latin typeface="Times New Roman" pitchFamily="18" charset="0"/>
                <a:cs typeface="Times New Roman" pitchFamily="18" charset="0"/>
              </a:rPr>
              <a:t>decanulan</a:t>
            </a:r>
            <a:r>
              <a:rPr lang="es-ES" sz="2400" dirty="0" smtClean="0">
                <a:latin typeface="Times New Roman" pitchFamily="18" charset="0"/>
                <a:cs typeface="Times New Roman" pitchFamily="18" charset="0"/>
              </a:rPr>
              <a:t> en un intento posterior de botón traqueal. </a:t>
            </a:r>
            <a:endParaRPr lang="es-AR"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141" y="2708921"/>
            <a:ext cx="4994871" cy="350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242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6087533" cy="1074208"/>
          </a:xfrm>
          <a:solidFill>
            <a:schemeClr val="accent5">
              <a:lumMod val="20000"/>
              <a:lumOff val="80000"/>
            </a:schemeClr>
          </a:solidFill>
          <a:effectLst>
            <a:outerShdw blurRad="50800" dist="38100" dir="5400000" algn="t" rotWithShape="0">
              <a:prstClr val="black">
                <a:alpha val="40000"/>
              </a:prstClr>
            </a:outerShdw>
          </a:effectLst>
        </p:spPr>
        <p:txBody>
          <a:bodyPr>
            <a:normAutofit/>
          </a:bodyPr>
          <a:lstStyle/>
          <a:p>
            <a:r>
              <a:rPr lang="es-AR" dirty="0" smtClean="0"/>
              <a:t>Consideraciones finales</a:t>
            </a:r>
            <a:endParaRPr lang="es-AR" dirty="0"/>
          </a:p>
        </p:txBody>
      </p:sp>
      <p:sp>
        <p:nvSpPr>
          <p:cNvPr id="3" name="Marcador de contenido 2"/>
          <p:cNvSpPr>
            <a:spLocks noGrp="1"/>
          </p:cNvSpPr>
          <p:nvPr>
            <p:ph idx="1"/>
          </p:nvPr>
        </p:nvSpPr>
        <p:spPr>
          <a:xfrm>
            <a:off x="838200" y="1927223"/>
            <a:ext cx="10515600" cy="3762375"/>
          </a:xfrm>
        </p:spPr>
        <p:txBody>
          <a:bodyPr>
            <a:normAutofit lnSpcReduction="10000"/>
          </a:bodyPr>
          <a:lstStyle/>
          <a:p>
            <a:r>
              <a:rPr lang="es-AR" dirty="0" smtClean="0"/>
              <a:t>Usar oclusión de la cánula durante el protocolo de decanulación.</a:t>
            </a:r>
          </a:p>
          <a:p>
            <a:r>
              <a:rPr lang="es-AR" dirty="0" smtClean="0"/>
              <a:t>Considerar el uso de VNI.</a:t>
            </a:r>
            <a:endParaRPr lang="es-AR" dirty="0"/>
          </a:p>
          <a:p>
            <a:r>
              <a:rPr lang="es-AR" dirty="0" smtClean="0"/>
              <a:t>Posibilidad de incorporar el botón traqueal.</a:t>
            </a:r>
            <a:endParaRPr lang="es-AR" dirty="0"/>
          </a:p>
          <a:p>
            <a:r>
              <a:rPr lang="es-AR" dirty="0" smtClean="0"/>
              <a:t>Consideraciones habituales:</a:t>
            </a:r>
          </a:p>
          <a:p>
            <a:endParaRPr lang="es-AR" dirty="0" smtClean="0"/>
          </a:p>
          <a:p>
            <a:pPr lvl="2">
              <a:buFont typeface="Wingdings" panose="05000000000000000000" pitchFamily="2" charset="2"/>
              <a:buChar char="ü"/>
            </a:pPr>
            <a:r>
              <a:rPr lang="es-AR" sz="2600" dirty="0" smtClean="0"/>
              <a:t>Buen flujo por vía aérea superior.</a:t>
            </a:r>
          </a:p>
          <a:p>
            <a:pPr lvl="2">
              <a:buFont typeface="Wingdings" panose="05000000000000000000" pitchFamily="2" charset="2"/>
              <a:buChar char="ü"/>
            </a:pPr>
            <a:r>
              <a:rPr lang="es-AR" sz="2600" dirty="0" smtClean="0"/>
              <a:t>Manejo de la saliva</a:t>
            </a:r>
          </a:p>
          <a:p>
            <a:pPr lvl="2">
              <a:buFont typeface="Wingdings" panose="05000000000000000000" pitchFamily="2" charset="2"/>
              <a:buChar char="ü"/>
            </a:pPr>
            <a:r>
              <a:rPr lang="es-AR" sz="2600" dirty="0" smtClean="0"/>
              <a:t>Lograr movilizar secreciones bronquiales.</a:t>
            </a:r>
          </a:p>
          <a:p>
            <a:pPr lvl="2"/>
            <a:endParaRPr lang="es-AR" dirty="0"/>
          </a:p>
        </p:txBody>
      </p:sp>
    </p:spTree>
    <p:extLst>
      <p:ext uri="{BB962C8B-B14F-4D97-AF65-F5344CB8AC3E}">
        <p14:creationId xmlns:p14="http://schemas.microsoft.com/office/powerpoint/2010/main" val="11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100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170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814305" y="5943599"/>
            <a:ext cx="3539495" cy="430887"/>
          </a:xfrm>
          <a:prstGeom prst="rect">
            <a:avLst/>
          </a:prstGeom>
          <a:noFill/>
        </p:spPr>
        <p:txBody>
          <a:bodyPr wrap="none" rtlCol="0">
            <a:spAutoFit/>
          </a:bodyPr>
          <a:lstStyle/>
          <a:p>
            <a:r>
              <a:rPr lang="es-AR" sz="2200" dirty="0"/>
              <a:t>v</a:t>
            </a:r>
            <a:r>
              <a:rPr lang="es-AR" sz="2200" dirty="0" smtClean="0"/>
              <a:t>illalba_dario@yahoo.com.ar</a:t>
            </a:r>
            <a:endParaRPr lang="es-AR" sz="2200" dirty="0"/>
          </a:p>
        </p:txBody>
      </p:sp>
      <p:sp>
        <p:nvSpPr>
          <p:cNvPr id="8" name="Título 1"/>
          <p:cNvSpPr>
            <a:spLocks noGrp="1"/>
          </p:cNvSpPr>
          <p:nvPr>
            <p:ph type="title"/>
          </p:nvPr>
        </p:nvSpPr>
        <p:spPr>
          <a:xfrm>
            <a:off x="3090333" y="1093260"/>
            <a:ext cx="6087533" cy="1074208"/>
          </a:xfrm>
          <a:solidFill>
            <a:schemeClr val="accent5">
              <a:lumMod val="20000"/>
              <a:lumOff val="80000"/>
            </a:schemeClr>
          </a:solidFill>
          <a:effectLst>
            <a:outerShdw blurRad="50800" dist="38100" dir="5400000" algn="t" rotWithShape="0">
              <a:prstClr val="black">
                <a:alpha val="40000"/>
              </a:prstClr>
            </a:outerShdw>
          </a:effectLst>
        </p:spPr>
        <p:txBody>
          <a:bodyPr>
            <a:normAutofit/>
          </a:bodyPr>
          <a:lstStyle/>
          <a:p>
            <a:pPr algn="ctr"/>
            <a:r>
              <a:rPr lang="es-AR" sz="7000" b="1" dirty="0" smtClean="0"/>
              <a:t>Conclusión</a:t>
            </a:r>
            <a:endParaRPr lang="es-AR" sz="7000" b="1" dirty="0"/>
          </a:p>
        </p:txBody>
      </p:sp>
    </p:spTree>
    <p:extLst>
      <p:ext uri="{BB962C8B-B14F-4D97-AF65-F5344CB8AC3E}">
        <p14:creationId xmlns:p14="http://schemas.microsoft.com/office/powerpoint/2010/main" val="36787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4138" y="2286003"/>
            <a:ext cx="10959662" cy="1513488"/>
          </a:xfrm>
        </p:spPr>
        <p:txBody>
          <a:bodyPr>
            <a:normAutofit/>
          </a:bodyPr>
          <a:lstStyle/>
          <a:p>
            <a:pPr algn="just"/>
            <a:r>
              <a:rPr lang="es-AR" dirty="0" smtClean="0"/>
              <a:t> </a:t>
            </a:r>
            <a:r>
              <a:rPr lang="es-AR" dirty="0"/>
              <a:t>L</a:t>
            </a:r>
            <a:r>
              <a:rPr lang="es-AR" dirty="0" smtClean="0"/>
              <a:t>as mediciones tales como el volumen espiratorio forzado en 1 segundo (VEF</a:t>
            </a:r>
            <a:r>
              <a:rPr lang="es-AR" baseline="-25000" dirty="0" smtClean="0"/>
              <a:t>1</a:t>
            </a:r>
            <a:r>
              <a:rPr lang="es-AR" dirty="0" smtClean="0"/>
              <a:t>) no son útiles en la predicción de los síntomas cardinales de la enfermedad, la disnea y la intolerancia al ejercicio.</a:t>
            </a:r>
          </a:p>
        </p:txBody>
      </p:sp>
      <p:pic>
        <p:nvPicPr>
          <p:cNvPr id="5" name="Imagen 4"/>
          <p:cNvPicPr>
            <a:picLocks noChangeAspect="1"/>
          </p:cNvPicPr>
          <p:nvPr/>
        </p:nvPicPr>
        <p:blipFill>
          <a:blip r:embed="rId3"/>
          <a:stretch>
            <a:fillRect/>
          </a:stretch>
        </p:blipFill>
        <p:spPr>
          <a:xfrm>
            <a:off x="394138" y="115159"/>
            <a:ext cx="9292281" cy="1950124"/>
          </a:xfrm>
          <a:prstGeom prst="rect">
            <a:avLst/>
          </a:prstGeom>
        </p:spPr>
      </p:pic>
      <p:pic>
        <p:nvPicPr>
          <p:cNvPr id="7" name="Imagen 6"/>
          <p:cNvPicPr>
            <a:picLocks noChangeAspect="1"/>
          </p:cNvPicPr>
          <p:nvPr/>
        </p:nvPicPr>
        <p:blipFill>
          <a:blip r:embed="rId4"/>
          <a:stretch>
            <a:fillRect/>
          </a:stretch>
        </p:blipFill>
        <p:spPr>
          <a:xfrm>
            <a:off x="7885571" y="6430696"/>
            <a:ext cx="3468229" cy="302813"/>
          </a:xfrm>
          <a:prstGeom prst="rect">
            <a:avLst/>
          </a:prstGeom>
        </p:spPr>
      </p:pic>
      <p:pic>
        <p:nvPicPr>
          <p:cNvPr id="20" name="Marcador de contenido 3"/>
          <p:cNvPicPr>
            <a:picLocks noChangeAspect="1"/>
          </p:cNvPicPr>
          <p:nvPr/>
        </p:nvPicPr>
        <p:blipFill>
          <a:blip r:embed="rId5"/>
          <a:stretch>
            <a:fillRect/>
          </a:stretch>
        </p:blipFill>
        <p:spPr>
          <a:xfrm>
            <a:off x="394138" y="3704221"/>
            <a:ext cx="5013434" cy="2831665"/>
          </a:xfrm>
          <a:prstGeom prst="rect">
            <a:avLst/>
          </a:prstGeom>
        </p:spPr>
      </p:pic>
    </p:spTree>
    <p:extLst>
      <p:ext uri="{BB962C8B-B14F-4D97-AF65-F5344CB8AC3E}">
        <p14:creationId xmlns:p14="http://schemas.microsoft.com/office/powerpoint/2010/main" val="141391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11479" y="611860"/>
            <a:ext cx="7563690" cy="5539688"/>
          </a:xfrm>
          <a:prstGeom prst="rect">
            <a:avLst/>
          </a:prstGeom>
        </p:spPr>
      </p:pic>
    </p:spTree>
    <p:extLst>
      <p:ext uri="{BB962C8B-B14F-4D97-AF65-F5344CB8AC3E}">
        <p14:creationId xmlns:p14="http://schemas.microsoft.com/office/powerpoint/2010/main" val="2299561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69322" y="2477705"/>
            <a:ext cx="6448097" cy="1325563"/>
          </a:xfrm>
          <a:solidFill>
            <a:schemeClr val="accent5">
              <a:lumMod val="20000"/>
              <a:lumOff val="80000"/>
            </a:schemeClr>
          </a:solidFill>
          <a:effectLst>
            <a:outerShdw blurRad="50800" dist="38100" dir="5400000" algn="t" rotWithShape="0">
              <a:prstClr val="black">
                <a:alpha val="40000"/>
              </a:prstClr>
            </a:outerShdw>
          </a:effectLst>
        </p:spPr>
        <p:txBody>
          <a:bodyPr>
            <a:normAutofit/>
          </a:bodyPr>
          <a:lstStyle/>
          <a:p>
            <a:pPr algn="ctr"/>
            <a:r>
              <a:rPr lang="es-AR" sz="6000" b="1" dirty="0" smtClean="0">
                <a:latin typeface="Arial" panose="020B0604020202020204" pitchFamily="34" charset="0"/>
                <a:cs typeface="Arial" panose="020B0604020202020204" pitchFamily="34" charset="0"/>
              </a:rPr>
              <a:t>Epidemiología</a:t>
            </a:r>
            <a:endParaRPr lang="es-AR"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483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950262" cy="153344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312" y="6385691"/>
            <a:ext cx="18859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4312" y="1066716"/>
            <a:ext cx="15335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86" y="1926843"/>
            <a:ext cx="76962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3999186" y="1765738"/>
            <a:ext cx="1471448" cy="1150883"/>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Elipse"/>
          <p:cNvSpPr/>
          <p:nvPr/>
        </p:nvSpPr>
        <p:spPr>
          <a:xfrm>
            <a:off x="6122276" y="1765738"/>
            <a:ext cx="1471448" cy="1150883"/>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 name="3 Conector recto de flecha"/>
          <p:cNvCxnSpPr>
            <a:stCxn id="2" idx="4"/>
          </p:cNvCxnSpPr>
          <p:nvPr/>
        </p:nvCxnSpPr>
        <p:spPr>
          <a:xfrm>
            <a:off x="4734910" y="2916621"/>
            <a:ext cx="0" cy="108782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2457267" y="4155749"/>
            <a:ext cx="4555286" cy="89255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lang="es-AR" sz="2600" dirty="0" err="1"/>
              <a:t>D</a:t>
            </a:r>
            <a:r>
              <a:rPr lang="es-AR" sz="2600" dirty="0" err="1" smtClean="0"/>
              <a:t>ecanularon</a:t>
            </a:r>
            <a:r>
              <a:rPr lang="es-AR" sz="2600" dirty="0" smtClean="0"/>
              <a:t> 13 pacientes </a:t>
            </a:r>
          </a:p>
          <a:p>
            <a:pPr algn="ctr"/>
            <a:r>
              <a:rPr lang="es-AR" sz="2600" dirty="0" smtClean="0"/>
              <a:t>R. 5-20 días post desvinculación</a:t>
            </a:r>
            <a:endParaRPr lang="es-AR" sz="2600" dirty="0"/>
          </a:p>
        </p:txBody>
      </p:sp>
      <p:cxnSp>
        <p:nvCxnSpPr>
          <p:cNvPr id="12" name="11 Conector recto de flecha"/>
          <p:cNvCxnSpPr/>
          <p:nvPr/>
        </p:nvCxnSpPr>
        <p:spPr>
          <a:xfrm>
            <a:off x="6873765" y="2916621"/>
            <a:ext cx="2207173" cy="108782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8465464" y="4159912"/>
            <a:ext cx="2414315" cy="492443"/>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lang="es-AR" sz="2600" dirty="0" smtClean="0"/>
              <a:t>No </a:t>
            </a:r>
            <a:r>
              <a:rPr lang="es-AR" sz="2600" dirty="0" err="1" smtClean="0"/>
              <a:t>decanularon</a:t>
            </a:r>
            <a:endParaRPr lang="es-AR" sz="2600" dirty="0"/>
          </a:p>
        </p:txBody>
      </p:sp>
    </p:spTree>
    <p:extLst>
      <p:ext uri="{BB962C8B-B14F-4D97-AF65-F5344CB8AC3E}">
        <p14:creationId xmlns:p14="http://schemas.microsoft.com/office/powerpoint/2010/main" val="16567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6" presetClass="entr" presetSubtype="16" fill="hold" grpId="0" nodeType="withEffect">
                                  <p:stCondLst>
                                    <p:cond delay="30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6" presetClass="entr" presetSubtype="16"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0382"/>
            <a:ext cx="8568267" cy="2865068"/>
          </a:xfrm>
          <a:prstGeom prst="rect">
            <a:avLst/>
          </a:prstGeom>
          <a:ln>
            <a:noFill/>
          </a:ln>
        </p:spPr>
      </p:pic>
      <p:pic>
        <p:nvPicPr>
          <p:cNvPr id="3" name="Imagen 2"/>
          <p:cNvPicPr>
            <a:picLocks noChangeAspect="1"/>
          </p:cNvPicPr>
          <p:nvPr/>
        </p:nvPicPr>
        <p:blipFill>
          <a:blip r:embed="rId4"/>
          <a:stretch>
            <a:fillRect/>
          </a:stretch>
        </p:blipFill>
        <p:spPr>
          <a:xfrm>
            <a:off x="8961421" y="634683"/>
            <a:ext cx="2804100" cy="329531"/>
          </a:xfrm>
          <a:prstGeom prst="rect">
            <a:avLst/>
          </a:prstGeom>
        </p:spPr>
      </p:pic>
      <p:pic>
        <p:nvPicPr>
          <p:cNvPr id="4" name="Imagen 3"/>
          <p:cNvPicPr>
            <a:picLocks noChangeAspect="1"/>
          </p:cNvPicPr>
          <p:nvPr/>
        </p:nvPicPr>
        <p:blipFill>
          <a:blip r:embed="rId5"/>
          <a:stretch>
            <a:fillRect/>
          </a:stretch>
        </p:blipFill>
        <p:spPr>
          <a:xfrm>
            <a:off x="9367278" y="1322681"/>
            <a:ext cx="2398243" cy="240469"/>
          </a:xfrm>
          <a:prstGeom prst="rect">
            <a:avLst/>
          </a:prstGeom>
        </p:spPr>
      </p:pic>
      <p:sp>
        <p:nvSpPr>
          <p:cNvPr id="5" name="CuadroTexto 4"/>
          <p:cNvSpPr txBox="1"/>
          <p:nvPr/>
        </p:nvSpPr>
        <p:spPr>
          <a:xfrm>
            <a:off x="355600" y="3233917"/>
            <a:ext cx="11409921" cy="3293209"/>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ü"/>
            </a:pPr>
            <a:r>
              <a:rPr lang="es-AR" sz="2600" dirty="0" smtClean="0"/>
              <a:t>Estimulan la fonación con válvula unidireccional.</a:t>
            </a:r>
          </a:p>
          <a:p>
            <a:pPr marL="342900" indent="-342900">
              <a:buFont typeface="Wingdings" panose="05000000000000000000" pitchFamily="2" charset="2"/>
              <a:buChar char="ü"/>
            </a:pPr>
            <a:r>
              <a:rPr lang="es-AR" sz="2600" dirty="0" smtClean="0"/>
              <a:t>Evalúan deglución con el balón inflado, alimento teñido (luego líquidos).</a:t>
            </a:r>
          </a:p>
          <a:p>
            <a:pPr marL="342900" indent="-342900">
              <a:buFont typeface="Wingdings" panose="05000000000000000000" pitchFamily="2" charset="2"/>
              <a:buChar char="ü"/>
            </a:pPr>
            <a:r>
              <a:rPr lang="es-AR" sz="2600" dirty="0" smtClean="0"/>
              <a:t>Manguito desinflado.</a:t>
            </a:r>
          </a:p>
          <a:p>
            <a:pPr marL="342900" indent="-342900">
              <a:buFont typeface="Wingdings" panose="05000000000000000000" pitchFamily="2" charset="2"/>
              <a:buChar char="ü"/>
            </a:pPr>
            <a:r>
              <a:rPr lang="es-AR" sz="2600" dirty="0" smtClean="0"/>
              <a:t>La aspiración “leve” mejora con la deglución y la práctica.</a:t>
            </a:r>
          </a:p>
          <a:p>
            <a:pPr marL="342900" indent="-342900">
              <a:buFont typeface="Wingdings" panose="05000000000000000000" pitchFamily="2" charset="2"/>
              <a:buChar char="ü"/>
            </a:pPr>
            <a:r>
              <a:rPr lang="es-AR" sz="2600" dirty="0" smtClean="0"/>
              <a:t>Decanulan cuando están seguros de no requerir: </a:t>
            </a:r>
          </a:p>
          <a:p>
            <a:pPr marL="1371600" lvl="2" indent="-457200">
              <a:buFont typeface="Arial" panose="020B0604020202020204" pitchFamily="34" charset="0"/>
              <a:buChar char="•"/>
            </a:pPr>
            <a:r>
              <a:rPr lang="es-AR" sz="2600" dirty="0"/>
              <a:t>P</a:t>
            </a:r>
            <a:r>
              <a:rPr lang="es-AR" sz="2600" dirty="0" smtClean="0"/>
              <a:t>rotección de la vía aérea.</a:t>
            </a:r>
          </a:p>
          <a:p>
            <a:pPr marL="1371600" lvl="2" indent="-457200">
              <a:buFont typeface="Arial" panose="020B0604020202020204" pitchFamily="34" charset="0"/>
              <a:buChar char="•"/>
            </a:pPr>
            <a:r>
              <a:rPr lang="es-AR" sz="2600" dirty="0" smtClean="0"/>
              <a:t>Aspiración de secreciones.</a:t>
            </a:r>
          </a:p>
          <a:p>
            <a:pPr marL="1371600" lvl="2" indent="-457200">
              <a:buFont typeface="Arial" panose="020B0604020202020204" pitchFamily="34" charset="0"/>
              <a:buChar char="•"/>
            </a:pPr>
            <a:r>
              <a:rPr lang="es-AR" sz="2600" dirty="0" smtClean="0"/>
              <a:t>Ventilación</a:t>
            </a:r>
            <a:r>
              <a:rPr lang="es-AR" sz="2600" dirty="0"/>
              <a:t> </a:t>
            </a:r>
            <a:r>
              <a:rPr lang="es-AR" sz="2600" dirty="0" smtClean="0"/>
              <a:t>invasiva.</a:t>
            </a:r>
            <a:endParaRPr lang="es-AR" sz="2600" dirty="0"/>
          </a:p>
        </p:txBody>
      </p:sp>
    </p:spTree>
    <p:extLst>
      <p:ext uri="{BB962C8B-B14F-4D97-AF65-F5344CB8AC3E}">
        <p14:creationId xmlns:p14="http://schemas.microsoft.com/office/powerpoint/2010/main" val="270043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down)">
                                      <p:cBhvr>
                                        <p:cTn id="35" dur="500"/>
                                        <p:tgtEl>
                                          <p:spTgt spid="5">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wipe(down)">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4934</Words>
  <Application>Microsoft Office PowerPoint</Application>
  <PresentationFormat>Panorámica</PresentationFormat>
  <Paragraphs>358</Paragraphs>
  <Slides>43</Slides>
  <Notes>34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43</vt:i4>
      </vt:variant>
    </vt:vector>
  </HeadingPairs>
  <TitlesOfParts>
    <vt:vector size="50" baseType="lpstr">
      <vt:lpstr>Arial</vt:lpstr>
      <vt:lpstr>Arial Narrow</vt:lpstr>
      <vt:lpstr>Calibri</vt:lpstr>
      <vt:lpstr>Calibri Light</vt:lpstr>
      <vt:lpstr>Times New Roman</vt:lpstr>
      <vt:lpstr>Wingdings</vt:lpstr>
      <vt:lpstr>Tema de Office</vt:lpstr>
      <vt:lpstr>“Decanulación en EPOC severos"</vt:lpstr>
      <vt:lpstr>Decanulación de traqueostomía</vt:lpstr>
      <vt:lpstr>Fisiopatología</vt:lpstr>
      <vt:lpstr>Presentación de PowerPoint</vt:lpstr>
      <vt:lpstr>Presentación de PowerPoint</vt:lpstr>
      <vt:lpstr>Presentación de PowerPoint</vt:lpstr>
      <vt:lpstr>Epidemiología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Decanulación</vt:lpstr>
      <vt:lpstr>Presentación de PowerPoint</vt:lpstr>
      <vt:lpstr>Presentación de PowerPoint</vt:lpstr>
      <vt:lpstr>Para tener en cuenta</vt:lpstr>
      <vt:lpstr>Presentación de PowerPoint</vt:lpstr>
      <vt:lpstr>Presentación de PowerPoint</vt:lpstr>
      <vt:lpstr>Presentación de PowerPoint</vt:lpstr>
      <vt:lpstr>Presentación de PowerPoint</vt:lpstr>
      <vt:lpstr>¿Cánula tapada o válvula fonatoria?</vt:lpstr>
      <vt:lpstr>¿Cánula tapada o válvula fonatoria?</vt:lpstr>
      <vt:lpstr>Presentación de PowerPoint</vt:lpstr>
      <vt:lpstr>Presentación de PowerPoint</vt:lpstr>
      <vt:lpstr>Cánula de traqueostomía con fenestras</vt:lpstr>
      <vt:lpstr>Cánula de traqueostomía con fenestras</vt:lpstr>
      <vt:lpstr>Presentación de PowerPoint</vt:lpstr>
      <vt:lpstr>INFLUENCIA DE LA CÁNULA DE TRAQUEOSTOMÍA EN EL TRABAJO RESPIRATORIO.  COMPARACIÓN PRE Y POST DECANULACIÓN</vt:lpstr>
      <vt:lpstr>INFLUENCIA DE LA CÁNULA DE TRAQUEOSTOMÍA EN EL TRABAJO RESPIRATORIO.  COMPARACIÓN PRE Y POST DECANULACIÓN</vt:lpstr>
      <vt:lpstr>INFLUENCIA DE LA CÁNULA DE TRAQUEOSTOMÍA EN EL TRABAJO RESPIRATORIO.  COMPARACIÓN PRE Y POST DECANULACIÓN</vt:lpstr>
      <vt:lpstr>INFLUENCIA DE LA CÁNULA DE TRAQUEOSTOMÍA EN EL TRABAJO RESPIRATORIO.  COMPARACIÓN PRE Y POST DECANULACIÓN</vt:lpstr>
      <vt:lpstr>INFLUENCIA DE LA CÁNULA DE TRAQUEOSTOMÍA EN EL TRABAJO RESPIRATORIO.  COMPARACIÓN PRE Y POST DECANULACIÓN</vt:lpstr>
      <vt:lpstr>Discusión</vt:lpstr>
      <vt:lpstr>INFLUENCIA DE LA CÁNULA DE TRAQUEOSTOMÍA EN EL TRABAJO RESPIRATORIO.  COMPARACIÓN PRE Y POST DECANULACIÓN</vt:lpstr>
      <vt:lpstr>INFLUENCIA DE LA CÁNULA DE TRAQUEOSTOMÍA EN EL TRABAJO RESPIRATORIO.  COMPARACIÓN PRE Y POST DECANULACIÓN</vt:lpstr>
      <vt:lpstr>Botón traqueal</vt:lpstr>
      <vt:lpstr>Botón traqueal</vt:lpstr>
      <vt:lpstr>Presentación de PowerPoint</vt:lpstr>
      <vt:lpstr>Consideraciones finales</vt:lpstr>
      <vt:lpstr>Conclusión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“Decanulación en EPOC severos"</dc:title>
  <dc:creator>Dario Villalba</dc:creator>
  <cp:lastModifiedBy>Dario Villalba</cp:lastModifiedBy>
  <cp:revision>102</cp:revision>
  <dcterms:created xsi:type="dcterms:W3CDTF">2014-09-28T02:25:03Z</dcterms:created>
  <dcterms:modified xsi:type="dcterms:W3CDTF">2014-10-09T18:11:51Z</dcterms:modified>
</cp:coreProperties>
</file>