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65" r:id="rId2"/>
    <p:sldMasterId id="2147483677" r:id="rId3"/>
    <p:sldMasterId id="2147483724" r:id="rId4"/>
    <p:sldMasterId id="2147483731" r:id="rId5"/>
  </p:sldMasterIdLst>
  <p:notesMasterIdLst>
    <p:notesMasterId r:id="rId44"/>
  </p:notesMasterIdLst>
  <p:handoutMasterIdLst>
    <p:handoutMasterId r:id="rId45"/>
  </p:handoutMasterIdLst>
  <p:sldIdLst>
    <p:sldId id="263" r:id="rId6"/>
    <p:sldId id="309" r:id="rId7"/>
    <p:sldId id="294" r:id="rId8"/>
    <p:sldId id="310" r:id="rId9"/>
    <p:sldId id="265" r:id="rId10"/>
    <p:sldId id="287" r:id="rId11"/>
    <p:sldId id="288" r:id="rId12"/>
    <p:sldId id="286" r:id="rId13"/>
    <p:sldId id="284" r:id="rId14"/>
    <p:sldId id="285" r:id="rId15"/>
    <p:sldId id="283" r:id="rId16"/>
    <p:sldId id="277" r:id="rId17"/>
    <p:sldId id="293" r:id="rId18"/>
    <p:sldId id="278" r:id="rId19"/>
    <p:sldId id="279" r:id="rId20"/>
    <p:sldId id="280" r:id="rId21"/>
    <p:sldId id="281" r:id="rId22"/>
    <p:sldId id="282" r:id="rId23"/>
    <p:sldId id="266" r:id="rId24"/>
    <p:sldId id="267" r:id="rId25"/>
    <p:sldId id="269" r:id="rId26"/>
    <p:sldId id="311" r:id="rId27"/>
    <p:sldId id="312" r:id="rId28"/>
    <p:sldId id="313" r:id="rId29"/>
    <p:sldId id="291" r:id="rId30"/>
    <p:sldId id="270" r:id="rId31"/>
    <p:sldId id="271" r:id="rId32"/>
    <p:sldId id="272" r:id="rId33"/>
    <p:sldId id="300" r:id="rId34"/>
    <p:sldId id="273" r:id="rId35"/>
    <p:sldId id="274" r:id="rId36"/>
    <p:sldId id="275" r:id="rId37"/>
    <p:sldId id="276" r:id="rId38"/>
    <p:sldId id="289" r:id="rId39"/>
    <p:sldId id="314" r:id="rId40"/>
    <p:sldId id="297" r:id="rId41"/>
    <p:sldId id="298" r:id="rId42"/>
    <p:sldId id="290" r:id="rId43"/>
  </p:sldIdLst>
  <p:sldSz cx="9144000" cy="6858000" type="screen4x3"/>
  <p:notesSz cx="6858000" cy="9144000"/>
  <p:custDataLst>
    <p:tags r:id="rId47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66FF33"/>
    <a:srgbClr val="FFFF66"/>
    <a:srgbClr val="99CCFF"/>
    <a:srgbClr val="66CCFF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3" autoAdjust="0"/>
    <p:restoredTop sz="99351" autoAdjust="0"/>
  </p:normalViewPr>
  <p:slideViewPr>
    <p:cSldViewPr>
      <p:cViewPr>
        <p:scale>
          <a:sx n="100" d="100"/>
          <a:sy n="100" d="100"/>
        </p:scale>
        <p:origin x="-57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54824217913"/>
          <c:y val="0.0917240813648295"/>
          <c:w val="0.882288314978874"/>
          <c:h val="0.59755085301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18–34 Years</c:v>
                </c:pt>
                <c:pt idx="1">
                  <c:v>35–49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11.0</c:v>
                </c:pt>
                <c:pt idx="1">
                  <c:v>17.0</c:v>
                </c:pt>
                <c:pt idx="2">
                  <c:v>25.0</c:v>
                </c:pt>
                <c:pt idx="3">
                  <c:v>67.0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At-Risk 1 Condition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18–34 Years</c:v>
                </c:pt>
                <c:pt idx="1">
                  <c:v>35–49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28.0</c:v>
                </c:pt>
                <c:pt idx="1">
                  <c:v>37.0</c:v>
                </c:pt>
                <c:pt idx="2">
                  <c:v>54.0</c:v>
                </c:pt>
                <c:pt idx="3">
                  <c:v>138.0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At-Risk 2 Conditions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0.00446013725984619"/>
                  <c:y val="0.002604166666666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9468496797950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594684967979482"/>
                  <c:y val="-0.002604166666666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18–34 Years</c:v>
                </c:pt>
                <c:pt idx="1">
                  <c:v>35–49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101.0</c:v>
                </c:pt>
                <c:pt idx="1">
                  <c:v>85.0</c:v>
                </c:pt>
                <c:pt idx="2">
                  <c:v>127.0</c:v>
                </c:pt>
                <c:pt idx="3">
                  <c:v>286.0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At-Risk 3 Conditions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18–34 Years</c:v>
                </c:pt>
                <c:pt idx="1">
                  <c:v>35–49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332.0</c:v>
                </c:pt>
                <c:pt idx="1">
                  <c:v>216.0</c:v>
                </c:pt>
                <c:pt idx="2">
                  <c:v>326.0</c:v>
                </c:pt>
                <c:pt idx="3">
                  <c:v>618.0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High Risk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0743356209974361"/>
                  <c:y val="-0.002604166666666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297342483989746"/>
                  <c:y val="-0.002604166666666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59468496797948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594684967979482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18–34 Years</c:v>
                </c:pt>
                <c:pt idx="1">
                  <c:v>35–49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109.0</c:v>
                </c:pt>
                <c:pt idx="1">
                  <c:v>101.0</c:v>
                </c:pt>
                <c:pt idx="2">
                  <c:v>149.0</c:v>
                </c:pt>
                <c:pt idx="3">
                  <c:v>290.0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1665128"/>
        <c:axId val="2131668568"/>
      </c:barChart>
      <c:catAx>
        <c:axId val="2131665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it-IT"/>
          </a:p>
        </c:txPr>
        <c:crossAx val="2131668568"/>
        <c:crosses val="autoZero"/>
        <c:auto val="1"/>
        <c:lblAlgn val="ctr"/>
        <c:lblOffset val="100"/>
        <c:noMultiLvlLbl val="0"/>
      </c:catAx>
      <c:valAx>
        <c:axId val="2131668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Incidence/100,000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00349506189055034"/>
              <c:y val="0.1833575295275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it-IT"/>
          </a:p>
        </c:txPr>
        <c:crossAx val="2131665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735961747241"/>
          <c:y val="0.0893434219160105"/>
          <c:w val="0.218392552483875"/>
          <c:h val="0.279734662073491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0.49932</cdr:x>
      <cdr:y>0.73022</cdr:y>
    </cdr:from>
    <cdr:to>
      <cdr:x>0.59513</cdr:x>
      <cdr:y>0.79337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5400" y="3561113"/>
          <a:ext cx="818380" cy="3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Age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0EA3-39B4-1640-863C-2E8B6A0FB778}" type="datetimeFigureOut">
              <a:rPr lang="it-IT" smtClean="0"/>
              <a:t>10/10/14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E6180-617E-1B4A-BCCC-AE53F4DC1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122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de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A084301-6CE0-4105-9840-122343C4C484}" type="slidenum">
              <a:rPr lang="de-CH"/>
              <a:pPr/>
              <a:t>‹n.›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4830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community-acquired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(CAP)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Source: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MEDLINE,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EMBASE, ISI Web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Science,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case-control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Eighteen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13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preventive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Random-effects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0.84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0.74–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0.95), I2 = 90.5% and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0.68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0.59–0.78), I2 = 75.7%.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Meta-regression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funnel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0.85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0.77–0.93).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rule-out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confounder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low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the GRADE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community-acquired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(CAP)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Source: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MEDLINE,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EMBASE, ISI Web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Science,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case-control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Eighteen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13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preventive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Random-effects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0.84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0.74–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0.95), I2 = 90.5% and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0.68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0.59–0.78), I2 = 75.7%.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Meta-regression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funnel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0.85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0.77–0.93).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rule-out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confounder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low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the GRADE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community-acquired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(CAP)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Source: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MEDLINE,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EMBASE, ISI Web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Science,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case-control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Eighteen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13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preventive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Random-effects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0.84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0.74–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0.95), I2 = 90.5% and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0.68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0.59–0.78), I2 = 75.7%.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Meta-regression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funnel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0.85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0.77–0.93).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rule-out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confounder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low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the GRADE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community-acquired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(CAP)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Source: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MEDLINE,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EMBASE, ISI Web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Science,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case-control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in CAP.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Eighteen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13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preventive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methodological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Random-effects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0.84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0.74–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0.95), I2 = 90.5% and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CAP, 0.68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0.59–0.78), I2 = 75.7%.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Meta-regression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funnel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treatment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effect-estimate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0.85 (95%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0.77–0.93).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rule-out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confounder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meta-analysis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statins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low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the GRADE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FBA0-288F-4B92-B4E0-CECD9E8501E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24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Proposed pathophysiological mechanisms contributing to cardiac complications in patients with acute pneumonia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F34B2-DCB2-254A-92B5-74A8867FC24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6978" y="687050"/>
            <a:ext cx="4544046" cy="3427439"/>
          </a:xfrm>
          <a:ln/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F6E84A-C5F7-A54C-85B1-E852E73999C2}" type="slidenum">
              <a:rPr lang="en-US">
                <a:solidFill>
                  <a:srgbClr val="1F497D"/>
                </a:solidFill>
              </a:rPr>
              <a:pPr eaLnBrk="1" hangingPunct="1"/>
              <a:t>9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6978" y="687050"/>
            <a:ext cx="4544046" cy="3427439"/>
          </a:xfrm>
          <a:ln/>
        </p:spPr>
      </p:sp>
      <p:sp>
        <p:nvSpPr>
          <p:cNvPr id="1413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141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1CF9AE-C80C-A243-894B-BE6CA513573A}" type="slidenum">
              <a:rPr lang="en-US">
                <a:solidFill>
                  <a:srgbClr val="1F497D"/>
                </a:solidFill>
              </a:rPr>
              <a:pPr eaLnBrk="1" hangingPunct="1"/>
              <a:t>10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30-day mortality risk in patients with CAP who developed incident cardiac</a:t>
            </a:r>
          </a:p>
          <a:p>
            <a:r>
              <a:rPr lang="it-IT" smtClean="0"/>
              <a:t>complications versus those who did not.* Incident cardiac complications included any of the</a:t>
            </a:r>
          </a:p>
          <a:p>
            <a:r>
              <a:rPr lang="it-IT" smtClean="0"/>
              <a:t>following cardiac events: new or worsening heart failure, new or worsening arrhythmias or</a:t>
            </a:r>
          </a:p>
          <a:p>
            <a:r>
              <a:rPr lang="it-IT" smtClean="0"/>
              <a:t>myocardial infarction.</a:t>
            </a:r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20FE5-E50B-284A-AEB0-A0EBC72C673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the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acute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prothrombotic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Hypothetically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antiaggregating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antiinflammatory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eighty-five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91) or a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=94).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300mg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ECGs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48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30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ischemia.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troponin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48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v2-test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at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it-IT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1.1%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10.6%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10) in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(relative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0.103; 95%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0.005–0.746;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0.015).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endParaRPr lang="it-IT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9%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=0.151),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0.04,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0.044).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open-label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salicylic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the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acute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prothrombotic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Hypothetically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antiaggregating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antiinflammatory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eighty-five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91) or a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=94).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300mg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ECGs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48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30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ischemia.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troponin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48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v2-test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at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it-IT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1.1%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10.6%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10) in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(relative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0.103; 95%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0.005–0.746;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0.015).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endParaRPr lang="it-IT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9%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=0.151),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0.04,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0.044).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open-label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salicylic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the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acute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prothrombotic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Hypothetically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antiaggregating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antiinflammatory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pneumonia.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eighty-five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91) or a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=94).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300mg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ECGs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48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30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ischemia.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high-sensitivity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troponin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48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v2-test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showed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 at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it-IT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1.1% 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10.6%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n=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10) in the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(relative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0.103; 95%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0.005–0.746;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0.015).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endParaRPr lang="it-IT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9%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forACS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=0.151),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0.04,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0.044).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open-label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salicylic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ACS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949D-D10C-CF4D-A19F-22ACF54C7309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 userDrawn="1"/>
        </p:nvSpPr>
        <p:spPr bwMode="auto">
          <a:xfrm>
            <a:off x="0" y="2492375"/>
            <a:ext cx="9144000" cy="3673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latin typeface="Arial" charset="0"/>
            </a:endParaRPr>
          </a:p>
        </p:txBody>
      </p:sp>
      <p:pic>
        <p:nvPicPr>
          <p:cNvPr id="62467" name="Picture 3" descr="UHBS_LOGO_CMY[2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8913"/>
            <a:ext cx="5334000" cy="1052512"/>
          </a:xfrm>
          <a:prstGeom prst="rect">
            <a:avLst/>
          </a:prstGeom>
          <a:solidFill>
            <a:srgbClr val="FFFFCC"/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75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24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438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16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38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84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500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86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49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9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7FC-32D1-8F48-A752-10C6C9DF9B5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25C-1452-2C4A-BE70-0B365090C605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948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58953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542925" y="3184525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0,00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542925" y="1312863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5,20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542925" y="52388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8,70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-542925" y="5705475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7,00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68313" y="-244475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11,40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572000" y="-244475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0,00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675688" y="-244475"/>
            <a:ext cx="5429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prstClr val="black"/>
                </a:solidFill>
                <a:cs typeface="Arial" charset="0"/>
              </a:rPr>
              <a:t>11,40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875" y="6302655"/>
            <a:ext cx="7888288" cy="347663"/>
          </a:xfrm>
        </p:spPr>
        <p:txBody>
          <a:bodyPr lIns="0" tIns="0" rIns="0" bIns="0" anchor="b"/>
          <a:lstStyle>
            <a:lvl1pPr marL="0" indent="0">
              <a:buNone/>
              <a:defRPr sz="1000"/>
            </a:lvl1pPr>
            <a:lvl2pPr marL="357187" indent="0">
              <a:buNone/>
              <a:defRPr sz="1400"/>
            </a:lvl2pPr>
            <a:lvl3pPr marL="712787" indent="0">
              <a:buNone/>
              <a:defRPr sz="1200"/>
            </a:lvl3pPr>
            <a:lvl4pPr marL="1081087" indent="0">
              <a:buNone/>
              <a:defRPr sz="1100"/>
            </a:lvl4pPr>
            <a:lvl5pPr marL="1436687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117" y="1411288"/>
            <a:ext cx="8245475" cy="4716462"/>
          </a:xfrm>
        </p:spPr>
        <p:txBody>
          <a:bodyPr/>
          <a:lstStyle>
            <a:lvl1pPr>
              <a:buClr>
                <a:srgbClr val="FFFF99"/>
              </a:buClr>
              <a:defRPr/>
            </a:lvl1pPr>
            <a:lvl2pPr>
              <a:buClr>
                <a:srgbClr val="FFFF99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23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: no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875" y="6302655"/>
            <a:ext cx="7888288" cy="347663"/>
          </a:xfrm>
        </p:spPr>
        <p:txBody>
          <a:bodyPr lIns="0" tIns="0" rIns="0" bIns="0" anchor="b"/>
          <a:lstStyle>
            <a:lvl1pPr marL="0" indent="0">
              <a:buNone/>
              <a:defRPr sz="1000"/>
            </a:lvl1pPr>
            <a:lvl2pPr marL="357187" indent="0">
              <a:buNone/>
              <a:defRPr sz="1400"/>
            </a:lvl2pPr>
            <a:lvl3pPr marL="712787" indent="0">
              <a:buNone/>
              <a:defRPr sz="1200"/>
            </a:lvl3pPr>
            <a:lvl4pPr marL="1081087" indent="0">
              <a:buNone/>
              <a:defRPr sz="1100"/>
            </a:lvl4pPr>
            <a:lvl5pPr marL="1436687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6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8125" y="1533525"/>
            <a:ext cx="8686800" cy="4410075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8125" y="6561718"/>
            <a:ext cx="1401025" cy="152349"/>
          </a:xfrm>
        </p:spPr>
        <p:txBody>
          <a:bodyPr wrap="none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1232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38125" y="6561718"/>
            <a:ext cx="1401025" cy="152349"/>
          </a:xfrm>
        </p:spPr>
        <p:txBody>
          <a:bodyPr wrap="none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736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879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701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872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934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556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4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328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487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255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299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0EDB-0875-40B7-8A50-36ADF4C09D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0630-4D82-48E7-A724-F9C2A49050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2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 userDrawn="1"/>
        </p:nvSpPr>
        <p:spPr bwMode="auto">
          <a:xfrm>
            <a:off x="0" y="1557338"/>
            <a:ext cx="9144000" cy="48244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pic>
        <p:nvPicPr>
          <p:cNvPr id="61445" name="Picture 5" descr="UHBS_LOGO_CMY[2]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29475" y="6453188"/>
            <a:ext cx="1806575" cy="357187"/>
          </a:xfrm>
          <a:prstGeom prst="rect">
            <a:avLst/>
          </a:prstGeom>
          <a:solidFill>
            <a:srgbClr val="FFFFCC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C3107FC-32D1-8F48-A752-10C6C9DF9B5A}" type="datetimeFigureOut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10/10/14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6B425C-1452-2C4A-BE70-0B365090C605}" type="slidenum">
              <a:rPr lang="it-IT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0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add a TITLE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51013"/>
            <a:ext cx="82296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add a sub-title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CH"/>
              <a:t>Fourth level</a:t>
            </a:r>
            <a:endParaRPr lang="fr-FR"/>
          </a:p>
          <a:p>
            <a:pPr lvl="4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57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CE003C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005291"/>
          </a:solidFill>
          <a:latin typeface="Arial"/>
          <a:ea typeface="MS PGothic" pitchFamily="34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1288"/>
            <a:ext cx="821848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First order bullet</a:t>
            </a:r>
          </a:p>
          <a:p>
            <a:pPr lvl="1"/>
            <a:r>
              <a:rPr lang="de-DE" smtClean="0"/>
              <a:t>Second order bullet</a:t>
            </a:r>
          </a:p>
          <a:p>
            <a:pPr lvl="2"/>
            <a:r>
              <a:rPr lang="de-DE" smtClean="0"/>
              <a:t>Third order bullet</a:t>
            </a:r>
          </a:p>
          <a:p>
            <a:pPr lvl="3"/>
            <a:r>
              <a:rPr lang="de-DE" smtClean="0"/>
              <a:t>Fourth order bullet</a:t>
            </a:r>
          </a:p>
        </p:txBody>
      </p:sp>
    </p:spTree>
    <p:extLst>
      <p:ext uri="{BB962C8B-B14F-4D97-AF65-F5344CB8AC3E}">
        <p14:creationId xmlns:p14="http://schemas.microsoft.com/office/powerpoint/2010/main" val="187281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9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7A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7A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7A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7A"/>
          </a:solidFill>
          <a:latin typeface="Helvetic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533400" indent="-1762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Helvetica" pitchFamily="34" charset="0"/>
        <a:buChar char="–"/>
        <a:defRPr sz="2000">
          <a:solidFill>
            <a:schemeClr val="bg1"/>
          </a:solidFill>
          <a:latin typeface="Arial" pitchFamily="34" charset="0"/>
        </a:defRPr>
      </a:lvl2pPr>
      <a:lvl3pPr marL="901700" indent="-1889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>
          <a:solidFill>
            <a:schemeClr val="bg1"/>
          </a:solidFill>
          <a:latin typeface="Arial" pitchFamily="34" charset="0"/>
        </a:defRPr>
      </a:lvl3pPr>
      <a:lvl4pPr marL="1257300" indent="-1762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Arial" pitchFamily="34" charset="0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lr>
          <a:srgbClr val="00467A"/>
        </a:buClr>
        <a:buFont typeface="Arial" charset="0"/>
        <a:buChar char="-"/>
        <a:defRPr sz="1600">
          <a:solidFill>
            <a:schemeClr val="tx1"/>
          </a:solidFill>
          <a:latin typeface="Arial" charset="0"/>
        </a:defRPr>
      </a:lvl5pPr>
      <a:lvl6pPr marL="2070100" indent="-176213" algn="l" rtl="0" eaLnBrk="0" fontAlgn="base" hangingPunct="0">
        <a:spcBef>
          <a:spcPct val="20000"/>
        </a:spcBef>
        <a:spcAft>
          <a:spcPct val="0"/>
        </a:spcAft>
        <a:buClr>
          <a:srgbClr val="00467A"/>
        </a:buClr>
        <a:buFont typeface="Arial" charset="0"/>
        <a:buChar char="-"/>
        <a:defRPr sz="1600">
          <a:solidFill>
            <a:schemeClr val="tx1"/>
          </a:solidFill>
          <a:latin typeface="Arial" charset="0"/>
        </a:defRPr>
      </a:lvl6pPr>
      <a:lvl7pPr marL="2527300" indent="-176213" algn="l" rtl="0" eaLnBrk="0" fontAlgn="base" hangingPunct="0">
        <a:spcBef>
          <a:spcPct val="20000"/>
        </a:spcBef>
        <a:spcAft>
          <a:spcPct val="0"/>
        </a:spcAft>
        <a:buClr>
          <a:srgbClr val="00467A"/>
        </a:buClr>
        <a:buFont typeface="Arial" charset="0"/>
        <a:buChar char="-"/>
        <a:defRPr sz="1600">
          <a:solidFill>
            <a:schemeClr val="tx1"/>
          </a:solidFill>
          <a:latin typeface="Arial" charset="0"/>
        </a:defRPr>
      </a:lvl7pPr>
      <a:lvl8pPr marL="2984500" indent="-176213" algn="l" rtl="0" eaLnBrk="0" fontAlgn="base" hangingPunct="0">
        <a:spcBef>
          <a:spcPct val="20000"/>
        </a:spcBef>
        <a:spcAft>
          <a:spcPct val="0"/>
        </a:spcAft>
        <a:buClr>
          <a:srgbClr val="00467A"/>
        </a:buClr>
        <a:buFont typeface="Arial" charset="0"/>
        <a:buChar char="-"/>
        <a:defRPr sz="1600">
          <a:solidFill>
            <a:schemeClr val="tx1"/>
          </a:solidFill>
          <a:latin typeface="Arial" charset="0"/>
        </a:defRPr>
      </a:lvl8pPr>
      <a:lvl9pPr marL="3441700" indent="-176213" algn="l" rtl="0" eaLnBrk="0" fontAlgn="base" hangingPunct="0">
        <a:spcBef>
          <a:spcPct val="20000"/>
        </a:spcBef>
        <a:spcAft>
          <a:spcPct val="0"/>
        </a:spcAft>
        <a:buClr>
          <a:srgbClr val="00467A"/>
        </a:buClr>
        <a:buFont typeface="Arial" charset="0"/>
        <a:buChar char="-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1C80EDB-0875-40B7-8A50-36ADF4C09D35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10/10/14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AF0630-4D82-48E7-A724-F9C2A490509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‹n.›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1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3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ng"/><Relationship Id="rId3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emf"/><Relationship Id="rId3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628800"/>
            <a:ext cx="864096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AR" dirty="0">
                <a:solidFill>
                  <a:srgbClr val="FF0000"/>
                </a:solidFill>
                <a:effectLst/>
              </a:rPr>
              <a:t>Enfermedad Cardiovascular, Neumonía y Complicaciones</a:t>
            </a:r>
            <a:endParaRPr lang="it-IT" dirty="0">
              <a:solidFill>
                <a:srgbClr val="FF0000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99592" y="3717032"/>
            <a:ext cx="7560840" cy="1489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GB" sz="2400" b="1" dirty="0" err="1"/>
              <a:t>Prof.</a:t>
            </a:r>
            <a:r>
              <a:rPr lang="en-GB" sz="2400" b="1" dirty="0"/>
              <a:t> </a:t>
            </a:r>
            <a:r>
              <a:rPr lang="en-GB" sz="2400" b="1" dirty="0" smtClean="0"/>
              <a:t>Francesco Blasi</a:t>
            </a:r>
            <a:endParaRPr lang="en-GB" sz="2400" b="1" dirty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de-CH" sz="1200" b="1" dirty="0"/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Font typeface="Wingdings" charset="0"/>
              <a:buNone/>
            </a:pPr>
            <a:r>
              <a:rPr lang="it-IT" sz="1800" b="1" dirty="0" err="1" smtClean="0">
                <a:latin typeface="Times New Roman" charset="0"/>
              </a:rPr>
              <a:t>Department</a:t>
            </a:r>
            <a:r>
              <a:rPr lang="it-IT" sz="1800" b="1" dirty="0" smtClean="0">
                <a:latin typeface="Times New Roman" charset="0"/>
              </a:rPr>
              <a:t> of </a:t>
            </a:r>
            <a:r>
              <a:rPr lang="it-IT" sz="1800" b="1" dirty="0" err="1" smtClean="0">
                <a:latin typeface="Times New Roman" charset="0"/>
              </a:rPr>
              <a:t>Pathophysiology</a:t>
            </a:r>
            <a:r>
              <a:rPr lang="it-IT" sz="1800" b="1" dirty="0" smtClean="0">
                <a:latin typeface="Times New Roman" charset="0"/>
              </a:rPr>
              <a:t> and </a:t>
            </a:r>
            <a:r>
              <a:rPr lang="it-IT" sz="1800" b="1" dirty="0" err="1" smtClean="0">
                <a:latin typeface="Times New Roman" charset="0"/>
              </a:rPr>
              <a:t>Transplantation</a:t>
            </a:r>
            <a:endParaRPr lang="it-IT" sz="1800" b="1" dirty="0">
              <a:latin typeface="Times New Roman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Font typeface="Wingdings" charset="0"/>
              <a:buNone/>
            </a:pPr>
            <a:r>
              <a:rPr lang="it-IT" sz="1800" b="1" dirty="0" err="1" smtClean="0">
                <a:latin typeface="Times New Roman" charset="0"/>
              </a:rPr>
              <a:t>University</a:t>
            </a:r>
            <a:r>
              <a:rPr lang="it-IT" sz="1800" b="1" dirty="0" smtClean="0">
                <a:latin typeface="Times New Roman" charset="0"/>
              </a:rPr>
              <a:t> of Milan, </a:t>
            </a:r>
            <a:r>
              <a:rPr lang="it-IT" sz="1800" b="1" dirty="0" err="1" smtClean="0">
                <a:latin typeface="Times New Roman" charset="0"/>
              </a:rPr>
              <a:t>Italy</a:t>
            </a:r>
            <a:endParaRPr lang="it-IT" sz="1800" b="1" dirty="0">
              <a:latin typeface="Times New Roman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</a:t>
            </a:r>
            <a:endParaRPr lang="de-CH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Immagine 1" descr="Diapositiv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8135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 bwMode="auto">
          <a:xfrm>
            <a:off x="457200" y="255180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Identification</a:t>
            </a: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 and </a:t>
            </a:r>
            <a:r>
              <a:rPr kumimoji="0" lang="it-IT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prevention</a:t>
            </a: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cardiovascular</a:t>
            </a: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events</a:t>
            </a:r>
            <a:r>
              <a:rPr kumimoji="0" lang="it-IT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Times New Roman"/>
                <a:cs typeface="Times New Roman"/>
              </a:rPr>
              <a:t> in pneumonia</a:t>
            </a:r>
          </a:p>
        </p:txBody>
      </p:sp>
    </p:spTree>
    <p:extLst>
      <p:ext uri="{BB962C8B-B14F-4D97-AF65-F5344CB8AC3E}">
        <p14:creationId xmlns:p14="http://schemas.microsoft.com/office/powerpoint/2010/main" val="389072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4" y="1752600"/>
            <a:ext cx="89281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6754" y="1752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1200" b="0" i="1">
                <a:solidFill>
                  <a:prstClr val="white"/>
                </a:solidFill>
                <a:latin typeface="Calibri"/>
              </a:rPr>
              <a:t>ER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0554" y="2780928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0424" y="2852936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95154" y="3505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50704" y="3581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47554" y="1981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94720" y="2057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90954" y="2492896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715200" y="2564904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60992"/>
            <a:ext cx="78582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Cardiovascular</a:t>
            </a:r>
            <a:r>
              <a:rPr lang="it-IT" sz="3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it-IT" sz="34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events</a:t>
            </a:r>
            <a:r>
              <a:rPr lang="it-IT" sz="3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and pneumonia</a:t>
            </a:r>
            <a:endParaRPr lang="it-IT" sz="3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2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17600"/>
            <a:ext cx="8877300" cy="4622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6165304"/>
            <a:ext cx="1485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90721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99992" y="6396335"/>
            <a:ext cx="412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FFFF00"/>
                </a:solidFill>
                <a:latin typeface="Times New Roman" pitchFamily="-84" charset="0"/>
              </a:rPr>
              <a:t>Ramirez J. CID 2008; 47:182–7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2098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1920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On Hospital admission: AMI</a:t>
            </a:r>
          </a:p>
        </p:txBody>
      </p:sp>
    </p:spTree>
    <p:extLst>
      <p:ext uri="{BB962C8B-B14F-4D97-AF65-F5344CB8AC3E}">
        <p14:creationId xmlns:p14="http://schemas.microsoft.com/office/powerpoint/2010/main" val="409290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9540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During the hospital course:                                 Failure and AMI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352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47244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7225" y="6376988"/>
            <a:ext cx="4737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solidFill>
                  <a:srgbClr val="FFFF00"/>
                </a:solidFill>
                <a:latin typeface="Times New Roman" pitchFamily="-84" charset="0"/>
              </a:rPr>
              <a:t>Aliberti</a:t>
            </a:r>
            <a:r>
              <a:rPr lang="en-US" sz="2400" b="0" dirty="0">
                <a:solidFill>
                  <a:srgbClr val="FFFF00"/>
                </a:solidFill>
                <a:latin typeface="Times New Roman" pitchFamily="-84" charset="0"/>
              </a:rPr>
              <a:t> S. Chest 2008; 134:955–962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4600" y="1752600"/>
            <a:ext cx="1524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90800" y="2438400"/>
            <a:ext cx="76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90800" y="4648200"/>
            <a:ext cx="76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2590800" y="2895600"/>
            <a:ext cx="304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2590800" y="3352800"/>
            <a:ext cx="304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590800" y="3505200"/>
            <a:ext cx="304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11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9540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4000">
                <a:solidFill>
                  <a:srgbClr val="FFFF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During the hospital course:                                 Improvement and AMI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38" y="2030413"/>
            <a:ext cx="6037262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05400" y="6400800"/>
            <a:ext cx="412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srgbClr val="FFFF00"/>
                </a:solidFill>
                <a:latin typeface="Times New Roman" pitchFamily="-84" charset="0"/>
              </a:rPr>
              <a:t>Ramirez J. CID 2008; 47:182–7</a:t>
            </a:r>
          </a:p>
        </p:txBody>
      </p:sp>
      <p:sp>
        <p:nvSpPr>
          <p:cNvPr id="2" name="Ovale 1"/>
          <p:cNvSpPr/>
          <p:nvPr/>
        </p:nvSpPr>
        <p:spPr>
          <a:xfrm>
            <a:off x="5004048" y="4725144"/>
            <a:ext cx="2664296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08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5318125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Times New Roman" pitchFamily="-84" charset="0"/>
              </a:rPr>
              <a:t>The concurrence of pneumonia and a new cardiac event was often unrecognized, especially in the first 12–24 h of hospitalization, resulting in some patients not receiving cardiac monitoring or anticoagulant therapy.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08525" y="6400800"/>
            <a:ext cx="3097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rgbClr val="FFFF00"/>
                </a:solidFill>
                <a:latin typeface="Times New Roman" pitchFamily="-84" charset="0"/>
              </a:rPr>
              <a:t>Musher DM. CID 2007; 45:158–65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91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914400" y="4572000"/>
            <a:ext cx="7315200" cy="457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972616" y="135037"/>
            <a:ext cx="1112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Pneumococcal CAP &amp; Cardiac events</a:t>
            </a:r>
          </a:p>
        </p:txBody>
      </p:sp>
    </p:spTree>
    <p:extLst>
      <p:ext uri="{BB962C8B-B14F-4D97-AF65-F5344CB8AC3E}">
        <p14:creationId xmlns:p14="http://schemas.microsoft.com/office/powerpoint/2010/main" val="373376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46713" y="6400800"/>
            <a:ext cx="369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err="1">
                <a:solidFill>
                  <a:srgbClr val="FFFF00"/>
                </a:solidFill>
                <a:latin typeface="Times New Roman" pitchFamily="-84" charset="0"/>
              </a:rPr>
              <a:t>Jasti</a:t>
            </a:r>
            <a:r>
              <a:rPr lang="en-US" sz="2400" b="0" dirty="0">
                <a:solidFill>
                  <a:srgbClr val="FFFF00"/>
                </a:solidFill>
                <a:latin typeface="Times New Roman" pitchFamily="-84" charset="0"/>
              </a:rPr>
              <a:t> H. CID 2008; 46:550–6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81200"/>
            <a:ext cx="619125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1981200"/>
            <a:ext cx="2286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1600" y="2819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71600" y="55626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57400" y="1524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3600">
                <a:solidFill>
                  <a:srgbClr val="FFFF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After Hospital discharge:                     cardiovascular events                                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295400" y="30480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47800" y="2362200"/>
            <a:ext cx="3124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1400">
                <a:solidFill>
                  <a:prstClr val="black"/>
                </a:solidFill>
                <a:latin typeface="Calibri"/>
              </a:rPr>
              <a:t>Reason of Rehospitalization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364716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36176"/>
              </p:ext>
            </p:extLst>
          </p:nvPr>
        </p:nvGraphicFramePr>
        <p:xfrm>
          <a:off x="152400" y="1311275"/>
          <a:ext cx="8915400" cy="509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Reference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n.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Pts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Design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CVE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Failure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Arrhytmias</a:t>
                      </a:r>
                      <a:endParaRPr lang="it-IT"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AMI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Muscher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170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VA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Single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15%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Becker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391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multi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12%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Ramirez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2008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VA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Single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Corrales-Medina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2009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206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VA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Single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Perry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2011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50,119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VA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Multi ICD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Mandal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2011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4,408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Multi ICD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Corrales-Medina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2012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2,287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endParaRPr lang="it-IT" sz="140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Out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pts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Multi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(PORT)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27%</a:t>
                      </a:r>
                    </a:p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18%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6%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1%</a:t>
                      </a:r>
                    </a:p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Griffin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2013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3,068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In-pts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Retro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Multi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CAPO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2%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3834" name="Text Box 34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Pneumonia and Cardiovascular events                                      </a:t>
            </a:r>
            <a:r>
              <a:rPr lang="en-US" sz="2800" b="1" dirty="0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 State </a:t>
            </a:r>
            <a:r>
              <a:rPr lang="en-US" sz="2800" b="1" dirty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of the Art</a:t>
            </a:r>
          </a:p>
        </p:txBody>
      </p:sp>
    </p:spTree>
    <p:extLst>
      <p:ext uri="{BB962C8B-B14F-4D97-AF65-F5344CB8AC3E}">
        <p14:creationId xmlns:p14="http://schemas.microsoft.com/office/powerpoint/2010/main" val="20476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117" y="1411288"/>
            <a:ext cx="8398125" cy="4716462"/>
          </a:xfrm>
        </p:spPr>
        <p:txBody>
          <a:bodyPr/>
          <a:lstStyle/>
          <a:p>
            <a:r>
              <a:rPr lang="en-GB" sz="2400" b="1" dirty="0">
                <a:solidFill>
                  <a:srgbClr val="000090"/>
                </a:solidFill>
              </a:rPr>
              <a:t>I have accepted grants, speaking and conference invitations from 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>
                <a:solidFill>
                  <a:srgbClr val="000090"/>
                </a:solidFill>
              </a:rPr>
              <a:t>AstraZeneca</a:t>
            </a:r>
            <a:r>
              <a:rPr lang="en-GB" sz="2400" b="1" dirty="0" smtClean="0">
                <a:solidFill>
                  <a:srgbClr val="000090"/>
                </a:solidFill>
              </a:rPr>
              <a:t>, </a:t>
            </a:r>
            <a:r>
              <a:rPr lang="en-GB" sz="2400" b="1" dirty="0" err="1" smtClean="0">
                <a:solidFill>
                  <a:srgbClr val="000090"/>
                </a:solidFill>
              </a:rPr>
              <a:t>Almirall</a:t>
            </a:r>
            <a:r>
              <a:rPr lang="en-GB" sz="2400" b="1" dirty="0" smtClean="0">
                <a:solidFill>
                  <a:srgbClr val="000090"/>
                </a:solidFill>
              </a:rPr>
              <a:t>, </a:t>
            </a:r>
            <a:r>
              <a:rPr lang="en-GB" sz="2400" b="1" dirty="0">
                <a:solidFill>
                  <a:srgbClr val="000090"/>
                </a:solidFill>
              </a:rPr>
              <a:t>Bayer, GSK, </a:t>
            </a:r>
            <a:r>
              <a:rPr lang="en-GB" sz="2400" b="1" dirty="0" smtClean="0">
                <a:solidFill>
                  <a:srgbClr val="000090"/>
                </a:solidFill>
              </a:rPr>
              <a:t>Novartis, Pfizer, </a:t>
            </a:r>
            <a:r>
              <a:rPr lang="en-GB" sz="2400" b="1" dirty="0" err="1" smtClean="0">
                <a:solidFill>
                  <a:srgbClr val="000090"/>
                </a:solidFill>
              </a:rPr>
              <a:t>Chiesi</a:t>
            </a:r>
            <a:r>
              <a:rPr lang="en-GB" sz="2400" b="1" dirty="0" smtClean="0">
                <a:solidFill>
                  <a:srgbClr val="000090"/>
                </a:solidFill>
              </a:rPr>
              <a:t>, </a:t>
            </a:r>
            <a:r>
              <a:rPr lang="en-GB" sz="2400" b="1" dirty="0" err="1" smtClean="0">
                <a:solidFill>
                  <a:srgbClr val="000090"/>
                </a:solidFill>
              </a:rPr>
              <a:t>Guidotti-Malesci</a:t>
            </a:r>
            <a:r>
              <a:rPr lang="en-GB" sz="2400" b="1" dirty="0" smtClean="0">
                <a:solidFill>
                  <a:srgbClr val="000090"/>
                </a:solidFill>
              </a:rPr>
              <a:t>, </a:t>
            </a:r>
            <a:r>
              <a:rPr lang="en-GB" sz="2400" b="1" dirty="0" err="1" smtClean="0">
                <a:solidFill>
                  <a:srgbClr val="000090"/>
                </a:solidFill>
              </a:rPr>
              <a:t>Menarini</a:t>
            </a:r>
            <a:r>
              <a:rPr lang="en-GB" sz="2400" b="1" dirty="0" smtClean="0">
                <a:solidFill>
                  <a:srgbClr val="000090"/>
                </a:solidFill>
              </a:rPr>
              <a:t> and </a:t>
            </a:r>
            <a:r>
              <a:rPr lang="en-GB" sz="2400" b="1" dirty="0" err="1" smtClean="0">
                <a:solidFill>
                  <a:srgbClr val="000090"/>
                </a:solidFill>
              </a:rPr>
              <a:t>Zambon</a:t>
            </a:r>
            <a:r>
              <a:rPr lang="en-GB" sz="2400" b="1" dirty="0">
                <a:solidFill>
                  <a:srgbClr val="000090"/>
                </a:solidFill>
              </a:rPr>
              <a:t/>
            </a:r>
            <a:br>
              <a:rPr lang="en-GB" sz="2400" b="1" dirty="0">
                <a:solidFill>
                  <a:srgbClr val="000090"/>
                </a:solidFill>
              </a:rPr>
            </a:br>
            <a:endParaRPr lang="en-GB" sz="2400" b="1" dirty="0">
              <a:solidFill>
                <a:srgbClr val="000090"/>
              </a:solidFill>
            </a:endParaRPr>
          </a:p>
          <a:p>
            <a:r>
              <a:rPr lang="en-GB" sz="2400" b="1" dirty="0">
                <a:solidFill>
                  <a:srgbClr val="000090"/>
                </a:solidFill>
              </a:rPr>
              <a:t>I have had recent or </a:t>
            </a:r>
            <a:r>
              <a:rPr lang="en-GB" sz="2400" b="1" dirty="0" err="1">
                <a:solidFill>
                  <a:srgbClr val="000090"/>
                </a:solidFill>
              </a:rPr>
              <a:t>ongoing</a:t>
            </a:r>
            <a:r>
              <a:rPr lang="en-GB" sz="2400" b="1" dirty="0">
                <a:solidFill>
                  <a:srgbClr val="000090"/>
                </a:solidFill>
              </a:rPr>
              <a:t> consultancy </a:t>
            </a:r>
            <a:r>
              <a:rPr lang="en-GB" sz="2400" b="1" dirty="0" smtClean="0">
                <a:solidFill>
                  <a:srgbClr val="000090"/>
                </a:solidFill>
              </a:rPr>
              <a:t>with AstraZeneca, </a:t>
            </a:r>
            <a:r>
              <a:rPr lang="en-GB" sz="2400" b="1" dirty="0">
                <a:solidFill>
                  <a:srgbClr val="000090"/>
                </a:solidFill>
              </a:rPr>
              <a:t>GSK, </a:t>
            </a:r>
            <a:r>
              <a:rPr lang="en-GB" sz="2400" b="1" dirty="0" err="1" smtClean="0">
                <a:solidFill>
                  <a:srgbClr val="000090"/>
                </a:solidFill>
              </a:rPr>
              <a:t>Mundipharma,Novartis</a:t>
            </a:r>
            <a:r>
              <a:rPr lang="en-GB" sz="2400" b="1" dirty="0">
                <a:solidFill>
                  <a:srgbClr val="000090"/>
                </a:solidFill>
              </a:rPr>
              <a:t>,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Almirall</a:t>
            </a:r>
            <a:r>
              <a:rPr lang="en-GB" sz="2400" b="1" dirty="0" smtClean="0">
                <a:solidFill>
                  <a:srgbClr val="000090"/>
                </a:solidFill>
              </a:rPr>
              <a:t>, </a:t>
            </a:r>
            <a:r>
              <a:rPr lang="en-GB" sz="2400" b="1" dirty="0" err="1" smtClean="0">
                <a:solidFill>
                  <a:srgbClr val="000090"/>
                </a:solidFill>
              </a:rPr>
              <a:t>Menarini</a:t>
            </a:r>
            <a:endParaRPr lang="en-GB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187" y="1556792"/>
            <a:ext cx="55780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8"/>
          <p:cNvSpPr>
            <a:spLocks noChangeArrowheads="1"/>
          </p:cNvSpPr>
          <p:nvPr/>
        </p:nvSpPr>
        <p:spPr bwMode="auto">
          <a:xfrm>
            <a:off x="4843463" y="3562350"/>
            <a:ext cx="3976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0"/>
                </a:solidFill>
                <a:latin typeface="Times New Roman" pitchFamily="-1" charset="0"/>
              </a:rPr>
              <a:t>Corrales-Medina VF. Circulation 2012</a:t>
            </a:r>
          </a:p>
        </p:txBody>
      </p:sp>
      <p:sp>
        <p:nvSpPr>
          <p:cNvPr id="88068" name="Rettangolo 5"/>
          <p:cNvSpPr>
            <a:spLocks noChangeArrowheads="1"/>
          </p:cNvSpPr>
          <p:nvPr/>
        </p:nvSpPr>
        <p:spPr bwMode="auto">
          <a:xfrm>
            <a:off x="838200" y="1873250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1343 inpatients and 944 outpatients CAP</a:t>
            </a:r>
          </a:p>
          <a:p>
            <a:r>
              <a:rPr lang="it-IT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The 30-day mortality</a:t>
            </a:r>
          </a:p>
          <a:p>
            <a:r>
              <a:rPr lang="it-IT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CAP: 2.8%</a:t>
            </a:r>
          </a:p>
          <a:p>
            <a:r>
              <a:rPr lang="it-IT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CAP + CVE: 15%</a:t>
            </a:r>
          </a:p>
        </p:txBody>
      </p:sp>
      <p:sp>
        <p:nvSpPr>
          <p:cNvPr id="88069" name="Text Box 34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Pneumonia and Cardiovascular events                                      </a:t>
            </a:r>
            <a:r>
              <a:rPr lang="en-US" sz="2800" dirty="0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 IMPACT </a:t>
            </a:r>
            <a:r>
              <a:rPr lang="en-US" sz="2800" dirty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on MORTALITY</a:t>
            </a:r>
          </a:p>
        </p:txBody>
      </p:sp>
      <p:pic>
        <p:nvPicPr>
          <p:cNvPr id="88070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76775"/>
            <a:ext cx="8413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Rettangolo 3"/>
          <p:cNvSpPr>
            <a:spLocks noChangeArrowheads="1"/>
          </p:cNvSpPr>
          <p:nvPr/>
        </p:nvSpPr>
        <p:spPr bwMode="auto">
          <a:xfrm>
            <a:off x="3900488" y="6381750"/>
            <a:ext cx="4773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90"/>
                </a:solidFill>
                <a:latin typeface="Times" pitchFamily="-1" charset="0"/>
                <a:ea typeface="Times" pitchFamily="-1" charset="0"/>
                <a:cs typeface="Times" pitchFamily="-1" charset="0"/>
              </a:rPr>
              <a:t>Viasus D. Journal of Infection (2013) 66, 27e33</a:t>
            </a:r>
          </a:p>
        </p:txBody>
      </p:sp>
    </p:spTree>
    <p:extLst>
      <p:ext uri="{BB962C8B-B14F-4D97-AF65-F5344CB8AC3E}">
        <p14:creationId xmlns:p14="http://schemas.microsoft.com/office/powerpoint/2010/main" val="173146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4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Pneumonia and Cardiovascular events                                       RISK FACTORS for CVE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28600" y="1066800"/>
          <a:ext cx="6553200" cy="569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354433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Variable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Griffin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2013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Viasus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2013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Corrales-Medina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2012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1.78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1.03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Nursing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Home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1.8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Hyperlipidemia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2.01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Cardiac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Arrhytmias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1.8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CAD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1.5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Hypertension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1.5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imes New Roman"/>
                          <a:cs typeface="Times New Roman"/>
                        </a:rPr>
                        <a:t>CHD/CHF</a:t>
                      </a:r>
                      <a:endParaRPr lang="it-IT" sz="1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3.05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4.3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Hypoalbuminemia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2.3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Statins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0.52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PSI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1.02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Septic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Shock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1.7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Tachycardia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1.6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RR&gt;30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1.6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Multilobar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1.36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aureu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1.61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pneumoniae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2.95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39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pneumoniae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1.39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Parentesi quadra chiusa 10"/>
          <p:cNvSpPr/>
          <p:nvPr/>
        </p:nvSpPr>
        <p:spPr>
          <a:xfrm>
            <a:off x="6964363" y="1600200"/>
            <a:ext cx="46037" cy="609600"/>
          </a:xfrm>
          <a:prstGeom prst="rightBracke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94310" name="CasellaDiTesto 11"/>
          <p:cNvSpPr txBox="1">
            <a:spLocks noChangeArrowheads="1"/>
          </p:cNvSpPr>
          <p:nvPr/>
        </p:nvSpPr>
        <p:spPr bwMode="auto">
          <a:xfrm>
            <a:off x="7086600" y="165735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srgbClr val="FF000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Demographics</a:t>
            </a:r>
            <a:endParaRPr lang="it-IT" sz="2000" dirty="0" smtClean="0">
              <a:solidFill>
                <a:srgbClr val="FF0000"/>
              </a:solidFill>
              <a:latin typeface="Times New Roman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13" name="Parentesi quadra chiusa 12"/>
          <p:cNvSpPr/>
          <p:nvPr/>
        </p:nvSpPr>
        <p:spPr>
          <a:xfrm>
            <a:off x="6934200" y="2286000"/>
            <a:ext cx="76200" cy="1981200"/>
          </a:xfrm>
          <a:prstGeom prst="rightBracke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94312" name="CasellaDiTesto 13"/>
          <p:cNvSpPr txBox="1">
            <a:spLocks noChangeArrowheads="1"/>
          </p:cNvSpPr>
          <p:nvPr/>
        </p:nvSpPr>
        <p:spPr bwMode="auto">
          <a:xfrm>
            <a:off x="7086600" y="302895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Comorbidities</a:t>
            </a:r>
            <a:endParaRPr lang="it-IT" sz="2000" dirty="0" smtClean="0">
              <a:solidFill>
                <a:srgbClr val="000090"/>
              </a:solidFill>
              <a:latin typeface="Times New Roman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15" name="Parentesi quadra chiusa 14"/>
          <p:cNvSpPr/>
          <p:nvPr/>
        </p:nvSpPr>
        <p:spPr>
          <a:xfrm>
            <a:off x="6934200" y="4343400"/>
            <a:ext cx="76200" cy="1447800"/>
          </a:xfrm>
          <a:prstGeom prst="rightBracket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94314" name="CasellaDiTesto 15"/>
          <p:cNvSpPr txBox="1">
            <a:spLocks noChangeArrowheads="1"/>
          </p:cNvSpPr>
          <p:nvPr/>
        </p:nvSpPr>
        <p:spPr bwMode="auto">
          <a:xfrm>
            <a:off x="7162800" y="45720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smtClean="0">
                <a:solidFill>
                  <a:srgbClr val="FF660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Severity on admission</a:t>
            </a:r>
          </a:p>
        </p:txBody>
      </p:sp>
      <p:sp>
        <p:nvSpPr>
          <p:cNvPr id="17" name="Parentesi quadra chiusa 16"/>
          <p:cNvSpPr/>
          <p:nvPr/>
        </p:nvSpPr>
        <p:spPr>
          <a:xfrm rot="10800000" flipH="1">
            <a:off x="6934200" y="5867400"/>
            <a:ext cx="76200" cy="838200"/>
          </a:xfrm>
          <a:prstGeom prst="rightBracke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94316" name="CasellaDiTesto 17"/>
          <p:cNvSpPr txBox="1">
            <a:spLocks noChangeArrowheads="1"/>
          </p:cNvSpPr>
          <p:nvPr/>
        </p:nvSpPr>
        <p:spPr bwMode="auto">
          <a:xfrm>
            <a:off x="7162800" y="60198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srgbClr val="00800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Pathogen</a:t>
            </a:r>
            <a:endParaRPr lang="it-IT" sz="2000" dirty="0" smtClean="0">
              <a:solidFill>
                <a:srgbClr val="008000"/>
              </a:solidFill>
              <a:latin typeface="Times New Roman" pitchFamily="-1" charset="0"/>
              <a:ea typeface="Times New Roman" pitchFamily="-1" charset="0"/>
              <a:cs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" y="188641"/>
            <a:ext cx="5342880" cy="17138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35372"/>
            <a:ext cx="4775200" cy="241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44825"/>
            <a:ext cx="842040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5292080" cy="21740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04256"/>
            <a:ext cx="8349838" cy="443711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auto">
          <a:xfrm>
            <a:off x="1187624" y="3356992"/>
            <a:ext cx="626469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187624" y="5301208"/>
            <a:ext cx="626469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187624" y="5517232"/>
            <a:ext cx="626469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4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5" y="260648"/>
            <a:ext cx="7440337" cy="60260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6453336"/>
            <a:ext cx="2120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97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38" y="1058420"/>
            <a:ext cx="8843142" cy="9801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3" y="2038571"/>
            <a:ext cx="3501745" cy="3039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80" y="2608610"/>
            <a:ext cx="7665717" cy="40112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46580" y="2855663"/>
            <a:ext cx="1658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300mg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aspirin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daily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1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month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26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99" y="3589801"/>
            <a:ext cx="6232364" cy="31455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5" y="2836809"/>
            <a:ext cx="9024195" cy="4988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8" y="1058420"/>
            <a:ext cx="8843142" cy="9801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473" y="2038571"/>
            <a:ext cx="3501745" cy="30399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179512" y="3429000"/>
            <a:ext cx="88569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9130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-8508"/>
            <a:ext cx="6948264" cy="28564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1" y="3284983"/>
            <a:ext cx="8196547" cy="30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9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443163"/>
            <a:ext cx="8867775" cy="3686175"/>
          </a:xfrm>
          <a:prstGeom prst="rect">
            <a:avLst/>
          </a:prstGeom>
          <a:noFill/>
          <a:ln w="76200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38163"/>
            <a:ext cx="66087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04800" y="4114800"/>
            <a:ext cx="822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93688" y="3157538"/>
            <a:ext cx="822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4800" y="5726113"/>
            <a:ext cx="8229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4"/>
          <p:cNvCxnSpPr>
            <a:cxnSpLocks noChangeShapeType="1"/>
          </p:cNvCxnSpPr>
          <p:nvPr/>
        </p:nvCxnSpPr>
        <p:spPr bwMode="auto">
          <a:xfrm>
            <a:off x="323528" y="3789040"/>
            <a:ext cx="822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974078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66" y="846736"/>
            <a:ext cx="5473927" cy="115876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70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66" y="846736"/>
            <a:ext cx="5473927" cy="11587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8" y="2273133"/>
            <a:ext cx="4226791" cy="35192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38" y="5946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 smtClean="0"/>
              <a:t>Protective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statins </a:t>
            </a:r>
            <a:r>
              <a:rPr lang="it-IT" dirty="0" err="1" smtClean="0"/>
              <a:t>against</a:t>
            </a:r>
            <a:r>
              <a:rPr lang="it-IT" dirty="0" smtClean="0"/>
              <a:t> the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CAP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3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66" y="846736"/>
            <a:ext cx="5473927" cy="11587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8" y="2273133"/>
            <a:ext cx="4226791" cy="35192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38" y="5946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 smtClean="0"/>
              <a:t>Protective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statins </a:t>
            </a:r>
            <a:r>
              <a:rPr lang="it-IT" dirty="0" err="1" smtClean="0"/>
              <a:t>against</a:t>
            </a:r>
            <a:r>
              <a:rPr lang="it-IT" dirty="0" smtClean="0"/>
              <a:t> the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CAP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37119" y="59463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/>
              <a:t>Statin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significantly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mortality</a:t>
            </a:r>
            <a:r>
              <a:rPr lang="it-IT" dirty="0" smtClean="0"/>
              <a:t> in </a:t>
            </a:r>
            <a:r>
              <a:rPr lang="it-IT" dirty="0" err="1" smtClean="0"/>
              <a:t>patients</a:t>
            </a:r>
            <a:endParaRPr lang="it-IT" dirty="0" smtClean="0"/>
          </a:p>
          <a:p>
            <a:pPr algn="ctr"/>
            <a:r>
              <a:rPr lang="it-IT" dirty="0" err="1" smtClean="0"/>
              <a:t>with</a:t>
            </a:r>
            <a:r>
              <a:rPr lang="it-IT" dirty="0" smtClean="0"/>
              <a:t> CAP.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068" y="2298988"/>
            <a:ext cx="4040554" cy="34933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78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66" y="846736"/>
            <a:ext cx="5473927" cy="11587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8" y="2273133"/>
            <a:ext cx="4226791" cy="35192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38" y="5946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 smtClean="0"/>
              <a:t>Protective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statins </a:t>
            </a:r>
            <a:r>
              <a:rPr lang="it-IT" dirty="0" err="1" smtClean="0"/>
              <a:t>against</a:t>
            </a:r>
            <a:r>
              <a:rPr lang="it-IT" dirty="0" smtClean="0"/>
              <a:t> the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CAP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37119" y="59463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/>
              <a:t>Statin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significantly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mortality</a:t>
            </a:r>
            <a:r>
              <a:rPr lang="it-IT" dirty="0" smtClean="0"/>
              <a:t> in </a:t>
            </a:r>
            <a:r>
              <a:rPr lang="it-IT" dirty="0" err="1" smtClean="0"/>
              <a:t>patients</a:t>
            </a:r>
            <a:endParaRPr lang="it-IT" dirty="0" smtClean="0"/>
          </a:p>
          <a:p>
            <a:pPr algn="ctr"/>
            <a:r>
              <a:rPr lang="it-IT" dirty="0" err="1" smtClean="0"/>
              <a:t>with</a:t>
            </a:r>
            <a:r>
              <a:rPr lang="it-IT" dirty="0" smtClean="0"/>
              <a:t> CAP.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068" y="2298988"/>
            <a:ext cx="4040554" cy="349339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139203" y="6257740"/>
            <a:ext cx="2855657" cy="44627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300" b="1" dirty="0" smtClean="0">
                <a:solidFill>
                  <a:srgbClr val="FF0000"/>
                </a:solidFill>
              </a:rPr>
              <a:t>Low </a:t>
            </a:r>
            <a:r>
              <a:rPr lang="it-IT" sz="2300" b="1" dirty="0" err="1" smtClean="0">
                <a:solidFill>
                  <a:srgbClr val="FF0000"/>
                </a:solidFill>
              </a:rPr>
              <a:t>quality</a:t>
            </a:r>
            <a:r>
              <a:rPr lang="it-IT" sz="2300" b="1" dirty="0" smtClean="0">
                <a:solidFill>
                  <a:srgbClr val="FF0000"/>
                </a:solidFill>
              </a:rPr>
              <a:t> </a:t>
            </a:r>
            <a:r>
              <a:rPr lang="it-IT" sz="2300" b="1" dirty="0" err="1" smtClean="0">
                <a:solidFill>
                  <a:srgbClr val="FF0000"/>
                </a:solidFill>
              </a:rPr>
              <a:t>evidence</a:t>
            </a:r>
            <a:endParaRPr lang="it-IT" sz="23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dirty="0" err="1" smtClean="0">
                <a:solidFill>
                  <a:srgbClr val="000090"/>
                </a:solidFill>
              </a:rPr>
              <a:t>From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epidemiology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to</a:t>
            </a:r>
            <a:r>
              <a:rPr lang="it-IT" sz="3100" dirty="0" smtClean="0">
                <a:solidFill>
                  <a:srgbClr val="000090"/>
                </a:solidFill>
              </a:rPr>
              <a:t> </a:t>
            </a:r>
            <a:r>
              <a:rPr lang="it-IT" sz="3100" dirty="0" err="1" smtClean="0">
                <a:solidFill>
                  <a:srgbClr val="000090"/>
                </a:solidFill>
              </a:rPr>
              <a:t>intervention</a:t>
            </a:r>
            <a:endParaRPr lang="it-IT" sz="3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0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3764" cy="16850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412776"/>
            <a:ext cx="1803400" cy="254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81" y="2235200"/>
            <a:ext cx="6898979" cy="32588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 bwMode="auto">
          <a:xfrm>
            <a:off x="611560" y="5157192"/>
            <a:ext cx="7344816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0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21704"/>
            <a:ext cx="4490834" cy="17225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64704"/>
            <a:ext cx="3759200" cy="2159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72816"/>
            <a:ext cx="8196910" cy="46919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700807"/>
            <a:ext cx="8136904" cy="48050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3" y="1844824"/>
            <a:ext cx="890156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 smtClean="0">
                <a:solidFill>
                  <a:srgbClr val="FF0000"/>
                </a:solidFill>
              </a:rPr>
              <a:t>KEY POINTS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it-IT" b="1" dirty="0" smtClean="0"/>
              <a:t>-</a:t>
            </a:r>
            <a:r>
              <a:rPr lang="it-IT" b="1" dirty="0" err="1" smtClean="0"/>
              <a:t>CVEs</a:t>
            </a:r>
            <a:r>
              <a:rPr lang="it-IT" b="1" dirty="0" smtClean="0"/>
              <a:t> </a:t>
            </a:r>
            <a:r>
              <a:rPr lang="it-IT" b="1" dirty="0"/>
              <a:t>in CAP </a:t>
            </a:r>
            <a:r>
              <a:rPr lang="it-IT" b="1" dirty="0" err="1"/>
              <a:t>patients</a:t>
            </a:r>
            <a:r>
              <a:rPr lang="it-IT" b="1" dirty="0"/>
              <a:t> </a:t>
            </a:r>
            <a:r>
              <a:rPr lang="it-IT" b="1" dirty="0" err="1"/>
              <a:t>could</a:t>
            </a:r>
            <a:r>
              <a:rPr lang="it-IT" b="1" dirty="0"/>
              <a:t> be </a:t>
            </a:r>
            <a:r>
              <a:rPr lang="it-IT" b="1" dirty="0" err="1"/>
              <a:t>mediated</a:t>
            </a:r>
            <a:r>
              <a:rPr lang="it-IT" b="1" dirty="0"/>
              <a:t> by </a:t>
            </a:r>
            <a:r>
              <a:rPr lang="it-IT" b="1" dirty="0" err="1" smtClean="0"/>
              <a:t>plaque</a:t>
            </a:r>
            <a:r>
              <a:rPr lang="it-IT" b="1" dirty="0" smtClean="0"/>
              <a:t> </a:t>
            </a:r>
            <a:r>
              <a:rPr lang="it-IT" b="1" dirty="0" err="1" smtClean="0"/>
              <a:t>related</a:t>
            </a:r>
            <a:r>
              <a:rPr lang="it-IT" b="1" dirty="0" smtClean="0"/>
              <a:t> </a:t>
            </a:r>
            <a:r>
              <a:rPr lang="it-IT" b="1" dirty="0" err="1" smtClean="0"/>
              <a:t>mechanisms</a:t>
            </a:r>
            <a:r>
              <a:rPr lang="it-IT" b="1" dirty="0" smtClean="0"/>
              <a:t> </a:t>
            </a:r>
            <a:r>
              <a:rPr lang="it-IT" b="1" dirty="0"/>
              <a:t>(</a:t>
            </a:r>
            <a:r>
              <a:rPr lang="it-IT" b="1" dirty="0" err="1"/>
              <a:t>leading</a:t>
            </a:r>
            <a:r>
              <a:rPr lang="it-IT" b="1" dirty="0"/>
              <a:t> to acute </a:t>
            </a:r>
            <a:r>
              <a:rPr lang="it-IT" b="1" dirty="0" err="1" smtClean="0"/>
              <a:t>myocardial</a:t>
            </a:r>
            <a:r>
              <a:rPr lang="it-IT" b="1" dirty="0"/>
              <a:t> </a:t>
            </a:r>
            <a:r>
              <a:rPr lang="it-IT" b="1" dirty="0" err="1" smtClean="0"/>
              <a:t>infarction</a:t>
            </a:r>
            <a:r>
              <a:rPr lang="it-IT" b="1" dirty="0"/>
              <a:t>) versus </a:t>
            </a:r>
            <a:r>
              <a:rPr lang="it-IT" b="1" dirty="0" err="1"/>
              <a:t>plaque-unrelated</a:t>
            </a:r>
            <a:r>
              <a:rPr lang="it-IT" b="1" dirty="0"/>
              <a:t> </a:t>
            </a:r>
            <a:r>
              <a:rPr lang="it-IT" b="1" dirty="0" err="1"/>
              <a:t>mechanisms</a:t>
            </a:r>
            <a:r>
              <a:rPr lang="it-IT" b="1" dirty="0"/>
              <a:t> (</a:t>
            </a:r>
            <a:r>
              <a:rPr lang="it-IT" b="1" dirty="0" err="1" smtClean="0"/>
              <a:t>leading</a:t>
            </a:r>
            <a:r>
              <a:rPr lang="it-IT" b="1" dirty="0"/>
              <a:t> </a:t>
            </a:r>
            <a:r>
              <a:rPr lang="it-IT" b="1" dirty="0" smtClean="0"/>
              <a:t>to </a:t>
            </a:r>
            <a:r>
              <a:rPr lang="it-IT" b="1" dirty="0" err="1"/>
              <a:t>arrhythmias</a:t>
            </a:r>
            <a:r>
              <a:rPr lang="it-IT" b="1" dirty="0"/>
              <a:t> and </a:t>
            </a:r>
            <a:r>
              <a:rPr lang="it-IT" b="1" dirty="0" err="1"/>
              <a:t>heart</a:t>
            </a:r>
            <a:r>
              <a:rPr lang="it-IT" b="1" dirty="0"/>
              <a:t> </a:t>
            </a:r>
            <a:r>
              <a:rPr lang="it-IT" b="1" dirty="0" err="1"/>
              <a:t>failure</a:t>
            </a:r>
            <a:r>
              <a:rPr lang="it-IT" b="1" dirty="0"/>
              <a:t>)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r>
              <a:rPr lang="it-IT" b="1" dirty="0" smtClean="0"/>
              <a:t>-</a:t>
            </a:r>
            <a:r>
              <a:rPr lang="it-IT" b="1" dirty="0"/>
              <a:t>The </a:t>
            </a:r>
            <a:r>
              <a:rPr lang="it-IT" b="1" dirty="0" err="1"/>
              <a:t>prevalence</a:t>
            </a:r>
            <a:r>
              <a:rPr lang="it-IT" b="1" dirty="0"/>
              <a:t> of </a:t>
            </a:r>
            <a:r>
              <a:rPr lang="it-IT" b="1" dirty="0" err="1"/>
              <a:t>CVEs</a:t>
            </a:r>
            <a:r>
              <a:rPr lang="it-IT" b="1" dirty="0"/>
              <a:t> in CAP </a:t>
            </a:r>
            <a:r>
              <a:rPr lang="it-IT" b="1" dirty="0" err="1"/>
              <a:t>varies</a:t>
            </a:r>
            <a:r>
              <a:rPr lang="it-IT" b="1" dirty="0"/>
              <a:t> </a:t>
            </a:r>
            <a:r>
              <a:rPr lang="it-IT" b="1" dirty="0" err="1"/>
              <a:t>broadly</a:t>
            </a:r>
            <a:r>
              <a:rPr lang="it-IT" b="1" dirty="0"/>
              <a:t> from </a:t>
            </a:r>
            <a:r>
              <a:rPr lang="it-IT" b="1" dirty="0" smtClean="0"/>
              <a:t>10 to </a:t>
            </a:r>
            <a:r>
              <a:rPr lang="it-IT" b="1" dirty="0"/>
              <a:t>30%, with a </a:t>
            </a:r>
            <a:r>
              <a:rPr lang="it-IT" b="1" dirty="0" err="1"/>
              <a:t>substantial</a:t>
            </a:r>
            <a:r>
              <a:rPr lang="it-IT" b="1" dirty="0"/>
              <a:t> impact of </a:t>
            </a:r>
            <a:r>
              <a:rPr lang="it-IT" b="1" dirty="0" err="1"/>
              <a:t>both</a:t>
            </a:r>
            <a:r>
              <a:rPr lang="it-IT" b="1" dirty="0"/>
              <a:t> short </a:t>
            </a:r>
            <a:r>
              <a:rPr lang="it-IT" b="1" dirty="0" smtClean="0"/>
              <a:t>and long</a:t>
            </a:r>
            <a:r>
              <a:rPr lang="it-IT" b="1" dirty="0"/>
              <a:t>-</a:t>
            </a:r>
            <a:r>
              <a:rPr lang="it-IT" b="1" dirty="0" err="1"/>
              <a:t>term</a:t>
            </a:r>
            <a:r>
              <a:rPr lang="it-IT" b="1" dirty="0"/>
              <a:t> </a:t>
            </a:r>
            <a:r>
              <a:rPr lang="it-IT" b="1" dirty="0" err="1"/>
              <a:t>outcomes</a:t>
            </a:r>
            <a:r>
              <a:rPr 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20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7544" y="1340768"/>
            <a:ext cx="8229600" cy="5721499"/>
          </a:xfrm>
        </p:spPr>
        <p:txBody>
          <a:bodyPr vert="horz"/>
          <a:lstStyle/>
          <a:p>
            <a:r>
              <a:rPr lang="it-IT" b="1" dirty="0" err="1"/>
              <a:t>Clinical</a:t>
            </a:r>
            <a:r>
              <a:rPr lang="it-IT" b="1" dirty="0"/>
              <a:t> </a:t>
            </a:r>
            <a:r>
              <a:rPr lang="it-IT" b="1" dirty="0" err="1"/>
              <a:t>tools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stratify</a:t>
            </a:r>
            <a:r>
              <a:rPr lang="it-IT" b="1" dirty="0"/>
              <a:t> CAP </a:t>
            </a:r>
            <a:r>
              <a:rPr lang="it-IT" b="1" dirty="0" err="1"/>
              <a:t>patients</a:t>
            </a:r>
            <a:r>
              <a:rPr lang="it-IT" b="1" dirty="0"/>
              <a:t> </a:t>
            </a:r>
            <a:r>
              <a:rPr lang="it-IT" b="1" dirty="0" err="1"/>
              <a:t>according</a:t>
            </a:r>
            <a:r>
              <a:rPr lang="it-IT" b="1" dirty="0"/>
              <a:t> </a:t>
            </a:r>
            <a:r>
              <a:rPr lang="it-IT" b="1" dirty="0" smtClean="0"/>
              <a:t>to </a:t>
            </a:r>
            <a:r>
              <a:rPr lang="it-IT" b="1" dirty="0" err="1" smtClean="0"/>
              <a:t>their</a:t>
            </a:r>
            <a:r>
              <a:rPr lang="it-IT" b="1" dirty="0" smtClean="0"/>
              <a:t> </a:t>
            </a:r>
            <a:r>
              <a:rPr lang="it-IT" b="1" dirty="0" err="1"/>
              <a:t>risk</a:t>
            </a:r>
            <a:r>
              <a:rPr lang="it-IT" b="1" dirty="0"/>
              <a:t> to </a:t>
            </a:r>
            <a:r>
              <a:rPr lang="it-IT" b="1" dirty="0" err="1"/>
              <a:t>develop</a:t>
            </a:r>
            <a:r>
              <a:rPr lang="it-IT" b="1" dirty="0"/>
              <a:t> </a:t>
            </a:r>
            <a:r>
              <a:rPr lang="it-IT" b="1" dirty="0" err="1"/>
              <a:t>cardiac</a:t>
            </a:r>
            <a:r>
              <a:rPr lang="it-IT" b="1" dirty="0"/>
              <a:t> </a:t>
            </a:r>
            <a:r>
              <a:rPr lang="it-IT" b="1" dirty="0" err="1"/>
              <a:t>complications</a:t>
            </a:r>
            <a:r>
              <a:rPr lang="it-IT" b="1" dirty="0"/>
              <a:t> </a:t>
            </a:r>
            <a:r>
              <a:rPr lang="it-IT" b="1" dirty="0" err="1" smtClean="0"/>
              <a:t>may</a:t>
            </a:r>
            <a:r>
              <a:rPr lang="it-IT" b="1" dirty="0" smtClean="0"/>
              <a:t> </a:t>
            </a:r>
            <a:r>
              <a:rPr lang="it-IT" b="1" dirty="0"/>
              <a:t>be </a:t>
            </a:r>
            <a:r>
              <a:rPr lang="it-IT" b="1" dirty="0" err="1"/>
              <a:t>useful</a:t>
            </a:r>
            <a:r>
              <a:rPr lang="it-IT" b="1" dirty="0"/>
              <a:t> for </a:t>
            </a:r>
            <a:r>
              <a:rPr lang="it-IT" b="1" dirty="0" err="1"/>
              <a:t>both</a:t>
            </a:r>
            <a:r>
              <a:rPr lang="it-IT" b="1" dirty="0"/>
              <a:t> </a:t>
            </a:r>
            <a:r>
              <a:rPr lang="it-IT" b="1" dirty="0" err="1"/>
              <a:t>clinical</a:t>
            </a:r>
            <a:r>
              <a:rPr lang="it-IT" b="1" dirty="0"/>
              <a:t> </a:t>
            </a:r>
            <a:r>
              <a:rPr lang="it-IT" b="1" dirty="0" smtClean="0"/>
              <a:t>and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b="1" dirty="0" err="1" smtClean="0"/>
              <a:t>purposes</a:t>
            </a:r>
            <a:endParaRPr lang="it-IT" b="1" dirty="0" smtClean="0"/>
          </a:p>
          <a:p>
            <a:r>
              <a:rPr lang="it-IT" b="1" dirty="0" err="1"/>
              <a:t>I</a:t>
            </a:r>
            <a:r>
              <a:rPr lang="it-IT" b="1" dirty="0" err="1" smtClean="0"/>
              <a:t>nterventions</a:t>
            </a:r>
            <a:r>
              <a:rPr lang="it-IT" b="1" dirty="0" smtClean="0"/>
              <a:t> </a:t>
            </a:r>
            <a:r>
              <a:rPr lang="it-IT" b="1" dirty="0"/>
              <a:t>to </a:t>
            </a:r>
            <a:r>
              <a:rPr lang="it-IT" b="1" dirty="0" err="1"/>
              <a:t>prevent</a:t>
            </a:r>
            <a:r>
              <a:rPr lang="it-IT" b="1" dirty="0"/>
              <a:t> the </a:t>
            </a:r>
            <a:r>
              <a:rPr lang="it-IT" b="1" dirty="0" err="1"/>
              <a:t>development</a:t>
            </a:r>
            <a:r>
              <a:rPr lang="it-IT" b="1" dirty="0"/>
              <a:t> </a:t>
            </a:r>
            <a:r>
              <a:rPr lang="it-IT" b="1" dirty="0" smtClean="0"/>
              <a:t>and </a:t>
            </a:r>
            <a:r>
              <a:rPr lang="it-IT" b="1" dirty="0" err="1" smtClean="0"/>
              <a:t>progression</a:t>
            </a:r>
            <a:r>
              <a:rPr lang="it-IT" b="1" dirty="0" smtClean="0"/>
              <a:t> </a:t>
            </a:r>
            <a:r>
              <a:rPr lang="it-IT" b="1" dirty="0"/>
              <a:t>of </a:t>
            </a:r>
            <a:r>
              <a:rPr lang="it-IT" b="1" dirty="0" err="1"/>
              <a:t>cardiac</a:t>
            </a:r>
            <a:r>
              <a:rPr lang="it-IT" b="1" dirty="0"/>
              <a:t> </a:t>
            </a:r>
            <a:r>
              <a:rPr lang="it-IT" b="1" dirty="0" err="1"/>
              <a:t>complications</a:t>
            </a:r>
            <a:r>
              <a:rPr lang="it-IT" b="1" dirty="0"/>
              <a:t> in high-</a:t>
            </a:r>
            <a:r>
              <a:rPr lang="it-IT" b="1" dirty="0" err="1"/>
              <a:t>risk</a:t>
            </a:r>
            <a:r>
              <a:rPr lang="it-IT" b="1" dirty="0"/>
              <a:t> </a:t>
            </a:r>
            <a:r>
              <a:rPr lang="it-IT" b="1" dirty="0" err="1"/>
              <a:t>patients</a:t>
            </a:r>
            <a:r>
              <a:rPr lang="it-IT" b="1" dirty="0"/>
              <a:t> with pneumonia </a:t>
            </a:r>
            <a:r>
              <a:rPr lang="it-IT" b="1" dirty="0" smtClean="0"/>
              <a:t>and </a:t>
            </a:r>
            <a:r>
              <a:rPr lang="it-IT" b="1" dirty="0" err="1" smtClean="0"/>
              <a:t>characterise</a:t>
            </a:r>
            <a:r>
              <a:rPr lang="it-IT" b="1" dirty="0" smtClean="0"/>
              <a:t> </a:t>
            </a:r>
            <a:r>
              <a:rPr lang="it-IT" b="1" dirty="0"/>
              <a:t>the </a:t>
            </a:r>
            <a:r>
              <a:rPr lang="it-IT" b="1" dirty="0" err="1" smtClean="0"/>
              <a:t>effect</a:t>
            </a:r>
            <a:r>
              <a:rPr lang="it-IT" b="1" dirty="0" smtClean="0"/>
              <a:t> </a:t>
            </a:r>
            <a:r>
              <a:rPr lang="it-IT" b="1" dirty="0"/>
              <a:t>of </a:t>
            </a:r>
            <a:r>
              <a:rPr lang="it-IT" b="1" dirty="0" err="1"/>
              <a:t>these</a:t>
            </a:r>
            <a:r>
              <a:rPr lang="it-IT" b="1" dirty="0"/>
              <a:t> </a:t>
            </a:r>
            <a:r>
              <a:rPr lang="it-IT" b="1" dirty="0" err="1"/>
              <a:t>strategies</a:t>
            </a:r>
            <a:r>
              <a:rPr lang="it-IT" b="1" dirty="0"/>
              <a:t> on pneumonia-</a:t>
            </a:r>
            <a:r>
              <a:rPr lang="it-IT" b="1" dirty="0" err="1"/>
              <a:t>associated</a:t>
            </a:r>
            <a:r>
              <a:rPr lang="it-IT" b="1" dirty="0"/>
              <a:t> </a:t>
            </a:r>
            <a:r>
              <a:rPr lang="it-IT" b="1" dirty="0" err="1"/>
              <a:t>morbidity</a:t>
            </a:r>
            <a:r>
              <a:rPr lang="it-IT" b="1" dirty="0" smtClean="0"/>
              <a:t>, </a:t>
            </a:r>
            <a:r>
              <a:rPr lang="it-IT" b="1" dirty="0" err="1" smtClean="0"/>
              <a:t>mortality</a:t>
            </a:r>
            <a:r>
              <a:rPr lang="it-IT" b="1" dirty="0"/>
              <a:t>, </a:t>
            </a:r>
            <a:r>
              <a:rPr lang="it-IT" b="1" dirty="0" err="1"/>
              <a:t>health</a:t>
            </a:r>
            <a:r>
              <a:rPr lang="it-IT" b="1" dirty="0"/>
              <a:t>-care </a:t>
            </a:r>
            <a:r>
              <a:rPr lang="it-IT" b="1" dirty="0" err="1"/>
              <a:t>utilisation</a:t>
            </a:r>
            <a:r>
              <a:rPr lang="it-IT" b="1" dirty="0"/>
              <a:t>, and </a:t>
            </a:r>
            <a:r>
              <a:rPr lang="it-IT" b="1" dirty="0" err="1"/>
              <a:t>costs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z="5400" dirty="0" smtClean="0">
                <a:solidFill>
                  <a:srgbClr val="FF0000"/>
                </a:solidFill>
              </a:rPr>
              <a:t>KEY POINTS</a:t>
            </a:r>
            <a:endParaRPr lang="it-IT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7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35696" y="6021288"/>
            <a:ext cx="5634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THANK YOU FOR YOUR ATTENTION!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pic>
        <p:nvPicPr>
          <p:cNvPr id="4" name="Immagine 3" descr="DSC_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6293"/>
            <a:ext cx="9000656" cy="60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4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50084"/>
              </p:ext>
            </p:extLst>
          </p:nvPr>
        </p:nvGraphicFramePr>
        <p:xfrm>
          <a:off x="227012" y="1438579"/>
          <a:ext cx="85423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4306" y="0"/>
            <a:ext cx="8229600" cy="1143000"/>
          </a:xfrm>
        </p:spPr>
        <p:txBody>
          <a:bodyPr>
            <a:noAutofit/>
          </a:bodyPr>
          <a:lstStyle/>
          <a:p>
            <a:r>
              <a:rPr lang="en-IN" sz="3200" b="1" dirty="0" smtClean="0"/>
              <a:t>Multiple Comorbidities Further </a:t>
            </a:r>
            <a:r>
              <a:rPr lang="en-IN" sz="3200" b="1" dirty="0"/>
              <a:t>Increase </a:t>
            </a:r>
            <a:r>
              <a:rPr lang="en-IN" sz="3200" b="1" dirty="0" smtClean="0"/>
              <a:t>Pneumococcal Pneumonia </a:t>
            </a:r>
            <a:r>
              <a:rPr lang="en-IN" sz="3200" b="1" dirty="0"/>
              <a:t>Risk in </a:t>
            </a:r>
            <a:r>
              <a:rPr lang="en-IN" sz="3200" b="1" dirty="0" smtClean="0"/>
              <a:t>Adults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995" y="1119874"/>
            <a:ext cx="8185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cs typeface="Arial" pitchFamily="34" charset="0"/>
              </a:rPr>
              <a:t>Estimated Annual Incidence of Pneumococcal Pneumonia </a:t>
            </a:r>
            <a:br>
              <a:rPr lang="en-US" sz="1500" dirty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en-US" sz="1500" dirty="0">
                <a:solidFill>
                  <a:prstClr val="black"/>
                </a:solidFill>
                <a:latin typeface="Calibri"/>
                <a:cs typeface="Arial" pitchFamily="34" charset="0"/>
              </a:rPr>
              <a:t>in the United States in Adults, by Number of Comorbidities</a:t>
            </a:r>
            <a:endParaRPr lang="en-US" sz="1500" baseline="300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11" y="5467706"/>
            <a:ext cx="8295390" cy="584775"/>
          </a:xfrm>
          <a:prstGeom prst="rect">
            <a:avLst/>
          </a:prstGeom>
          <a:solidFill>
            <a:srgbClr val="006E9B"/>
          </a:soli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Persons with ≥2 at-risk conditions accounted for 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9%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32</a:t>
            </a:r>
            <a:r>
              <a:rPr lang="en-US" sz="1600" dirty="0">
                <a:solidFill>
                  <a:srgbClr val="FFFFFF"/>
                </a:solidFill>
                <a:latin typeface="Calibri"/>
              </a:rPr>
              <a:t>% of all at-risk adults, depending on age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21700" y="6675438"/>
            <a:ext cx="622300" cy="1333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8386F2-F501-4934-9E6B-12CC43A62BB1}" type="slidenum">
              <a:rPr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476" y="6135924"/>
            <a:ext cx="740534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dirty="0" err="1">
                <a:solidFill>
                  <a:srgbClr val="000000"/>
                </a:solidFill>
                <a:latin typeface="Calibri"/>
              </a:rPr>
              <a:t>Pelton</a:t>
            </a:r>
            <a:r>
              <a:rPr lang="en-US" sz="9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900" b="0" dirty="0" smtClean="0">
                <a:solidFill>
                  <a:srgbClr val="000000"/>
                </a:solidFill>
                <a:latin typeface="Calibri"/>
              </a:rPr>
              <a:t>SI, </a:t>
            </a:r>
            <a:r>
              <a:rPr lang="en-US" sz="900" b="0" dirty="0">
                <a:solidFill>
                  <a:srgbClr val="000000"/>
                </a:solidFill>
                <a:latin typeface="Calibri"/>
              </a:rPr>
              <a:t>et al. Presented at ISPPD 2014, Hyderabad, India. OP-390.</a:t>
            </a:r>
            <a:endParaRPr lang="fr-FR" sz="9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91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4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Pneumonia and Cardiovascular events                                       PATHOPHYSIOLOGICAL MECHANISMS</a:t>
            </a:r>
          </a:p>
        </p:txBody>
      </p:sp>
      <p:pic>
        <p:nvPicPr>
          <p:cNvPr id="27651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946916"/>
            <a:ext cx="7249616" cy="552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sellaDiTesto 3"/>
          <p:cNvSpPr txBox="1">
            <a:spLocks noChangeArrowheads="1"/>
          </p:cNvSpPr>
          <p:nvPr/>
        </p:nvSpPr>
        <p:spPr bwMode="auto">
          <a:xfrm>
            <a:off x="5029200" y="645795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Corrales</a:t>
            </a:r>
            <a:r>
              <a:rPr lang="it-IT" sz="2000" dirty="0" smtClean="0">
                <a:solidFill>
                  <a:srgbClr val="000090"/>
                </a:solidFill>
                <a:latin typeface="Times New Roman" pitchFamily="-1" charset="0"/>
                <a:ea typeface="Times New Roman" pitchFamily="-1" charset="0"/>
                <a:cs typeface="Times New Roman" pitchFamily="-1" charset="0"/>
              </a:rPr>
              <a:t>-Medina. Lancet 2012</a:t>
            </a:r>
          </a:p>
        </p:txBody>
      </p:sp>
    </p:spTree>
    <p:extLst>
      <p:ext uri="{BB962C8B-B14F-4D97-AF65-F5344CB8AC3E}">
        <p14:creationId xmlns:p14="http://schemas.microsoft.com/office/powerpoint/2010/main" val="14458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" y="0"/>
            <a:ext cx="5796136" cy="26642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0" cy="22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7370843" cy="17281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3491297" cy="31683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946" y="2852936"/>
            <a:ext cx="5101385" cy="15242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403" y="4293096"/>
            <a:ext cx="521157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26747" cy="1628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36712"/>
            <a:ext cx="1888210" cy="2880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709" y="2564904"/>
            <a:ext cx="4757571" cy="30441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5733256"/>
            <a:ext cx="1926332" cy="1045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844824"/>
            <a:ext cx="3802022" cy="31683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229200"/>
            <a:ext cx="244827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Immagine 1" descr="Diapositiv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7994650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79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" val="27c5c4615afbf17fb4d23babe6f5553067fbe433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36000" bIns="45720" numCol="1" rtlCol="0" anchor="t" anchorCtr="0" compatLnSpc="1">
        <a:prstTxWarp prst="textNoShape">
          <a:avLst/>
        </a:prstTxWarp>
        <a:noAutofit/>
      </a:bodyPr>
      <a:lstStyle>
        <a:defPPr algn="ctr">
          <a:spcBef>
            <a:spcPct val="0"/>
          </a:spcBef>
          <a:defRPr sz="1400" b="1" dirty="0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703D29"/>
        </a:dk2>
        <a:lt2>
          <a:srgbClr val="EED6A5"/>
        </a:lt2>
        <a:accent1>
          <a:srgbClr val="9D5324"/>
        </a:accent1>
        <a:accent2>
          <a:srgbClr val="EAAB00"/>
        </a:accent2>
        <a:accent3>
          <a:srgbClr val="FFFFFF"/>
        </a:accent3>
        <a:accent4>
          <a:srgbClr val="000000"/>
        </a:accent4>
        <a:accent5>
          <a:srgbClr val="CCB3AC"/>
        </a:accent5>
        <a:accent6>
          <a:srgbClr val="D49B00"/>
        </a:accent6>
        <a:hlink>
          <a:srgbClr val="AFC8E3"/>
        </a:hlink>
        <a:folHlink>
          <a:srgbClr val="006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3223</Words>
  <Application>Microsoft Macintosh PowerPoint</Application>
  <PresentationFormat>Presentazione su schermo (4:3)</PresentationFormat>
  <Paragraphs>403</Paragraphs>
  <Slides>38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1_Standarddesign</vt:lpstr>
      <vt:lpstr>Tema di Office</vt:lpstr>
      <vt:lpstr>2_Thème Office</vt:lpstr>
      <vt:lpstr>4_Standarddesign</vt:lpstr>
      <vt:lpstr>Office Theme</vt:lpstr>
      <vt:lpstr>Enfermedad Cardiovascular, Neumonía y Complicaciones</vt:lpstr>
      <vt:lpstr>Disclosures</vt:lpstr>
      <vt:lpstr>Presentazione di PowerPoint</vt:lpstr>
      <vt:lpstr>Multiple Comorbidities Further Increase Pneumococcal Pneumonia Risk in Adults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Identification and prevention of cardiovascular events in pneumonia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KEY POINTS</vt:lpstr>
      <vt:lpstr>KEY POINTS</vt:lpstr>
      <vt:lpstr>Presentazione di PowerPoint</vt:lpstr>
    </vt:vector>
  </TitlesOfParts>
  <Company>KBS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Procalcitonin – A small history of time…</dc:title>
  <dc:creator>localuser</dc:creator>
  <cp:lastModifiedBy>francesco blasi</cp:lastModifiedBy>
  <cp:revision>323</cp:revision>
  <dcterms:created xsi:type="dcterms:W3CDTF">2011-06-23T20:44:03Z</dcterms:created>
  <dcterms:modified xsi:type="dcterms:W3CDTF">2014-10-10T11:33:29Z</dcterms:modified>
</cp:coreProperties>
</file>