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81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3469" autoAdjust="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73F27-BE7A-41A8-BEDF-E1CE27821411}" type="datetimeFigureOut">
              <a:rPr lang="es-AR" smtClean="0"/>
              <a:t>10/10/2014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72E85-6B3C-4E90-BF0D-2CD20847486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742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TAC de </a:t>
            </a:r>
            <a:r>
              <a:rPr lang="es-AR" dirty="0" err="1" smtClean="0">
                <a:solidFill>
                  <a:schemeClr val="tx2">
                    <a:lumMod val="10000"/>
                  </a:schemeClr>
                </a:solidFill>
              </a:rPr>
              <a:t>Torax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Opacidad nodular de bordes irregulares que mide 23 x 12mm de </a:t>
            </a:r>
            <a:r>
              <a:rPr lang="es-AR" dirty="0" err="1" smtClean="0">
                <a:solidFill>
                  <a:schemeClr val="tx2">
                    <a:lumMod val="10000"/>
                  </a:schemeClr>
                </a:solidFill>
              </a:rPr>
              <a:t>localizacion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s-AR" dirty="0" err="1" smtClean="0">
                <a:solidFill>
                  <a:schemeClr val="tx2">
                    <a:lumMod val="10000"/>
                  </a:schemeClr>
                </a:solidFill>
              </a:rPr>
              <a:t>subpleural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 en segmento </a:t>
            </a:r>
            <a:r>
              <a:rPr lang="es-AR" dirty="0" err="1" smtClean="0">
                <a:solidFill>
                  <a:schemeClr val="tx2">
                    <a:lumMod val="10000"/>
                  </a:schemeClr>
                </a:solidFill>
              </a:rPr>
              <a:t>posterobasal</a:t>
            </a: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 del lóbulo inferior derecho que presenta realce post contraste.</a:t>
            </a:r>
          </a:p>
          <a:p>
            <a:pPr marL="0" indent="0">
              <a:buNone/>
            </a:pPr>
            <a:r>
              <a:rPr lang="es-AR" dirty="0" smtClean="0">
                <a:solidFill>
                  <a:schemeClr val="tx2">
                    <a:lumMod val="10000"/>
                  </a:schemeClr>
                </a:solidFill>
              </a:rPr>
              <a:t>Tac de abdomen y pelvis sin alteraciones.</a:t>
            </a: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2E85-6B3C-4E90-BF0D-2CD208474865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309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2E85-6B3C-4E90-BF0D-2CD208474865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067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5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0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7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1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3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6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2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8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4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60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7304" y="797408"/>
            <a:ext cx="8928992" cy="1828090"/>
          </a:xfrm>
        </p:spPr>
        <p:txBody>
          <a:bodyPr>
            <a:normAutofit/>
          </a:bodyPr>
          <a:lstStyle/>
          <a:p>
            <a:pPr algn="ctr"/>
            <a:r>
              <a:rPr lang="es-AR" sz="2800" b="1" dirty="0" smtClean="0"/>
              <a:t>"CÁNCER DE PULMÓN NO CÉLULAS PEQUEÑAS (CPNCP): </a:t>
            </a:r>
            <a:br>
              <a:rPr lang="es-AR" sz="2800" b="1" dirty="0" smtClean="0"/>
            </a:br>
            <a:r>
              <a:rPr lang="es-AR" sz="2800" b="1" dirty="0" smtClean="0"/>
              <a:t>ABORDAJE Y MANEJO SEGÚN EL CONSENSO ARGENTINO"</a:t>
            </a:r>
            <a:endParaRPr lang="es-AR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5153891"/>
            <a:ext cx="9116296" cy="859911"/>
          </a:xfrm>
          <a:solidFill>
            <a:schemeClr val="tx2">
              <a:alpha val="49000"/>
            </a:schemeClr>
          </a:solidFill>
        </p:spPr>
        <p:txBody>
          <a:bodyPr>
            <a:normAutofit lnSpcReduction="10000"/>
          </a:bodyPr>
          <a:lstStyle/>
          <a:p>
            <a:r>
              <a:rPr lang="es-AR" sz="2800" dirty="0" err="1" smtClean="0">
                <a:solidFill>
                  <a:schemeClr val="tx2">
                    <a:lumMod val="10000"/>
                  </a:schemeClr>
                </a:solidFill>
              </a:rPr>
              <a:t>Lamot</a:t>
            </a:r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 Sebastián</a:t>
            </a:r>
          </a:p>
          <a:p>
            <a:r>
              <a:rPr lang="es-AR" dirty="0" err="1" smtClean="0">
                <a:solidFill>
                  <a:schemeClr val="tx2">
                    <a:lumMod val="10000"/>
                  </a:schemeClr>
                </a:solidFill>
              </a:rPr>
              <a:t>Neumonólogo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13088" t="55117" r="27063" b="10234"/>
          <a:stretch>
            <a:fillRect/>
          </a:stretch>
        </p:blipFill>
        <p:spPr bwMode="auto">
          <a:xfrm>
            <a:off x="4849102" y="6151425"/>
            <a:ext cx="4267194" cy="637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6788" t="4961" r="86912" b="8878"/>
          <a:stretch/>
        </p:blipFill>
        <p:spPr bwMode="auto">
          <a:xfrm rot="5400000">
            <a:off x="2270175" y="4186046"/>
            <a:ext cx="502711" cy="45720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 descr="http://www.aamr.org.ar/42congreso/images/home/logo_disertan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53" y="3045491"/>
            <a:ext cx="2826327" cy="299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0" y="3106646"/>
            <a:ext cx="8928992" cy="103587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3600" dirty="0" smtClean="0">
                <a:solidFill>
                  <a:srgbClr val="FFFF00"/>
                </a:solidFill>
              </a:rPr>
              <a:t>Algoritmos terapéuticos según </a:t>
            </a:r>
            <a:r>
              <a:rPr lang="es-AR" sz="3600" dirty="0" err="1" smtClean="0">
                <a:solidFill>
                  <a:srgbClr val="FFFF00"/>
                </a:solidFill>
              </a:rPr>
              <a:t>estadíos</a:t>
            </a:r>
            <a:endParaRPr lang="es-AR" sz="3600" dirty="0" smtClean="0">
              <a:solidFill>
                <a:srgbClr val="FFFF00"/>
              </a:solidFill>
            </a:endParaRPr>
          </a:p>
          <a:p>
            <a:pPr algn="ctr"/>
            <a:r>
              <a:rPr lang="es-AR" sz="3600" dirty="0" smtClean="0">
                <a:solidFill>
                  <a:srgbClr val="FFFF00"/>
                </a:solidFill>
              </a:rPr>
              <a:t>Caso Clínico</a:t>
            </a:r>
            <a:endParaRPr lang="es-A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6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Dudas??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867710"/>
          </a:xfr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AR" sz="2800" dirty="0" err="1" smtClean="0">
                <a:solidFill>
                  <a:srgbClr val="FF0000"/>
                </a:solidFill>
              </a:rPr>
              <a:t>Estadificación</a:t>
            </a:r>
            <a:r>
              <a:rPr lang="es-AR" sz="2800" dirty="0" smtClean="0">
                <a:solidFill>
                  <a:srgbClr val="FF0000"/>
                </a:solidFill>
              </a:rPr>
              <a:t>: </a:t>
            </a:r>
            <a:r>
              <a:rPr lang="es-AR" sz="2800" dirty="0" smtClean="0">
                <a:solidFill>
                  <a:srgbClr val="FF0000"/>
                </a:solidFill>
              </a:rPr>
              <a:t>T1b, </a:t>
            </a:r>
            <a:r>
              <a:rPr lang="es-AR" sz="2800" dirty="0" smtClean="0">
                <a:solidFill>
                  <a:srgbClr val="FF0000"/>
                </a:solidFill>
              </a:rPr>
              <a:t>N0, M1b (</a:t>
            </a:r>
            <a:r>
              <a:rPr lang="es-AR" sz="2800" dirty="0">
                <a:solidFill>
                  <a:srgbClr val="FF0000"/>
                </a:solidFill>
              </a:rPr>
              <a:t>ú</a:t>
            </a:r>
            <a:r>
              <a:rPr lang="es-AR" sz="2800" dirty="0" smtClean="0">
                <a:solidFill>
                  <a:srgbClr val="FF0000"/>
                </a:solidFill>
              </a:rPr>
              <a:t>nica)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419600" y="2731993"/>
            <a:ext cx="1939636" cy="800219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PET ??</a:t>
            </a:r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768436" y="4285657"/>
            <a:ext cx="3241964" cy="523220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AR" sz="2800" dirty="0" err="1">
                <a:solidFill>
                  <a:schemeClr val="tx2">
                    <a:lumMod val="10000"/>
                  </a:schemeClr>
                </a:solidFill>
              </a:rPr>
              <a:t>Mediastinoscopía</a:t>
            </a:r>
            <a:r>
              <a:rPr lang="es-AR" sz="2800" dirty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??</a:t>
            </a:r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662029" y="2389473"/>
            <a:ext cx="3463636" cy="193899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AR" sz="2800" dirty="0">
                <a:solidFill>
                  <a:schemeClr val="tx2">
                    <a:lumMod val="10000"/>
                  </a:schemeClr>
                </a:solidFill>
              </a:rPr>
              <a:t>Radioterapia cerebral previa a resección del T primario</a:t>
            </a:r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??</a:t>
            </a:r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662029" y="5008281"/>
            <a:ext cx="3869726" cy="954107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AR" sz="2800" dirty="0">
                <a:solidFill>
                  <a:schemeClr val="tx2">
                    <a:lumMod val="10000"/>
                  </a:schemeClr>
                </a:solidFill>
              </a:rPr>
              <a:t>Que tratamiento se debería </a:t>
            </a:r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ofrecer??</a:t>
            </a:r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Evidencia</a:t>
            </a: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00" y="1107794"/>
            <a:ext cx="4343537" cy="2106468"/>
          </a:xfrm>
          <a:prstGeom prst="rect">
            <a:avLst/>
          </a:prstGeom>
          <a:noFill/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18" y="3222346"/>
            <a:ext cx="4378003" cy="503668"/>
          </a:xfrm>
          <a:prstGeom prst="rect">
            <a:avLst/>
          </a:prstGeom>
          <a:noFill/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22" y="795052"/>
            <a:ext cx="4620943" cy="5286375"/>
          </a:xfrm>
          <a:prstGeom prst="rect">
            <a:avLst/>
          </a:prstGeom>
          <a:noFill/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4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Evidencia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25% de los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pacientes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con CPNCP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en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estadío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IV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tienen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metástasis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cerebrales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endParaRPr lang="en-US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La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sobrevida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media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es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aprox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. 2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meses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Puede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extenderse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a 3 - 6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meses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cuando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son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tratados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radioterapia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cerebral</a:t>
            </a:r>
          </a:p>
          <a:p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10% de los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pacientes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estadío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IV de adenocarcinoma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tienen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excelente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performans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status y el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cerébro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es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el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único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sítio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de metastasis</a:t>
            </a:r>
          </a:p>
          <a:p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Evidencia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88330" y="864108"/>
            <a:ext cx="7924800" cy="5120640"/>
          </a:xfrm>
        </p:spPr>
        <p:txBody>
          <a:bodyPr>
            <a:normAutofit/>
          </a:bodyPr>
          <a:lstStyle/>
          <a:p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Tratamiento de MTS</a:t>
            </a:r>
          </a:p>
          <a:p>
            <a:endParaRPr lang="es-AR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Resección quirúrgica vs ablación por radiocirugía</a:t>
            </a:r>
          </a:p>
          <a:p>
            <a:endParaRPr lang="es-AR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Similar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sobrevida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, control local,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morbilidad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y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mortalidad</a:t>
            </a:r>
            <a:endParaRPr lang="en-US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No hay ERC</a:t>
            </a:r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0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Evidencia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412181" y="2956218"/>
            <a:ext cx="43008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2400" b="1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2400" dirty="0">
                <a:solidFill>
                  <a:schemeClr val="tx2">
                    <a:lumMod val="10000"/>
                  </a:schemeClr>
                </a:solidFill>
              </a:rPr>
              <a:t>Jóvenes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2400" dirty="0">
                <a:solidFill>
                  <a:schemeClr val="tx2">
                    <a:lumMod val="10000"/>
                  </a:schemeClr>
                </a:solidFill>
              </a:rPr>
              <a:t>Mujeres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2400" dirty="0">
                <a:solidFill>
                  <a:schemeClr val="tx2">
                    <a:lumMod val="10000"/>
                  </a:schemeClr>
                </a:solidFill>
              </a:rPr>
              <a:t>presentación </a:t>
            </a:r>
            <a:r>
              <a:rPr lang="es-AR" sz="2400" dirty="0" err="1">
                <a:solidFill>
                  <a:schemeClr val="tx2">
                    <a:lumMod val="10000"/>
                  </a:schemeClr>
                </a:solidFill>
              </a:rPr>
              <a:t>metacrónica</a:t>
            </a:r>
            <a:endParaRPr lang="es-AR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2400" dirty="0">
                <a:solidFill>
                  <a:srgbClr val="FF0000"/>
                </a:solidFill>
              </a:rPr>
              <a:t>buen estado general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2400" dirty="0">
                <a:solidFill>
                  <a:srgbClr val="FF0000"/>
                </a:solidFill>
              </a:rPr>
              <a:t>estadio T más </a:t>
            </a:r>
            <a:r>
              <a:rPr lang="es-AR" sz="2400" dirty="0" smtClean="0">
                <a:solidFill>
                  <a:srgbClr val="FF0000"/>
                </a:solidFill>
              </a:rPr>
              <a:t>bajo</a:t>
            </a:r>
            <a:endParaRPr lang="es-AR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2400" dirty="0">
                <a:solidFill>
                  <a:srgbClr val="FF0000"/>
                </a:solidFill>
              </a:rPr>
              <a:t>lesiones </a:t>
            </a:r>
            <a:r>
              <a:rPr lang="es-AR" sz="2400" dirty="0" err="1">
                <a:solidFill>
                  <a:srgbClr val="FF0000"/>
                </a:solidFill>
              </a:rPr>
              <a:t>supratentoriales</a:t>
            </a:r>
            <a:endParaRPr lang="es-AR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2400" dirty="0">
                <a:solidFill>
                  <a:srgbClr val="FF0000"/>
                </a:solidFill>
              </a:rPr>
              <a:t>MTS cerebral &lt; 3 cm de diámetro</a:t>
            </a:r>
            <a:r>
              <a:rPr lang="es-AR" dirty="0" smtClean="0">
                <a:solidFill>
                  <a:srgbClr val="FF0000"/>
                </a:solidFill>
              </a:rPr>
              <a:t>.</a:t>
            </a:r>
          </a:p>
          <a:p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3713019" y="2125222"/>
            <a:ext cx="31588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>
                <a:solidFill>
                  <a:schemeClr val="tx2">
                    <a:lumMod val="10000"/>
                  </a:schemeClr>
                </a:solidFill>
              </a:rPr>
              <a:t>Número de metástasis cerebrales </a:t>
            </a:r>
            <a:endParaRPr lang="es-AR" sz="2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s-AR" sz="2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Tres </a:t>
            </a:r>
            <a:r>
              <a:rPr lang="es-AR" sz="2400" dirty="0">
                <a:solidFill>
                  <a:schemeClr val="tx2">
                    <a:lumMod val="10000"/>
                  </a:schemeClr>
                </a:solidFill>
              </a:rPr>
              <a:t>o menos </a:t>
            </a:r>
            <a:endParaRPr lang="es-AR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todos </a:t>
            </a:r>
            <a:r>
              <a:rPr lang="es-AR" sz="2400" dirty="0">
                <a:solidFill>
                  <a:schemeClr val="tx2">
                    <a:lumMod val="10000"/>
                  </a:schemeClr>
                </a:solidFill>
              </a:rPr>
              <a:t>ellos deben poder ser resecados completamente</a:t>
            </a:r>
            <a:endParaRPr lang="es-AR" sz="2400" dirty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412180" y="2169156"/>
            <a:ext cx="3214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>
                <a:solidFill>
                  <a:schemeClr val="tx2">
                    <a:lumMod val="10000"/>
                  </a:schemeClr>
                </a:solidFill>
              </a:rPr>
              <a:t>Mejor pronóstico</a:t>
            </a:r>
          </a:p>
        </p:txBody>
      </p:sp>
    </p:spTree>
    <p:extLst>
      <p:ext uri="{BB962C8B-B14F-4D97-AF65-F5344CB8AC3E}">
        <p14:creationId xmlns:p14="http://schemas.microsoft.com/office/powerpoint/2010/main" val="327283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Evidencia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Supervivencia a 5 años después </a:t>
            </a:r>
            <a:r>
              <a:rPr lang="es-AR" sz="2800" dirty="0">
                <a:solidFill>
                  <a:schemeClr val="tx2">
                    <a:lumMod val="10000"/>
                  </a:schemeClr>
                </a:solidFill>
              </a:rPr>
              <a:t>del tratamiento definitivo </a:t>
            </a:r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de </a:t>
            </a:r>
            <a:r>
              <a:rPr lang="es-AR" sz="2800" dirty="0">
                <a:solidFill>
                  <a:schemeClr val="tx2">
                    <a:lumMod val="10000"/>
                  </a:schemeClr>
                </a:solidFill>
              </a:rPr>
              <a:t>metástasis cerebral </a:t>
            </a:r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única y cáncer </a:t>
            </a:r>
            <a:r>
              <a:rPr lang="es-AR" sz="2800" dirty="0">
                <a:solidFill>
                  <a:schemeClr val="tx2">
                    <a:lumMod val="10000"/>
                  </a:schemeClr>
                </a:solidFill>
              </a:rPr>
              <a:t>primario de pulmón es aproximadamente el 15</a:t>
            </a:r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%.</a:t>
            </a:r>
          </a:p>
          <a:p>
            <a:endParaRPr lang="es-AR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El </a:t>
            </a:r>
            <a:r>
              <a:rPr lang="es-AR" sz="2800" dirty="0">
                <a:solidFill>
                  <a:schemeClr val="tx2">
                    <a:lumMod val="10000"/>
                  </a:schemeClr>
                </a:solidFill>
              </a:rPr>
              <a:t>control local del tumor en </a:t>
            </a:r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el 1er </a:t>
            </a:r>
            <a:r>
              <a:rPr lang="es-AR" sz="2800" dirty="0">
                <a:solidFill>
                  <a:schemeClr val="tx2">
                    <a:lumMod val="10000"/>
                  </a:schemeClr>
                </a:solidFill>
              </a:rPr>
              <a:t>año es de 80% a 90%, con una supervivencia mediana de 6 a 12 </a:t>
            </a:r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meses.</a:t>
            </a:r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Evidencia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647825"/>
            <a:ext cx="70199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7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Evidencia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73" y="1962860"/>
            <a:ext cx="7960519" cy="261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2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Evidencia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3" y="1127300"/>
            <a:ext cx="5847340" cy="46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3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Evidencia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53" y="1111581"/>
            <a:ext cx="5459044" cy="39038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319" y="1453139"/>
            <a:ext cx="3173261" cy="34237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Caso Clínico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Hombre - 72 años</a:t>
            </a:r>
          </a:p>
          <a:p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Tabaquista 50 paquetes /año</a:t>
            </a:r>
          </a:p>
          <a:p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Diabetes no </a:t>
            </a:r>
            <a:r>
              <a:rPr lang="es-AR" sz="2400" dirty="0" err="1" smtClean="0">
                <a:solidFill>
                  <a:schemeClr val="tx2">
                    <a:lumMod val="10000"/>
                  </a:schemeClr>
                </a:solidFill>
              </a:rPr>
              <a:t>insulino</a:t>
            </a: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s-AR" sz="2400" dirty="0" err="1" smtClean="0">
                <a:solidFill>
                  <a:schemeClr val="tx2">
                    <a:lumMod val="10000"/>
                  </a:schemeClr>
                </a:solidFill>
              </a:rPr>
              <a:t>requiriente</a:t>
            </a:r>
            <a:endParaRPr lang="es-AR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s-AR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Motivo de ingreso:</a:t>
            </a:r>
          </a:p>
          <a:p>
            <a:r>
              <a:rPr lang="es-AR" sz="2400" dirty="0" err="1" smtClean="0">
                <a:solidFill>
                  <a:schemeClr val="tx2">
                    <a:lumMod val="10000"/>
                  </a:schemeClr>
                </a:solidFill>
              </a:rPr>
              <a:t>Paresia</a:t>
            </a: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s-AR" sz="2400" dirty="0" err="1" smtClean="0">
                <a:solidFill>
                  <a:schemeClr val="tx2">
                    <a:lumMod val="10000"/>
                  </a:schemeClr>
                </a:solidFill>
              </a:rPr>
              <a:t>fasciobraquiocrural</a:t>
            </a: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 izquierda de instalación aguda seguida de CTCG con restitución ad </a:t>
            </a:r>
            <a:r>
              <a:rPr lang="es-AR" sz="2400" dirty="0" err="1" smtClean="0">
                <a:solidFill>
                  <a:schemeClr val="tx2">
                    <a:lumMod val="10000"/>
                  </a:schemeClr>
                </a:solidFill>
              </a:rPr>
              <a:t>integrum</a:t>
            </a:r>
            <a:r>
              <a:rPr lang="es-AR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s-AR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s-AR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TAC </a:t>
            </a:r>
            <a:r>
              <a:rPr lang="es-AR" sz="2400" dirty="0" err="1" smtClean="0">
                <a:solidFill>
                  <a:schemeClr val="tx2">
                    <a:lumMod val="10000"/>
                  </a:schemeClr>
                </a:solidFill>
              </a:rPr>
              <a:t>cerébro</a:t>
            </a: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 -&gt;  lesión ocupante de espacio a nivel temporal. </a:t>
            </a:r>
          </a:p>
        </p:txBody>
      </p:sp>
    </p:spTree>
    <p:extLst>
      <p:ext uri="{BB962C8B-B14F-4D97-AF65-F5344CB8AC3E}">
        <p14:creationId xmlns:p14="http://schemas.microsoft.com/office/powerpoint/2010/main" val="623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Conducta final…</a:t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PET-TC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r="12442"/>
          <a:stretch/>
        </p:blipFill>
        <p:spPr>
          <a:xfrm>
            <a:off x="3726873" y="849109"/>
            <a:ext cx="3321214" cy="4597700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2" y="888708"/>
            <a:ext cx="4548449" cy="268430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4"/>
          <a:stretch/>
        </p:blipFill>
        <p:spPr>
          <a:xfrm>
            <a:off x="7117600" y="3726873"/>
            <a:ext cx="2399212" cy="1733790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7824192" y="2907704"/>
            <a:ext cx="960107" cy="6653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6"/>
          <a:stretch/>
        </p:blipFill>
        <p:spPr>
          <a:xfrm>
            <a:off x="9516812" y="3726873"/>
            <a:ext cx="2380131" cy="173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Plan…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s-AR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Radioterapia cerebral</a:t>
            </a:r>
          </a:p>
          <a:p>
            <a:r>
              <a:rPr lang="es-AR" sz="2800" dirty="0" err="1" smtClean="0">
                <a:solidFill>
                  <a:schemeClr val="tx2">
                    <a:lumMod val="10000"/>
                  </a:schemeClr>
                </a:solidFill>
              </a:rPr>
              <a:t>Mediastinoscopía</a:t>
            </a:r>
            <a:endParaRPr lang="es-AR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Lobectomía inferior derecha</a:t>
            </a:r>
          </a:p>
          <a:p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Detección de EGFR y ALK</a:t>
            </a:r>
          </a:p>
          <a:p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Posterior inicio de QMT personalizada. </a:t>
            </a:r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3600" dirty="0" smtClean="0">
                <a:solidFill>
                  <a:schemeClr val="tx2">
                    <a:lumMod val="10000"/>
                  </a:schemeClr>
                </a:solidFill>
              </a:rPr>
              <a:t>Muchas gracias…</a:t>
            </a:r>
            <a:endParaRPr lang="es-AR" sz="36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RMN de cerebro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49777" y="4614965"/>
            <a:ext cx="8382004" cy="14810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Formación expansiva a nivel subcortical parietal derecho con marcado edema periférico, compatible con </a:t>
            </a:r>
            <a:r>
              <a:rPr lang="es-AR" sz="2400" dirty="0" err="1" smtClean="0">
                <a:solidFill>
                  <a:schemeClr val="tx2">
                    <a:lumMod val="10000"/>
                  </a:schemeClr>
                </a:solidFill>
              </a:rPr>
              <a:t>secundarismo</a:t>
            </a: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s-AR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77" y="794498"/>
            <a:ext cx="8382004" cy="38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4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598090"/>
          </a:xfrm>
        </p:spPr>
        <p:txBody>
          <a:bodyPr>
            <a:normAutofit/>
          </a:bodyPr>
          <a:lstStyle/>
          <a:p>
            <a:r>
              <a:rPr lang="es-AR" dirty="0" smtClean="0"/>
              <a:t>TAC de </a:t>
            </a:r>
            <a:r>
              <a:rPr lang="es-AR" dirty="0" err="1" smtClean="0"/>
              <a:t>torax</a:t>
            </a:r>
            <a:r>
              <a:rPr lang="es-AR" dirty="0" smtClean="0"/>
              <a:t>, abdomen y pelvis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19066" r="9530" b="13490"/>
          <a:stretch/>
        </p:blipFill>
        <p:spPr>
          <a:xfrm>
            <a:off x="3408219" y="594816"/>
            <a:ext cx="4322618" cy="3464565"/>
          </a:xfrm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546764" y="4156364"/>
            <a:ext cx="7637704" cy="1828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 t="22728" r="13267" b="18398"/>
          <a:stretch/>
        </p:blipFill>
        <p:spPr>
          <a:xfrm>
            <a:off x="7744691" y="594816"/>
            <a:ext cx="4348031" cy="344762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1" t="27387" r="21717" b="18875"/>
          <a:stretch/>
        </p:blipFill>
        <p:spPr>
          <a:xfrm>
            <a:off x="3408218" y="4045528"/>
            <a:ext cx="2660073" cy="251459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t="24459" r="13925" b="18686"/>
          <a:stretch/>
        </p:blipFill>
        <p:spPr>
          <a:xfrm>
            <a:off x="8961595" y="4042444"/>
            <a:ext cx="3131127" cy="251768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t="33405" r="23161" b="18687"/>
          <a:stretch/>
        </p:blipFill>
        <p:spPr>
          <a:xfrm>
            <a:off x="6068291" y="4045527"/>
            <a:ext cx="2893304" cy="251459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408218" y="3712853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>
                <a:solidFill>
                  <a:srgbClr val="FFFF00"/>
                </a:solidFill>
              </a:rPr>
              <a:t>24 x 21 mm</a:t>
            </a:r>
            <a:endParaRPr lang="es-AR" dirty="0">
              <a:solidFill>
                <a:srgbClr val="FFFF00"/>
              </a:solidFill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4043969" y="3449782"/>
            <a:ext cx="431049" cy="26307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3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000" dirty="0" smtClean="0"/>
              <a:t>Estudios Complementarios</a:t>
            </a:r>
            <a:endParaRPr lang="es-AR" sz="3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AR" sz="2400" dirty="0" err="1" smtClean="0">
                <a:solidFill>
                  <a:schemeClr val="tx2">
                    <a:lumMod val="10000"/>
                  </a:schemeClr>
                </a:solidFill>
              </a:rPr>
              <a:t>Centellograma</a:t>
            </a: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 óseo corporal total:</a:t>
            </a:r>
          </a:p>
          <a:p>
            <a:pPr marL="0" indent="0">
              <a:buNone/>
            </a:pPr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	Sin evidencia de lesiones de </a:t>
            </a:r>
            <a:r>
              <a:rPr lang="es-AR" sz="2400" dirty="0" err="1" smtClean="0">
                <a:solidFill>
                  <a:schemeClr val="tx2">
                    <a:lumMod val="10000"/>
                  </a:schemeClr>
                </a:solidFill>
              </a:rPr>
              <a:t>secundarismo</a:t>
            </a:r>
            <a:endParaRPr lang="es-AR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es-AR" sz="2400" dirty="0">
              <a:solidFill>
                <a:schemeClr val="tx2">
                  <a:lumMod val="10000"/>
                </a:schemeClr>
              </a:solidFill>
            </a:endParaRPr>
          </a:p>
          <a:p>
            <a:endParaRPr lang="es-AR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AR" sz="2400" dirty="0" smtClean="0">
                <a:solidFill>
                  <a:schemeClr val="tx2">
                    <a:lumMod val="10000"/>
                  </a:schemeClr>
                </a:solidFill>
              </a:rPr>
              <a:t>Laboratorio sin alteraciones significativas</a:t>
            </a: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7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4000" dirty="0" smtClean="0">
                <a:solidFill>
                  <a:schemeClr val="tx2">
                    <a:lumMod val="10000"/>
                  </a:schemeClr>
                </a:solidFill>
              </a:rPr>
              <a:t>Conducta…..?</a:t>
            </a:r>
            <a:endParaRPr lang="es-AR" sz="4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4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Conducta.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Biopsia guiada por tomografía de lesión en pulmón (LID):</a:t>
            </a:r>
          </a:p>
          <a:p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ADENOCARCINOMA DE PULMON MODERADAMENTE DIFERENCIADO</a:t>
            </a:r>
          </a:p>
        </p:txBody>
      </p:sp>
    </p:spTree>
    <p:extLst>
      <p:ext uri="{BB962C8B-B14F-4D97-AF65-F5344CB8AC3E}">
        <p14:creationId xmlns:p14="http://schemas.microsoft.com/office/powerpoint/2010/main" val="24771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Estadificación</a:t>
            </a:r>
            <a:r>
              <a:rPr lang="es-AR" dirty="0" smtClean="0"/>
              <a:t>?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T1b, </a:t>
            </a:r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N0, M0  +  Tumor primario de SNC ??</a:t>
            </a:r>
          </a:p>
          <a:p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T1b, </a:t>
            </a:r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N0, M1b (</a:t>
            </a:r>
            <a:r>
              <a:rPr lang="es-AR" sz="2800" dirty="0">
                <a:solidFill>
                  <a:schemeClr val="tx2">
                    <a:lumMod val="10000"/>
                  </a:schemeClr>
                </a:solidFill>
              </a:rPr>
              <a:t>ú</a:t>
            </a:r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nica)  ??</a:t>
            </a:r>
          </a:p>
          <a:p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Se realiza neurocirugía con resección de lesión cerebral. </a:t>
            </a:r>
          </a:p>
          <a:p>
            <a:pPr marL="0" indent="0">
              <a:buNone/>
            </a:pPr>
            <a:r>
              <a:rPr lang="es-AR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  Cirugía sin complicaciones. </a:t>
            </a:r>
          </a:p>
          <a:p>
            <a:pPr marL="0" indent="0">
              <a:buNone/>
            </a:pPr>
            <a:r>
              <a:rPr lang="es-AR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  Sin foco neurológico al alta. </a:t>
            </a:r>
          </a:p>
          <a:p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AR" sz="2800" dirty="0" smtClean="0">
                <a:solidFill>
                  <a:schemeClr val="tx2">
                    <a:lumMod val="10000"/>
                  </a:schemeClr>
                </a:solidFill>
              </a:rPr>
              <a:t>AP: ADENOCARCINOMA MODERADAMENTE DIFERENCIADO METASTASICO.</a:t>
            </a:r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0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arco">
  <a:themeElements>
    <a:clrScheme name="Personalizado 1">
      <a:dk1>
        <a:srgbClr val="FFFFFF"/>
      </a:dk1>
      <a:lt1>
        <a:sysClr val="window" lastClr="FFFFFF"/>
      </a:lt1>
      <a:dk2>
        <a:srgbClr val="FFFFFF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</Template>
  <TotalTime>400</TotalTime>
  <Words>440</Words>
  <Application>Microsoft Office PowerPoint</Application>
  <PresentationFormat>Personalizado</PresentationFormat>
  <Paragraphs>100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Marco</vt:lpstr>
      <vt:lpstr>"CÁNCER DE PULMÓN NO CÉLULAS PEQUEÑAS (CPNCP):  ABORDAJE Y MANEJO SEGÚN EL CONSENSO ARGENTINO"</vt:lpstr>
      <vt:lpstr>Caso Clínico</vt:lpstr>
      <vt:lpstr>RMN de cerebro</vt:lpstr>
      <vt:lpstr>TAC de torax, abdomen y pelvis</vt:lpstr>
      <vt:lpstr>Estudios Complementarios</vt:lpstr>
      <vt:lpstr>Presentación de PowerPoint</vt:lpstr>
      <vt:lpstr>Conducta.</vt:lpstr>
      <vt:lpstr>Estadificación? </vt:lpstr>
      <vt:lpstr>Presentación de PowerPoint</vt:lpstr>
      <vt:lpstr>Dudas??</vt:lpstr>
      <vt:lpstr>Evidencia</vt:lpstr>
      <vt:lpstr>Evidencia</vt:lpstr>
      <vt:lpstr>Evidencia</vt:lpstr>
      <vt:lpstr>Evidencia</vt:lpstr>
      <vt:lpstr>Evidencia</vt:lpstr>
      <vt:lpstr>Evidencia</vt:lpstr>
      <vt:lpstr>Evidencia</vt:lpstr>
      <vt:lpstr>Evidencia</vt:lpstr>
      <vt:lpstr>Evidencia</vt:lpstr>
      <vt:lpstr>Conducta final… </vt:lpstr>
      <vt:lpstr>PET-TC</vt:lpstr>
      <vt:lpstr>Plan…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ATENEO MULTICÉNTRICO DE NEUMONOLOGÍA</dc:title>
  <dc:creator>Jaime</dc:creator>
  <cp:lastModifiedBy>Windows User</cp:lastModifiedBy>
  <cp:revision>42</cp:revision>
  <dcterms:created xsi:type="dcterms:W3CDTF">2014-09-16T13:23:10Z</dcterms:created>
  <dcterms:modified xsi:type="dcterms:W3CDTF">2014-10-10T15:36:42Z</dcterms:modified>
</cp:coreProperties>
</file>