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1" r:id="rId3"/>
    <p:sldId id="273" r:id="rId4"/>
    <p:sldId id="274" r:id="rId5"/>
    <p:sldId id="259" r:id="rId6"/>
    <p:sldId id="260" r:id="rId7"/>
    <p:sldId id="261" r:id="rId8"/>
    <p:sldId id="286" r:id="rId9"/>
    <p:sldId id="287" r:id="rId10"/>
    <p:sldId id="276" r:id="rId11"/>
    <p:sldId id="279" r:id="rId12"/>
    <p:sldId id="277" r:id="rId13"/>
    <p:sldId id="278" r:id="rId14"/>
    <p:sldId id="280" r:id="rId15"/>
    <p:sldId id="281" r:id="rId16"/>
    <p:sldId id="283" r:id="rId17"/>
    <p:sldId id="282" r:id="rId18"/>
    <p:sldId id="284" r:id="rId19"/>
    <p:sldId id="264" r:id="rId20"/>
    <p:sldId id="265" r:id="rId21"/>
    <p:sldId id="266" r:id="rId22"/>
    <p:sldId id="267" r:id="rId23"/>
    <p:sldId id="268" r:id="rId24"/>
    <p:sldId id="285" r:id="rId25"/>
    <p:sldId id="269" r:id="rId26"/>
    <p:sldId id="270" r:id="rId27"/>
    <p:sldId id="275" r:id="rId28"/>
    <p:sldId id="258" r:id="rId2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>
        <c:manualLayout>
          <c:layoutTarget val="inner"/>
          <c:xMode val="edge"/>
          <c:yMode val="edge"/>
          <c:x val="0.1331775700934571"/>
          <c:y val="0.23119266055045873"/>
          <c:w val="0.72429906542056166"/>
          <c:h val="0.7100917431192660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481900"/>
            </a:solidFill>
            <a:ln w="11634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B050"/>
              </a:solidFill>
              <a:ln w="23266">
                <a:noFill/>
              </a:ln>
            </c:spPr>
          </c:dPt>
          <c:dPt>
            <c:idx val="1"/>
            <c:spPr>
              <a:solidFill>
                <a:srgbClr val="66FFFF"/>
              </a:solidFill>
              <a:ln w="23266">
                <a:noFill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1.43</c:v>
                </c:pt>
                <c:pt idx="1">
                  <c:v>2.0099999999999998</c:v>
                </c:pt>
              </c:numCache>
            </c:numRef>
          </c:val>
        </c:ser>
        <c:axId val="111717760"/>
        <c:axId val="116012160"/>
      </c:barChart>
      <c:catAx>
        <c:axId val="111717760"/>
        <c:scaling>
          <c:orientation val="minMax"/>
        </c:scaling>
        <c:axPos val="b"/>
        <c:numFmt formatCode="General" sourceLinked="1"/>
        <c:tickLblPos val="nextTo"/>
        <c:spPr>
          <a:ln w="283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16012160"/>
        <c:crosses val="autoZero"/>
        <c:auto val="1"/>
        <c:lblAlgn val="ctr"/>
        <c:lblOffset val="100"/>
        <c:tickLblSkip val="1"/>
        <c:tickMarkSkip val="1"/>
      </c:catAx>
      <c:valAx>
        <c:axId val="116012160"/>
        <c:scaling>
          <c:orientation val="minMax"/>
        </c:scaling>
        <c:axPos val="l"/>
        <c:numFmt formatCode="General" sourceLinked="1"/>
        <c:tickLblPos val="nextTo"/>
        <c:spPr>
          <a:ln w="283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s-AR"/>
          </a:p>
        </c:txPr>
        <c:crossAx val="111717760"/>
        <c:crosses val="autoZero"/>
        <c:crossBetween val="between"/>
      </c:valAx>
      <c:spPr>
        <a:noFill/>
        <a:ln w="2520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588" b="0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>
        <c:manualLayout>
          <c:layoutTarget val="inner"/>
          <c:xMode val="edge"/>
          <c:yMode val="edge"/>
          <c:x val="0.14252336448598141"/>
          <c:y val="6.5315315315315314E-2"/>
          <c:w val="0.84813084112149562"/>
          <c:h val="0.8648648648648649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161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B050"/>
              </a:solidFill>
              <a:ln w="23220">
                <a:noFill/>
              </a:ln>
            </c:spPr>
          </c:dPt>
          <c:dPt>
            <c:idx val="1"/>
            <c:spPr>
              <a:solidFill>
                <a:srgbClr val="66FFFF"/>
              </a:solidFill>
              <a:ln w="23220">
                <a:noFill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50.1</c:v>
                </c:pt>
                <c:pt idx="1">
                  <c:v>57.9</c:v>
                </c:pt>
              </c:numCache>
            </c:numRef>
          </c:val>
        </c:ser>
        <c:axId val="115999488"/>
        <c:axId val="116001024"/>
      </c:barChart>
      <c:catAx>
        <c:axId val="115999488"/>
        <c:scaling>
          <c:orientation val="minMax"/>
        </c:scaling>
        <c:axPos val="b"/>
        <c:numFmt formatCode="General" sourceLinked="1"/>
        <c:tickLblPos val="nextTo"/>
        <c:spPr>
          <a:ln w="34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16001024"/>
        <c:crosses val="autoZero"/>
        <c:auto val="1"/>
        <c:lblAlgn val="ctr"/>
        <c:lblOffset val="100"/>
        <c:tickLblSkip val="1"/>
        <c:tickMarkSkip val="1"/>
      </c:catAx>
      <c:valAx>
        <c:axId val="116001024"/>
        <c:scaling>
          <c:orientation val="minMax"/>
          <c:max val="60"/>
          <c:min val="40"/>
        </c:scaling>
        <c:axPos val="l"/>
        <c:numFmt formatCode="General" sourceLinked="1"/>
        <c:tickLblPos val="nextTo"/>
        <c:spPr>
          <a:ln w="34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s-AR"/>
          </a:p>
        </c:txPr>
        <c:crossAx val="115999488"/>
        <c:crosses val="autoZero"/>
        <c:crossBetween val="between"/>
        <c:majorUnit val="5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1" b="0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s-A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1EA5-CF70-4246-B0D9-9E3D39017C43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E67-597F-458C-8935-ACED886F5BE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983DF8-9D6C-4AB6-B978-00E2E849AAEF}" type="slidenum">
              <a:rPr lang="fr-FR" smtClean="0">
                <a:cs typeface="Arial" pitchFamily="34" charset="0"/>
              </a:rPr>
              <a:pPr/>
              <a:t>12</a:t>
            </a:fld>
            <a:endParaRPr lang="fr-FR" smtClean="0"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smtClean="0">
                <a:latin typeface="Arial" pitchFamily="34" charset="0"/>
                <a:cs typeface="Arial" pitchFamily="34" charset="0"/>
              </a:rPr>
              <a:t>2.25 h After Dosing: Dyspnea intensity during exercise was significantly decreased with tiotropium compared with placebo on all test days (p  0.002 vs placebo on day 0; p  0.001 on days 21 and 42); adjusted mean dyspnea intensity during exercise on day 42 was 4.60  0.16 Borg units in the tiotropium group, compared with 5.65  0.16 Borg units in the placebo group.</a:t>
            </a:r>
          </a:p>
          <a:p>
            <a:r>
              <a:rPr lang="en-US" sz="1100" smtClean="0">
                <a:latin typeface="Arial" pitchFamily="34" charset="0"/>
                <a:cs typeface="Arial" pitchFamily="34" charset="0"/>
              </a:rPr>
              <a:t>8 h After Dosing (Day 42): The adjusted mean dyspnea intensity during exercise was 5.54  0.17 Borg units with tiotropium, compared with 6.51  0.18 Borg units with placebo (p  0.001).</a:t>
            </a:r>
          </a:p>
          <a:p>
            <a:endParaRPr lang="en-US" sz="1100" smtClean="0">
              <a:latin typeface="Arial" pitchFamily="34" charset="0"/>
              <a:cs typeface="Arial" pitchFamily="34" charset="0"/>
            </a:endParaRPr>
          </a:p>
          <a:p>
            <a:r>
              <a:rPr lang="en-US" sz="1100" b="1" smtClean="0">
                <a:latin typeface="Arial" pitchFamily="34" charset="0"/>
                <a:cs typeface="Arial" pitchFamily="34" charset="0"/>
              </a:rPr>
              <a:t>Reference</a:t>
            </a:r>
          </a:p>
          <a:p>
            <a:pPr>
              <a:buFont typeface="+mj-lt"/>
              <a:buNone/>
            </a:pPr>
            <a:r>
              <a:rPr lang="en-US" sz="1100" smtClean="0">
                <a:latin typeface="Arial" pitchFamily="34" charset="0"/>
                <a:cs typeface="Arial" pitchFamily="34" charset="0"/>
              </a:rPr>
              <a:t>Maltais F, Hamilton A, Marciniuk D, Hernandez P, Sciurba FC, Richter K, Kesten S, O’Donnell D. Improvements in symptom-limited exercise performance over 8h with once-daily tiotropium in patients with COPD. Chest 2005; 128: 1168-78.</a:t>
            </a:r>
          </a:p>
          <a:p>
            <a:pPr>
              <a:buFont typeface="Calibri" pitchFamily="34" charset="0"/>
              <a:buAutoNum type="arabicPeriod"/>
            </a:pPr>
            <a:endParaRPr lang="en-US" smtClean="0"/>
          </a:p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8A2BB6-2CB8-4E91-AD7F-C94BA89A61B3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2.25 h After Dosing: In the tiotropium group, there was an increase in ET after the first dose of trial medication (day 0), with a further increase after 3 weeks of treatment (day 21) that was maintained after 6 weeks (day 42). In the placebo group, ET increased slightly after the first dose of trial medication but decreased toward baseline values after 3 weeks and 6 weeks of treatment (days 21 and 42). At all time points, ET was significantly increased in the tiotropium group compared with the placebo group.</a:t>
            </a:r>
          </a:p>
          <a:p>
            <a:r>
              <a:rPr lang="en-US" smtClean="0"/>
              <a:t>In both the tiotropium and placebo groups, ET at 8 h after dosing was significantly decreased compared with ET at 2.25 h after dosing.</a:t>
            </a:r>
          </a:p>
          <a:p>
            <a:endParaRPr lang="en-US" smtClean="0"/>
          </a:p>
          <a:p>
            <a:r>
              <a:rPr lang="en-US" b="1" smtClean="0"/>
              <a:t>Reference</a:t>
            </a:r>
          </a:p>
          <a:p>
            <a:pPr>
              <a:buFont typeface="+mj-lt"/>
              <a:buNone/>
            </a:pPr>
            <a:r>
              <a:rPr lang="en-US" smtClean="0"/>
              <a:t>Maltais F, Hamilton A, Marciniuk D, Hernandez P, Sciurba FC, Richter K, Kesten S, O’Donnell D. Improvements in symptom-limited exercise performance over 8h with once-daily tiotropium in patients with COPD. Chest 2005; 128: 1168-78.</a:t>
            </a:r>
          </a:p>
          <a:p>
            <a:pPr>
              <a:buFont typeface="Calibri" pitchFamily="34" charset="0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b="1" smtClean="0"/>
          </a:p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7D0C52-C1FD-4143-8687-C2D21CA3EA06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100" b="1" smtClean="0">
                <a:latin typeface="Arial" pitchFamily="34" charset="0"/>
                <a:cs typeface="Arial" pitchFamily="34" charset="0"/>
              </a:rPr>
              <a:t>Reference</a:t>
            </a:r>
          </a:p>
          <a:p>
            <a:pPr eaLnBrk="1" hangingPunct="1">
              <a:spcBef>
                <a:spcPct val="0"/>
              </a:spcBef>
            </a:pPr>
            <a:r>
              <a:rPr lang="en-GB" sz="1100" smtClean="0">
                <a:latin typeface="Arial" pitchFamily="34" charset="0"/>
                <a:cs typeface="Arial" pitchFamily="34" charset="0"/>
              </a:rPr>
              <a:t>Rossi A, Centanni A, Cerveri I, Gulotta C et al. Acute effects of indacaterol on lung hyperinflation in moderate COPD: a comparison with tiotropium. Respir Med 2012 Jan;106(1):84-90.</a:t>
            </a:r>
          </a:p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59AB92-C2DB-4D1D-81E3-F3697B8956D5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16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ED1296-ECF3-4C6A-836C-8B898207FAE4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17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8088" y="719138"/>
            <a:ext cx="4494212" cy="3370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76" tIns="46488" rIns="92976" bIns="464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100" smtClean="0">
                <a:latin typeface="Arial" pitchFamily="34" charset="0"/>
                <a:cs typeface="Arial" pitchFamily="34" charset="0"/>
              </a:rPr>
              <a:t>TDI total scores showed a significantly greater reduction in dyspnea with indacaterol than with tiotropium.</a:t>
            </a:r>
          </a:p>
          <a:p>
            <a:pPr eaLnBrk="1" hangingPunct="1">
              <a:spcBef>
                <a:spcPct val="0"/>
              </a:spcBef>
            </a:pPr>
            <a:r>
              <a:rPr lang="en-GB" sz="1100" smtClean="0">
                <a:latin typeface="Arial" pitchFamily="34" charset="0"/>
                <a:cs typeface="Arial" pitchFamily="34" charset="0"/>
              </a:rPr>
              <a:t>The analysis of the proportions of patients with a clinically relevant improvement in TDI total score showed that patients receiving indacaterol were significantly more likely (odds ratio 1.49) to achieve a clinically relevant improvement in dyspnea. </a:t>
            </a:r>
          </a:p>
          <a:p>
            <a:pPr eaLnBrk="1" hangingPunct="1">
              <a:spcBef>
                <a:spcPct val="0"/>
              </a:spcBef>
            </a:pPr>
            <a:r>
              <a:rPr lang="en-GB" sz="1100" smtClean="0">
                <a:latin typeface="Arial" pitchFamily="34" charset="0"/>
                <a:cs typeface="Arial" pitchFamily="34" charset="0"/>
              </a:rPr>
              <a:t>Baseline dyspnea index (BDI) scores were 6.8 in both treatment groups. </a:t>
            </a:r>
          </a:p>
          <a:p>
            <a:pPr eaLnBrk="1" hangingPunct="1">
              <a:spcBef>
                <a:spcPct val="0"/>
              </a:spcBef>
            </a:pPr>
            <a:endParaRPr lang="en-GB" sz="11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1100" b="1" smtClean="0">
                <a:latin typeface="Arial" pitchFamily="34" charset="0"/>
                <a:cs typeface="Arial" pitchFamily="34" charset="0"/>
              </a:rPr>
              <a:t>Reference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1100" smtClean="0">
                <a:latin typeface="Arial" pitchFamily="34" charset="0"/>
                <a:cs typeface="Arial" pitchFamily="34" charset="0"/>
              </a:rPr>
              <a:t>Buhl R, Dunn LJ, Disdier C, Lassen C, Amos C, Henley M, Kramer B. Blinded 12-week comparison of once-daily indacaterol and tiotropium in COPD</a:t>
            </a:r>
            <a:r>
              <a:rPr lang="en-GB" altLang="ja-JP" sz="1100" smtClean="0">
                <a:latin typeface="Arial" pitchFamily="34" charset="0"/>
                <a:cs typeface="Arial" pitchFamily="34" charset="0"/>
              </a:rPr>
              <a:t>. Eur Respir J </a:t>
            </a:r>
            <a:r>
              <a:rPr lang="en-GB" sz="1100" smtClean="0">
                <a:latin typeface="Arial" pitchFamily="34" charset="0"/>
                <a:cs typeface="Arial" pitchFamily="34" charset="0"/>
              </a:rPr>
              <a:t>2011; 38(4): 797-803.</a:t>
            </a:r>
            <a:endParaRPr lang="en-GB" sz="11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z="100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z="100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z="100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z="1000" smtClean="0">
              <a:latin typeface="Arial" pitchFamily="34" charset="0"/>
            </a:endParaRPr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3025" y="8678863"/>
            <a:ext cx="2951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6" tIns="46488" rIns="92976" bIns="46488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1565D26-AD58-40D1-A7BF-96DDC66E9FEC}" type="slidenum">
              <a:rPr lang="en-US" sz="1200">
                <a:solidFill>
                  <a:prstClr val="black"/>
                </a:solidFill>
                <a:latin typeface="News Gothic MT"/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prstClr val="black"/>
              </a:solidFill>
              <a:latin typeface="News Gothic MT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DD5A-14F8-44D3-B2CC-BA3385CF0CC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95EA-7F51-4BE7-A674-A7F0A0F21D25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670B-5CDB-4ECE-8D3F-23C96363254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acebook.com/photo.php?pid=3112222&amp;id=687960280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670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i="1" dirty="0" smtClean="0">
                <a:solidFill>
                  <a:schemeClr val="tx1"/>
                </a:solidFill>
                <a:latin typeface="Constantia" pitchFamily="18" charset="0"/>
              </a:rPr>
              <a:t>Ricardo del Olmo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i="1" dirty="0" smtClean="0">
                <a:solidFill>
                  <a:schemeClr val="tx1"/>
                </a:solidFill>
                <a:latin typeface="Constantia" pitchFamily="18" charset="0"/>
              </a:rPr>
              <a:t>Becario Hospital </a:t>
            </a:r>
            <a:r>
              <a:rPr lang="es-ES" sz="2000" i="1" dirty="0" err="1" smtClean="0">
                <a:solidFill>
                  <a:schemeClr val="tx1"/>
                </a:solidFill>
                <a:latin typeface="Constantia" pitchFamily="18" charset="0"/>
              </a:rPr>
              <a:t>Clínic</a:t>
            </a:r>
            <a:r>
              <a:rPr lang="es-ES" sz="2000" i="1" dirty="0" smtClean="0">
                <a:solidFill>
                  <a:schemeClr val="tx1"/>
                </a:solidFill>
                <a:latin typeface="Constantia" pitchFamily="18" charset="0"/>
              </a:rPr>
              <a:t> i Provincial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onstantia" pitchFamily="18" charset="0"/>
              </a:rPr>
              <a:t>Barcelona – España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000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i="1" dirty="0" smtClean="0">
                <a:solidFill>
                  <a:schemeClr val="tx1"/>
                </a:solidFill>
                <a:latin typeface="Constantia" pitchFamily="18" charset="0"/>
              </a:rPr>
              <a:t>Hospital María Ferrer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i="1" dirty="0" smtClean="0">
                <a:solidFill>
                  <a:schemeClr val="tx1"/>
                </a:solidFill>
                <a:latin typeface="Constantia" pitchFamily="18" charset="0"/>
              </a:rPr>
              <a:t>Fundación CIDEA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onstantia" pitchFamily="18" charset="0"/>
              </a:rPr>
              <a:t>Buenos Aires - Argentina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3850" y="1557338"/>
            <a:ext cx="8569325" cy="1512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800" dirty="0" smtClean="0">
                <a:solidFill>
                  <a:schemeClr val="tx1"/>
                </a:solidFill>
                <a:latin typeface="Comic Sans MS" pitchFamily="66" charset="0"/>
              </a:rPr>
              <a:t>Evaluación de la respuesta a Broncodilatadores</a:t>
            </a:r>
          </a:p>
          <a:p>
            <a:pPr algn="ctr">
              <a:defRPr/>
            </a:pPr>
            <a:r>
              <a:rPr lang="es-AR" sz="2800" dirty="0" smtClean="0">
                <a:solidFill>
                  <a:schemeClr val="tx1"/>
                </a:solidFill>
                <a:latin typeface="Comic Sans MS" pitchFamily="66" charset="0"/>
              </a:rPr>
              <a:t>Aspectos Prácticos</a:t>
            </a:r>
            <a:endParaRPr lang="es-A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1128" y="1196752"/>
            <a:ext cx="4608512" cy="5545361"/>
          </a:xfrm>
          <a:noFill/>
          <a:ln>
            <a:solidFill>
              <a:schemeClr val="accent1"/>
            </a:solidFill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085" y="2056793"/>
            <a:ext cx="3571875" cy="44386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868144" y="13936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 smtClean="0"/>
              <a:t>Sexo masculino, 47 años, FP+SM 1000 y </a:t>
            </a:r>
            <a:r>
              <a:rPr lang="es-AR" sz="1400" i="1" dirty="0" err="1" smtClean="0"/>
              <a:t>Omalizumab</a:t>
            </a:r>
            <a:r>
              <a:rPr lang="es-AR" sz="1400" i="1" dirty="0" smtClean="0"/>
              <a:t> </a:t>
            </a:r>
            <a:endParaRPr lang="es-AR" sz="1400" i="1" dirty="0"/>
          </a:p>
        </p:txBody>
      </p:sp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27000" dir="2154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800" dirty="0" smtClean="0">
                <a:latin typeface="Calibri Light" pitchFamily="34" charset="0"/>
              </a:rPr>
              <a:t>Respuesta a </a:t>
            </a:r>
            <a:r>
              <a:rPr lang="es-AR" sz="2800" dirty="0" err="1" smtClean="0">
                <a:latin typeface="Calibri Light" pitchFamily="34" charset="0"/>
              </a:rPr>
              <a:t>Tiotropio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 en Asma de Difícil Control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z="2400" smtClean="0">
                <a:solidFill>
                  <a:schemeClr val="tx1"/>
                </a:solidFill>
              </a:rPr>
              <a:t>Bronchodilator response (BR) on COPD</a:t>
            </a:r>
            <a:r>
              <a:rPr lang="es-AR" sz="2000" smtClean="0">
                <a:solidFill>
                  <a:schemeClr val="tx1"/>
                </a:solidFill>
              </a:rPr>
              <a:t> </a:t>
            </a:r>
            <a:br>
              <a:rPr lang="es-AR" sz="2000" smtClean="0">
                <a:solidFill>
                  <a:schemeClr val="tx1"/>
                </a:solidFill>
              </a:rPr>
            </a:br>
            <a:r>
              <a:rPr lang="es-AR" sz="2000" smtClean="0">
                <a:solidFill>
                  <a:schemeClr val="tx1"/>
                </a:solidFill>
              </a:rPr>
              <a:t> Rodríguez Moncalvo, JJ; del Olmo, 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700213"/>
            <a:ext cx="4176712" cy="3702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AR" sz="2000" smtClean="0"/>
              <a:t>BR spirometry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1800" smtClean="0"/>
              <a:t>FEV</a:t>
            </a:r>
            <a:r>
              <a:rPr lang="es-AR" sz="1800" baseline="-25000" smtClean="0"/>
              <a:t>1 </a:t>
            </a:r>
            <a:r>
              <a:rPr lang="es-AR" sz="1800" smtClean="0"/>
              <a:t>		12%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1800" smtClean="0"/>
              <a:t>FVC 		23%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1800" smtClean="0"/>
              <a:t>FEV</a:t>
            </a:r>
            <a:r>
              <a:rPr lang="es-AR" sz="1800" baseline="-25000" smtClean="0"/>
              <a:t>1</a:t>
            </a:r>
            <a:r>
              <a:rPr lang="es-AR" sz="1800" smtClean="0"/>
              <a:t> + FVC  	38%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1800" b="1" smtClean="0"/>
              <a:t>Total		73%</a:t>
            </a:r>
            <a:r>
              <a:rPr lang="es-AR" sz="180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s-AR" sz="1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AR" sz="2000" smtClean="0"/>
              <a:t>BR plethismograph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1800" smtClean="0"/>
              <a:t>VC 		63%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1800" smtClean="0"/>
              <a:t>IC 		58%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1800" smtClean="0"/>
              <a:t>RV 		</a:t>
            </a:r>
            <a:r>
              <a:rPr lang="es-AR" sz="1800" b="1" smtClean="0"/>
              <a:t>71%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1800" smtClean="0"/>
              <a:t>FRC 		42%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7950" y="1484313"/>
            <a:ext cx="4392613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AR" sz="1600"/>
              <a:t>52 patients	(33 male)				59,2+/- 8,7 year </a:t>
            </a:r>
          </a:p>
          <a:p>
            <a:pPr eaLnBrk="0" hangingPunct="0"/>
            <a:endParaRPr lang="es-AR" sz="1600"/>
          </a:p>
          <a:p>
            <a:pPr eaLnBrk="0" hangingPunct="0"/>
            <a:r>
              <a:rPr lang="es-AR" sz="1600"/>
              <a:t>Tobacco 		46 +/- 33 pack/year</a:t>
            </a:r>
          </a:p>
          <a:p>
            <a:pPr eaLnBrk="0" hangingPunct="0"/>
            <a:endParaRPr lang="es-AR" sz="1600"/>
          </a:p>
          <a:p>
            <a:pPr eaLnBrk="0" hangingPunct="0"/>
            <a:r>
              <a:rPr lang="es-AR" sz="1600"/>
              <a:t>FVC  		67 </a:t>
            </a:r>
            <a:r>
              <a:rPr lang="en-US" sz="1600"/>
              <a:t>±</a:t>
            </a:r>
            <a:r>
              <a:rPr lang="es-AR" sz="1600"/>
              <a:t> 17,7 % 			2,46 </a:t>
            </a:r>
            <a:r>
              <a:rPr lang="en-US" sz="1600"/>
              <a:t>±</a:t>
            </a:r>
            <a:r>
              <a:rPr lang="es-AR" sz="1600"/>
              <a:t> 0,72 (L)</a:t>
            </a:r>
          </a:p>
          <a:p>
            <a:pPr eaLnBrk="0" hangingPunct="0"/>
            <a:endParaRPr lang="es-AR" sz="1600"/>
          </a:p>
          <a:p>
            <a:pPr eaLnBrk="0" hangingPunct="0"/>
            <a:r>
              <a:rPr lang="es-AR" sz="1600"/>
              <a:t>FEV</a:t>
            </a:r>
            <a:r>
              <a:rPr lang="es-AR" sz="1600" baseline="-25000"/>
              <a:t>1</a:t>
            </a:r>
            <a:r>
              <a:rPr lang="es-AR" sz="1600"/>
              <a:t> 		40,4 </a:t>
            </a:r>
            <a:r>
              <a:rPr lang="en-US" sz="1600"/>
              <a:t>±</a:t>
            </a:r>
            <a:r>
              <a:rPr lang="es-AR" sz="1600"/>
              <a:t> 17 %   </a:t>
            </a:r>
          </a:p>
          <a:p>
            <a:pPr eaLnBrk="0" hangingPunct="0"/>
            <a:r>
              <a:rPr lang="es-AR" sz="1600"/>
              <a:t>		1,17</a:t>
            </a:r>
            <a:r>
              <a:rPr lang="en-US" sz="1600"/>
              <a:t>±</a:t>
            </a:r>
            <a:r>
              <a:rPr lang="es-AR" sz="1600"/>
              <a:t> 0,49 (L)</a:t>
            </a:r>
          </a:p>
          <a:p>
            <a:pPr eaLnBrk="0" hangingPunct="0"/>
            <a:endParaRPr lang="es-AR" sz="1600"/>
          </a:p>
          <a:p>
            <a:pPr eaLnBrk="0" hangingPunct="0"/>
            <a:r>
              <a:rPr lang="es-AR" sz="1600"/>
              <a:t>TLC 		≥  120% on 31% </a:t>
            </a:r>
          </a:p>
          <a:p>
            <a:pPr eaLnBrk="0" hangingPunct="0"/>
            <a:endParaRPr lang="es-AR" sz="1600"/>
          </a:p>
          <a:p>
            <a:pPr eaLnBrk="0" hangingPunct="0"/>
            <a:r>
              <a:rPr lang="es-AR" sz="1600"/>
              <a:t>RV  		≥  130% on 65%</a:t>
            </a:r>
          </a:p>
          <a:p>
            <a:pPr eaLnBrk="0" hangingPunct="0"/>
            <a:endParaRPr lang="es-AR" sz="1600"/>
          </a:p>
          <a:p>
            <a:pPr eaLnBrk="0" hangingPunct="0"/>
            <a:r>
              <a:rPr lang="es-AR" sz="1600"/>
              <a:t>GOLD stage</a:t>
            </a:r>
          </a:p>
          <a:p>
            <a:pPr lvl="2" eaLnBrk="0" hangingPunct="0"/>
            <a:r>
              <a:rPr lang="es-AR" sz="1600"/>
              <a:t>Mild		4%</a:t>
            </a:r>
          </a:p>
          <a:p>
            <a:pPr lvl="2" eaLnBrk="0" hangingPunct="0"/>
            <a:r>
              <a:rPr lang="es-AR" sz="1600"/>
              <a:t>Moderate		42%</a:t>
            </a:r>
          </a:p>
          <a:p>
            <a:pPr lvl="2" eaLnBrk="0" hangingPunct="0"/>
            <a:r>
              <a:rPr lang="es-AR" sz="1600"/>
              <a:t>Severe		37%</a:t>
            </a:r>
          </a:p>
          <a:p>
            <a:pPr lvl="2" eaLnBrk="0" hangingPunct="0"/>
            <a:r>
              <a:rPr lang="es-AR" sz="1600"/>
              <a:t>Very severe	17%</a:t>
            </a:r>
          </a:p>
          <a:p>
            <a:pPr eaLnBrk="0" hangingPunct="0">
              <a:spcBef>
                <a:spcPct val="50000"/>
              </a:spcBef>
            </a:pPr>
            <a:endParaRPr lang="es-AR" sz="16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164288" y="6381328"/>
            <a:ext cx="1368896" cy="30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400" dirty="0" smtClean="0"/>
              <a:t>AAMR 2007 </a:t>
            </a:r>
            <a:endParaRPr lang="es-AR" sz="1400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219700" y="2925763"/>
            <a:ext cx="3097213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219700" y="4510088"/>
            <a:ext cx="3097213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871538" y="1649413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75" name="Freeform 4"/>
          <p:cNvSpPr>
            <a:spLocks/>
          </p:cNvSpPr>
          <p:nvPr/>
        </p:nvSpPr>
        <p:spPr bwMode="auto">
          <a:xfrm>
            <a:off x="1590675" y="2413000"/>
            <a:ext cx="2849563" cy="1397000"/>
          </a:xfrm>
          <a:custGeom>
            <a:avLst/>
            <a:gdLst>
              <a:gd name="T0" fmla="*/ 0 w 1795"/>
              <a:gd name="T1" fmla="*/ 2147483647 h 880"/>
              <a:gd name="T2" fmla="*/ 2147483647 w 1795"/>
              <a:gd name="T3" fmla="*/ 2147483647 h 880"/>
              <a:gd name="T4" fmla="*/ 2147483647 w 1795"/>
              <a:gd name="T5" fmla="*/ 2147483647 h 880"/>
              <a:gd name="T6" fmla="*/ 2147483647 w 1795"/>
              <a:gd name="T7" fmla="*/ 2147483647 h 880"/>
              <a:gd name="T8" fmla="*/ 2147483647 w 1795"/>
              <a:gd name="T9" fmla="*/ 2147483647 h 880"/>
              <a:gd name="T10" fmla="*/ 2147483647 w 1795"/>
              <a:gd name="T11" fmla="*/ 2147483647 h 880"/>
              <a:gd name="T12" fmla="*/ 2147483647 w 1795"/>
              <a:gd name="T13" fmla="*/ 2147483647 h 880"/>
              <a:gd name="T14" fmla="*/ 2147483647 w 1795"/>
              <a:gd name="T15" fmla="*/ 2147483647 h 880"/>
              <a:gd name="T16" fmla="*/ 2147483647 w 1795"/>
              <a:gd name="T17" fmla="*/ 2147483647 h 880"/>
              <a:gd name="T18" fmla="*/ 2147483647 w 1795"/>
              <a:gd name="T19" fmla="*/ 2147483647 h 880"/>
              <a:gd name="T20" fmla="*/ 2147483647 w 1795"/>
              <a:gd name="T21" fmla="*/ 2147483647 h 8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5"/>
              <a:gd name="T34" fmla="*/ 0 h 880"/>
              <a:gd name="T35" fmla="*/ 1795 w 1795"/>
              <a:gd name="T36" fmla="*/ 880 h 8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5" h="880">
                <a:moveTo>
                  <a:pt x="0" y="880"/>
                </a:moveTo>
                <a:cubicBezTo>
                  <a:pt x="7" y="721"/>
                  <a:pt x="15" y="562"/>
                  <a:pt x="21" y="433"/>
                </a:cubicBezTo>
                <a:cubicBezTo>
                  <a:pt x="27" y="304"/>
                  <a:pt x="30" y="176"/>
                  <a:pt x="39" y="104"/>
                </a:cubicBezTo>
                <a:cubicBezTo>
                  <a:pt x="48" y="32"/>
                  <a:pt x="65" y="6"/>
                  <a:pt x="76" y="3"/>
                </a:cubicBezTo>
                <a:cubicBezTo>
                  <a:pt x="87" y="0"/>
                  <a:pt x="83" y="48"/>
                  <a:pt x="103" y="86"/>
                </a:cubicBezTo>
                <a:cubicBezTo>
                  <a:pt x="123" y="124"/>
                  <a:pt x="154" y="170"/>
                  <a:pt x="195" y="232"/>
                </a:cubicBezTo>
                <a:cubicBezTo>
                  <a:pt x="236" y="294"/>
                  <a:pt x="282" y="394"/>
                  <a:pt x="350" y="461"/>
                </a:cubicBezTo>
                <a:cubicBezTo>
                  <a:pt x="418" y="528"/>
                  <a:pt x="499" y="573"/>
                  <a:pt x="606" y="634"/>
                </a:cubicBezTo>
                <a:cubicBezTo>
                  <a:pt x="713" y="695"/>
                  <a:pt x="844" y="788"/>
                  <a:pt x="990" y="826"/>
                </a:cubicBezTo>
                <a:cubicBezTo>
                  <a:pt x="1136" y="864"/>
                  <a:pt x="1350" y="855"/>
                  <a:pt x="1484" y="863"/>
                </a:cubicBezTo>
                <a:cubicBezTo>
                  <a:pt x="1618" y="871"/>
                  <a:pt x="1743" y="871"/>
                  <a:pt x="1795" y="872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76" name="Freeform 5"/>
          <p:cNvSpPr>
            <a:spLocks/>
          </p:cNvSpPr>
          <p:nvPr/>
        </p:nvSpPr>
        <p:spPr bwMode="auto">
          <a:xfrm>
            <a:off x="1581150" y="3810000"/>
            <a:ext cx="2890838" cy="1866900"/>
          </a:xfrm>
          <a:custGeom>
            <a:avLst/>
            <a:gdLst>
              <a:gd name="T0" fmla="*/ 2147483647 w 1821"/>
              <a:gd name="T1" fmla="*/ 0 h 1176"/>
              <a:gd name="T2" fmla="*/ 2147483647 w 1821"/>
              <a:gd name="T3" fmla="*/ 2147483647 h 1176"/>
              <a:gd name="T4" fmla="*/ 2147483647 w 1821"/>
              <a:gd name="T5" fmla="*/ 2147483647 h 1176"/>
              <a:gd name="T6" fmla="*/ 2147483647 w 1821"/>
              <a:gd name="T7" fmla="*/ 2147483647 h 1176"/>
              <a:gd name="T8" fmla="*/ 2147483647 w 1821"/>
              <a:gd name="T9" fmla="*/ 2147483647 h 1176"/>
              <a:gd name="T10" fmla="*/ 2147483647 w 1821"/>
              <a:gd name="T11" fmla="*/ 2147483647 h 1176"/>
              <a:gd name="T12" fmla="*/ 2147483647 w 1821"/>
              <a:gd name="T13" fmla="*/ 2147483647 h 1176"/>
              <a:gd name="T14" fmla="*/ 2147483647 w 1821"/>
              <a:gd name="T15" fmla="*/ 2147483647 h 1176"/>
              <a:gd name="T16" fmla="*/ 0 w 1821"/>
              <a:gd name="T17" fmla="*/ 2147483647 h 11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1"/>
              <a:gd name="T28" fmla="*/ 0 h 1176"/>
              <a:gd name="T29" fmla="*/ 1821 w 1821"/>
              <a:gd name="T30" fmla="*/ 1176 h 11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1" h="1176">
                <a:moveTo>
                  <a:pt x="1821" y="0"/>
                </a:moveTo>
                <a:cubicBezTo>
                  <a:pt x="1805" y="241"/>
                  <a:pt x="1789" y="482"/>
                  <a:pt x="1755" y="659"/>
                </a:cubicBezTo>
                <a:cubicBezTo>
                  <a:pt x="1721" y="836"/>
                  <a:pt x="1673" y="978"/>
                  <a:pt x="1618" y="1062"/>
                </a:cubicBezTo>
                <a:cubicBezTo>
                  <a:pt x="1563" y="1146"/>
                  <a:pt x="1520" y="1148"/>
                  <a:pt x="1426" y="1162"/>
                </a:cubicBezTo>
                <a:cubicBezTo>
                  <a:pt x="1332" y="1176"/>
                  <a:pt x="1186" y="1170"/>
                  <a:pt x="1051" y="1144"/>
                </a:cubicBezTo>
                <a:cubicBezTo>
                  <a:pt x="916" y="1118"/>
                  <a:pt x="729" y="1068"/>
                  <a:pt x="612" y="1007"/>
                </a:cubicBezTo>
                <a:cubicBezTo>
                  <a:pt x="495" y="946"/>
                  <a:pt x="437" y="872"/>
                  <a:pt x="347" y="778"/>
                </a:cubicBezTo>
                <a:cubicBezTo>
                  <a:pt x="257" y="684"/>
                  <a:pt x="131" y="568"/>
                  <a:pt x="73" y="440"/>
                </a:cubicBezTo>
                <a:cubicBezTo>
                  <a:pt x="15" y="312"/>
                  <a:pt x="7" y="161"/>
                  <a:pt x="0" y="1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31430" name="Freeform 6"/>
          <p:cNvSpPr>
            <a:spLocks/>
          </p:cNvSpPr>
          <p:nvPr/>
        </p:nvSpPr>
        <p:spPr bwMode="auto">
          <a:xfrm>
            <a:off x="3005138" y="3476625"/>
            <a:ext cx="536575" cy="855663"/>
          </a:xfrm>
          <a:custGeom>
            <a:avLst/>
            <a:gdLst>
              <a:gd name="T0" fmla="*/ 2147483647 w 338"/>
              <a:gd name="T1" fmla="*/ 2147483647 h 539"/>
              <a:gd name="T2" fmla="*/ 2147483647 w 338"/>
              <a:gd name="T3" fmla="*/ 2147483647 h 539"/>
              <a:gd name="T4" fmla="*/ 2147483647 w 338"/>
              <a:gd name="T5" fmla="*/ 2147483647 h 539"/>
              <a:gd name="T6" fmla="*/ 2147483647 w 338"/>
              <a:gd name="T7" fmla="*/ 2147483647 h 539"/>
              <a:gd name="T8" fmla="*/ 2147483647 w 338"/>
              <a:gd name="T9" fmla="*/ 2147483647 h 539"/>
              <a:gd name="T10" fmla="*/ 2147483647 w 338"/>
              <a:gd name="T11" fmla="*/ 2147483647 h 539"/>
              <a:gd name="T12" fmla="*/ 2147483647 w 338"/>
              <a:gd name="T13" fmla="*/ 2147483647 h 539"/>
              <a:gd name="T14" fmla="*/ 2147483647 w 338"/>
              <a:gd name="T15" fmla="*/ 2147483647 h 539"/>
              <a:gd name="T16" fmla="*/ 2147483647 w 338"/>
              <a:gd name="T17" fmla="*/ 2147483647 h 539"/>
              <a:gd name="T18" fmla="*/ 2147483647 w 338"/>
              <a:gd name="T19" fmla="*/ 2147483647 h 539"/>
              <a:gd name="T20" fmla="*/ 2147483647 w 338"/>
              <a:gd name="T21" fmla="*/ 2147483647 h 539"/>
              <a:gd name="T22" fmla="*/ 2147483647 w 338"/>
              <a:gd name="T23" fmla="*/ 2147483647 h 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8"/>
              <a:gd name="T37" fmla="*/ 0 h 539"/>
              <a:gd name="T38" fmla="*/ 338 w 338"/>
              <a:gd name="T39" fmla="*/ 539 h 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8" h="539">
                <a:moveTo>
                  <a:pt x="16" y="210"/>
                </a:moveTo>
                <a:cubicBezTo>
                  <a:pt x="14" y="153"/>
                  <a:pt x="0" y="77"/>
                  <a:pt x="13" y="42"/>
                </a:cubicBezTo>
                <a:cubicBezTo>
                  <a:pt x="26" y="7"/>
                  <a:pt x="66" y="4"/>
                  <a:pt x="93" y="2"/>
                </a:cubicBezTo>
                <a:cubicBezTo>
                  <a:pt x="120" y="0"/>
                  <a:pt x="140" y="8"/>
                  <a:pt x="177" y="30"/>
                </a:cubicBezTo>
                <a:cubicBezTo>
                  <a:pt x="214" y="52"/>
                  <a:pt x="288" y="104"/>
                  <a:pt x="313" y="134"/>
                </a:cubicBezTo>
                <a:cubicBezTo>
                  <a:pt x="338" y="164"/>
                  <a:pt x="327" y="181"/>
                  <a:pt x="329" y="210"/>
                </a:cubicBezTo>
                <a:cubicBezTo>
                  <a:pt x="331" y="239"/>
                  <a:pt x="331" y="267"/>
                  <a:pt x="325" y="306"/>
                </a:cubicBezTo>
                <a:cubicBezTo>
                  <a:pt x="319" y="345"/>
                  <a:pt x="314" y="412"/>
                  <a:pt x="293" y="446"/>
                </a:cubicBezTo>
                <a:cubicBezTo>
                  <a:pt x="272" y="480"/>
                  <a:pt x="239" y="498"/>
                  <a:pt x="201" y="510"/>
                </a:cubicBezTo>
                <a:cubicBezTo>
                  <a:pt x="163" y="522"/>
                  <a:pt x="94" y="539"/>
                  <a:pt x="65" y="518"/>
                </a:cubicBezTo>
                <a:cubicBezTo>
                  <a:pt x="36" y="497"/>
                  <a:pt x="34" y="435"/>
                  <a:pt x="25" y="382"/>
                </a:cubicBezTo>
                <a:cubicBezTo>
                  <a:pt x="16" y="329"/>
                  <a:pt x="18" y="267"/>
                  <a:pt x="16" y="21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871538" y="3810000"/>
            <a:ext cx="3671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798513" y="3810000"/>
            <a:ext cx="7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798513" y="3124200"/>
            <a:ext cx="7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798513" y="2389188"/>
            <a:ext cx="7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798513" y="1590675"/>
            <a:ext cx="7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798513" y="4554538"/>
            <a:ext cx="7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798513" y="5264150"/>
            <a:ext cx="7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798513" y="5970588"/>
            <a:ext cx="7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31439" name="Freeform 15"/>
          <p:cNvSpPr>
            <a:spLocks/>
          </p:cNvSpPr>
          <p:nvPr/>
        </p:nvSpPr>
        <p:spPr bwMode="auto">
          <a:xfrm>
            <a:off x="2557463" y="3322638"/>
            <a:ext cx="792162" cy="1111250"/>
          </a:xfrm>
          <a:custGeom>
            <a:avLst/>
            <a:gdLst>
              <a:gd name="T0" fmla="*/ 2147483647 w 499"/>
              <a:gd name="T1" fmla="*/ 2147483647 h 700"/>
              <a:gd name="T2" fmla="*/ 2147483647 w 499"/>
              <a:gd name="T3" fmla="*/ 2147483647 h 700"/>
              <a:gd name="T4" fmla="*/ 2147483647 w 499"/>
              <a:gd name="T5" fmla="*/ 2147483647 h 700"/>
              <a:gd name="T6" fmla="*/ 2147483647 w 499"/>
              <a:gd name="T7" fmla="*/ 2147483647 h 700"/>
              <a:gd name="T8" fmla="*/ 2147483647 w 499"/>
              <a:gd name="T9" fmla="*/ 2147483647 h 700"/>
              <a:gd name="T10" fmla="*/ 2147483647 w 499"/>
              <a:gd name="T11" fmla="*/ 2147483647 h 700"/>
              <a:gd name="T12" fmla="*/ 2147483647 w 499"/>
              <a:gd name="T13" fmla="*/ 2147483647 h 700"/>
              <a:gd name="T14" fmla="*/ 2147483647 w 499"/>
              <a:gd name="T15" fmla="*/ 2147483647 h 700"/>
              <a:gd name="T16" fmla="*/ 2147483647 w 499"/>
              <a:gd name="T17" fmla="*/ 2147483647 h 700"/>
              <a:gd name="T18" fmla="*/ 2147483647 w 499"/>
              <a:gd name="T19" fmla="*/ 2147483647 h 700"/>
              <a:gd name="T20" fmla="*/ 2147483647 w 499"/>
              <a:gd name="T21" fmla="*/ 2147483647 h 700"/>
              <a:gd name="T22" fmla="*/ 2147483647 w 499"/>
              <a:gd name="T23" fmla="*/ 2147483647 h 700"/>
              <a:gd name="T24" fmla="*/ 2147483647 w 499"/>
              <a:gd name="T25" fmla="*/ 2147483647 h 700"/>
              <a:gd name="T26" fmla="*/ 2147483647 w 499"/>
              <a:gd name="T27" fmla="*/ 2147483647 h 700"/>
              <a:gd name="T28" fmla="*/ 2147483647 w 499"/>
              <a:gd name="T29" fmla="*/ 2147483647 h 700"/>
              <a:gd name="T30" fmla="*/ 2147483647 w 499"/>
              <a:gd name="T31" fmla="*/ 2147483647 h 700"/>
              <a:gd name="T32" fmla="*/ 2147483647 w 499"/>
              <a:gd name="T33" fmla="*/ 2147483647 h 7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9"/>
              <a:gd name="T52" fmla="*/ 0 h 700"/>
              <a:gd name="T53" fmla="*/ 499 w 499"/>
              <a:gd name="T54" fmla="*/ 700 h 7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9" h="700">
                <a:moveTo>
                  <a:pt x="7" y="307"/>
                </a:moveTo>
                <a:cubicBezTo>
                  <a:pt x="2" y="235"/>
                  <a:pt x="0" y="219"/>
                  <a:pt x="3" y="187"/>
                </a:cubicBezTo>
                <a:cubicBezTo>
                  <a:pt x="6" y="155"/>
                  <a:pt x="11" y="139"/>
                  <a:pt x="27" y="112"/>
                </a:cubicBezTo>
                <a:cubicBezTo>
                  <a:pt x="43" y="85"/>
                  <a:pt x="74" y="38"/>
                  <a:pt x="99" y="22"/>
                </a:cubicBezTo>
                <a:cubicBezTo>
                  <a:pt x="124" y="6"/>
                  <a:pt x="148" y="0"/>
                  <a:pt x="180" y="13"/>
                </a:cubicBezTo>
                <a:cubicBezTo>
                  <a:pt x="212" y="26"/>
                  <a:pt x="253" y="73"/>
                  <a:pt x="294" y="100"/>
                </a:cubicBezTo>
                <a:cubicBezTo>
                  <a:pt x="335" y="127"/>
                  <a:pt x="394" y="159"/>
                  <a:pt x="426" y="178"/>
                </a:cubicBezTo>
                <a:cubicBezTo>
                  <a:pt x="458" y="197"/>
                  <a:pt x="479" y="181"/>
                  <a:pt x="489" y="217"/>
                </a:cubicBezTo>
                <a:cubicBezTo>
                  <a:pt x="499" y="253"/>
                  <a:pt x="492" y="337"/>
                  <a:pt x="489" y="397"/>
                </a:cubicBezTo>
                <a:cubicBezTo>
                  <a:pt x="486" y="457"/>
                  <a:pt x="484" y="529"/>
                  <a:pt x="468" y="577"/>
                </a:cubicBezTo>
                <a:cubicBezTo>
                  <a:pt x="452" y="625"/>
                  <a:pt x="417" y="670"/>
                  <a:pt x="390" y="685"/>
                </a:cubicBezTo>
                <a:cubicBezTo>
                  <a:pt x="363" y="700"/>
                  <a:pt x="334" y="664"/>
                  <a:pt x="309" y="664"/>
                </a:cubicBezTo>
                <a:cubicBezTo>
                  <a:pt x="284" y="664"/>
                  <a:pt x="260" y="688"/>
                  <a:pt x="237" y="685"/>
                </a:cubicBezTo>
                <a:cubicBezTo>
                  <a:pt x="214" y="682"/>
                  <a:pt x="193" y="646"/>
                  <a:pt x="171" y="646"/>
                </a:cubicBezTo>
                <a:cubicBezTo>
                  <a:pt x="149" y="646"/>
                  <a:pt x="125" y="692"/>
                  <a:pt x="102" y="688"/>
                </a:cubicBezTo>
                <a:cubicBezTo>
                  <a:pt x="79" y="684"/>
                  <a:pt x="47" y="686"/>
                  <a:pt x="30" y="622"/>
                </a:cubicBezTo>
                <a:cubicBezTo>
                  <a:pt x="13" y="558"/>
                  <a:pt x="12" y="379"/>
                  <a:pt x="7" y="307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31440" name="Freeform 16"/>
          <p:cNvSpPr>
            <a:spLocks/>
          </p:cNvSpPr>
          <p:nvPr/>
        </p:nvSpPr>
        <p:spPr bwMode="auto">
          <a:xfrm>
            <a:off x="1947863" y="2719388"/>
            <a:ext cx="1009650" cy="2314575"/>
          </a:xfrm>
          <a:custGeom>
            <a:avLst/>
            <a:gdLst>
              <a:gd name="T0" fmla="*/ 0 w 636"/>
              <a:gd name="T1" fmla="*/ 2147483647 h 1458"/>
              <a:gd name="T2" fmla="*/ 2147483647 w 636"/>
              <a:gd name="T3" fmla="*/ 2147483647 h 1458"/>
              <a:gd name="T4" fmla="*/ 2147483647 w 636"/>
              <a:gd name="T5" fmla="*/ 2147483647 h 1458"/>
              <a:gd name="T6" fmla="*/ 2147483647 w 636"/>
              <a:gd name="T7" fmla="*/ 2147483647 h 1458"/>
              <a:gd name="T8" fmla="*/ 2147483647 w 636"/>
              <a:gd name="T9" fmla="*/ 2147483647 h 1458"/>
              <a:gd name="T10" fmla="*/ 2147483647 w 636"/>
              <a:gd name="T11" fmla="*/ 2147483647 h 1458"/>
              <a:gd name="T12" fmla="*/ 2147483647 w 636"/>
              <a:gd name="T13" fmla="*/ 2147483647 h 1458"/>
              <a:gd name="T14" fmla="*/ 2147483647 w 636"/>
              <a:gd name="T15" fmla="*/ 2147483647 h 1458"/>
              <a:gd name="T16" fmla="*/ 2147483647 w 636"/>
              <a:gd name="T17" fmla="*/ 2147483647 h 1458"/>
              <a:gd name="T18" fmla="*/ 2147483647 w 636"/>
              <a:gd name="T19" fmla="*/ 2147483647 h 1458"/>
              <a:gd name="T20" fmla="*/ 2147483647 w 636"/>
              <a:gd name="T21" fmla="*/ 2147483647 h 1458"/>
              <a:gd name="T22" fmla="*/ 2147483647 w 636"/>
              <a:gd name="T23" fmla="*/ 2147483647 h 1458"/>
              <a:gd name="T24" fmla="*/ 2147483647 w 636"/>
              <a:gd name="T25" fmla="*/ 2147483647 h 1458"/>
              <a:gd name="T26" fmla="*/ 2147483647 w 636"/>
              <a:gd name="T27" fmla="*/ 2147483647 h 1458"/>
              <a:gd name="T28" fmla="*/ 2147483647 w 636"/>
              <a:gd name="T29" fmla="*/ 2147483647 h 1458"/>
              <a:gd name="T30" fmla="*/ 2147483647 w 636"/>
              <a:gd name="T31" fmla="*/ 2147483647 h 1458"/>
              <a:gd name="T32" fmla="*/ 2147483647 w 636"/>
              <a:gd name="T33" fmla="*/ 2147483647 h 1458"/>
              <a:gd name="T34" fmla="*/ 2147483647 w 636"/>
              <a:gd name="T35" fmla="*/ 2147483647 h 14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36"/>
              <a:gd name="T55" fmla="*/ 0 h 1458"/>
              <a:gd name="T56" fmla="*/ 636 w 636"/>
              <a:gd name="T57" fmla="*/ 1458 h 145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36" h="1458">
                <a:moveTo>
                  <a:pt x="0" y="684"/>
                </a:moveTo>
                <a:lnTo>
                  <a:pt x="3" y="702"/>
                </a:lnTo>
                <a:cubicBezTo>
                  <a:pt x="7" y="640"/>
                  <a:pt x="2" y="426"/>
                  <a:pt x="24" y="315"/>
                </a:cubicBezTo>
                <a:cubicBezTo>
                  <a:pt x="46" y="204"/>
                  <a:pt x="98" y="72"/>
                  <a:pt x="135" y="36"/>
                </a:cubicBezTo>
                <a:cubicBezTo>
                  <a:pt x="172" y="0"/>
                  <a:pt x="216" y="70"/>
                  <a:pt x="249" y="96"/>
                </a:cubicBezTo>
                <a:cubicBezTo>
                  <a:pt x="282" y="122"/>
                  <a:pt x="300" y="157"/>
                  <a:pt x="336" y="192"/>
                </a:cubicBezTo>
                <a:cubicBezTo>
                  <a:pt x="372" y="227"/>
                  <a:pt x="430" y="275"/>
                  <a:pt x="462" y="306"/>
                </a:cubicBezTo>
                <a:cubicBezTo>
                  <a:pt x="494" y="337"/>
                  <a:pt x="507" y="358"/>
                  <a:pt x="531" y="378"/>
                </a:cubicBezTo>
                <a:cubicBezTo>
                  <a:pt x="555" y="398"/>
                  <a:pt x="590" y="395"/>
                  <a:pt x="606" y="426"/>
                </a:cubicBezTo>
                <a:cubicBezTo>
                  <a:pt x="622" y="457"/>
                  <a:pt x="623" y="499"/>
                  <a:pt x="627" y="567"/>
                </a:cubicBezTo>
                <a:cubicBezTo>
                  <a:pt x="631" y="635"/>
                  <a:pt x="630" y="749"/>
                  <a:pt x="630" y="837"/>
                </a:cubicBezTo>
                <a:cubicBezTo>
                  <a:pt x="630" y="925"/>
                  <a:pt x="636" y="1004"/>
                  <a:pt x="624" y="1098"/>
                </a:cubicBezTo>
                <a:cubicBezTo>
                  <a:pt x="612" y="1192"/>
                  <a:pt x="590" y="1350"/>
                  <a:pt x="555" y="1404"/>
                </a:cubicBezTo>
                <a:cubicBezTo>
                  <a:pt x="520" y="1458"/>
                  <a:pt x="452" y="1428"/>
                  <a:pt x="414" y="1425"/>
                </a:cubicBezTo>
                <a:cubicBezTo>
                  <a:pt x="376" y="1422"/>
                  <a:pt x="361" y="1390"/>
                  <a:pt x="324" y="1386"/>
                </a:cubicBezTo>
                <a:cubicBezTo>
                  <a:pt x="287" y="1382"/>
                  <a:pt x="236" y="1436"/>
                  <a:pt x="192" y="1398"/>
                </a:cubicBezTo>
                <a:cubicBezTo>
                  <a:pt x="148" y="1360"/>
                  <a:pt x="91" y="1284"/>
                  <a:pt x="60" y="1161"/>
                </a:cubicBezTo>
                <a:cubicBezTo>
                  <a:pt x="29" y="1038"/>
                  <a:pt x="16" y="849"/>
                  <a:pt x="3" y="660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31441" name="Freeform 17"/>
          <p:cNvSpPr>
            <a:spLocks/>
          </p:cNvSpPr>
          <p:nvPr/>
        </p:nvSpPr>
        <p:spPr bwMode="auto">
          <a:xfrm>
            <a:off x="1920875" y="2608263"/>
            <a:ext cx="881063" cy="2581275"/>
          </a:xfrm>
          <a:custGeom>
            <a:avLst/>
            <a:gdLst>
              <a:gd name="T0" fmla="*/ 0 w 555"/>
              <a:gd name="T1" fmla="*/ 2147483647 h 1626"/>
              <a:gd name="T2" fmla="*/ 2147483647 w 555"/>
              <a:gd name="T3" fmla="*/ 2147483647 h 1626"/>
              <a:gd name="T4" fmla="*/ 2147483647 w 555"/>
              <a:gd name="T5" fmla="*/ 2147483647 h 1626"/>
              <a:gd name="T6" fmla="*/ 2147483647 w 555"/>
              <a:gd name="T7" fmla="*/ 2147483647 h 1626"/>
              <a:gd name="T8" fmla="*/ 2147483647 w 555"/>
              <a:gd name="T9" fmla="*/ 2147483647 h 1626"/>
              <a:gd name="T10" fmla="*/ 2147483647 w 555"/>
              <a:gd name="T11" fmla="*/ 2147483647 h 1626"/>
              <a:gd name="T12" fmla="*/ 2147483647 w 555"/>
              <a:gd name="T13" fmla="*/ 2147483647 h 1626"/>
              <a:gd name="T14" fmla="*/ 2147483647 w 555"/>
              <a:gd name="T15" fmla="*/ 2147483647 h 1626"/>
              <a:gd name="T16" fmla="*/ 2147483647 w 555"/>
              <a:gd name="T17" fmla="*/ 2147483647 h 1626"/>
              <a:gd name="T18" fmla="*/ 2147483647 w 555"/>
              <a:gd name="T19" fmla="*/ 2147483647 h 1626"/>
              <a:gd name="T20" fmla="*/ 2147483647 w 555"/>
              <a:gd name="T21" fmla="*/ 2147483647 h 1626"/>
              <a:gd name="T22" fmla="*/ 2147483647 w 555"/>
              <a:gd name="T23" fmla="*/ 2147483647 h 1626"/>
              <a:gd name="T24" fmla="*/ 2147483647 w 555"/>
              <a:gd name="T25" fmla="*/ 2147483647 h 1626"/>
              <a:gd name="T26" fmla="*/ 2147483647 w 555"/>
              <a:gd name="T27" fmla="*/ 2147483647 h 1626"/>
              <a:gd name="T28" fmla="*/ 2147483647 w 555"/>
              <a:gd name="T29" fmla="*/ 2147483647 h 1626"/>
              <a:gd name="T30" fmla="*/ 2147483647 w 555"/>
              <a:gd name="T31" fmla="*/ 2147483647 h 1626"/>
              <a:gd name="T32" fmla="*/ 2147483647 w 555"/>
              <a:gd name="T33" fmla="*/ 2147483647 h 1626"/>
              <a:gd name="T34" fmla="*/ 2147483647 w 555"/>
              <a:gd name="T35" fmla="*/ 2147483647 h 1626"/>
              <a:gd name="T36" fmla="*/ 2147483647 w 555"/>
              <a:gd name="T37" fmla="*/ 2147483647 h 16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5"/>
              <a:gd name="T58" fmla="*/ 0 h 1626"/>
              <a:gd name="T59" fmla="*/ 555 w 555"/>
              <a:gd name="T60" fmla="*/ 1626 h 16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5" h="1626">
                <a:moveTo>
                  <a:pt x="0" y="767"/>
                </a:moveTo>
                <a:cubicBezTo>
                  <a:pt x="4" y="685"/>
                  <a:pt x="8" y="603"/>
                  <a:pt x="15" y="517"/>
                </a:cubicBezTo>
                <a:cubicBezTo>
                  <a:pt x="22" y="431"/>
                  <a:pt x="26" y="329"/>
                  <a:pt x="42" y="250"/>
                </a:cubicBezTo>
                <a:cubicBezTo>
                  <a:pt x="58" y="171"/>
                  <a:pt x="94" y="80"/>
                  <a:pt x="111" y="40"/>
                </a:cubicBezTo>
                <a:cubicBezTo>
                  <a:pt x="128" y="0"/>
                  <a:pt x="128" y="6"/>
                  <a:pt x="147" y="10"/>
                </a:cubicBezTo>
                <a:cubicBezTo>
                  <a:pt x="166" y="14"/>
                  <a:pt x="200" y="36"/>
                  <a:pt x="225" y="64"/>
                </a:cubicBezTo>
                <a:cubicBezTo>
                  <a:pt x="250" y="92"/>
                  <a:pt x="273" y="140"/>
                  <a:pt x="300" y="181"/>
                </a:cubicBezTo>
                <a:cubicBezTo>
                  <a:pt x="327" y="222"/>
                  <a:pt x="358" y="269"/>
                  <a:pt x="387" y="310"/>
                </a:cubicBezTo>
                <a:cubicBezTo>
                  <a:pt x="416" y="351"/>
                  <a:pt x="452" y="407"/>
                  <a:pt x="474" y="427"/>
                </a:cubicBezTo>
                <a:cubicBezTo>
                  <a:pt x="496" y="447"/>
                  <a:pt x="508" y="420"/>
                  <a:pt x="519" y="433"/>
                </a:cubicBezTo>
                <a:cubicBezTo>
                  <a:pt x="530" y="446"/>
                  <a:pt x="535" y="451"/>
                  <a:pt x="540" y="505"/>
                </a:cubicBezTo>
                <a:cubicBezTo>
                  <a:pt x="545" y="559"/>
                  <a:pt x="550" y="669"/>
                  <a:pt x="552" y="760"/>
                </a:cubicBezTo>
                <a:cubicBezTo>
                  <a:pt x="554" y="851"/>
                  <a:pt x="555" y="941"/>
                  <a:pt x="549" y="1051"/>
                </a:cubicBezTo>
                <a:cubicBezTo>
                  <a:pt x="543" y="1161"/>
                  <a:pt x="537" y="1338"/>
                  <a:pt x="516" y="1423"/>
                </a:cubicBezTo>
                <a:cubicBezTo>
                  <a:pt x="495" y="1508"/>
                  <a:pt x="463" y="1534"/>
                  <a:pt x="423" y="1561"/>
                </a:cubicBezTo>
                <a:cubicBezTo>
                  <a:pt x="383" y="1588"/>
                  <a:pt x="328" y="1626"/>
                  <a:pt x="273" y="1585"/>
                </a:cubicBezTo>
                <a:cubicBezTo>
                  <a:pt x="218" y="1544"/>
                  <a:pt x="139" y="1421"/>
                  <a:pt x="96" y="1315"/>
                </a:cubicBezTo>
                <a:cubicBezTo>
                  <a:pt x="53" y="1209"/>
                  <a:pt x="30" y="1043"/>
                  <a:pt x="15" y="949"/>
                </a:cubicBezTo>
                <a:cubicBezTo>
                  <a:pt x="0" y="855"/>
                  <a:pt x="1" y="801"/>
                  <a:pt x="3" y="748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1590675" y="3810000"/>
            <a:ext cx="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>
            <a:off x="1951038" y="3810000"/>
            <a:ext cx="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>
            <a:off x="2320925" y="3810000"/>
            <a:ext cx="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>
            <a:off x="2681288" y="3810000"/>
            <a:ext cx="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3044825" y="3810000"/>
            <a:ext cx="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>
            <a:off x="3390900" y="3810000"/>
            <a:ext cx="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>
            <a:off x="3751263" y="3810000"/>
            <a:ext cx="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4116388" y="3810000"/>
            <a:ext cx="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89" name="Text Box 27"/>
          <p:cNvSpPr txBox="1">
            <a:spLocks noChangeArrowheads="1"/>
          </p:cNvSpPr>
          <p:nvPr/>
        </p:nvSpPr>
        <p:spPr bwMode="auto">
          <a:xfrm>
            <a:off x="419100" y="1497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290" name="Text Box 28"/>
          <p:cNvSpPr txBox="1">
            <a:spLocks noChangeArrowheads="1"/>
          </p:cNvSpPr>
          <p:nvPr/>
        </p:nvSpPr>
        <p:spPr bwMode="auto">
          <a:xfrm>
            <a:off x="409575" y="22193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291" name="Text Box 29"/>
          <p:cNvSpPr txBox="1">
            <a:spLocks noChangeArrowheads="1"/>
          </p:cNvSpPr>
          <p:nvPr/>
        </p:nvSpPr>
        <p:spPr bwMode="auto">
          <a:xfrm>
            <a:off x="409575" y="2940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292" name="Text Box 30"/>
          <p:cNvSpPr txBox="1">
            <a:spLocks noChangeArrowheads="1"/>
          </p:cNvSpPr>
          <p:nvPr/>
        </p:nvSpPr>
        <p:spPr bwMode="auto">
          <a:xfrm>
            <a:off x="409575" y="36591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293" name="Text Box 31"/>
          <p:cNvSpPr txBox="1">
            <a:spLocks noChangeArrowheads="1"/>
          </p:cNvSpPr>
          <p:nvPr/>
        </p:nvSpPr>
        <p:spPr bwMode="auto">
          <a:xfrm>
            <a:off x="338138" y="43799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-2</a:t>
            </a:r>
          </a:p>
        </p:txBody>
      </p:sp>
      <p:sp>
        <p:nvSpPr>
          <p:cNvPr id="11294" name="Text Box 32"/>
          <p:cNvSpPr txBox="1">
            <a:spLocks noChangeArrowheads="1"/>
          </p:cNvSpPr>
          <p:nvPr/>
        </p:nvSpPr>
        <p:spPr bwMode="auto">
          <a:xfrm>
            <a:off x="338138" y="50990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-4</a:t>
            </a:r>
          </a:p>
        </p:txBody>
      </p:sp>
      <p:sp>
        <p:nvSpPr>
          <p:cNvPr id="11295" name="Text Box 33"/>
          <p:cNvSpPr txBox="1">
            <a:spLocks noChangeArrowheads="1"/>
          </p:cNvSpPr>
          <p:nvPr/>
        </p:nvSpPr>
        <p:spPr bwMode="auto">
          <a:xfrm>
            <a:off x="338138" y="57769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-6</a:t>
            </a:r>
          </a:p>
        </p:txBody>
      </p:sp>
      <p:sp>
        <p:nvSpPr>
          <p:cNvPr id="11296" name="Text Box 34"/>
          <p:cNvSpPr txBox="1">
            <a:spLocks noChangeArrowheads="1"/>
          </p:cNvSpPr>
          <p:nvPr/>
        </p:nvSpPr>
        <p:spPr bwMode="auto">
          <a:xfrm>
            <a:off x="1557338" y="5938838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rebuchet MS" pitchFamily="34" charset="0"/>
              </a:rPr>
              <a:t>0</a:t>
            </a:r>
          </a:p>
        </p:txBody>
      </p:sp>
      <p:sp>
        <p:nvSpPr>
          <p:cNvPr id="11297" name="Text Box 35"/>
          <p:cNvSpPr txBox="1">
            <a:spLocks noChangeArrowheads="1"/>
          </p:cNvSpPr>
          <p:nvPr/>
        </p:nvSpPr>
        <p:spPr bwMode="auto">
          <a:xfrm>
            <a:off x="2143125" y="5929313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rebuchet MS" pitchFamily="34" charset="0"/>
              </a:rPr>
              <a:t>1</a:t>
            </a:r>
          </a:p>
        </p:txBody>
      </p:sp>
      <p:sp>
        <p:nvSpPr>
          <p:cNvPr id="11298" name="Text Box 36"/>
          <p:cNvSpPr txBox="1">
            <a:spLocks noChangeArrowheads="1"/>
          </p:cNvSpPr>
          <p:nvPr/>
        </p:nvSpPr>
        <p:spPr bwMode="auto">
          <a:xfrm>
            <a:off x="2857500" y="5929313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rebuchet MS" pitchFamily="34" charset="0"/>
              </a:rPr>
              <a:t>2</a:t>
            </a:r>
          </a:p>
        </p:txBody>
      </p:sp>
      <p:sp>
        <p:nvSpPr>
          <p:cNvPr id="11299" name="Text Box 37"/>
          <p:cNvSpPr txBox="1">
            <a:spLocks noChangeArrowheads="1"/>
          </p:cNvSpPr>
          <p:nvPr/>
        </p:nvSpPr>
        <p:spPr bwMode="auto">
          <a:xfrm>
            <a:off x="3571875" y="5929313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rebuchet MS" pitchFamily="34" charset="0"/>
              </a:rPr>
              <a:t>3</a:t>
            </a:r>
          </a:p>
        </p:txBody>
      </p:sp>
      <p:sp>
        <p:nvSpPr>
          <p:cNvPr id="11300" name="Text Box 38"/>
          <p:cNvSpPr txBox="1">
            <a:spLocks noChangeArrowheads="1"/>
          </p:cNvSpPr>
          <p:nvPr/>
        </p:nvSpPr>
        <p:spPr bwMode="auto">
          <a:xfrm>
            <a:off x="4214813" y="5934075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rebuchet MS" pitchFamily="34" charset="0"/>
              </a:rPr>
              <a:t>4</a:t>
            </a:r>
          </a:p>
        </p:txBody>
      </p:sp>
      <p:sp>
        <p:nvSpPr>
          <p:cNvPr id="231463" name="Oval 39"/>
          <p:cNvSpPr>
            <a:spLocks noChangeArrowheads="1"/>
          </p:cNvSpPr>
          <p:nvPr/>
        </p:nvSpPr>
        <p:spPr bwMode="auto">
          <a:xfrm>
            <a:off x="2959100" y="36877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31464" name="Oval 40"/>
          <p:cNvSpPr>
            <a:spLocks noChangeArrowheads="1"/>
          </p:cNvSpPr>
          <p:nvPr/>
        </p:nvSpPr>
        <p:spPr bwMode="auto">
          <a:xfrm>
            <a:off x="2957513" y="36877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31465" name="Oval 41"/>
          <p:cNvSpPr>
            <a:spLocks noChangeArrowheads="1"/>
          </p:cNvSpPr>
          <p:nvPr/>
        </p:nvSpPr>
        <p:spPr bwMode="auto">
          <a:xfrm>
            <a:off x="2508250" y="3738563"/>
            <a:ext cx="130175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31466" name="Oval 42"/>
          <p:cNvSpPr>
            <a:spLocks noChangeArrowheads="1"/>
          </p:cNvSpPr>
          <p:nvPr/>
        </p:nvSpPr>
        <p:spPr bwMode="auto">
          <a:xfrm>
            <a:off x="1879600" y="373856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7689" name="Rectangle 43"/>
          <p:cNvSpPr>
            <a:spLocks noChangeArrowheads="1"/>
          </p:cNvSpPr>
          <p:nvPr/>
        </p:nvSpPr>
        <p:spPr bwMode="auto">
          <a:xfrm>
            <a:off x="3690939" y="2146363"/>
            <a:ext cx="1871663" cy="2143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231468" name="Rectangle 44"/>
          <p:cNvSpPr>
            <a:spLocks noChangeArrowheads="1"/>
          </p:cNvSpPr>
          <p:nvPr/>
        </p:nvSpPr>
        <p:spPr bwMode="auto">
          <a:xfrm>
            <a:off x="3690939" y="2430468"/>
            <a:ext cx="1063625" cy="2127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11311" name="Text Box 45"/>
          <p:cNvSpPr txBox="1">
            <a:spLocks noChangeArrowheads="1"/>
          </p:cNvSpPr>
          <p:nvPr/>
        </p:nvSpPr>
        <p:spPr bwMode="auto">
          <a:xfrm>
            <a:off x="4643438" y="5929313"/>
            <a:ext cx="98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600"/>
              <a:t>Volumen</a:t>
            </a:r>
          </a:p>
        </p:txBody>
      </p:sp>
      <p:sp>
        <p:nvSpPr>
          <p:cNvPr id="11312" name="Text Box 46"/>
          <p:cNvSpPr txBox="1">
            <a:spLocks noChangeArrowheads="1"/>
          </p:cNvSpPr>
          <p:nvPr/>
        </p:nvSpPr>
        <p:spPr bwMode="auto">
          <a:xfrm>
            <a:off x="571500" y="1214438"/>
            <a:ext cx="592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Flujo</a:t>
            </a:r>
          </a:p>
        </p:txBody>
      </p:sp>
      <p:sp>
        <p:nvSpPr>
          <p:cNvPr id="231485" name="Rectangle 61"/>
          <p:cNvSpPr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ea typeface="+mj-ea"/>
                <a:cs typeface="+mj-cs"/>
              </a:rPr>
              <a:t>Hiperinflación dinámica en pacientes con EPOC</a:t>
            </a:r>
          </a:p>
        </p:txBody>
      </p:sp>
      <p:sp>
        <p:nvSpPr>
          <p:cNvPr id="75" name="Freeform 26"/>
          <p:cNvSpPr>
            <a:spLocks/>
          </p:cNvSpPr>
          <p:nvPr/>
        </p:nvSpPr>
        <p:spPr bwMode="auto">
          <a:xfrm>
            <a:off x="1544638" y="1447800"/>
            <a:ext cx="2860675" cy="2387600"/>
          </a:xfrm>
          <a:custGeom>
            <a:avLst/>
            <a:gdLst/>
            <a:ahLst/>
            <a:cxnLst>
              <a:cxn ang="0">
                <a:pos x="0" y="1492"/>
              </a:cxn>
              <a:cxn ang="0">
                <a:pos x="150" y="328"/>
              </a:cxn>
              <a:cxn ang="0">
                <a:pos x="186" y="70"/>
              </a:cxn>
              <a:cxn ang="0">
                <a:pos x="276" y="22"/>
              </a:cxn>
              <a:cxn ang="0">
                <a:pos x="396" y="208"/>
              </a:cxn>
              <a:cxn ang="0">
                <a:pos x="889" y="872"/>
              </a:cxn>
              <a:cxn ang="0">
                <a:pos x="1350" y="1208"/>
              </a:cxn>
              <a:cxn ang="0">
                <a:pos x="1532" y="1312"/>
              </a:cxn>
              <a:cxn ang="0">
                <a:pos x="1568" y="1420"/>
              </a:cxn>
              <a:cxn ang="0">
                <a:pos x="1598" y="1354"/>
              </a:cxn>
              <a:cxn ang="0">
                <a:pos x="1802" y="1504"/>
              </a:cxn>
            </a:cxnLst>
            <a:rect l="0" t="0" r="r" b="b"/>
            <a:pathLst>
              <a:path w="1802" h="1504">
                <a:moveTo>
                  <a:pt x="0" y="1492"/>
                </a:moveTo>
                <a:lnTo>
                  <a:pt x="150" y="328"/>
                </a:lnTo>
                <a:lnTo>
                  <a:pt x="186" y="70"/>
                </a:lnTo>
                <a:cubicBezTo>
                  <a:pt x="207" y="19"/>
                  <a:pt x="241" y="0"/>
                  <a:pt x="276" y="22"/>
                </a:cubicBezTo>
                <a:cubicBezTo>
                  <a:pt x="311" y="45"/>
                  <a:pt x="285" y="65"/>
                  <a:pt x="396" y="208"/>
                </a:cubicBezTo>
                <a:cubicBezTo>
                  <a:pt x="487" y="311"/>
                  <a:pt x="751" y="704"/>
                  <a:pt x="889" y="872"/>
                </a:cubicBezTo>
                <a:cubicBezTo>
                  <a:pt x="1048" y="1039"/>
                  <a:pt x="1243" y="1135"/>
                  <a:pt x="1350" y="1208"/>
                </a:cubicBezTo>
                <a:lnTo>
                  <a:pt x="1532" y="1312"/>
                </a:lnTo>
                <a:lnTo>
                  <a:pt x="1568" y="1420"/>
                </a:lnTo>
                <a:lnTo>
                  <a:pt x="1598" y="1354"/>
                </a:lnTo>
                <a:lnTo>
                  <a:pt x="1802" y="150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3708402" y="1789176"/>
            <a:ext cx="1792287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dirty="0">
                <a:cs typeface="Arial" charset="0"/>
              </a:rPr>
              <a:t>Cap</a:t>
            </a:r>
            <a:r>
              <a:rPr lang="es-CO" sz="1600" b="1">
                <a:cs typeface="Arial" charset="0"/>
              </a:rPr>
              <a:t>. Inspiratoria</a:t>
            </a:r>
            <a:endParaRPr lang="es-ES" sz="1600" b="1" dirty="0">
              <a:cs typeface="Arial" charset="0"/>
            </a:endParaRPr>
          </a:p>
        </p:txBody>
      </p:sp>
      <p:sp>
        <p:nvSpPr>
          <p:cNvPr id="11318" name="97 CuadroTexto"/>
          <p:cNvSpPr txBox="1">
            <a:spLocks noChangeArrowheads="1"/>
          </p:cNvSpPr>
          <p:nvPr/>
        </p:nvSpPr>
        <p:spPr bwMode="auto">
          <a:xfrm>
            <a:off x="973138" y="3448050"/>
            <a:ext cx="53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400" b="1"/>
              <a:t>TLC</a:t>
            </a:r>
          </a:p>
        </p:txBody>
      </p:sp>
      <p:sp>
        <p:nvSpPr>
          <p:cNvPr id="11319" name="98 CuadroTexto"/>
          <p:cNvSpPr txBox="1">
            <a:spLocks noChangeArrowheads="1"/>
          </p:cNvSpPr>
          <p:nvPr/>
        </p:nvSpPr>
        <p:spPr bwMode="auto">
          <a:xfrm>
            <a:off x="4138613" y="3448050"/>
            <a:ext cx="434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400" b="1"/>
              <a:t>VR</a:t>
            </a:r>
          </a:p>
        </p:txBody>
      </p:sp>
      <p:sp>
        <p:nvSpPr>
          <p:cNvPr id="27699" name="Rectangle 43"/>
          <p:cNvSpPr>
            <a:spLocks noChangeArrowheads="1"/>
          </p:cNvSpPr>
          <p:nvPr/>
        </p:nvSpPr>
        <p:spPr bwMode="auto">
          <a:xfrm>
            <a:off x="5572127" y="2146363"/>
            <a:ext cx="1000125" cy="21755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11323" name="100 CuadroTexto"/>
          <p:cNvSpPr txBox="1">
            <a:spLocks noChangeArrowheads="1"/>
          </p:cNvSpPr>
          <p:nvPr/>
        </p:nvSpPr>
        <p:spPr bwMode="auto">
          <a:xfrm>
            <a:off x="5670550" y="1789113"/>
            <a:ext cx="576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600" b="1"/>
              <a:t>EELV</a:t>
            </a:r>
            <a:endParaRPr lang="es-ES" sz="1600" b="1"/>
          </a:p>
        </p:txBody>
      </p:sp>
      <p:sp>
        <p:nvSpPr>
          <p:cNvPr id="102" name="Rectangle 43"/>
          <p:cNvSpPr>
            <a:spLocks noChangeArrowheads="1"/>
          </p:cNvSpPr>
          <p:nvPr/>
        </p:nvSpPr>
        <p:spPr bwMode="auto">
          <a:xfrm>
            <a:off x="4786314" y="2428868"/>
            <a:ext cx="1785938" cy="21754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11327" name="102 CuadroTexto"/>
          <p:cNvSpPr txBox="1">
            <a:spLocks noChangeArrowheads="1"/>
          </p:cNvSpPr>
          <p:nvPr/>
        </p:nvSpPr>
        <p:spPr bwMode="auto">
          <a:xfrm>
            <a:off x="6705600" y="2068513"/>
            <a:ext cx="604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600" b="1"/>
              <a:t>Sano</a:t>
            </a:r>
          </a:p>
        </p:txBody>
      </p:sp>
      <p:sp>
        <p:nvSpPr>
          <p:cNvPr id="104" name="103 CuadroTexto"/>
          <p:cNvSpPr txBox="1">
            <a:spLocks noChangeArrowheads="1"/>
          </p:cNvSpPr>
          <p:nvPr/>
        </p:nvSpPr>
        <p:spPr bwMode="auto">
          <a:xfrm>
            <a:off x="6691313" y="2374900"/>
            <a:ext cx="2008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600" b="1"/>
              <a:t>EPOC leve/moderado</a:t>
            </a:r>
          </a:p>
        </p:txBody>
      </p:sp>
      <p:sp>
        <p:nvSpPr>
          <p:cNvPr id="77" name="76 CuadroTexto"/>
          <p:cNvSpPr txBox="1">
            <a:spLocks noChangeArrowheads="1"/>
          </p:cNvSpPr>
          <p:nvPr/>
        </p:nvSpPr>
        <p:spPr bwMode="auto">
          <a:xfrm>
            <a:off x="5607050" y="3929063"/>
            <a:ext cx="2733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O" sz="2000" b="1"/>
              <a:t>Capacidad inspiratoria</a:t>
            </a:r>
          </a:p>
          <a:p>
            <a:pPr algn="ctr"/>
            <a:endParaRPr lang="es-CO" sz="2000" b="1">
              <a:latin typeface="Trebuchet MS" pitchFamily="34" charset="0"/>
            </a:endParaRPr>
          </a:p>
          <a:p>
            <a:pPr algn="ctr"/>
            <a:endParaRPr lang="es-CO" sz="2000" b="1">
              <a:latin typeface="Trebuchet MS" pitchFamily="34" charset="0"/>
            </a:endParaRPr>
          </a:p>
          <a:p>
            <a:pPr algn="ctr"/>
            <a:r>
              <a:rPr lang="es-CO" sz="2000" b="1"/>
              <a:t>Hiperinflación Dinámica</a:t>
            </a:r>
          </a:p>
        </p:txBody>
      </p:sp>
      <p:sp>
        <p:nvSpPr>
          <p:cNvPr id="97" name="96 Flecha abajo"/>
          <p:cNvSpPr/>
          <p:nvPr/>
        </p:nvSpPr>
        <p:spPr>
          <a:xfrm>
            <a:off x="6429388" y="4332306"/>
            <a:ext cx="1214446" cy="53685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8" name="97 Flecha abajo"/>
          <p:cNvSpPr/>
          <p:nvPr/>
        </p:nvSpPr>
        <p:spPr>
          <a:xfrm>
            <a:off x="5357818" y="3929066"/>
            <a:ext cx="285752" cy="42862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9" name="98 Flecha arriba"/>
          <p:cNvSpPr/>
          <p:nvPr/>
        </p:nvSpPr>
        <p:spPr>
          <a:xfrm>
            <a:off x="5357818" y="4714884"/>
            <a:ext cx="285752" cy="428628"/>
          </a:xfrm>
          <a:prstGeom prst="up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-0.00017 -0.01064 -0.00139 -0.01944 -4.72222E-6 -0.02569 C 0.00139 -0.03194 0.00434 -0.03518 0.00834 -0.0368 C 0.01233 -0.03842 0.01754 -0.03842 0.02361 -0.03518 C 0.02969 -0.03171 0.03906 -0.02268 0.04445 -0.01666 C 0.04983 -0.01018 0.054 -0.00439 0.05556 0.00209 C 0.05712 0.00834 0.05504 0.0125 0.05417 0.02223 C 0.0533 0.03218 0.054 0.05232 0.05 0.06111 C 0.04601 0.07037 0.03629 0.07361 0.03056 0.07709 C 0.02483 0.08033 0.0191 0.08056 0.01528 0.08079 C 0.01146 0.08102 0.0099 0.08519 0.00764 0.07778 C 0.00538 0.07084 0.00261 0.05047 0.00139 0.03797 C 0.00018 0.0257 0.00018 0.01088 -4.72222E-6 -1.85185E-6 Z " pathEditMode="relative" ptsTypes="aaaaaaaaaaaaa">
                                      <p:cBhvr>
                                        <p:cTn id="14" dur="1000" fill="hold"/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31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6 C -0.00122 -0.01389 -0.00278 -0.0257 -0.00018 -0.03241 C 0.00243 -0.03913 0.00902 -0.04237 0.01579 -0.04167 C 0.02257 -0.04098 0.03402 -0.03403 0.0401 -0.02778 C 0.04618 -0.02153 0.05 -0.01482 0.05191 -0.00463 C 0.05382 0.00555 0.05277 0.02106 0.05191 0.03333 C 0.05104 0.0456 0.05312 0.06018 0.04704 0.06944 C 0.04097 0.0787 0.02517 0.08541 0.01579 0.08888 C 0.00642 0.09236 -0.00087 0.09004 -0.00921 0.08981 C -0.01754 0.08958 -0.02796 0.09374 -0.03421 0.08796 C -0.04046 0.08217 -0.04427 0.06643 -0.04671 0.05462 C -0.04914 0.04282 -0.04844 0.03032 -0.04879 0.01759 C -0.04914 0.00486 -0.05105 -0.0088 -0.04879 -0.02223 C -0.04653 -0.03565 -0.03959 -0.05626 -0.0349 -0.06297 C -0.03021 -0.06968 -0.02552 -0.06551 -0.02032 -0.06297 C -0.01511 -0.06042 -0.01007 -0.05301 -0.00365 -0.04723 C 0.00277 -0.04144 0.0125 -0.03172 0.01788 -0.02778 C 0.02326 -0.02385 0.02586 -0.02663 0.02829 -0.02315 C 0.03073 -0.01968 0.03177 -0.01644 0.03246 -0.00741 C 0.03316 0.00162 0.03298 0.01782 0.03246 0.03055 C 0.03194 0.04328 0.03194 0.0581 0.02899 0.06944 C 0.02604 0.08078 0.01909 0.0956 0.01441 0.09814 C 0.00972 0.10069 0.0052 0.08541 0.00121 0.08518 C -0.00278 0.08495 -0.00573 0.09675 -0.00921 0.09629 C -0.01268 0.09583 -0.01563 0.0831 -0.01962 0.0824 C -0.02362 0.08171 -0.02969 0.09189 -0.03351 0.09259 C -0.03733 0.09328 -0.03993 0.09282 -0.04254 0.08611 C -0.04514 0.07939 -0.04775 0.0655 -0.04879 0.05185 C -0.04983 0.03819 -0.04931 0.02083 -0.04879 0.0037 " pathEditMode="relative" ptsTypes="aaaaaaaaaaaaaaaaaaaaaaaaaaaaA">
                                      <p:cBhvr>
                                        <p:cTn id="22" dur="1000" fill="hold"/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0037 C -0.04931 -0.01481 -0.04931 -0.02268 -0.0467 -0.03333 C -0.0441 -0.04398 -0.03681 -0.05463 -0.03351 -0.06018 C -0.03021 -0.06574 -0.03125 -0.06829 -0.02657 -0.06667 C -0.02188 -0.06505 -0.01146 -0.05625 -0.00573 -0.05093 C -2.77778E-7 -0.0456 0.00156 -0.03912 0.00816 -0.03426 C 0.01475 -0.0294 0.02951 -0.03102 0.03385 -0.02222 C 0.03819 -0.01343 0.03472 0.0044 0.03455 0.01852 C 0.03437 0.03264 0.03524 0.05116 0.03246 0.06296 C 0.02968 0.07477 0.02413 0.08542 0.01788 0.08982 C 0.01163 0.09421 0.0033 0.08889 -0.00504 0.08889 C -0.01337 0.08889 -0.0257 0.09167 -0.03212 0.08982 C -0.03854 0.08796 -0.04132 0.09282 -0.04393 0.07778 C -0.04653 0.06273 -0.04827 0.02222 -0.04879 0.0037 Z " pathEditMode="relative" ptsTypes="aaaaaaaaaaaaaa">
                                      <p:cBhvr>
                                        <p:cTn id="31" dur="1000" fill="hold"/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44 C -0.00018 -0.02153 -0.00122 -0.03865 0.00173 -0.05069 C 0.00468 -0.06273 0.01302 -0.07315 0.0184 -0.07662 C 0.02378 -0.08009 0.02864 -0.075 0.03368 -0.07106 C 0.03871 -0.06713 0.04184 -0.05949 0.04826 -0.05347 C 0.05468 -0.04745 0.06718 -0.04213 0.07256 -0.03495 C 0.07795 -0.02778 0.07986 -0.02361 0.0809 -0.01088 C 0.08194 0.00185 0.08142 0.02477 0.07881 0.04097 C 0.07621 0.05718 0.07465 0.07315 0.06493 0.08635 C 0.0552 0.09954 0.0375 0.11204 0.02048 0.11968 C 0.00347 0.12732 -0.02362 0.13843 -0.03716 0.13264 C -0.0507 0.12685 -0.05556 0.10672 -0.06077 0.08449 C -0.06598 0.06227 -0.06806 0.02963 -0.06841 -0.00069 C -0.06875 -0.03102 -0.06615 -0.07361 -0.06285 -0.09699 C -0.05955 -0.12037 -0.05191 -0.13102 -0.04827 -0.14051 C -0.04462 -0.15 -0.04393 -0.15393 -0.04063 -0.1544 C -0.03733 -0.15486 -0.03282 -0.14907 -0.02813 -0.14328 C -0.02344 -0.1375 -0.01893 -0.12824 -0.01216 -0.12014 C -0.00539 -0.11203 0.00451 -0.10231 0.01215 -0.09421 C 0.01979 -0.08611 0.02899 -0.07778 0.03368 -0.07199 C 0.03836 -0.0662 0.03854 -0.07106 0.03993 -0.05903 C 0.04131 -0.04699 0.04166 -0.02037 0.04201 0.00023 C 0.04236 0.02084 0.04288 0.04445 0.04201 0.06505 C 0.04114 0.08565 0.03975 0.1081 0.03715 0.12431 C 0.03454 0.14051 0.0309 0.15556 0.02604 0.16227 C 0.02118 0.16898 0.01406 0.16621 0.00798 0.16505 C 0.0019 0.16389 -0.00452 0.15556 -0.01007 0.15486 C -0.01563 0.15417 -0.01997 0.16297 -0.02535 0.16135 C -0.03073 0.15972 -0.03664 0.16273 -0.04271 0.1456 C -0.04879 0.12847 -0.05782 0.0831 -0.06216 0.05857 C -0.0665 0.03403 -0.06754 0.01574 -0.06841 -0.00254 " pathEditMode="relative" ptsTypes="aaaaaaaaaaaaaaaaaaaaaaaaaaaaaaA">
                                      <p:cBhvr>
                                        <p:cTn id="41" dur="1000" fill="hold"/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0" presetClass="pat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41 -0.00254 C -0.06719 -0.03099 -0.06337 -0.09389 -0.05868 -0.1191 C -0.054 -0.14454 -0.04688 -0.15194 -0.04063 -0.15356 C -0.03438 -0.15518 -0.029 -0.13806 -0.02118 -0.12858 C -0.01337 -0.11887 -0.00052 -0.10476 0.00659 -0.09597 C 0.01371 -0.08718 0.01632 -0.08256 0.02187 -0.07562 C 0.02743 -0.06868 0.0368 -0.06429 0.03993 -0.05434 C 0.04305 -0.0444 0.04028 -0.03515 0.04062 -0.01549 C 0.04097 0.00417 0.04305 0.03608 0.04201 0.06406 C 0.04097 0.09205 0.03871 0.13437 0.03437 0.15218 C 0.03003 0.16998 0.02326 0.16883 0.01632 0.17068 C 0.00937 0.17253 0.00017 0.1642 -0.00729 0.16328 C -0.01476 0.16235 -0.02153 0.16975 -0.02813 0.16513 C -0.03472 0.1605 -0.04063 0.15426 -0.04688 0.13553 C -0.05313 0.11656 -0.06233 0.0754 -0.06563 0.05204 C -0.06893 0.02868 -0.06962 0.02591 -0.06841 -0.00254 Z " pathEditMode="relative" rAng="0" ptsTypes="aaaaaaaaaaaaaaaa">
                                      <p:cBhvr>
                                        <p:cTn id="47" dur="1000" fill="hold"/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0" presetClass="pat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85 C -0.00017 -0.02567 0.00052 -0.07053 0.00313 -0.09713 C 0.00573 -0.12372 0.01198 -0.14893 0.01493 -0.16119 C 0.01788 -0.17345 0.01719 -0.1709 0.02049 -0.17136 C 0.02379 -0.17183 0.03004 -0.17136 0.03507 -0.16396 C 0.04011 -0.15656 0.04445 -0.14014 0.05104 -0.12673 C 0.05764 -0.11355 0.06962 -0.09343 0.07465 -0.0851 C 0.07969 -0.07678 0.07865 -0.0777 0.0809 -0.07678 C 0.08316 -0.07585 0.08681 -0.08209 0.08854 -0.07955 C 0.09028 -0.07701 0.09028 -0.08024 0.09132 -0.06105 C 0.09236 -0.04185 0.09549 -0.00115 0.09479 0.03516 C 0.0941 0.07147 0.09323 0.13044 0.08715 0.15657 C 0.08108 0.18271 0.06615 0.18571 0.05868 0.19265 C 0.05122 0.19959 0.04844 0.20075 0.04271 0.1982 C 0.03698 0.19566 0.03142 0.20236 0.02465 0.17692 C 0.01788 0.15149 0.00625 0.07494 0.00243 0.04533 C -0.00139 0.01573 -0.00052 0.02198 -0.00035 -0.00185 Z " pathEditMode="relative" rAng="0" ptsTypes="aaaaaaaaaaaaaaaaa">
                                      <p:cBhvr>
                                        <p:cTn id="58" dur="1000" fill="hold"/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16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31430" grpId="0" animBg="1"/>
      <p:bldP spid="231439" grpId="0" animBg="1"/>
      <p:bldP spid="231439" grpId="1" animBg="1"/>
      <p:bldP spid="231440" grpId="0" animBg="1"/>
      <p:bldP spid="231440" grpId="1" animBg="1"/>
      <p:bldP spid="231441" grpId="0" animBg="1"/>
      <p:bldP spid="231463" grpId="0" animBg="1"/>
      <p:bldP spid="231463" grpId="1" animBg="1"/>
      <p:bldP spid="231464" grpId="0" animBg="1"/>
      <p:bldP spid="231464" grpId="1" animBg="1"/>
      <p:bldP spid="231464" grpId="2" animBg="1"/>
      <p:bldP spid="231464" grpId="3" animBg="1"/>
      <p:bldP spid="231465" grpId="0" animBg="1"/>
      <p:bldP spid="231465" grpId="1" animBg="1"/>
      <p:bldP spid="231465" grpId="2" animBg="1"/>
      <p:bldP spid="231465" grpId="3" animBg="1"/>
      <p:bldP spid="231466" grpId="0" animBg="1"/>
      <p:bldP spid="231466" grpId="1" animBg="1"/>
      <p:bldP spid="104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3213" y="268288"/>
            <a:ext cx="8535987" cy="5980112"/>
            <a:chOff x="191" y="464"/>
            <a:chExt cx="5377" cy="376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2" y="471"/>
              <a:ext cx="5376" cy="1824"/>
              <a:chOff x="192" y="192"/>
              <a:chExt cx="5376" cy="1824"/>
            </a:xfrm>
          </p:grpSpPr>
          <p:pic>
            <p:nvPicPr>
              <p:cNvPr id="2663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559" t="9837" r="9552" b="5235"/>
              <a:stretch>
                <a:fillRect/>
              </a:stretch>
            </p:blipFill>
            <p:spPr bwMode="auto">
              <a:xfrm>
                <a:off x="192" y="192"/>
                <a:ext cx="2736" cy="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775" r="8568" b="1067"/>
              <a:stretch>
                <a:fillRect/>
              </a:stretch>
            </p:blipFill>
            <p:spPr bwMode="auto">
              <a:xfrm>
                <a:off x="2880" y="192"/>
                <a:ext cx="2688" cy="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0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559" t="1028" r="70370" b="91165"/>
              <a:stretch>
                <a:fillRect/>
              </a:stretch>
            </p:blipFill>
            <p:spPr bwMode="auto">
              <a:xfrm>
                <a:off x="519" y="192"/>
                <a:ext cx="86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051" t="1556" r="30005" b="90636"/>
              <a:stretch>
                <a:fillRect/>
              </a:stretch>
            </p:blipFill>
            <p:spPr bwMode="auto">
              <a:xfrm>
                <a:off x="1920" y="192"/>
                <a:ext cx="76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2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7348" t="1163" r="28160" b="90259"/>
              <a:stretch>
                <a:fillRect/>
              </a:stretch>
            </p:blipFill>
            <p:spPr bwMode="auto">
              <a:xfrm>
                <a:off x="4656" y="192"/>
                <a:ext cx="720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3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33" t="1163" r="73877" b="90517"/>
              <a:stretch>
                <a:fillRect/>
              </a:stretch>
            </p:blipFill>
            <p:spPr bwMode="auto">
              <a:xfrm>
                <a:off x="3360" y="192"/>
                <a:ext cx="720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15" y="2359"/>
              <a:ext cx="4704" cy="1872"/>
              <a:chOff x="624" y="2160"/>
              <a:chExt cx="4704" cy="1872"/>
            </a:xfrm>
          </p:grpSpPr>
          <p:pic>
            <p:nvPicPr>
              <p:cNvPr id="26634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86" t="10527"/>
              <a:stretch>
                <a:fillRect/>
              </a:stretch>
            </p:blipFill>
            <p:spPr bwMode="auto">
              <a:xfrm>
                <a:off x="624" y="2160"/>
                <a:ext cx="4704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5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86" t="2632" r="81522" b="89473"/>
              <a:stretch>
                <a:fillRect/>
              </a:stretch>
            </p:blipFill>
            <p:spPr bwMode="auto">
              <a:xfrm>
                <a:off x="1104" y="2160"/>
                <a:ext cx="76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6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7390" t="2632" r="14131" b="89473"/>
              <a:stretch>
                <a:fillRect/>
              </a:stretch>
            </p:blipFill>
            <p:spPr bwMode="auto">
              <a:xfrm>
                <a:off x="4224" y="2160"/>
                <a:ext cx="81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7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4782" t="2632" r="47826" b="89473"/>
              <a:stretch>
                <a:fillRect/>
              </a:stretch>
            </p:blipFill>
            <p:spPr bwMode="auto">
              <a:xfrm>
                <a:off x="2688" y="2160"/>
                <a:ext cx="76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632" name="Rectangle 15"/>
            <p:cNvSpPr>
              <a:spLocks noChangeArrowheads="1"/>
            </p:cNvSpPr>
            <p:nvPr/>
          </p:nvSpPr>
          <p:spPr bwMode="auto">
            <a:xfrm>
              <a:off x="624" y="2352"/>
              <a:ext cx="4703" cy="18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6633" name="Rectangle 16"/>
            <p:cNvSpPr>
              <a:spLocks noChangeArrowheads="1"/>
            </p:cNvSpPr>
            <p:nvPr/>
          </p:nvSpPr>
          <p:spPr bwMode="auto">
            <a:xfrm>
              <a:off x="191" y="464"/>
              <a:ext cx="5377" cy="1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26627" name="Text Box 17"/>
          <p:cNvSpPr txBox="1">
            <a:spLocks noChangeArrowheads="1"/>
          </p:cNvSpPr>
          <p:nvPr/>
        </p:nvSpPr>
        <p:spPr bwMode="auto">
          <a:xfrm>
            <a:off x="6019800" y="6400800"/>
            <a:ext cx="311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>
                <a:latin typeface="Times New Roman" pitchFamily="18" charset="0"/>
              </a:rPr>
              <a:t>R del Olmo, JJ R Moncalvo EPOC. 2004</a:t>
            </a: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2987675" y="25654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Arial" pitchFamily="34" charset="0"/>
              </a:rPr>
              <a:t>± 4 litros</a:t>
            </a:r>
          </a:p>
        </p:txBody>
      </p:sp>
      <p:sp>
        <p:nvSpPr>
          <p:cNvPr id="26629" name="Text Box 19"/>
          <p:cNvSpPr txBox="1">
            <a:spLocks noChangeArrowheads="1"/>
          </p:cNvSpPr>
          <p:nvPr/>
        </p:nvSpPr>
        <p:spPr bwMode="auto">
          <a:xfrm>
            <a:off x="2051050" y="55832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Arial" pitchFamily="34" charset="0"/>
              </a:rPr>
              <a:t>± 3 litros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Tiotropium</a:t>
            </a:r>
            <a:r>
              <a:rPr lang="en-US" sz="2400" dirty="0" smtClean="0"/>
              <a:t> reduce la </a:t>
            </a:r>
            <a:r>
              <a:rPr lang="en-US" sz="2400" dirty="0" err="1" smtClean="0"/>
              <a:t>intensidad</a:t>
            </a:r>
            <a:r>
              <a:rPr lang="en-US" sz="2400" dirty="0" smtClean="0"/>
              <a:t> de la </a:t>
            </a:r>
            <a:r>
              <a:rPr lang="en-US" sz="2400" dirty="0" err="1" smtClean="0"/>
              <a:t>disnea</a:t>
            </a:r>
            <a:r>
              <a:rPr lang="en-US" sz="2400" dirty="0" smtClean="0"/>
              <a:t> en </a:t>
            </a:r>
            <a:br>
              <a:rPr lang="en-US" sz="2400" dirty="0" smtClean="0"/>
            </a:br>
            <a:r>
              <a:rPr lang="en-US" sz="2400" dirty="0" err="1" smtClean="0"/>
              <a:t>ejercicio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placebo</a:t>
            </a: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5011000" y="6309320"/>
            <a:ext cx="381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+mj-lt"/>
              </a:rPr>
              <a:t>Maltais</a:t>
            </a:r>
            <a:r>
              <a:rPr lang="en-US" sz="1600" dirty="0">
                <a:latin typeface="+mj-lt"/>
              </a:rPr>
              <a:t> et al. </a:t>
            </a:r>
            <a:r>
              <a:rPr lang="en-US" sz="1600" i="1" dirty="0">
                <a:latin typeface="+mj-lt"/>
              </a:rPr>
              <a:t>Chest</a:t>
            </a:r>
            <a:r>
              <a:rPr lang="en-US" sz="1600" dirty="0">
                <a:latin typeface="+mj-lt"/>
              </a:rPr>
              <a:t> 2005</a:t>
            </a:r>
          </a:p>
        </p:txBody>
      </p:sp>
      <p:sp>
        <p:nvSpPr>
          <p:cNvPr id="47108" name="Rectangle 111"/>
          <p:cNvSpPr>
            <a:spLocks noChangeArrowheads="1"/>
          </p:cNvSpPr>
          <p:nvPr/>
        </p:nvSpPr>
        <p:spPr bwMode="auto">
          <a:xfrm>
            <a:off x="1844429" y="5155035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0</a:t>
            </a:r>
          </a:p>
        </p:txBody>
      </p:sp>
      <p:sp>
        <p:nvSpPr>
          <p:cNvPr id="47109" name="Rectangle 112"/>
          <p:cNvSpPr>
            <a:spLocks noChangeArrowheads="1"/>
          </p:cNvSpPr>
          <p:nvPr/>
        </p:nvSpPr>
        <p:spPr bwMode="auto">
          <a:xfrm>
            <a:off x="1844429" y="456854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itchFamily="34" charset="0"/>
              </a:rPr>
              <a:t>2</a:t>
            </a:r>
          </a:p>
        </p:txBody>
      </p:sp>
      <p:sp>
        <p:nvSpPr>
          <p:cNvPr id="47110" name="Rectangle 113"/>
          <p:cNvSpPr>
            <a:spLocks noChangeArrowheads="1"/>
          </p:cNvSpPr>
          <p:nvPr/>
        </p:nvSpPr>
        <p:spPr bwMode="auto">
          <a:xfrm>
            <a:off x="1844429" y="3982049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4</a:t>
            </a:r>
          </a:p>
        </p:txBody>
      </p:sp>
      <p:sp>
        <p:nvSpPr>
          <p:cNvPr id="47111" name="Rectangle 114"/>
          <p:cNvSpPr>
            <a:spLocks noChangeArrowheads="1"/>
          </p:cNvSpPr>
          <p:nvPr/>
        </p:nvSpPr>
        <p:spPr bwMode="auto">
          <a:xfrm>
            <a:off x="1844429" y="3395555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6</a:t>
            </a:r>
          </a:p>
        </p:txBody>
      </p:sp>
      <p:sp>
        <p:nvSpPr>
          <p:cNvPr id="47112" name="Rectangle 115"/>
          <p:cNvSpPr>
            <a:spLocks noChangeArrowheads="1"/>
          </p:cNvSpPr>
          <p:nvPr/>
        </p:nvSpPr>
        <p:spPr bwMode="auto">
          <a:xfrm>
            <a:off x="1841254" y="2809061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itchFamily="34" charset="0"/>
              </a:rPr>
              <a:t>8</a:t>
            </a:r>
          </a:p>
        </p:txBody>
      </p:sp>
      <p:sp>
        <p:nvSpPr>
          <p:cNvPr id="47113" name="Rectangle 116"/>
          <p:cNvSpPr>
            <a:spLocks noChangeArrowheads="1"/>
          </p:cNvSpPr>
          <p:nvPr/>
        </p:nvSpPr>
        <p:spPr bwMode="auto">
          <a:xfrm>
            <a:off x="1758704" y="2222567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itchFamily="34" charset="0"/>
              </a:rPr>
              <a:t>10</a:t>
            </a:r>
          </a:p>
        </p:txBody>
      </p:sp>
      <p:sp>
        <p:nvSpPr>
          <p:cNvPr id="47114" name="Rectangle 117"/>
          <p:cNvSpPr>
            <a:spLocks noChangeArrowheads="1"/>
          </p:cNvSpPr>
          <p:nvPr/>
        </p:nvSpPr>
        <p:spPr bwMode="auto">
          <a:xfrm>
            <a:off x="1213097" y="2264748"/>
            <a:ext cx="4696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Maximal</a:t>
            </a:r>
            <a:endParaRPr lang="en-US" sz="120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761401" y="2577616"/>
            <a:ext cx="921376" cy="184666"/>
            <a:chOff x="647700" y="2606606"/>
            <a:chExt cx="921376" cy="184666"/>
          </a:xfrm>
        </p:grpSpPr>
        <p:sp>
          <p:nvSpPr>
            <p:cNvPr id="47115" name="Rectangle 118"/>
            <p:cNvSpPr>
              <a:spLocks noChangeArrowheads="1"/>
            </p:cNvSpPr>
            <p:nvPr/>
          </p:nvSpPr>
          <p:spPr bwMode="auto">
            <a:xfrm>
              <a:off x="647700" y="2606606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Arial Narrow" pitchFamily="34" charset="0"/>
                  <a:cs typeface="Arial" pitchFamily="34" charset="0"/>
                </a:rPr>
                <a:t>V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47116" name="Rectangle 119"/>
            <p:cNvSpPr>
              <a:spLocks noChangeArrowheads="1"/>
            </p:cNvSpPr>
            <p:nvPr/>
          </p:nvSpPr>
          <p:spPr bwMode="auto">
            <a:xfrm>
              <a:off x="711200" y="2606606"/>
              <a:ext cx="1122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Arial Narrow" pitchFamily="34" charset="0"/>
                  <a:cs typeface="Arial" pitchFamily="34" charset="0"/>
                </a:rPr>
                <a:t>er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47117" name="Rectangle 120"/>
            <p:cNvSpPr>
              <a:spLocks noChangeArrowheads="1"/>
            </p:cNvSpPr>
            <p:nvPr/>
          </p:nvSpPr>
          <p:spPr bwMode="auto">
            <a:xfrm>
              <a:off x="803275" y="2606606"/>
              <a:ext cx="625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Arial Narrow" pitchFamily="34" charset="0"/>
                  <a:cs typeface="Arial" pitchFamily="34" charset="0"/>
                </a:rPr>
                <a:t>y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47118" name="Rectangle 121"/>
            <p:cNvSpPr>
              <a:spLocks noChangeArrowheads="1"/>
            </p:cNvSpPr>
            <p:nvPr/>
          </p:nvSpPr>
          <p:spPr bwMode="auto">
            <a:xfrm>
              <a:off x="847725" y="2606606"/>
              <a:ext cx="7213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 Narrow" pitchFamily="34" charset="0"/>
                  <a:cs typeface="Arial" pitchFamily="34" charset="0"/>
                </a:rPr>
                <a:t>, very severe</a:t>
              </a:r>
              <a:endParaRPr lang="en-US" sz="1200" dirty="0">
                <a:cs typeface="Arial" pitchFamily="34" charset="0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030974" y="2946952"/>
            <a:ext cx="651803" cy="184666"/>
            <a:chOff x="895350" y="2989193"/>
            <a:chExt cx="651803" cy="184666"/>
          </a:xfrm>
        </p:grpSpPr>
        <p:sp>
          <p:nvSpPr>
            <p:cNvPr id="47119" name="Rectangle 122"/>
            <p:cNvSpPr>
              <a:spLocks noChangeArrowheads="1"/>
            </p:cNvSpPr>
            <p:nvPr/>
          </p:nvSpPr>
          <p:spPr bwMode="auto">
            <a:xfrm>
              <a:off x="895350" y="298919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Arial Narrow" pitchFamily="34" charset="0"/>
                  <a:cs typeface="Arial" pitchFamily="34" charset="0"/>
                </a:rPr>
                <a:t>V</a:t>
              </a: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47120" name="Rectangle 123"/>
            <p:cNvSpPr>
              <a:spLocks noChangeArrowheads="1"/>
            </p:cNvSpPr>
            <p:nvPr/>
          </p:nvSpPr>
          <p:spPr bwMode="auto">
            <a:xfrm>
              <a:off x="958850" y="2989193"/>
              <a:ext cx="5883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latin typeface="Arial Narrow" pitchFamily="34" charset="0"/>
                  <a:cs typeface="Arial" pitchFamily="34" charset="0"/>
                </a:rPr>
                <a:t>ery</a:t>
              </a:r>
              <a:r>
                <a:rPr lang="en-US" sz="1200" dirty="0">
                  <a:latin typeface="Arial Narrow" pitchFamily="34" charset="0"/>
                  <a:cs typeface="Arial" pitchFamily="34" charset="0"/>
                </a:rPr>
                <a:t> severe</a:t>
              </a:r>
              <a:endParaRPr lang="en-US" sz="1200" dirty="0">
                <a:cs typeface="Arial" pitchFamily="34" charset="0"/>
              </a:endParaRPr>
            </a:p>
          </p:txBody>
        </p:sp>
      </p:grpSp>
      <p:sp>
        <p:nvSpPr>
          <p:cNvPr id="47121" name="Rectangle 124"/>
          <p:cNvSpPr>
            <a:spLocks noChangeArrowheads="1"/>
          </p:cNvSpPr>
          <p:nvPr/>
        </p:nvSpPr>
        <p:spPr bwMode="auto">
          <a:xfrm>
            <a:off x="1282026" y="3317876"/>
            <a:ext cx="40075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 Narrow" pitchFamily="34" charset="0"/>
                <a:cs typeface="Arial" pitchFamily="34" charset="0"/>
              </a:rPr>
              <a:t>Severe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47122" name="Rectangle 125"/>
          <p:cNvSpPr>
            <a:spLocks noChangeArrowheads="1"/>
          </p:cNvSpPr>
          <p:nvPr/>
        </p:nvSpPr>
        <p:spPr bwMode="auto">
          <a:xfrm>
            <a:off x="1147374" y="4058136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 Narrow" pitchFamily="34" charset="0"/>
                <a:cs typeface="Arial" pitchFamily="34" charset="0"/>
              </a:rPr>
              <a:t>Moderate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47123" name="Rectangle 126"/>
          <p:cNvSpPr>
            <a:spLocks noChangeArrowheads="1"/>
          </p:cNvSpPr>
          <p:nvPr/>
        </p:nvSpPr>
        <p:spPr bwMode="auto">
          <a:xfrm>
            <a:off x="1366985" y="4427472"/>
            <a:ext cx="3157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 Narrow" pitchFamily="34" charset="0"/>
                <a:cs typeface="Arial" pitchFamily="34" charset="0"/>
              </a:rPr>
              <a:t>Slight</a:t>
            </a:r>
            <a:endParaRPr lang="en-US" sz="1200" dirty="0">
              <a:cs typeface="Arial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15934" y="4798396"/>
            <a:ext cx="566843" cy="184666"/>
            <a:chOff x="965200" y="4036943"/>
            <a:chExt cx="566843" cy="184666"/>
          </a:xfrm>
        </p:grpSpPr>
        <p:sp>
          <p:nvSpPr>
            <p:cNvPr id="47124" name="Rectangle 127"/>
            <p:cNvSpPr>
              <a:spLocks noChangeArrowheads="1"/>
            </p:cNvSpPr>
            <p:nvPr/>
          </p:nvSpPr>
          <p:spPr bwMode="auto">
            <a:xfrm>
              <a:off x="965200" y="403694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Arial Narrow" pitchFamily="34" charset="0"/>
                  <a:cs typeface="Arial" pitchFamily="34" charset="0"/>
                </a:rPr>
                <a:t>V</a:t>
              </a:r>
              <a:endParaRPr lang="en-US" sz="1200">
                <a:cs typeface="Arial" pitchFamily="34" charset="0"/>
              </a:endParaRPr>
            </a:p>
          </p:txBody>
        </p:sp>
        <p:sp>
          <p:nvSpPr>
            <p:cNvPr id="47125" name="Rectangle 128"/>
            <p:cNvSpPr>
              <a:spLocks noChangeArrowheads="1"/>
            </p:cNvSpPr>
            <p:nvPr/>
          </p:nvSpPr>
          <p:spPr bwMode="auto">
            <a:xfrm>
              <a:off x="1028700" y="4036943"/>
              <a:ext cx="5033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latin typeface="Arial Narrow" pitchFamily="34" charset="0"/>
                  <a:cs typeface="Arial" pitchFamily="34" charset="0"/>
                </a:rPr>
                <a:t>ery</a:t>
              </a:r>
              <a:r>
                <a:rPr lang="en-US" sz="1200" dirty="0">
                  <a:latin typeface="Arial Narrow" pitchFamily="34" charset="0"/>
                  <a:cs typeface="Arial" pitchFamily="34" charset="0"/>
                </a:rPr>
                <a:t> slight</a:t>
              </a:r>
              <a:endParaRPr lang="en-US" sz="1200" dirty="0">
                <a:cs typeface="Arial" pitchFamily="34" charset="0"/>
              </a:endParaRPr>
            </a:p>
          </p:txBody>
        </p:sp>
      </p:grpSp>
      <p:sp>
        <p:nvSpPr>
          <p:cNvPr id="47126" name="Rectangle 129"/>
          <p:cNvSpPr>
            <a:spLocks noChangeArrowheads="1"/>
          </p:cNvSpPr>
          <p:nvPr/>
        </p:nvSpPr>
        <p:spPr bwMode="auto">
          <a:xfrm>
            <a:off x="945396" y="5167735"/>
            <a:ext cx="7373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 Narrow" pitchFamily="34" charset="0"/>
                <a:cs typeface="Arial" pitchFamily="34" charset="0"/>
              </a:rPr>
              <a:t>Nothing at all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47127" name="Rectangle 130"/>
          <p:cNvSpPr>
            <a:spLocks noChangeArrowheads="1"/>
          </p:cNvSpPr>
          <p:nvPr/>
        </p:nvSpPr>
        <p:spPr bwMode="auto">
          <a:xfrm>
            <a:off x="669679" y="3688800"/>
            <a:ext cx="10130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 Narrow" pitchFamily="34" charset="0"/>
                <a:cs typeface="Arial" pitchFamily="34" charset="0"/>
              </a:rPr>
              <a:t>Somewhat severe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47141" name="Rectangle 147"/>
          <p:cNvSpPr>
            <a:spLocks noChangeArrowheads="1"/>
          </p:cNvSpPr>
          <p:nvPr/>
        </p:nvSpPr>
        <p:spPr bwMode="auto">
          <a:xfrm>
            <a:off x="3082679" y="2148068"/>
            <a:ext cx="94096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cs typeface="Arial" pitchFamily="34" charset="0"/>
              </a:rPr>
              <a:t>Placebo: Exercise</a:t>
            </a:r>
            <a:endParaRPr lang="en-US" sz="2000">
              <a:cs typeface="Arial" pitchFamily="34" charset="0"/>
            </a:endParaRPr>
          </a:p>
        </p:txBody>
      </p:sp>
      <p:sp>
        <p:nvSpPr>
          <p:cNvPr id="47143" name="Rectangle 149"/>
          <p:cNvSpPr>
            <a:spLocks noChangeArrowheads="1"/>
          </p:cNvSpPr>
          <p:nvPr/>
        </p:nvSpPr>
        <p:spPr bwMode="auto">
          <a:xfrm>
            <a:off x="3727839" y="2449383"/>
            <a:ext cx="111889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cs typeface="Arial" pitchFamily="34" charset="0"/>
              </a:rPr>
              <a:t>Tiotropium</a:t>
            </a:r>
            <a:r>
              <a:rPr lang="en-US" sz="1050" dirty="0">
                <a:cs typeface="Arial" pitchFamily="34" charset="0"/>
              </a:rPr>
              <a:t>: Exercise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47144" name="Rectangle 150"/>
          <p:cNvSpPr>
            <a:spLocks noChangeArrowheads="1"/>
          </p:cNvSpPr>
          <p:nvPr/>
        </p:nvSpPr>
        <p:spPr bwMode="auto">
          <a:xfrm>
            <a:off x="5604241" y="2148068"/>
            <a:ext cx="50494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cs typeface="Arial" pitchFamily="34" charset="0"/>
              </a:rPr>
              <a:t>Recovery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47145" name="Rectangle 151"/>
          <p:cNvSpPr>
            <a:spLocks noChangeArrowheads="1"/>
          </p:cNvSpPr>
          <p:nvPr/>
        </p:nvSpPr>
        <p:spPr bwMode="auto">
          <a:xfrm>
            <a:off x="2063504" y="5438005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itchFamily="34" charset="0"/>
              </a:rPr>
              <a:t>0</a:t>
            </a:r>
          </a:p>
        </p:txBody>
      </p:sp>
      <p:sp>
        <p:nvSpPr>
          <p:cNvPr id="47146" name="Rectangle 152"/>
          <p:cNvSpPr>
            <a:spLocks noChangeArrowheads="1"/>
          </p:cNvSpPr>
          <p:nvPr/>
        </p:nvSpPr>
        <p:spPr bwMode="auto">
          <a:xfrm>
            <a:off x="2691314" y="5438005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2</a:t>
            </a:r>
          </a:p>
        </p:txBody>
      </p:sp>
      <p:sp>
        <p:nvSpPr>
          <p:cNvPr id="47147" name="Rectangle 153"/>
          <p:cNvSpPr>
            <a:spLocks noChangeArrowheads="1"/>
          </p:cNvSpPr>
          <p:nvPr/>
        </p:nvSpPr>
        <p:spPr bwMode="auto">
          <a:xfrm>
            <a:off x="3319124" y="5438005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4</a:t>
            </a:r>
          </a:p>
        </p:txBody>
      </p:sp>
      <p:sp>
        <p:nvSpPr>
          <p:cNvPr id="47148" name="Rectangle 154"/>
          <p:cNvSpPr>
            <a:spLocks noChangeArrowheads="1"/>
          </p:cNvSpPr>
          <p:nvPr/>
        </p:nvSpPr>
        <p:spPr bwMode="auto">
          <a:xfrm>
            <a:off x="4009484" y="5438005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6</a:t>
            </a:r>
          </a:p>
        </p:txBody>
      </p:sp>
      <p:sp>
        <p:nvSpPr>
          <p:cNvPr id="47149" name="Rectangle 155"/>
          <p:cNvSpPr>
            <a:spLocks noChangeArrowheads="1"/>
          </p:cNvSpPr>
          <p:nvPr/>
        </p:nvSpPr>
        <p:spPr bwMode="auto">
          <a:xfrm>
            <a:off x="4637294" y="5438005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8</a:t>
            </a:r>
          </a:p>
        </p:txBody>
      </p:sp>
      <p:sp>
        <p:nvSpPr>
          <p:cNvPr id="47150" name="Rectangle 156"/>
          <p:cNvSpPr>
            <a:spLocks noChangeArrowheads="1"/>
          </p:cNvSpPr>
          <p:nvPr/>
        </p:nvSpPr>
        <p:spPr bwMode="auto">
          <a:xfrm>
            <a:off x="5210155" y="543800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10</a:t>
            </a:r>
          </a:p>
        </p:txBody>
      </p:sp>
      <p:sp>
        <p:nvSpPr>
          <p:cNvPr id="47151" name="Rectangle 157"/>
          <p:cNvSpPr>
            <a:spLocks noChangeArrowheads="1"/>
          </p:cNvSpPr>
          <p:nvPr/>
        </p:nvSpPr>
        <p:spPr bwMode="auto">
          <a:xfrm>
            <a:off x="5848783" y="543800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12</a:t>
            </a:r>
          </a:p>
        </p:txBody>
      </p:sp>
      <p:sp>
        <p:nvSpPr>
          <p:cNvPr id="47152" name="Rectangle 158"/>
          <p:cNvSpPr>
            <a:spLocks noChangeArrowheads="1"/>
          </p:cNvSpPr>
          <p:nvPr/>
        </p:nvSpPr>
        <p:spPr bwMode="auto">
          <a:xfrm>
            <a:off x="6491041" y="543800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itchFamily="34" charset="0"/>
              </a:rPr>
              <a:t>14</a:t>
            </a:r>
          </a:p>
        </p:txBody>
      </p:sp>
      <p:sp>
        <p:nvSpPr>
          <p:cNvPr id="47153" name="Rectangle 159"/>
          <p:cNvSpPr>
            <a:spLocks noChangeArrowheads="1"/>
          </p:cNvSpPr>
          <p:nvPr/>
        </p:nvSpPr>
        <p:spPr bwMode="auto">
          <a:xfrm>
            <a:off x="7129669" y="543800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16</a:t>
            </a:r>
          </a:p>
        </p:txBody>
      </p:sp>
      <p:sp>
        <p:nvSpPr>
          <p:cNvPr id="47154" name="Rectangle 160"/>
          <p:cNvSpPr>
            <a:spLocks noChangeArrowheads="1"/>
          </p:cNvSpPr>
          <p:nvPr/>
        </p:nvSpPr>
        <p:spPr bwMode="auto">
          <a:xfrm>
            <a:off x="7786441" y="543800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18</a:t>
            </a:r>
          </a:p>
        </p:txBody>
      </p:sp>
      <p:sp>
        <p:nvSpPr>
          <p:cNvPr id="47155" name="Rectangle 161"/>
          <p:cNvSpPr>
            <a:spLocks noChangeArrowheads="1"/>
          </p:cNvSpPr>
          <p:nvPr/>
        </p:nvSpPr>
        <p:spPr bwMode="auto">
          <a:xfrm>
            <a:off x="8441851" y="543800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20</a:t>
            </a:r>
          </a:p>
        </p:txBody>
      </p:sp>
      <p:sp>
        <p:nvSpPr>
          <p:cNvPr id="47178" name="Rectangle 184"/>
          <p:cNvSpPr>
            <a:spLocks noChangeArrowheads="1"/>
          </p:cNvSpPr>
          <p:nvPr/>
        </p:nvSpPr>
        <p:spPr bwMode="auto">
          <a:xfrm>
            <a:off x="6824587" y="2442128"/>
            <a:ext cx="50494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cs typeface="Arial" pitchFamily="34" charset="0"/>
              </a:rPr>
              <a:t>Recovery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47205" name="Freeform 211"/>
          <p:cNvSpPr>
            <a:spLocks/>
          </p:cNvSpPr>
          <p:nvPr/>
        </p:nvSpPr>
        <p:spPr bwMode="auto">
          <a:xfrm>
            <a:off x="6680671" y="2263412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38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38"/>
                </a:lnTo>
                <a:lnTo>
                  <a:pt x="56" y="28"/>
                </a:lnTo>
                <a:lnTo>
                  <a:pt x="54" y="16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206" name="Freeform 212"/>
          <p:cNvSpPr>
            <a:spLocks/>
          </p:cNvSpPr>
          <p:nvPr/>
        </p:nvSpPr>
        <p:spPr bwMode="auto">
          <a:xfrm>
            <a:off x="5065723" y="2263412"/>
            <a:ext cx="144000" cy="144000"/>
          </a:xfrm>
          <a:custGeom>
            <a:avLst/>
            <a:gdLst>
              <a:gd name="T0" fmla="*/ 0 w 56"/>
              <a:gd name="T1" fmla="*/ 2147483647 h 58"/>
              <a:gd name="T2" fmla="*/ 0 w 56"/>
              <a:gd name="T3" fmla="*/ 2147483647 h 58"/>
              <a:gd name="T4" fmla="*/ 2147483647 w 56"/>
              <a:gd name="T5" fmla="*/ 2147483647 h 58"/>
              <a:gd name="T6" fmla="*/ 2147483647 w 56"/>
              <a:gd name="T7" fmla="*/ 2147483647 h 58"/>
              <a:gd name="T8" fmla="*/ 2147483647 w 56"/>
              <a:gd name="T9" fmla="*/ 2147483647 h 58"/>
              <a:gd name="T10" fmla="*/ 2147483647 w 56"/>
              <a:gd name="T11" fmla="*/ 2147483647 h 58"/>
              <a:gd name="T12" fmla="*/ 2147483647 w 56"/>
              <a:gd name="T13" fmla="*/ 2147483647 h 58"/>
              <a:gd name="T14" fmla="*/ 2147483647 w 56"/>
              <a:gd name="T15" fmla="*/ 2147483647 h 58"/>
              <a:gd name="T16" fmla="*/ 2147483647 w 56"/>
              <a:gd name="T17" fmla="*/ 2147483647 h 58"/>
              <a:gd name="T18" fmla="*/ 2147483647 w 56"/>
              <a:gd name="T19" fmla="*/ 2147483647 h 58"/>
              <a:gd name="T20" fmla="*/ 2147483647 w 56"/>
              <a:gd name="T21" fmla="*/ 2147483647 h 58"/>
              <a:gd name="T22" fmla="*/ 2147483647 w 56"/>
              <a:gd name="T23" fmla="*/ 2147483647 h 58"/>
              <a:gd name="T24" fmla="*/ 2147483647 w 56"/>
              <a:gd name="T25" fmla="*/ 2147483647 h 58"/>
              <a:gd name="T26" fmla="*/ 2147483647 w 56"/>
              <a:gd name="T27" fmla="*/ 2147483647 h 58"/>
              <a:gd name="T28" fmla="*/ 2147483647 w 56"/>
              <a:gd name="T29" fmla="*/ 2147483647 h 58"/>
              <a:gd name="T30" fmla="*/ 2147483647 w 56"/>
              <a:gd name="T31" fmla="*/ 0 h 58"/>
              <a:gd name="T32" fmla="*/ 2147483647 w 56"/>
              <a:gd name="T33" fmla="*/ 0 h 58"/>
              <a:gd name="T34" fmla="*/ 2147483647 w 56"/>
              <a:gd name="T35" fmla="*/ 2147483647 h 58"/>
              <a:gd name="T36" fmla="*/ 2147483647 w 56"/>
              <a:gd name="T37" fmla="*/ 2147483647 h 58"/>
              <a:gd name="T38" fmla="*/ 2147483647 w 56"/>
              <a:gd name="T39" fmla="*/ 2147483647 h 58"/>
              <a:gd name="T40" fmla="*/ 0 w 56"/>
              <a:gd name="T41" fmla="*/ 2147483647 h 58"/>
              <a:gd name="T42" fmla="*/ 0 w 56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8"/>
              <a:gd name="T68" fmla="*/ 56 w 56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8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6" y="56"/>
                </a:lnTo>
                <a:lnTo>
                  <a:pt x="28" y="58"/>
                </a:lnTo>
                <a:lnTo>
                  <a:pt x="38" y="56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38" y="2"/>
                </a:lnTo>
                <a:lnTo>
                  <a:pt x="28" y="0"/>
                </a:lnTo>
                <a:lnTo>
                  <a:pt x="16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28" name="Rectangle 131"/>
          <p:cNvSpPr>
            <a:spLocks noChangeArrowheads="1"/>
          </p:cNvSpPr>
          <p:nvPr/>
        </p:nvSpPr>
        <p:spPr bwMode="auto">
          <a:xfrm>
            <a:off x="4461535" y="3653088"/>
            <a:ext cx="171350" cy="38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†</a:t>
            </a: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29" name="Rectangle 133"/>
          <p:cNvSpPr>
            <a:spLocks noChangeArrowheads="1"/>
          </p:cNvSpPr>
          <p:nvPr/>
        </p:nvSpPr>
        <p:spPr bwMode="auto">
          <a:xfrm>
            <a:off x="6732311" y="3802574"/>
            <a:ext cx="171350" cy="3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†</a:t>
            </a: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0" name="Rectangle 134"/>
          <p:cNvSpPr>
            <a:spLocks noChangeArrowheads="1"/>
          </p:cNvSpPr>
          <p:nvPr/>
        </p:nvSpPr>
        <p:spPr bwMode="auto">
          <a:xfrm>
            <a:off x="7024247" y="4192789"/>
            <a:ext cx="171350" cy="3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†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1" name="Rectangle 135"/>
          <p:cNvSpPr>
            <a:spLocks noChangeArrowheads="1"/>
          </p:cNvSpPr>
          <p:nvPr/>
        </p:nvSpPr>
        <p:spPr bwMode="auto">
          <a:xfrm>
            <a:off x="7341815" y="4483203"/>
            <a:ext cx="171350" cy="3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†</a:t>
            </a: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2" name="Freeform 136"/>
          <p:cNvSpPr>
            <a:spLocks/>
          </p:cNvSpPr>
          <p:nvPr/>
        </p:nvSpPr>
        <p:spPr bwMode="auto">
          <a:xfrm>
            <a:off x="2098910" y="2338555"/>
            <a:ext cx="0" cy="3057720"/>
          </a:xfrm>
          <a:custGeom>
            <a:avLst/>
            <a:gdLst>
              <a:gd name="T0" fmla="*/ 0 h 1128"/>
              <a:gd name="T1" fmla="*/ 2147483647 h 1128"/>
              <a:gd name="T2" fmla="*/ 0 h 1128"/>
              <a:gd name="T3" fmla="*/ 0 60000 65536"/>
              <a:gd name="T4" fmla="*/ 0 60000 65536"/>
              <a:gd name="T5" fmla="*/ 0 60000 65536"/>
              <a:gd name="T6" fmla="*/ 0 h 1128"/>
              <a:gd name="T7" fmla="*/ 1128 h 1128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128">
                <a:moveTo>
                  <a:pt x="0" y="0"/>
                </a:moveTo>
                <a:lnTo>
                  <a:pt x="0" y="11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3" name="Line 137"/>
          <p:cNvSpPr>
            <a:spLocks noChangeShapeType="1"/>
          </p:cNvSpPr>
          <p:nvPr/>
        </p:nvSpPr>
        <p:spPr bwMode="auto">
          <a:xfrm>
            <a:off x="2098910" y="2338555"/>
            <a:ext cx="0" cy="30577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4" name="Freeform 138"/>
          <p:cNvSpPr>
            <a:spLocks/>
          </p:cNvSpPr>
          <p:nvPr/>
        </p:nvSpPr>
        <p:spPr bwMode="auto">
          <a:xfrm>
            <a:off x="2000475" y="5276102"/>
            <a:ext cx="6518598" cy="0"/>
          </a:xfrm>
          <a:custGeom>
            <a:avLst/>
            <a:gdLst>
              <a:gd name="T0" fmla="*/ 0 w 3576"/>
              <a:gd name="T1" fmla="*/ 2147483647 w 3576"/>
              <a:gd name="T2" fmla="*/ 0 w 3576"/>
              <a:gd name="T3" fmla="*/ 0 60000 65536"/>
              <a:gd name="T4" fmla="*/ 0 60000 65536"/>
              <a:gd name="T5" fmla="*/ 0 60000 65536"/>
              <a:gd name="T6" fmla="*/ 0 w 3576"/>
              <a:gd name="T7" fmla="*/ 3576 w 357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3576">
                <a:moveTo>
                  <a:pt x="0" y="0"/>
                </a:moveTo>
                <a:lnTo>
                  <a:pt x="3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5" name="Line 139"/>
          <p:cNvSpPr>
            <a:spLocks noChangeShapeType="1"/>
          </p:cNvSpPr>
          <p:nvPr/>
        </p:nvSpPr>
        <p:spPr bwMode="auto">
          <a:xfrm>
            <a:off x="2000475" y="5276102"/>
            <a:ext cx="65185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6" name="Line 140"/>
          <p:cNvSpPr>
            <a:spLocks noChangeShapeType="1"/>
          </p:cNvSpPr>
          <p:nvPr/>
        </p:nvSpPr>
        <p:spPr bwMode="auto">
          <a:xfrm>
            <a:off x="2000475" y="4138470"/>
            <a:ext cx="9843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7" name="Line 141"/>
          <p:cNvSpPr>
            <a:spLocks noChangeShapeType="1"/>
          </p:cNvSpPr>
          <p:nvPr/>
        </p:nvSpPr>
        <p:spPr bwMode="auto">
          <a:xfrm>
            <a:off x="2000475" y="3534937"/>
            <a:ext cx="9843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8" name="Line 142"/>
          <p:cNvSpPr>
            <a:spLocks noChangeShapeType="1"/>
          </p:cNvSpPr>
          <p:nvPr/>
        </p:nvSpPr>
        <p:spPr bwMode="auto">
          <a:xfrm>
            <a:off x="2000475" y="2939417"/>
            <a:ext cx="9843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39" name="Line 143"/>
          <p:cNvSpPr>
            <a:spLocks noChangeShapeType="1"/>
          </p:cNvSpPr>
          <p:nvPr/>
        </p:nvSpPr>
        <p:spPr bwMode="auto">
          <a:xfrm>
            <a:off x="2000475" y="4728651"/>
            <a:ext cx="9843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56" name="Line 162"/>
          <p:cNvSpPr>
            <a:spLocks noChangeShapeType="1"/>
          </p:cNvSpPr>
          <p:nvPr/>
        </p:nvSpPr>
        <p:spPr bwMode="auto">
          <a:xfrm>
            <a:off x="5150401" y="2335412"/>
            <a:ext cx="1574963" cy="0"/>
          </a:xfrm>
          <a:prstGeom prst="line">
            <a:avLst/>
          </a:prstGeom>
          <a:noFill/>
          <a:ln w="2857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57" name="Line 163"/>
          <p:cNvSpPr>
            <a:spLocks noChangeShapeType="1"/>
          </p:cNvSpPr>
          <p:nvPr/>
        </p:nvSpPr>
        <p:spPr bwMode="auto">
          <a:xfrm>
            <a:off x="6397247" y="2634981"/>
            <a:ext cx="1542152" cy="0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58" name="Freeform 164"/>
          <p:cNvSpPr>
            <a:spLocks/>
          </p:cNvSpPr>
          <p:nvPr/>
        </p:nvSpPr>
        <p:spPr bwMode="auto">
          <a:xfrm>
            <a:off x="6397247" y="3454823"/>
            <a:ext cx="1604129" cy="1604970"/>
          </a:xfrm>
          <a:custGeom>
            <a:avLst/>
            <a:gdLst>
              <a:gd name="T0" fmla="*/ 0 w 880"/>
              <a:gd name="T1" fmla="*/ 0 h 592"/>
              <a:gd name="T2" fmla="*/ 2147483647 w 880"/>
              <a:gd name="T3" fmla="*/ 2147483647 h 592"/>
              <a:gd name="T4" fmla="*/ 2147483647 w 880"/>
              <a:gd name="T5" fmla="*/ 2147483647 h 592"/>
              <a:gd name="T6" fmla="*/ 2147483647 w 880"/>
              <a:gd name="T7" fmla="*/ 2147483647 h 592"/>
              <a:gd name="T8" fmla="*/ 2147483647 w 880"/>
              <a:gd name="T9" fmla="*/ 2147483647 h 592"/>
              <a:gd name="T10" fmla="*/ 2147483647 w 880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0"/>
              <a:gd name="T19" fmla="*/ 0 h 592"/>
              <a:gd name="T20" fmla="*/ 880 w 880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0" h="592">
                <a:moveTo>
                  <a:pt x="0" y="0"/>
                </a:moveTo>
                <a:lnTo>
                  <a:pt x="176" y="248"/>
                </a:lnTo>
                <a:lnTo>
                  <a:pt x="350" y="398"/>
                </a:lnTo>
                <a:lnTo>
                  <a:pt x="526" y="504"/>
                </a:lnTo>
                <a:lnTo>
                  <a:pt x="714" y="558"/>
                </a:lnTo>
                <a:lnTo>
                  <a:pt x="880" y="592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59" name="Freeform 165"/>
          <p:cNvSpPr>
            <a:spLocks/>
          </p:cNvSpPr>
          <p:nvPr/>
        </p:nvSpPr>
        <p:spPr bwMode="auto">
          <a:xfrm>
            <a:off x="2098910" y="3454823"/>
            <a:ext cx="4298337" cy="1767869"/>
          </a:xfrm>
          <a:custGeom>
            <a:avLst/>
            <a:gdLst>
              <a:gd name="T0" fmla="*/ 0 w 2358"/>
              <a:gd name="T1" fmla="*/ 2147483647 h 652"/>
              <a:gd name="T2" fmla="*/ 2147483647 w 2358"/>
              <a:gd name="T3" fmla="*/ 2147483647 h 652"/>
              <a:gd name="T4" fmla="*/ 2147483647 w 2358"/>
              <a:gd name="T5" fmla="*/ 0 h 652"/>
              <a:gd name="T6" fmla="*/ 0 60000 65536"/>
              <a:gd name="T7" fmla="*/ 0 60000 65536"/>
              <a:gd name="T8" fmla="*/ 0 60000 65536"/>
              <a:gd name="T9" fmla="*/ 0 w 2358"/>
              <a:gd name="T10" fmla="*/ 0 h 652"/>
              <a:gd name="T11" fmla="*/ 2358 w 2358"/>
              <a:gd name="T12" fmla="*/ 652 h 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8" h="652">
                <a:moveTo>
                  <a:pt x="0" y="652"/>
                </a:moveTo>
                <a:lnTo>
                  <a:pt x="1300" y="188"/>
                </a:lnTo>
                <a:lnTo>
                  <a:pt x="2358" y="0"/>
                </a:ln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0" name="Freeform 166"/>
          <p:cNvSpPr>
            <a:spLocks/>
          </p:cNvSpPr>
          <p:nvPr/>
        </p:nvSpPr>
        <p:spPr bwMode="auto">
          <a:xfrm>
            <a:off x="5143110" y="3227831"/>
            <a:ext cx="1596838" cy="1765198"/>
          </a:xfrm>
          <a:custGeom>
            <a:avLst/>
            <a:gdLst>
              <a:gd name="T0" fmla="*/ 0 w 876"/>
              <a:gd name="T1" fmla="*/ 0 h 652"/>
              <a:gd name="T2" fmla="*/ 2147483647 w 876"/>
              <a:gd name="T3" fmla="*/ 2147483647 h 652"/>
              <a:gd name="T4" fmla="*/ 2147483647 w 876"/>
              <a:gd name="T5" fmla="*/ 2147483647 h 652"/>
              <a:gd name="T6" fmla="*/ 2147483647 w 876"/>
              <a:gd name="T7" fmla="*/ 2147483647 h 652"/>
              <a:gd name="T8" fmla="*/ 2147483647 w 876"/>
              <a:gd name="T9" fmla="*/ 2147483647 h 652"/>
              <a:gd name="T10" fmla="*/ 2147483647 w 876"/>
              <a:gd name="T11" fmla="*/ 2147483647 h 6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6"/>
              <a:gd name="T19" fmla="*/ 0 h 652"/>
              <a:gd name="T20" fmla="*/ 876 w 876"/>
              <a:gd name="T21" fmla="*/ 652 h 6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6" h="652">
                <a:moveTo>
                  <a:pt x="0" y="0"/>
                </a:moveTo>
                <a:lnTo>
                  <a:pt x="176" y="234"/>
                </a:lnTo>
                <a:lnTo>
                  <a:pt x="344" y="408"/>
                </a:lnTo>
                <a:lnTo>
                  <a:pt x="526" y="532"/>
                </a:lnTo>
                <a:lnTo>
                  <a:pt x="704" y="610"/>
                </a:lnTo>
                <a:lnTo>
                  <a:pt x="876" y="652"/>
                </a:lnTo>
              </a:path>
            </a:pathLst>
          </a:custGeom>
          <a:noFill/>
          <a:ln w="28575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1" name="Freeform 167"/>
          <p:cNvSpPr>
            <a:spLocks/>
          </p:cNvSpPr>
          <p:nvPr/>
        </p:nvSpPr>
        <p:spPr bwMode="auto">
          <a:xfrm>
            <a:off x="2102556" y="3227831"/>
            <a:ext cx="3040554" cy="1922758"/>
          </a:xfrm>
          <a:custGeom>
            <a:avLst/>
            <a:gdLst>
              <a:gd name="T0" fmla="*/ 0 w 1668"/>
              <a:gd name="T1" fmla="*/ 2147483647 h 710"/>
              <a:gd name="T2" fmla="*/ 2147483647 w 1668"/>
              <a:gd name="T3" fmla="*/ 2147483647 h 710"/>
              <a:gd name="T4" fmla="*/ 2147483647 w 1668"/>
              <a:gd name="T5" fmla="*/ 0 h 710"/>
              <a:gd name="T6" fmla="*/ 0 60000 65536"/>
              <a:gd name="T7" fmla="*/ 0 60000 65536"/>
              <a:gd name="T8" fmla="*/ 0 60000 65536"/>
              <a:gd name="T9" fmla="*/ 0 w 1668"/>
              <a:gd name="T10" fmla="*/ 0 h 710"/>
              <a:gd name="T11" fmla="*/ 1668 w 1668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8" h="710">
                <a:moveTo>
                  <a:pt x="0" y="710"/>
                </a:moveTo>
                <a:lnTo>
                  <a:pt x="1126" y="148"/>
                </a:lnTo>
                <a:lnTo>
                  <a:pt x="1668" y="0"/>
                </a:lnTo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2" name="Freeform 168"/>
          <p:cNvSpPr>
            <a:spLocks/>
          </p:cNvSpPr>
          <p:nvPr/>
        </p:nvSpPr>
        <p:spPr bwMode="auto">
          <a:xfrm>
            <a:off x="4417606" y="3887443"/>
            <a:ext cx="144000" cy="144000"/>
          </a:xfrm>
          <a:custGeom>
            <a:avLst/>
            <a:gdLst>
              <a:gd name="T0" fmla="*/ 0 w 56"/>
              <a:gd name="T1" fmla="*/ 2147483647 h 58"/>
              <a:gd name="T2" fmla="*/ 0 w 56"/>
              <a:gd name="T3" fmla="*/ 2147483647 h 58"/>
              <a:gd name="T4" fmla="*/ 2147483647 w 56"/>
              <a:gd name="T5" fmla="*/ 2147483647 h 58"/>
              <a:gd name="T6" fmla="*/ 2147483647 w 56"/>
              <a:gd name="T7" fmla="*/ 2147483647 h 58"/>
              <a:gd name="T8" fmla="*/ 2147483647 w 56"/>
              <a:gd name="T9" fmla="*/ 2147483647 h 58"/>
              <a:gd name="T10" fmla="*/ 2147483647 w 56"/>
              <a:gd name="T11" fmla="*/ 2147483647 h 58"/>
              <a:gd name="T12" fmla="*/ 2147483647 w 56"/>
              <a:gd name="T13" fmla="*/ 2147483647 h 58"/>
              <a:gd name="T14" fmla="*/ 2147483647 w 56"/>
              <a:gd name="T15" fmla="*/ 2147483647 h 58"/>
              <a:gd name="T16" fmla="*/ 2147483647 w 56"/>
              <a:gd name="T17" fmla="*/ 2147483647 h 58"/>
              <a:gd name="T18" fmla="*/ 2147483647 w 56"/>
              <a:gd name="T19" fmla="*/ 2147483647 h 58"/>
              <a:gd name="T20" fmla="*/ 2147483647 w 56"/>
              <a:gd name="T21" fmla="*/ 2147483647 h 58"/>
              <a:gd name="T22" fmla="*/ 2147483647 w 56"/>
              <a:gd name="T23" fmla="*/ 2147483647 h 58"/>
              <a:gd name="T24" fmla="*/ 2147483647 w 56"/>
              <a:gd name="T25" fmla="*/ 2147483647 h 58"/>
              <a:gd name="T26" fmla="*/ 2147483647 w 56"/>
              <a:gd name="T27" fmla="*/ 2147483647 h 58"/>
              <a:gd name="T28" fmla="*/ 2147483647 w 56"/>
              <a:gd name="T29" fmla="*/ 2147483647 h 58"/>
              <a:gd name="T30" fmla="*/ 2147483647 w 56"/>
              <a:gd name="T31" fmla="*/ 0 h 58"/>
              <a:gd name="T32" fmla="*/ 2147483647 w 56"/>
              <a:gd name="T33" fmla="*/ 0 h 58"/>
              <a:gd name="T34" fmla="*/ 2147483647 w 56"/>
              <a:gd name="T35" fmla="*/ 2147483647 h 58"/>
              <a:gd name="T36" fmla="*/ 2147483647 w 56"/>
              <a:gd name="T37" fmla="*/ 2147483647 h 58"/>
              <a:gd name="T38" fmla="*/ 2147483647 w 56"/>
              <a:gd name="T39" fmla="*/ 2147483647 h 58"/>
              <a:gd name="T40" fmla="*/ 0 w 56"/>
              <a:gd name="T41" fmla="*/ 2147483647 h 58"/>
              <a:gd name="T42" fmla="*/ 0 w 56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8"/>
              <a:gd name="T68" fmla="*/ 56 w 56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8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50"/>
                </a:lnTo>
                <a:lnTo>
                  <a:pt x="18" y="56"/>
                </a:lnTo>
                <a:lnTo>
                  <a:pt x="28" y="58"/>
                </a:lnTo>
                <a:lnTo>
                  <a:pt x="40" y="56"/>
                </a:lnTo>
                <a:lnTo>
                  <a:pt x="48" y="50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3" name="Freeform 169"/>
          <p:cNvSpPr>
            <a:spLocks/>
          </p:cNvSpPr>
          <p:nvPr/>
        </p:nvSpPr>
        <p:spPr bwMode="auto">
          <a:xfrm>
            <a:off x="2047869" y="2560207"/>
            <a:ext cx="144000" cy="144000"/>
          </a:xfrm>
          <a:custGeom>
            <a:avLst/>
            <a:gdLst>
              <a:gd name="T0" fmla="*/ 0 w 56"/>
              <a:gd name="T1" fmla="*/ 2147483647 h 58"/>
              <a:gd name="T2" fmla="*/ 0 w 56"/>
              <a:gd name="T3" fmla="*/ 2147483647 h 58"/>
              <a:gd name="T4" fmla="*/ 2147483647 w 56"/>
              <a:gd name="T5" fmla="*/ 2147483647 h 58"/>
              <a:gd name="T6" fmla="*/ 2147483647 w 56"/>
              <a:gd name="T7" fmla="*/ 2147483647 h 58"/>
              <a:gd name="T8" fmla="*/ 2147483647 w 56"/>
              <a:gd name="T9" fmla="*/ 2147483647 h 58"/>
              <a:gd name="T10" fmla="*/ 2147483647 w 56"/>
              <a:gd name="T11" fmla="*/ 2147483647 h 58"/>
              <a:gd name="T12" fmla="*/ 2147483647 w 56"/>
              <a:gd name="T13" fmla="*/ 2147483647 h 58"/>
              <a:gd name="T14" fmla="*/ 2147483647 w 56"/>
              <a:gd name="T15" fmla="*/ 2147483647 h 58"/>
              <a:gd name="T16" fmla="*/ 2147483647 w 56"/>
              <a:gd name="T17" fmla="*/ 2147483647 h 58"/>
              <a:gd name="T18" fmla="*/ 2147483647 w 56"/>
              <a:gd name="T19" fmla="*/ 2147483647 h 58"/>
              <a:gd name="T20" fmla="*/ 2147483647 w 56"/>
              <a:gd name="T21" fmla="*/ 2147483647 h 58"/>
              <a:gd name="T22" fmla="*/ 2147483647 w 56"/>
              <a:gd name="T23" fmla="*/ 2147483647 h 58"/>
              <a:gd name="T24" fmla="*/ 2147483647 w 56"/>
              <a:gd name="T25" fmla="*/ 2147483647 h 58"/>
              <a:gd name="T26" fmla="*/ 2147483647 w 56"/>
              <a:gd name="T27" fmla="*/ 2147483647 h 58"/>
              <a:gd name="T28" fmla="*/ 2147483647 w 56"/>
              <a:gd name="T29" fmla="*/ 2147483647 h 58"/>
              <a:gd name="T30" fmla="*/ 2147483647 w 56"/>
              <a:gd name="T31" fmla="*/ 0 h 58"/>
              <a:gd name="T32" fmla="*/ 2147483647 w 56"/>
              <a:gd name="T33" fmla="*/ 0 h 58"/>
              <a:gd name="T34" fmla="*/ 2147483647 w 56"/>
              <a:gd name="T35" fmla="*/ 2147483647 h 58"/>
              <a:gd name="T36" fmla="*/ 2147483647 w 56"/>
              <a:gd name="T37" fmla="*/ 2147483647 h 58"/>
              <a:gd name="T38" fmla="*/ 2147483647 w 56"/>
              <a:gd name="T39" fmla="*/ 2147483647 h 58"/>
              <a:gd name="T40" fmla="*/ 0 w 56"/>
              <a:gd name="T41" fmla="*/ 2147483647 h 58"/>
              <a:gd name="T42" fmla="*/ 0 w 56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8"/>
              <a:gd name="T68" fmla="*/ 56 w 56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8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8" y="54"/>
                </a:lnTo>
                <a:lnTo>
                  <a:pt x="28" y="58"/>
                </a:lnTo>
                <a:lnTo>
                  <a:pt x="40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4" name="Freeform 170"/>
          <p:cNvSpPr>
            <a:spLocks/>
          </p:cNvSpPr>
          <p:nvPr/>
        </p:nvSpPr>
        <p:spPr bwMode="auto">
          <a:xfrm>
            <a:off x="6659741" y="4045003"/>
            <a:ext cx="144000" cy="144000"/>
          </a:xfrm>
          <a:custGeom>
            <a:avLst/>
            <a:gdLst>
              <a:gd name="T0" fmla="*/ 0 w 58"/>
              <a:gd name="T1" fmla="*/ 2147483647 h 56"/>
              <a:gd name="T2" fmla="*/ 0 w 58"/>
              <a:gd name="T3" fmla="*/ 2147483647 h 56"/>
              <a:gd name="T4" fmla="*/ 2147483647 w 58"/>
              <a:gd name="T5" fmla="*/ 2147483647 h 56"/>
              <a:gd name="T6" fmla="*/ 2147483647 w 58"/>
              <a:gd name="T7" fmla="*/ 2147483647 h 56"/>
              <a:gd name="T8" fmla="*/ 2147483647 w 58"/>
              <a:gd name="T9" fmla="*/ 2147483647 h 56"/>
              <a:gd name="T10" fmla="*/ 2147483647 w 58"/>
              <a:gd name="T11" fmla="*/ 2147483647 h 56"/>
              <a:gd name="T12" fmla="*/ 2147483647 w 58"/>
              <a:gd name="T13" fmla="*/ 2147483647 h 56"/>
              <a:gd name="T14" fmla="*/ 2147483647 w 58"/>
              <a:gd name="T15" fmla="*/ 2147483647 h 56"/>
              <a:gd name="T16" fmla="*/ 2147483647 w 58"/>
              <a:gd name="T17" fmla="*/ 2147483647 h 56"/>
              <a:gd name="T18" fmla="*/ 2147483647 w 58"/>
              <a:gd name="T19" fmla="*/ 2147483647 h 56"/>
              <a:gd name="T20" fmla="*/ 2147483647 w 58"/>
              <a:gd name="T21" fmla="*/ 2147483647 h 56"/>
              <a:gd name="T22" fmla="*/ 2147483647 w 58"/>
              <a:gd name="T23" fmla="*/ 2147483647 h 56"/>
              <a:gd name="T24" fmla="*/ 2147483647 w 58"/>
              <a:gd name="T25" fmla="*/ 2147483647 h 56"/>
              <a:gd name="T26" fmla="*/ 2147483647 w 58"/>
              <a:gd name="T27" fmla="*/ 2147483647 h 56"/>
              <a:gd name="T28" fmla="*/ 2147483647 w 58"/>
              <a:gd name="T29" fmla="*/ 2147483647 h 56"/>
              <a:gd name="T30" fmla="*/ 2147483647 w 58"/>
              <a:gd name="T31" fmla="*/ 0 h 56"/>
              <a:gd name="T32" fmla="*/ 2147483647 w 58"/>
              <a:gd name="T33" fmla="*/ 0 h 56"/>
              <a:gd name="T34" fmla="*/ 2147483647 w 58"/>
              <a:gd name="T35" fmla="*/ 2147483647 h 56"/>
              <a:gd name="T36" fmla="*/ 2147483647 w 58"/>
              <a:gd name="T37" fmla="*/ 2147483647 h 56"/>
              <a:gd name="T38" fmla="*/ 2147483647 w 58"/>
              <a:gd name="T39" fmla="*/ 2147483647 h 56"/>
              <a:gd name="T40" fmla="*/ 0 w 58"/>
              <a:gd name="T41" fmla="*/ 2147483647 h 56"/>
              <a:gd name="T42" fmla="*/ 0 w 58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8"/>
              <a:gd name="T67" fmla="*/ 0 h 56"/>
              <a:gd name="T68" fmla="*/ 58 w 58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8" h="56">
                <a:moveTo>
                  <a:pt x="0" y="28"/>
                </a:moveTo>
                <a:lnTo>
                  <a:pt x="0" y="28"/>
                </a:lnTo>
                <a:lnTo>
                  <a:pt x="2" y="38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6" y="38"/>
                </a:lnTo>
                <a:lnTo>
                  <a:pt x="58" y="28"/>
                </a:lnTo>
                <a:lnTo>
                  <a:pt x="56" y="16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5" name="Freeform 171"/>
          <p:cNvSpPr>
            <a:spLocks/>
          </p:cNvSpPr>
          <p:nvPr/>
        </p:nvSpPr>
        <p:spPr bwMode="auto">
          <a:xfrm>
            <a:off x="6980567" y="4464271"/>
            <a:ext cx="144000" cy="144000"/>
          </a:xfrm>
          <a:custGeom>
            <a:avLst/>
            <a:gdLst>
              <a:gd name="T0" fmla="*/ 0 w 58"/>
              <a:gd name="T1" fmla="*/ 2147483647 h 56"/>
              <a:gd name="T2" fmla="*/ 0 w 58"/>
              <a:gd name="T3" fmla="*/ 2147483647 h 56"/>
              <a:gd name="T4" fmla="*/ 2147483647 w 58"/>
              <a:gd name="T5" fmla="*/ 2147483647 h 56"/>
              <a:gd name="T6" fmla="*/ 2147483647 w 58"/>
              <a:gd name="T7" fmla="*/ 2147483647 h 56"/>
              <a:gd name="T8" fmla="*/ 2147483647 w 58"/>
              <a:gd name="T9" fmla="*/ 2147483647 h 56"/>
              <a:gd name="T10" fmla="*/ 2147483647 w 58"/>
              <a:gd name="T11" fmla="*/ 2147483647 h 56"/>
              <a:gd name="T12" fmla="*/ 2147483647 w 58"/>
              <a:gd name="T13" fmla="*/ 2147483647 h 56"/>
              <a:gd name="T14" fmla="*/ 2147483647 w 58"/>
              <a:gd name="T15" fmla="*/ 2147483647 h 56"/>
              <a:gd name="T16" fmla="*/ 2147483647 w 58"/>
              <a:gd name="T17" fmla="*/ 2147483647 h 56"/>
              <a:gd name="T18" fmla="*/ 2147483647 w 58"/>
              <a:gd name="T19" fmla="*/ 2147483647 h 56"/>
              <a:gd name="T20" fmla="*/ 2147483647 w 58"/>
              <a:gd name="T21" fmla="*/ 2147483647 h 56"/>
              <a:gd name="T22" fmla="*/ 2147483647 w 58"/>
              <a:gd name="T23" fmla="*/ 2147483647 h 56"/>
              <a:gd name="T24" fmla="*/ 2147483647 w 58"/>
              <a:gd name="T25" fmla="*/ 2147483647 h 56"/>
              <a:gd name="T26" fmla="*/ 2147483647 w 58"/>
              <a:gd name="T27" fmla="*/ 2147483647 h 56"/>
              <a:gd name="T28" fmla="*/ 2147483647 w 58"/>
              <a:gd name="T29" fmla="*/ 2147483647 h 56"/>
              <a:gd name="T30" fmla="*/ 2147483647 w 58"/>
              <a:gd name="T31" fmla="*/ 0 h 56"/>
              <a:gd name="T32" fmla="*/ 2147483647 w 58"/>
              <a:gd name="T33" fmla="*/ 0 h 56"/>
              <a:gd name="T34" fmla="*/ 2147483647 w 58"/>
              <a:gd name="T35" fmla="*/ 2147483647 h 56"/>
              <a:gd name="T36" fmla="*/ 2147483647 w 58"/>
              <a:gd name="T37" fmla="*/ 2147483647 h 56"/>
              <a:gd name="T38" fmla="*/ 2147483647 w 58"/>
              <a:gd name="T39" fmla="*/ 2147483647 h 56"/>
              <a:gd name="T40" fmla="*/ 0 w 58"/>
              <a:gd name="T41" fmla="*/ 2147483647 h 56"/>
              <a:gd name="T42" fmla="*/ 0 w 58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8"/>
              <a:gd name="T67" fmla="*/ 0 h 56"/>
              <a:gd name="T68" fmla="*/ 58 w 58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8" h="56">
                <a:moveTo>
                  <a:pt x="0" y="28"/>
                </a:moveTo>
                <a:lnTo>
                  <a:pt x="0" y="28"/>
                </a:lnTo>
                <a:lnTo>
                  <a:pt x="2" y="38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38"/>
                </a:lnTo>
                <a:lnTo>
                  <a:pt x="58" y="28"/>
                </a:lnTo>
                <a:lnTo>
                  <a:pt x="54" y="16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6" name="Freeform 172"/>
          <p:cNvSpPr>
            <a:spLocks/>
          </p:cNvSpPr>
          <p:nvPr/>
        </p:nvSpPr>
        <p:spPr bwMode="auto">
          <a:xfrm>
            <a:off x="7301393" y="4744674"/>
            <a:ext cx="144000" cy="144000"/>
          </a:xfrm>
          <a:custGeom>
            <a:avLst/>
            <a:gdLst>
              <a:gd name="T0" fmla="*/ 0 w 58"/>
              <a:gd name="T1" fmla="*/ 2147483647 h 56"/>
              <a:gd name="T2" fmla="*/ 0 w 58"/>
              <a:gd name="T3" fmla="*/ 2147483647 h 56"/>
              <a:gd name="T4" fmla="*/ 2147483647 w 58"/>
              <a:gd name="T5" fmla="*/ 2147483647 h 56"/>
              <a:gd name="T6" fmla="*/ 2147483647 w 58"/>
              <a:gd name="T7" fmla="*/ 2147483647 h 56"/>
              <a:gd name="T8" fmla="*/ 2147483647 w 58"/>
              <a:gd name="T9" fmla="*/ 2147483647 h 56"/>
              <a:gd name="T10" fmla="*/ 2147483647 w 58"/>
              <a:gd name="T11" fmla="*/ 2147483647 h 56"/>
              <a:gd name="T12" fmla="*/ 2147483647 w 58"/>
              <a:gd name="T13" fmla="*/ 2147483647 h 56"/>
              <a:gd name="T14" fmla="*/ 2147483647 w 58"/>
              <a:gd name="T15" fmla="*/ 2147483647 h 56"/>
              <a:gd name="T16" fmla="*/ 2147483647 w 58"/>
              <a:gd name="T17" fmla="*/ 2147483647 h 56"/>
              <a:gd name="T18" fmla="*/ 2147483647 w 58"/>
              <a:gd name="T19" fmla="*/ 2147483647 h 56"/>
              <a:gd name="T20" fmla="*/ 2147483647 w 58"/>
              <a:gd name="T21" fmla="*/ 2147483647 h 56"/>
              <a:gd name="T22" fmla="*/ 2147483647 w 58"/>
              <a:gd name="T23" fmla="*/ 2147483647 h 56"/>
              <a:gd name="T24" fmla="*/ 2147483647 w 58"/>
              <a:gd name="T25" fmla="*/ 2147483647 h 56"/>
              <a:gd name="T26" fmla="*/ 2147483647 w 58"/>
              <a:gd name="T27" fmla="*/ 2147483647 h 56"/>
              <a:gd name="T28" fmla="*/ 2147483647 w 58"/>
              <a:gd name="T29" fmla="*/ 2147483647 h 56"/>
              <a:gd name="T30" fmla="*/ 2147483647 w 58"/>
              <a:gd name="T31" fmla="*/ 0 h 56"/>
              <a:gd name="T32" fmla="*/ 2147483647 w 58"/>
              <a:gd name="T33" fmla="*/ 0 h 56"/>
              <a:gd name="T34" fmla="*/ 2147483647 w 58"/>
              <a:gd name="T35" fmla="*/ 2147483647 h 56"/>
              <a:gd name="T36" fmla="*/ 2147483647 w 58"/>
              <a:gd name="T37" fmla="*/ 2147483647 h 56"/>
              <a:gd name="T38" fmla="*/ 2147483647 w 58"/>
              <a:gd name="T39" fmla="*/ 2147483647 h 56"/>
              <a:gd name="T40" fmla="*/ 0 w 58"/>
              <a:gd name="T41" fmla="*/ 2147483647 h 56"/>
              <a:gd name="T42" fmla="*/ 0 w 58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8"/>
              <a:gd name="T67" fmla="*/ 0 h 56"/>
              <a:gd name="T68" fmla="*/ 58 w 58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8" h="56">
                <a:moveTo>
                  <a:pt x="0" y="28"/>
                </a:moveTo>
                <a:lnTo>
                  <a:pt x="0" y="28"/>
                </a:lnTo>
                <a:lnTo>
                  <a:pt x="2" y="38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38"/>
                </a:lnTo>
                <a:lnTo>
                  <a:pt x="58" y="28"/>
                </a:lnTo>
                <a:lnTo>
                  <a:pt x="54" y="16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7" name="Freeform 173"/>
          <p:cNvSpPr>
            <a:spLocks/>
          </p:cNvSpPr>
          <p:nvPr/>
        </p:nvSpPr>
        <p:spPr bwMode="auto">
          <a:xfrm>
            <a:off x="7629510" y="4886209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8" name="Freeform 174"/>
          <p:cNvSpPr>
            <a:spLocks/>
          </p:cNvSpPr>
          <p:nvPr/>
        </p:nvSpPr>
        <p:spPr bwMode="auto">
          <a:xfrm>
            <a:off x="7950336" y="4982347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69" name="Freeform 175"/>
          <p:cNvSpPr>
            <a:spLocks/>
          </p:cNvSpPr>
          <p:nvPr/>
        </p:nvSpPr>
        <p:spPr bwMode="auto">
          <a:xfrm>
            <a:off x="2047869" y="5145248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6" y="54"/>
                </a:lnTo>
                <a:lnTo>
                  <a:pt x="28" y="56"/>
                </a:lnTo>
                <a:lnTo>
                  <a:pt x="38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6"/>
                </a:lnTo>
                <a:lnTo>
                  <a:pt x="48" y="8"/>
                </a:lnTo>
                <a:lnTo>
                  <a:pt x="38" y="2"/>
                </a:lnTo>
                <a:lnTo>
                  <a:pt x="28" y="0"/>
                </a:lnTo>
                <a:lnTo>
                  <a:pt x="16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70" name="Freeform 176"/>
          <p:cNvSpPr>
            <a:spLocks/>
          </p:cNvSpPr>
          <p:nvPr/>
        </p:nvSpPr>
        <p:spPr bwMode="auto">
          <a:xfrm>
            <a:off x="2035169" y="5052433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38"/>
                </a:lnTo>
                <a:lnTo>
                  <a:pt x="8" y="48"/>
                </a:lnTo>
                <a:lnTo>
                  <a:pt x="16" y="54"/>
                </a:lnTo>
                <a:lnTo>
                  <a:pt x="28" y="56"/>
                </a:lnTo>
                <a:lnTo>
                  <a:pt x="38" y="54"/>
                </a:lnTo>
                <a:lnTo>
                  <a:pt x="48" y="48"/>
                </a:lnTo>
                <a:lnTo>
                  <a:pt x="54" y="38"/>
                </a:lnTo>
                <a:lnTo>
                  <a:pt x="56" y="28"/>
                </a:lnTo>
                <a:lnTo>
                  <a:pt x="54" y="16"/>
                </a:lnTo>
                <a:lnTo>
                  <a:pt x="48" y="8"/>
                </a:lnTo>
                <a:lnTo>
                  <a:pt x="38" y="2"/>
                </a:lnTo>
                <a:lnTo>
                  <a:pt x="28" y="0"/>
                </a:lnTo>
                <a:lnTo>
                  <a:pt x="16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71" name="Freeform 177"/>
          <p:cNvSpPr>
            <a:spLocks/>
          </p:cNvSpPr>
          <p:nvPr/>
        </p:nvSpPr>
        <p:spPr bwMode="auto">
          <a:xfrm>
            <a:off x="4084080" y="3532919"/>
            <a:ext cx="144000" cy="144000"/>
          </a:xfrm>
          <a:custGeom>
            <a:avLst/>
            <a:gdLst>
              <a:gd name="T0" fmla="*/ 0 w 56"/>
              <a:gd name="T1" fmla="*/ 2147483647 h 58"/>
              <a:gd name="T2" fmla="*/ 0 w 56"/>
              <a:gd name="T3" fmla="*/ 2147483647 h 58"/>
              <a:gd name="T4" fmla="*/ 2147483647 w 56"/>
              <a:gd name="T5" fmla="*/ 2147483647 h 58"/>
              <a:gd name="T6" fmla="*/ 2147483647 w 56"/>
              <a:gd name="T7" fmla="*/ 2147483647 h 58"/>
              <a:gd name="T8" fmla="*/ 2147483647 w 56"/>
              <a:gd name="T9" fmla="*/ 2147483647 h 58"/>
              <a:gd name="T10" fmla="*/ 2147483647 w 56"/>
              <a:gd name="T11" fmla="*/ 2147483647 h 58"/>
              <a:gd name="T12" fmla="*/ 2147483647 w 56"/>
              <a:gd name="T13" fmla="*/ 2147483647 h 58"/>
              <a:gd name="T14" fmla="*/ 2147483647 w 56"/>
              <a:gd name="T15" fmla="*/ 2147483647 h 58"/>
              <a:gd name="T16" fmla="*/ 2147483647 w 56"/>
              <a:gd name="T17" fmla="*/ 2147483647 h 58"/>
              <a:gd name="T18" fmla="*/ 2147483647 w 56"/>
              <a:gd name="T19" fmla="*/ 2147483647 h 58"/>
              <a:gd name="T20" fmla="*/ 2147483647 w 56"/>
              <a:gd name="T21" fmla="*/ 2147483647 h 58"/>
              <a:gd name="T22" fmla="*/ 2147483647 w 56"/>
              <a:gd name="T23" fmla="*/ 2147483647 h 58"/>
              <a:gd name="T24" fmla="*/ 2147483647 w 56"/>
              <a:gd name="T25" fmla="*/ 2147483647 h 58"/>
              <a:gd name="T26" fmla="*/ 2147483647 w 56"/>
              <a:gd name="T27" fmla="*/ 2147483647 h 58"/>
              <a:gd name="T28" fmla="*/ 2147483647 w 56"/>
              <a:gd name="T29" fmla="*/ 2147483647 h 58"/>
              <a:gd name="T30" fmla="*/ 2147483647 w 56"/>
              <a:gd name="T31" fmla="*/ 0 h 58"/>
              <a:gd name="T32" fmla="*/ 2147483647 w 56"/>
              <a:gd name="T33" fmla="*/ 0 h 58"/>
              <a:gd name="T34" fmla="*/ 2147483647 w 56"/>
              <a:gd name="T35" fmla="*/ 2147483647 h 58"/>
              <a:gd name="T36" fmla="*/ 2147483647 w 56"/>
              <a:gd name="T37" fmla="*/ 2147483647 h 58"/>
              <a:gd name="T38" fmla="*/ 2147483647 w 56"/>
              <a:gd name="T39" fmla="*/ 2147483647 h 58"/>
              <a:gd name="T40" fmla="*/ 0 w 56"/>
              <a:gd name="T41" fmla="*/ 2147483647 h 58"/>
              <a:gd name="T42" fmla="*/ 0 w 56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8"/>
              <a:gd name="T68" fmla="*/ 56 w 56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8">
                <a:moveTo>
                  <a:pt x="0" y="30"/>
                </a:moveTo>
                <a:lnTo>
                  <a:pt x="0" y="30"/>
                </a:lnTo>
                <a:lnTo>
                  <a:pt x="2" y="40"/>
                </a:lnTo>
                <a:lnTo>
                  <a:pt x="8" y="50"/>
                </a:lnTo>
                <a:lnTo>
                  <a:pt x="16" y="56"/>
                </a:lnTo>
                <a:lnTo>
                  <a:pt x="28" y="58"/>
                </a:lnTo>
                <a:lnTo>
                  <a:pt x="38" y="56"/>
                </a:lnTo>
                <a:lnTo>
                  <a:pt x="48" y="50"/>
                </a:lnTo>
                <a:lnTo>
                  <a:pt x="54" y="40"/>
                </a:lnTo>
                <a:lnTo>
                  <a:pt x="56" y="30"/>
                </a:lnTo>
                <a:lnTo>
                  <a:pt x="54" y="18"/>
                </a:lnTo>
                <a:lnTo>
                  <a:pt x="48" y="10"/>
                </a:lnTo>
                <a:lnTo>
                  <a:pt x="38" y="4"/>
                </a:lnTo>
                <a:lnTo>
                  <a:pt x="28" y="0"/>
                </a:lnTo>
                <a:lnTo>
                  <a:pt x="16" y="4"/>
                </a:lnTo>
                <a:lnTo>
                  <a:pt x="8" y="10"/>
                </a:lnTo>
                <a:lnTo>
                  <a:pt x="2" y="18"/>
                </a:lnTo>
                <a:lnTo>
                  <a:pt x="0" y="30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72" name="Freeform 178"/>
          <p:cNvSpPr>
            <a:spLocks/>
          </p:cNvSpPr>
          <p:nvPr/>
        </p:nvSpPr>
        <p:spPr bwMode="auto">
          <a:xfrm>
            <a:off x="5072078" y="3137686"/>
            <a:ext cx="144000" cy="144000"/>
          </a:xfrm>
          <a:custGeom>
            <a:avLst/>
            <a:gdLst>
              <a:gd name="T0" fmla="*/ 0 w 56"/>
              <a:gd name="T1" fmla="*/ 2147483647 h 58"/>
              <a:gd name="T2" fmla="*/ 0 w 56"/>
              <a:gd name="T3" fmla="*/ 2147483647 h 58"/>
              <a:gd name="T4" fmla="*/ 2147483647 w 56"/>
              <a:gd name="T5" fmla="*/ 2147483647 h 58"/>
              <a:gd name="T6" fmla="*/ 2147483647 w 56"/>
              <a:gd name="T7" fmla="*/ 2147483647 h 58"/>
              <a:gd name="T8" fmla="*/ 2147483647 w 56"/>
              <a:gd name="T9" fmla="*/ 2147483647 h 58"/>
              <a:gd name="T10" fmla="*/ 2147483647 w 56"/>
              <a:gd name="T11" fmla="*/ 2147483647 h 58"/>
              <a:gd name="T12" fmla="*/ 2147483647 w 56"/>
              <a:gd name="T13" fmla="*/ 2147483647 h 58"/>
              <a:gd name="T14" fmla="*/ 2147483647 w 56"/>
              <a:gd name="T15" fmla="*/ 2147483647 h 58"/>
              <a:gd name="T16" fmla="*/ 2147483647 w 56"/>
              <a:gd name="T17" fmla="*/ 2147483647 h 58"/>
              <a:gd name="T18" fmla="*/ 2147483647 w 56"/>
              <a:gd name="T19" fmla="*/ 2147483647 h 58"/>
              <a:gd name="T20" fmla="*/ 2147483647 w 56"/>
              <a:gd name="T21" fmla="*/ 2147483647 h 58"/>
              <a:gd name="T22" fmla="*/ 2147483647 w 56"/>
              <a:gd name="T23" fmla="*/ 2147483647 h 58"/>
              <a:gd name="T24" fmla="*/ 2147483647 w 56"/>
              <a:gd name="T25" fmla="*/ 2147483647 h 58"/>
              <a:gd name="T26" fmla="*/ 2147483647 w 56"/>
              <a:gd name="T27" fmla="*/ 2147483647 h 58"/>
              <a:gd name="T28" fmla="*/ 2147483647 w 56"/>
              <a:gd name="T29" fmla="*/ 2147483647 h 58"/>
              <a:gd name="T30" fmla="*/ 2147483647 w 56"/>
              <a:gd name="T31" fmla="*/ 0 h 58"/>
              <a:gd name="T32" fmla="*/ 2147483647 w 56"/>
              <a:gd name="T33" fmla="*/ 0 h 58"/>
              <a:gd name="T34" fmla="*/ 2147483647 w 56"/>
              <a:gd name="T35" fmla="*/ 2147483647 h 58"/>
              <a:gd name="T36" fmla="*/ 2147483647 w 56"/>
              <a:gd name="T37" fmla="*/ 2147483647 h 58"/>
              <a:gd name="T38" fmla="*/ 2147483647 w 56"/>
              <a:gd name="T39" fmla="*/ 2147483647 h 58"/>
              <a:gd name="T40" fmla="*/ 0 w 56"/>
              <a:gd name="T41" fmla="*/ 2147483647 h 58"/>
              <a:gd name="T42" fmla="*/ 0 w 56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8"/>
              <a:gd name="T68" fmla="*/ 56 w 56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8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8" y="54"/>
                </a:lnTo>
                <a:lnTo>
                  <a:pt x="28" y="58"/>
                </a:lnTo>
                <a:lnTo>
                  <a:pt x="40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73" name="Freeform 179"/>
          <p:cNvSpPr>
            <a:spLocks/>
          </p:cNvSpPr>
          <p:nvPr/>
        </p:nvSpPr>
        <p:spPr bwMode="auto">
          <a:xfrm>
            <a:off x="5396550" y="3778605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38"/>
                </a:lnTo>
                <a:lnTo>
                  <a:pt x="8" y="48"/>
                </a:lnTo>
                <a:lnTo>
                  <a:pt x="16" y="54"/>
                </a:lnTo>
                <a:lnTo>
                  <a:pt x="28" y="56"/>
                </a:lnTo>
                <a:lnTo>
                  <a:pt x="38" y="54"/>
                </a:lnTo>
                <a:lnTo>
                  <a:pt x="48" y="48"/>
                </a:lnTo>
                <a:lnTo>
                  <a:pt x="54" y="38"/>
                </a:lnTo>
                <a:lnTo>
                  <a:pt x="56" y="28"/>
                </a:lnTo>
                <a:lnTo>
                  <a:pt x="54" y="16"/>
                </a:lnTo>
                <a:lnTo>
                  <a:pt x="48" y="8"/>
                </a:lnTo>
                <a:lnTo>
                  <a:pt x="38" y="2"/>
                </a:lnTo>
                <a:lnTo>
                  <a:pt x="28" y="0"/>
                </a:lnTo>
                <a:lnTo>
                  <a:pt x="16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74" name="Freeform 180"/>
          <p:cNvSpPr>
            <a:spLocks/>
          </p:cNvSpPr>
          <p:nvPr/>
        </p:nvSpPr>
        <p:spPr bwMode="auto">
          <a:xfrm>
            <a:off x="5710084" y="4243272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75" name="Freeform 181"/>
          <p:cNvSpPr>
            <a:spLocks/>
          </p:cNvSpPr>
          <p:nvPr/>
        </p:nvSpPr>
        <p:spPr bwMode="auto">
          <a:xfrm>
            <a:off x="6030910" y="4574413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76" name="Freeform 182"/>
          <p:cNvSpPr>
            <a:spLocks/>
          </p:cNvSpPr>
          <p:nvPr/>
        </p:nvSpPr>
        <p:spPr bwMode="auto">
          <a:xfrm>
            <a:off x="6362673" y="4790725"/>
            <a:ext cx="144000" cy="144000"/>
          </a:xfrm>
          <a:custGeom>
            <a:avLst/>
            <a:gdLst>
              <a:gd name="T0" fmla="*/ 0 w 58"/>
              <a:gd name="T1" fmla="*/ 2147483647 h 58"/>
              <a:gd name="T2" fmla="*/ 0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2147483647 w 58"/>
              <a:gd name="T9" fmla="*/ 2147483647 h 58"/>
              <a:gd name="T10" fmla="*/ 2147483647 w 58"/>
              <a:gd name="T11" fmla="*/ 2147483647 h 58"/>
              <a:gd name="T12" fmla="*/ 2147483647 w 58"/>
              <a:gd name="T13" fmla="*/ 2147483647 h 58"/>
              <a:gd name="T14" fmla="*/ 2147483647 w 58"/>
              <a:gd name="T15" fmla="*/ 2147483647 h 58"/>
              <a:gd name="T16" fmla="*/ 2147483647 w 58"/>
              <a:gd name="T17" fmla="*/ 2147483647 h 58"/>
              <a:gd name="T18" fmla="*/ 2147483647 w 58"/>
              <a:gd name="T19" fmla="*/ 2147483647 h 58"/>
              <a:gd name="T20" fmla="*/ 2147483647 w 58"/>
              <a:gd name="T21" fmla="*/ 2147483647 h 58"/>
              <a:gd name="T22" fmla="*/ 2147483647 w 58"/>
              <a:gd name="T23" fmla="*/ 2147483647 h 58"/>
              <a:gd name="T24" fmla="*/ 2147483647 w 58"/>
              <a:gd name="T25" fmla="*/ 2147483647 h 58"/>
              <a:gd name="T26" fmla="*/ 2147483647 w 58"/>
              <a:gd name="T27" fmla="*/ 2147483647 h 58"/>
              <a:gd name="T28" fmla="*/ 2147483647 w 58"/>
              <a:gd name="T29" fmla="*/ 2147483647 h 58"/>
              <a:gd name="T30" fmla="*/ 2147483647 w 58"/>
              <a:gd name="T31" fmla="*/ 0 h 58"/>
              <a:gd name="T32" fmla="*/ 2147483647 w 58"/>
              <a:gd name="T33" fmla="*/ 0 h 58"/>
              <a:gd name="T34" fmla="*/ 2147483647 w 58"/>
              <a:gd name="T35" fmla="*/ 2147483647 h 58"/>
              <a:gd name="T36" fmla="*/ 2147483647 w 58"/>
              <a:gd name="T37" fmla="*/ 2147483647 h 58"/>
              <a:gd name="T38" fmla="*/ 2147483647 w 58"/>
              <a:gd name="T39" fmla="*/ 2147483647 h 58"/>
              <a:gd name="T40" fmla="*/ 0 w 58"/>
              <a:gd name="T41" fmla="*/ 2147483647 h 58"/>
              <a:gd name="T42" fmla="*/ 0 w 58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8"/>
              <a:gd name="T67" fmla="*/ 0 h 58"/>
              <a:gd name="T68" fmla="*/ 58 w 58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8" h="58">
                <a:moveTo>
                  <a:pt x="0" y="28"/>
                </a:moveTo>
                <a:lnTo>
                  <a:pt x="0" y="28"/>
                </a:lnTo>
                <a:lnTo>
                  <a:pt x="4" y="40"/>
                </a:lnTo>
                <a:lnTo>
                  <a:pt x="10" y="48"/>
                </a:lnTo>
                <a:lnTo>
                  <a:pt x="18" y="54"/>
                </a:lnTo>
                <a:lnTo>
                  <a:pt x="30" y="58"/>
                </a:lnTo>
                <a:lnTo>
                  <a:pt x="40" y="54"/>
                </a:lnTo>
                <a:lnTo>
                  <a:pt x="50" y="48"/>
                </a:lnTo>
                <a:lnTo>
                  <a:pt x="56" y="40"/>
                </a:lnTo>
                <a:lnTo>
                  <a:pt x="58" y="28"/>
                </a:lnTo>
                <a:lnTo>
                  <a:pt x="56" y="18"/>
                </a:lnTo>
                <a:lnTo>
                  <a:pt x="50" y="8"/>
                </a:lnTo>
                <a:lnTo>
                  <a:pt x="40" y="2"/>
                </a:lnTo>
                <a:lnTo>
                  <a:pt x="30" y="0"/>
                </a:lnTo>
                <a:lnTo>
                  <a:pt x="18" y="2"/>
                </a:lnTo>
                <a:lnTo>
                  <a:pt x="10" y="8"/>
                </a:lnTo>
                <a:lnTo>
                  <a:pt x="4" y="18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77" name="Freeform 183"/>
          <p:cNvSpPr>
            <a:spLocks/>
          </p:cNvSpPr>
          <p:nvPr/>
        </p:nvSpPr>
        <p:spPr bwMode="auto">
          <a:xfrm>
            <a:off x="6676207" y="4900214"/>
            <a:ext cx="144000" cy="144000"/>
          </a:xfrm>
          <a:custGeom>
            <a:avLst/>
            <a:gdLst>
              <a:gd name="T0" fmla="*/ 0 w 56"/>
              <a:gd name="T1" fmla="*/ 2147483647 h 58"/>
              <a:gd name="T2" fmla="*/ 0 w 56"/>
              <a:gd name="T3" fmla="*/ 2147483647 h 58"/>
              <a:gd name="T4" fmla="*/ 2147483647 w 56"/>
              <a:gd name="T5" fmla="*/ 2147483647 h 58"/>
              <a:gd name="T6" fmla="*/ 2147483647 w 56"/>
              <a:gd name="T7" fmla="*/ 2147483647 h 58"/>
              <a:gd name="T8" fmla="*/ 2147483647 w 56"/>
              <a:gd name="T9" fmla="*/ 2147483647 h 58"/>
              <a:gd name="T10" fmla="*/ 2147483647 w 56"/>
              <a:gd name="T11" fmla="*/ 2147483647 h 58"/>
              <a:gd name="T12" fmla="*/ 2147483647 w 56"/>
              <a:gd name="T13" fmla="*/ 2147483647 h 58"/>
              <a:gd name="T14" fmla="*/ 2147483647 w 56"/>
              <a:gd name="T15" fmla="*/ 2147483647 h 58"/>
              <a:gd name="T16" fmla="*/ 2147483647 w 56"/>
              <a:gd name="T17" fmla="*/ 2147483647 h 58"/>
              <a:gd name="T18" fmla="*/ 2147483647 w 56"/>
              <a:gd name="T19" fmla="*/ 2147483647 h 58"/>
              <a:gd name="T20" fmla="*/ 2147483647 w 56"/>
              <a:gd name="T21" fmla="*/ 2147483647 h 58"/>
              <a:gd name="T22" fmla="*/ 2147483647 w 56"/>
              <a:gd name="T23" fmla="*/ 2147483647 h 58"/>
              <a:gd name="T24" fmla="*/ 2147483647 w 56"/>
              <a:gd name="T25" fmla="*/ 2147483647 h 58"/>
              <a:gd name="T26" fmla="*/ 2147483647 w 56"/>
              <a:gd name="T27" fmla="*/ 2147483647 h 58"/>
              <a:gd name="T28" fmla="*/ 2147483647 w 56"/>
              <a:gd name="T29" fmla="*/ 2147483647 h 58"/>
              <a:gd name="T30" fmla="*/ 2147483647 w 56"/>
              <a:gd name="T31" fmla="*/ 0 h 58"/>
              <a:gd name="T32" fmla="*/ 2147483647 w 56"/>
              <a:gd name="T33" fmla="*/ 0 h 58"/>
              <a:gd name="T34" fmla="*/ 2147483647 w 56"/>
              <a:gd name="T35" fmla="*/ 2147483647 h 58"/>
              <a:gd name="T36" fmla="*/ 2147483647 w 56"/>
              <a:gd name="T37" fmla="*/ 2147483647 h 58"/>
              <a:gd name="T38" fmla="*/ 2147483647 w 56"/>
              <a:gd name="T39" fmla="*/ 2147483647 h 58"/>
              <a:gd name="T40" fmla="*/ 0 w 56"/>
              <a:gd name="T41" fmla="*/ 2147483647 h 58"/>
              <a:gd name="T42" fmla="*/ 0 w 56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8"/>
              <a:gd name="T68" fmla="*/ 56 w 56"/>
              <a:gd name="T69" fmla="*/ 58 h 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8">
                <a:moveTo>
                  <a:pt x="0" y="30"/>
                </a:moveTo>
                <a:lnTo>
                  <a:pt x="0" y="30"/>
                </a:lnTo>
                <a:lnTo>
                  <a:pt x="2" y="40"/>
                </a:lnTo>
                <a:lnTo>
                  <a:pt x="8" y="50"/>
                </a:lnTo>
                <a:lnTo>
                  <a:pt x="18" y="56"/>
                </a:lnTo>
                <a:lnTo>
                  <a:pt x="28" y="58"/>
                </a:lnTo>
                <a:lnTo>
                  <a:pt x="40" y="56"/>
                </a:lnTo>
                <a:lnTo>
                  <a:pt x="48" y="50"/>
                </a:lnTo>
                <a:lnTo>
                  <a:pt x="54" y="40"/>
                </a:lnTo>
                <a:lnTo>
                  <a:pt x="56" y="30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30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79" name="Freeform 185"/>
          <p:cNvSpPr>
            <a:spLocks/>
          </p:cNvSpPr>
          <p:nvPr/>
        </p:nvSpPr>
        <p:spPr bwMode="auto">
          <a:xfrm>
            <a:off x="2027878" y="2263412"/>
            <a:ext cx="144000" cy="144000"/>
          </a:xfrm>
          <a:custGeom>
            <a:avLst/>
            <a:gdLst>
              <a:gd name="T0" fmla="*/ 0 w 58"/>
              <a:gd name="T1" fmla="*/ 2147483647 h 56"/>
              <a:gd name="T2" fmla="*/ 0 w 58"/>
              <a:gd name="T3" fmla="*/ 2147483647 h 56"/>
              <a:gd name="T4" fmla="*/ 2147483647 w 58"/>
              <a:gd name="T5" fmla="*/ 2147483647 h 56"/>
              <a:gd name="T6" fmla="*/ 2147483647 w 58"/>
              <a:gd name="T7" fmla="*/ 2147483647 h 56"/>
              <a:gd name="T8" fmla="*/ 2147483647 w 58"/>
              <a:gd name="T9" fmla="*/ 2147483647 h 56"/>
              <a:gd name="T10" fmla="*/ 2147483647 w 58"/>
              <a:gd name="T11" fmla="*/ 2147483647 h 56"/>
              <a:gd name="T12" fmla="*/ 2147483647 w 58"/>
              <a:gd name="T13" fmla="*/ 2147483647 h 56"/>
              <a:gd name="T14" fmla="*/ 2147483647 w 58"/>
              <a:gd name="T15" fmla="*/ 2147483647 h 56"/>
              <a:gd name="T16" fmla="*/ 2147483647 w 58"/>
              <a:gd name="T17" fmla="*/ 2147483647 h 56"/>
              <a:gd name="T18" fmla="*/ 2147483647 w 58"/>
              <a:gd name="T19" fmla="*/ 2147483647 h 56"/>
              <a:gd name="T20" fmla="*/ 2147483647 w 58"/>
              <a:gd name="T21" fmla="*/ 2147483647 h 56"/>
              <a:gd name="T22" fmla="*/ 2147483647 w 58"/>
              <a:gd name="T23" fmla="*/ 2147483647 h 56"/>
              <a:gd name="T24" fmla="*/ 2147483647 w 58"/>
              <a:gd name="T25" fmla="*/ 2147483647 h 56"/>
              <a:gd name="T26" fmla="*/ 2147483647 w 58"/>
              <a:gd name="T27" fmla="*/ 2147483647 h 56"/>
              <a:gd name="T28" fmla="*/ 2147483647 w 58"/>
              <a:gd name="T29" fmla="*/ 2147483647 h 56"/>
              <a:gd name="T30" fmla="*/ 2147483647 w 58"/>
              <a:gd name="T31" fmla="*/ 0 h 56"/>
              <a:gd name="T32" fmla="*/ 2147483647 w 58"/>
              <a:gd name="T33" fmla="*/ 0 h 56"/>
              <a:gd name="T34" fmla="*/ 2147483647 w 58"/>
              <a:gd name="T35" fmla="*/ 2147483647 h 56"/>
              <a:gd name="T36" fmla="*/ 2147483647 w 58"/>
              <a:gd name="T37" fmla="*/ 2147483647 h 56"/>
              <a:gd name="T38" fmla="*/ 2147483647 w 58"/>
              <a:gd name="T39" fmla="*/ 2147483647 h 56"/>
              <a:gd name="T40" fmla="*/ 0 w 58"/>
              <a:gd name="T41" fmla="*/ 2147483647 h 56"/>
              <a:gd name="T42" fmla="*/ 0 w 58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8"/>
              <a:gd name="T67" fmla="*/ 0 h 56"/>
              <a:gd name="T68" fmla="*/ 58 w 58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8" h="56">
                <a:moveTo>
                  <a:pt x="0" y="28"/>
                </a:moveTo>
                <a:lnTo>
                  <a:pt x="0" y="28"/>
                </a:lnTo>
                <a:lnTo>
                  <a:pt x="4" y="40"/>
                </a:lnTo>
                <a:lnTo>
                  <a:pt x="10" y="48"/>
                </a:lnTo>
                <a:lnTo>
                  <a:pt x="18" y="54"/>
                </a:lnTo>
                <a:lnTo>
                  <a:pt x="30" y="56"/>
                </a:lnTo>
                <a:lnTo>
                  <a:pt x="40" y="54"/>
                </a:lnTo>
                <a:lnTo>
                  <a:pt x="50" y="48"/>
                </a:lnTo>
                <a:lnTo>
                  <a:pt x="56" y="40"/>
                </a:lnTo>
                <a:lnTo>
                  <a:pt x="58" y="28"/>
                </a:lnTo>
                <a:lnTo>
                  <a:pt x="56" y="18"/>
                </a:lnTo>
                <a:lnTo>
                  <a:pt x="50" y="8"/>
                </a:lnTo>
                <a:lnTo>
                  <a:pt x="40" y="2"/>
                </a:lnTo>
                <a:lnTo>
                  <a:pt x="30" y="0"/>
                </a:lnTo>
                <a:lnTo>
                  <a:pt x="18" y="2"/>
                </a:lnTo>
                <a:lnTo>
                  <a:pt x="10" y="8"/>
                </a:lnTo>
                <a:lnTo>
                  <a:pt x="4" y="18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80" name="Line 186"/>
          <p:cNvSpPr>
            <a:spLocks noChangeShapeType="1"/>
          </p:cNvSpPr>
          <p:nvPr/>
        </p:nvSpPr>
        <p:spPr bwMode="auto">
          <a:xfrm>
            <a:off x="1996829" y="2335412"/>
            <a:ext cx="3135344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81" name="Line 187"/>
          <p:cNvSpPr>
            <a:spLocks noChangeShapeType="1"/>
          </p:cNvSpPr>
          <p:nvPr/>
        </p:nvSpPr>
        <p:spPr bwMode="auto">
          <a:xfrm>
            <a:off x="2015058" y="2634981"/>
            <a:ext cx="4367607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83" name="Line 189"/>
          <p:cNvSpPr>
            <a:spLocks noChangeShapeType="1"/>
          </p:cNvSpPr>
          <p:nvPr/>
        </p:nvSpPr>
        <p:spPr bwMode="auto">
          <a:xfrm>
            <a:off x="2740562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85" name="Line 191"/>
          <p:cNvSpPr>
            <a:spLocks noChangeShapeType="1"/>
          </p:cNvSpPr>
          <p:nvPr/>
        </p:nvSpPr>
        <p:spPr bwMode="auto">
          <a:xfrm>
            <a:off x="4031157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87" name="Line 193"/>
          <p:cNvSpPr>
            <a:spLocks noChangeShapeType="1"/>
          </p:cNvSpPr>
          <p:nvPr/>
        </p:nvSpPr>
        <p:spPr bwMode="auto">
          <a:xfrm>
            <a:off x="4665517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89" name="Line 195"/>
          <p:cNvSpPr>
            <a:spLocks noChangeShapeType="1"/>
          </p:cNvSpPr>
          <p:nvPr/>
        </p:nvSpPr>
        <p:spPr bwMode="auto">
          <a:xfrm>
            <a:off x="5299877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91" name="Line 197"/>
          <p:cNvSpPr>
            <a:spLocks noChangeShapeType="1"/>
          </p:cNvSpPr>
          <p:nvPr/>
        </p:nvSpPr>
        <p:spPr bwMode="auto">
          <a:xfrm>
            <a:off x="5941529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93" name="Line 199"/>
          <p:cNvSpPr>
            <a:spLocks noChangeShapeType="1"/>
          </p:cNvSpPr>
          <p:nvPr/>
        </p:nvSpPr>
        <p:spPr bwMode="auto">
          <a:xfrm>
            <a:off x="6586826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95" name="Line 201"/>
          <p:cNvSpPr>
            <a:spLocks noChangeShapeType="1"/>
          </p:cNvSpPr>
          <p:nvPr/>
        </p:nvSpPr>
        <p:spPr bwMode="auto">
          <a:xfrm>
            <a:off x="7232124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97" name="Line 203"/>
          <p:cNvSpPr>
            <a:spLocks noChangeShapeType="1"/>
          </p:cNvSpPr>
          <p:nvPr/>
        </p:nvSpPr>
        <p:spPr bwMode="auto">
          <a:xfrm>
            <a:off x="7881067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199" name="Line 205"/>
          <p:cNvSpPr>
            <a:spLocks noChangeShapeType="1"/>
          </p:cNvSpPr>
          <p:nvPr/>
        </p:nvSpPr>
        <p:spPr bwMode="auto">
          <a:xfrm>
            <a:off x="8515427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202" name="Rectangle 208"/>
          <p:cNvSpPr>
            <a:spLocks noChangeArrowheads="1"/>
          </p:cNvSpPr>
          <p:nvPr/>
        </p:nvSpPr>
        <p:spPr bwMode="auto">
          <a:xfrm>
            <a:off x="2422279" y="5043714"/>
            <a:ext cx="171350" cy="3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†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203" name="Freeform 209"/>
          <p:cNvSpPr>
            <a:spLocks/>
          </p:cNvSpPr>
          <p:nvPr/>
        </p:nvSpPr>
        <p:spPr bwMode="auto">
          <a:xfrm>
            <a:off x="6338915" y="2560207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6" y="54"/>
                </a:lnTo>
                <a:lnTo>
                  <a:pt x="28" y="56"/>
                </a:lnTo>
                <a:lnTo>
                  <a:pt x="38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38" y="2"/>
                </a:lnTo>
                <a:lnTo>
                  <a:pt x="28" y="0"/>
                </a:lnTo>
                <a:lnTo>
                  <a:pt x="16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204" name="Freeform 210"/>
          <p:cNvSpPr>
            <a:spLocks/>
          </p:cNvSpPr>
          <p:nvPr/>
        </p:nvSpPr>
        <p:spPr bwMode="auto">
          <a:xfrm>
            <a:off x="7888358" y="2560207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207" name="Freeform 213"/>
          <p:cNvSpPr>
            <a:spLocks/>
          </p:cNvSpPr>
          <p:nvPr/>
        </p:nvSpPr>
        <p:spPr bwMode="auto">
          <a:xfrm>
            <a:off x="6346207" y="3380049"/>
            <a:ext cx="144000" cy="144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38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38"/>
                </a:lnTo>
                <a:lnTo>
                  <a:pt x="56" y="28"/>
                </a:lnTo>
                <a:lnTo>
                  <a:pt x="54" y="16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312" name="Rectangle 133"/>
          <p:cNvSpPr>
            <a:spLocks noChangeArrowheads="1"/>
          </p:cNvSpPr>
          <p:nvPr/>
        </p:nvSpPr>
        <p:spPr bwMode="auto">
          <a:xfrm>
            <a:off x="6411761" y="3165714"/>
            <a:ext cx="171350" cy="3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†</a:t>
            </a: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313" name="Freeform 210"/>
          <p:cNvSpPr>
            <a:spLocks/>
          </p:cNvSpPr>
          <p:nvPr/>
        </p:nvSpPr>
        <p:spPr bwMode="auto">
          <a:xfrm>
            <a:off x="7658412" y="1846400"/>
            <a:ext cx="108000" cy="108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40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40"/>
                </a:lnTo>
                <a:lnTo>
                  <a:pt x="56" y="28"/>
                </a:lnTo>
                <a:lnTo>
                  <a:pt x="54" y="18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8"/>
                </a:lnTo>
                <a:lnTo>
                  <a:pt x="0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314" name="Rectangle 330"/>
          <p:cNvSpPr>
            <a:spLocks noChangeArrowheads="1"/>
          </p:cNvSpPr>
          <p:nvPr/>
        </p:nvSpPr>
        <p:spPr bwMode="auto">
          <a:xfrm>
            <a:off x="7939399" y="2029644"/>
            <a:ext cx="5754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cs typeface="Arial" pitchFamily="34" charset="0"/>
              </a:rPr>
              <a:t>Placebo</a:t>
            </a:r>
            <a:endParaRPr lang="en-US" sz="2000">
              <a:cs typeface="Arial" pitchFamily="34" charset="0"/>
            </a:endParaRPr>
          </a:p>
        </p:txBody>
      </p:sp>
      <p:sp>
        <p:nvSpPr>
          <p:cNvPr id="47315" name="Rectangle 331"/>
          <p:cNvSpPr>
            <a:spLocks noChangeArrowheads="1"/>
          </p:cNvSpPr>
          <p:nvPr/>
        </p:nvSpPr>
        <p:spPr bwMode="auto">
          <a:xfrm>
            <a:off x="7939399" y="1797869"/>
            <a:ext cx="8381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cs typeface="Arial" pitchFamily="34" charset="0"/>
              </a:rPr>
              <a:t>Tiotropium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47316" name="Freeform 211"/>
          <p:cNvSpPr>
            <a:spLocks/>
          </p:cNvSpPr>
          <p:nvPr/>
        </p:nvSpPr>
        <p:spPr bwMode="auto">
          <a:xfrm>
            <a:off x="7658412" y="2094732"/>
            <a:ext cx="108000" cy="108000"/>
          </a:xfrm>
          <a:custGeom>
            <a:avLst/>
            <a:gdLst>
              <a:gd name="T0" fmla="*/ 0 w 56"/>
              <a:gd name="T1" fmla="*/ 2147483647 h 56"/>
              <a:gd name="T2" fmla="*/ 0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2147483647 w 56"/>
              <a:gd name="T21" fmla="*/ 2147483647 h 56"/>
              <a:gd name="T22" fmla="*/ 2147483647 w 56"/>
              <a:gd name="T23" fmla="*/ 2147483647 h 56"/>
              <a:gd name="T24" fmla="*/ 2147483647 w 56"/>
              <a:gd name="T25" fmla="*/ 2147483647 h 56"/>
              <a:gd name="T26" fmla="*/ 2147483647 w 56"/>
              <a:gd name="T27" fmla="*/ 2147483647 h 56"/>
              <a:gd name="T28" fmla="*/ 2147483647 w 56"/>
              <a:gd name="T29" fmla="*/ 2147483647 h 56"/>
              <a:gd name="T30" fmla="*/ 2147483647 w 56"/>
              <a:gd name="T31" fmla="*/ 0 h 56"/>
              <a:gd name="T32" fmla="*/ 2147483647 w 56"/>
              <a:gd name="T33" fmla="*/ 0 h 56"/>
              <a:gd name="T34" fmla="*/ 2147483647 w 56"/>
              <a:gd name="T35" fmla="*/ 2147483647 h 56"/>
              <a:gd name="T36" fmla="*/ 2147483647 w 56"/>
              <a:gd name="T37" fmla="*/ 2147483647 h 56"/>
              <a:gd name="T38" fmla="*/ 2147483647 w 56"/>
              <a:gd name="T39" fmla="*/ 2147483647 h 56"/>
              <a:gd name="T40" fmla="*/ 0 w 56"/>
              <a:gd name="T41" fmla="*/ 2147483647 h 56"/>
              <a:gd name="T42" fmla="*/ 0 w 56"/>
              <a:gd name="T43" fmla="*/ 2147483647 h 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56"/>
              <a:gd name="T68" fmla="*/ 56 w 56"/>
              <a:gd name="T69" fmla="*/ 56 h 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56">
                <a:moveTo>
                  <a:pt x="0" y="28"/>
                </a:moveTo>
                <a:lnTo>
                  <a:pt x="0" y="28"/>
                </a:lnTo>
                <a:lnTo>
                  <a:pt x="2" y="38"/>
                </a:lnTo>
                <a:lnTo>
                  <a:pt x="8" y="48"/>
                </a:lnTo>
                <a:lnTo>
                  <a:pt x="18" y="54"/>
                </a:lnTo>
                <a:lnTo>
                  <a:pt x="28" y="56"/>
                </a:lnTo>
                <a:lnTo>
                  <a:pt x="40" y="54"/>
                </a:lnTo>
                <a:lnTo>
                  <a:pt x="48" y="48"/>
                </a:lnTo>
                <a:lnTo>
                  <a:pt x="54" y="38"/>
                </a:lnTo>
                <a:lnTo>
                  <a:pt x="56" y="28"/>
                </a:lnTo>
                <a:lnTo>
                  <a:pt x="54" y="16"/>
                </a:lnTo>
                <a:lnTo>
                  <a:pt x="48" y="8"/>
                </a:lnTo>
                <a:lnTo>
                  <a:pt x="40" y="2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close/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47317" name="Straight Connector 336"/>
          <p:cNvCxnSpPr>
            <a:cxnSpLocks noChangeShapeType="1"/>
          </p:cNvCxnSpPr>
          <p:nvPr/>
        </p:nvCxnSpPr>
        <p:spPr bwMode="auto">
          <a:xfrm>
            <a:off x="7564749" y="1905138"/>
            <a:ext cx="31115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318" name="Straight Connector 337"/>
          <p:cNvCxnSpPr>
            <a:cxnSpLocks noChangeShapeType="1"/>
          </p:cNvCxnSpPr>
          <p:nvPr/>
        </p:nvCxnSpPr>
        <p:spPr bwMode="auto">
          <a:xfrm>
            <a:off x="7563956" y="2150294"/>
            <a:ext cx="312737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321" name="TextBox 3"/>
          <p:cNvSpPr txBox="1">
            <a:spLocks noChangeArrowheads="1"/>
          </p:cNvSpPr>
          <p:nvPr/>
        </p:nvSpPr>
        <p:spPr bwMode="auto">
          <a:xfrm>
            <a:off x="293056" y="6309320"/>
            <a:ext cx="5676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Arial"/>
              </a:rPr>
              <a:t>*p&lt;0.05, †p&lt;0.01 difference between groups</a:t>
            </a:r>
          </a:p>
        </p:txBody>
      </p:sp>
      <p:sp>
        <p:nvSpPr>
          <p:cNvPr id="218" name="TextBox 3"/>
          <p:cNvSpPr txBox="1">
            <a:spLocks noChangeArrowheads="1"/>
          </p:cNvSpPr>
          <p:nvPr/>
        </p:nvSpPr>
        <p:spPr bwMode="auto">
          <a:xfrm rot="16200000">
            <a:off x="-1042009" y="3627219"/>
            <a:ext cx="3032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cs typeface="Arial" pitchFamily="34" charset="0"/>
              </a:rPr>
              <a:t>Dyspnea intensity (Borg scale)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0633" y="5801435"/>
            <a:ext cx="1647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cs typeface="Arial" pitchFamily="34" charset="0"/>
              </a:rPr>
              <a:t>Exercise time (</a:t>
            </a:r>
            <a:r>
              <a:rPr lang="en-GB" sz="1400" dirty="0" err="1">
                <a:cs typeface="Arial" pitchFamily="34" charset="0"/>
              </a:rPr>
              <a:t>mins</a:t>
            </a:r>
            <a:r>
              <a:rPr lang="en-GB" sz="1400" dirty="0">
                <a:cs typeface="Arial" pitchFamily="34" charset="0"/>
              </a:rPr>
              <a:t>)</a:t>
            </a:r>
          </a:p>
        </p:txBody>
      </p:sp>
      <p:sp>
        <p:nvSpPr>
          <p:cNvPr id="115" name="Line 207"/>
          <p:cNvSpPr>
            <a:spLocks noChangeShapeType="1"/>
          </p:cNvSpPr>
          <p:nvPr/>
        </p:nvSpPr>
        <p:spPr bwMode="auto">
          <a:xfrm>
            <a:off x="3378568" y="5286784"/>
            <a:ext cx="0" cy="8812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9612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Tiotropium</a:t>
            </a:r>
            <a:r>
              <a:rPr lang="en-US" sz="2400" dirty="0" smtClean="0"/>
              <a:t>  </a:t>
            </a:r>
            <a:r>
              <a:rPr lang="en-US" sz="2400" dirty="0" err="1" smtClean="0"/>
              <a:t>incrementa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el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de </a:t>
            </a:r>
            <a:r>
              <a:rPr lang="en-US" sz="2400" dirty="0" err="1" smtClean="0"/>
              <a:t>resistencia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placebo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 rot="16200000">
            <a:off x="-742817" y="3979714"/>
            <a:ext cx="3377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Endurance time  (sec)</a:t>
            </a:r>
          </a:p>
        </p:txBody>
      </p:sp>
      <p:sp>
        <p:nvSpPr>
          <p:cNvPr id="40972" name="Rectangle 15"/>
          <p:cNvSpPr>
            <a:spLocks noChangeArrowheads="1"/>
          </p:cNvSpPr>
          <p:nvPr/>
        </p:nvSpPr>
        <p:spPr bwMode="auto">
          <a:xfrm>
            <a:off x="1302543" y="2310408"/>
            <a:ext cx="341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cs typeface="Arial" pitchFamily="34" charset="0"/>
              </a:rPr>
              <a:t>900</a:t>
            </a:r>
          </a:p>
        </p:txBody>
      </p:sp>
      <p:sp>
        <p:nvSpPr>
          <p:cNvPr id="40973" name="Rectangle 16"/>
          <p:cNvSpPr>
            <a:spLocks noChangeArrowheads="1"/>
          </p:cNvSpPr>
          <p:nvPr/>
        </p:nvSpPr>
        <p:spPr bwMode="auto">
          <a:xfrm>
            <a:off x="1302543" y="2857831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800</a:t>
            </a:r>
          </a:p>
        </p:txBody>
      </p:sp>
      <p:sp>
        <p:nvSpPr>
          <p:cNvPr id="40974" name="Rectangle 17"/>
          <p:cNvSpPr>
            <a:spLocks noChangeArrowheads="1"/>
          </p:cNvSpPr>
          <p:nvPr/>
        </p:nvSpPr>
        <p:spPr bwMode="auto">
          <a:xfrm>
            <a:off x="1302543" y="3405254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700</a:t>
            </a:r>
          </a:p>
        </p:txBody>
      </p:sp>
      <p:sp>
        <p:nvSpPr>
          <p:cNvPr id="40975" name="Rectangle 18"/>
          <p:cNvSpPr>
            <a:spLocks noChangeArrowheads="1"/>
          </p:cNvSpPr>
          <p:nvPr/>
        </p:nvSpPr>
        <p:spPr bwMode="auto">
          <a:xfrm>
            <a:off x="1302543" y="3952677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cs typeface="Arial" pitchFamily="34" charset="0"/>
              </a:rPr>
              <a:t>600</a:t>
            </a:r>
          </a:p>
        </p:txBody>
      </p:sp>
      <p:sp>
        <p:nvSpPr>
          <p:cNvPr id="40976" name="Rectangle 19"/>
          <p:cNvSpPr>
            <a:spLocks noChangeArrowheads="1"/>
          </p:cNvSpPr>
          <p:nvPr/>
        </p:nvSpPr>
        <p:spPr bwMode="auto">
          <a:xfrm>
            <a:off x="1302543" y="4500100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500</a:t>
            </a:r>
          </a:p>
        </p:txBody>
      </p:sp>
      <p:sp>
        <p:nvSpPr>
          <p:cNvPr id="40977" name="Rectangle 20"/>
          <p:cNvSpPr>
            <a:spLocks noChangeArrowheads="1"/>
          </p:cNvSpPr>
          <p:nvPr/>
        </p:nvSpPr>
        <p:spPr bwMode="auto">
          <a:xfrm>
            <a:off x="1302543" y="5047523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400</a:t>
            </a:r>
          </a:p>
        </p:txBody>
      </p:sp>
      <p:sp>
        <p:nvSpPr>
          <p:cNvPr id="40978" name="Rectangle 21"/>
          <p:cNvSpPr>
            <a:spLocks noChangeArrowheads="1"/>
          </p:cNvSpPr>
          <p:nvPr/>
        </p:nvSpPr>
        <p:spPr bwMode="auto">
          <a:xfrm>
            <a:off x="1302543" y="5594945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300</a:t>
            </a:r>
          </a:p>
        </p:txBody>
      </p:sp>
      <p:sp>
        <p:nvSpPr>
          <p:cNvPr id="40979" name="Rectangle 22"/>
          <p:cNvSpPr>
            <a:spLocks noChangeArrowheads="1"/>
          </p:cNvSpPr>
          <p:nvPr/>
        </p:nvSpPr>
        <p:spPr bwMode="auto">
          <a:xfrm>
            <a:off x="2302088" y="5791795"/>
            <a:ext cx="6123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–5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Baseline</a:t>
            </a:r>
          </a:p>
        </p:txBody>
      </p:sp>
      <p:sp>
        <p:nvSpPr>
          <p:cNvPr id="40980" name="Rectangle 24"/>
          <p:cNvSpPr>
            <a:spLocks noChangeArrowheads="1"/>
          </p:cNvSpPr>
          <p:nvPr/>
        </p:nvSpPr>
        <p:spPr bwMode="auto">
          <a:xfrm>
            <a:off x="3736180" y="5791795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0</a:t>
            </a:r>
          </a:p>
        </p:txBody>
      </p:sp>
      <p:sp>
        <p:nvSpPr>
          <p:cNvPr id="40981" name="Rectangle 25"/>
          <p:cNvSpPr>
            <a:spLocks noChangeArrowheads="1"/>
          </p:cNvSpPr>
          <p:nvPr/>
        </p:nvSpPr>
        <p:spPr bwMode="auto">
          <a:xfrm>
            <a:off x="6176078" y="579179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42</a:t>
            </a:r>
          </a:p>
        </p:txBody>
      </p:sp>
      <p:sp>
        <p:nvSpPr>
          <p:cNvPr id="40982" name="Rectangle 26"/>
          <p:cNvSpPr>
            <a:spLocks noChangeArrowheads="1"/>
          </p:cNvSpPr>
          <p:nvPr/>
        </p:nvSpPr>
        <p:spPr bwMode="auto">
          <a:xfrm>
            <a:off x="4925727" y="5791795"/>
            <a:ext cx="2228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21 </a:t>
            </a:r>
          </a:p>
        </p:txBody>
      </p:sp>
      <p:sp>
        <p:nvSpPr>
          <p:cNvPr id="41042" name="Rectangle 94"/>
          <p:cNvSpPr>
            <a:spLocks noChangeArrowheads="1"/>
          </p:cNvSpPr>
          <p:nvPr/>
        </p:nvSpPr>
        <p:spPr bwMode="auto">
          <a:xfrm>
            <a:off x="7193755" y="3178305"/>
            <a:ext cx="5754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cs typeface="Arial" pitchFamily="34" charset="0"/>
              </a:rPr>
              <a:t>Placebo</a:t>
            </a:r>
          </a:p>
        </p:txBody>
      </p:sp>
      <p:sp>
        <p:nvSpPr>
          <p:cNvPr id="41043" name="Rectangle 95"/>
          <p:cNvSpPr>
            <a:spLocks noChangeArrowheads="1"/>
          </p:cNvSpPr>
          <p:nvPr/>
        </p:nvSpPr>
        <p:spPr bwMode="auto">
          <a:xfrm>
            <a:off x="6969918" y="2989858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44" name="Rectangle 96"/>
          <p:cNvSpPr>
            <a:spLocks noChangeArrowheads="1"/>
          </p:cNvSpPr>
          <p:nvPr/>
        </p:nvSpPr>
        <p:spPr bwMode="auto">
          <a:xfrm>
            <a:off x="6969918" y="3213230"/>
            <a:ext cx="144000" cy="144000"/>
          </a:xfrm>
          <a:prstGeom prst="rect">
            <a:avLst/>
          </a:prstGeom>
          <a:solidFill>
            <a:srgbClr val="B2B2B2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45" name="Rectangle 97"/>
          <p:cNvSpPr>
            <a:spLocks noChangeArrowheads="1"/>
          </p:cNvSpPr>
          <p:nvPr/>
        </p:nvSpPr>
        <p:spPr bwMode="auto">
          <a:xfrm>
            <a:off x="7193755" y="2949705"/>
            <a:ext cx="12602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cs typeface="Arial" pitchFamily="34" charset="0"/>
              </a:rPr>
              <a:t>Tiotropium</a:t>
            </a:r>
            <a:r>
              <a:rPr lang="en-US" sz="1400" dirty="0">
                <a:cs typeface="Arial" pitchFamily="34" charset="0"/>
              </a:rPr>
              <a:t> 18 </a:t>
            </a:r>
            <a:r>
              <a:rPr lang="el-GR" sz="1400" dirty="0">
                <a:cs typeface="Arial" pitchFamily="34" charset="0"/>
              </a:rPr>
              <a:t>μ</a:t>
            </a:r>
            <a:r>
              <a:rPr lang="en-GB" sz="1400" dirty="0">
                <a:cs typeface="Arial" pitchFamily="34" charset="0"/>
              </a:rPr>
              <a:t>g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40991" name="Rectangle 37"/>
          <p:cNvSpPr>
            <a:spLocks noChangeArrowheads="1"/>
          </p:cNvSpPr>
          <p:nvPr/>
        </p:nvSpPr>
        <p:spPr bwMode="auto">
          <a:xfrm>
            <a:off x="4829968" y="2467198"/>
            <a:ext cx="78548" cy="1692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Myriad Pro" pitchFamily="34" charset="0"/>
                <a:cs typeface="Arial" pitchFamily="34" charset="0"/>
              </a:rPr>
              <a:t>†</a:t>
            </a:r>
            <a:endParaRPr lang="en-US" dirty="0">
              <a:cs typeface="Arial" pitchFamily="34" charset="0"/>
            </a:endParaRPr>
          </a:p>
        </p:txBody>
      </p:sp>
      <p:sp>
        <p:nvSpPr>
          <p:cNvPr id="40992" name="Rectangle 38"/>
          <p:cNvSpPr>
            <a:spLocks noChangeArrowheads="1"/>
          </p:cNvSpPr>
          <p:nvPr/>
        </p:nvSpPr>
        <p:spPr bwMode="auto">
          <a:xfrm>
            <a:off x="6060280" y="2413858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Myriad Pro" pitchFamily="34" charset="0"/>
                <a:cs typeface="Arial" pitchFamily="34" charset="0"/>
              </a:rPr>
              <a:t>†</a:t>
            </a:r>
            <a:endParaRPr lang="en-US" dirty="0">
              <a:cs typeface="Arial" pitchFamily="34" charset="0"/>
            </a:endParaRPr>
          </a:p>
        </p:txBody>
      </p:sp>
      <p:sp>
        <p:nvSpPr>
          <p:cNvPr id="41046" name="TextBox 88"/>
          <p:cNvSpPr txBox="1">
            <a:spLocks noChangeArrowheads="1"/>
          </p:cNvSpPr>
          <p:nvPr/>
        </p:nvSpPr>
        <p:spPr bwMode="auto">
          <a:xfrm>
            <a:off x="3452335" y="3152879"/>
            <a:ext cx="277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*</a:t>
            </a:r>
          </a:p>
        </p:txBody>
      </p:sp>
      <p:sp>
        <p:nvSpPr>
          <p:cNvPr id="41047" name="TextBox 89"/>
          <p:cNvSpPr txBox="1">
            <a:spLocks noChangeArrowheads="1"/>
          </p:cNvSpPr>
          <p:nvPr/>
        </p:nvSpPr>
        <p:spPr bwMode="auto">
          <a:xfrm>
            <a:off x="290512" y="6334720"/>
            <a:ext cx="1995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*p&lt;0.05, </a:t>
            </a:r>
            <a:r>
              <a:rPr lang="en-US" sz="1200" baseline="30000" dirty="0"/>
              <a:t>†</a:t>
            </a:r>
            <a:r>
              <a:rPr lang="en-US" sz="1200" dirty="0"/>
              <a:t>p&lt;0.01</a:t>
            </a:r>
          </a:p>
        </p:txBody>
      </p:sp>
      <p:sp>
        <p:nvSpPr>
          <p:cNvPr id="41049" name="TextBox 91"/>
          <p:cNvSpPr txBox="1">
            <a:spLocks noChangeArrowheads="1"/>
          </p:cNvSpPr>
          <p:nvPr/>
        </p:nvSpPr>
        <p:spPr bwMode="auto">
          <a:xfrm>
            <a:off x="3928268" y="6109295"/>
            <a:ext cx="16652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Days</a:t>
            </a:r>
          </a:p>
        </p:txBody>
      </p:sp>
      <p:sp>
        <p:nvSpPr>
          <p:cNvPr id="41050" name="TextBox 92"/>
          <p:cNvSpPr txBox="1">
            <a:spLocks noChangeArrowheads="1"/>
          </p:cNvSpPr>
          <p:nvPr/>
        </p:nvSpPr>
        <p:spPr bwMode="auto">
          <a:xfrm>
            <a:off x="6888955" y="377203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2.25h after dosing on Days 0, 21 and 42</a:t>
            </a:r>
          </a:p>
        </p:txBody>
      </p:sp>
      <p:sp>
        <p:nvSpPr>
          <p:cNvPr id="41051" name="TextBox 3"/>
          <p:cNvSpPr txBox="1">
            <a:spLocks noChangeArrowheads="1"/>
          </p:cNvSpPr>
          <p:nvPr/>
        </p:nvSpPr>
        <p:spPr bwMode="auto">
          <a:xfrm>
            <a:off x="6477000" y="6322020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+mn-lt"/>
              </a:rPr>
              <a:t>Maltais</a:t>
            </a:r>
            <a:r>
              <a:rPr lang="en-US" sz="1600" dirty="0">
                <a:latin typeface="+mn-lt"/>
              </a:rPr>
              <a:t> et al. </a:t>
            </a:r>
            <a:r>
              <a:rPr lang="en-US" sz="1600" i="1" dirty="0">
                <a:latin typeface="+mn-lt"/>
              </a:rPr>
              <a:t>Chest 2005</a:t>
            </a:r>
          </a:p>
        </p:txBody>
      </p:sp>
      <p:sp>
        <p:nvSpPr>
          <p:cNvPr id="40965" name="Line 8"/>
          <p:cNvSpPr>
            <a:spLocks noChangeShapeType="1"/>
          </p:cNvSpPr>
          <p:nvPr/>
        </p:nvSpPr>
        <p:spPr bwMode="auto">
          <a:xfrm>
            <a:off x="1777205" y="2430737"/>
            <a:ext cx="0" cy="339480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83" name="Rectangle 28"/>
          <p:cNvSpPr>
            <a:spLocks noChangeArrowheads="1"/>
          </p:cNvSpPr>
          <p:nvPr/>
        </p:nvSpPr>
        <p:spPr bwMode="auto">
          <a:xfrm>
            <a:off x="2269330" y="4452142"/>
            <a:ext cx="344488" cy="128832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84" name="Rectangle 29"/>
          <p:cNvSpPr>
            <a:spLocks noChangeArrowheads="1"/>
          </p:cNvSpPr>
          <p:nvPr/>
        </p:nvSpPr>
        <p:spPr bwMode="auto">
          <a:xfrm>
            <a:off x="2613818" y="4452142"/>
            <a:ext cx="317500" cy="1288322"/>
          </a:xfrm>
          <a:prstGeom prst="rect">
            <a:avLst/>
          </a:prstGeom>
          <a:solidFill>
            <a:srgbClr val="B2B2B2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85" name="Rectangle 30"/>
          <p:cNvSpPr>
            <a:spLocks noChangeArrowheads="1"/>
          </p:cNvSpPr>
          <p:nvPr/>
        </p:nvSpPr>
        <p:spPr bwMode="auto">
          <a:xfrm>
            <a:off x="3437730" y="3719617"/>
            <a:ext cx="342900" cy="202084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86" name="Rectangle 31"/>
          <p:cNvSpPr>
            <a:spLocks noChangeArrowheads="1"/>
          </p:cNvSpPr>
          <p:nvPr/>
        </p:nvSpPr>
        <p:spPr bwMode="auto">
          <a:xfrm>
            <a:off x="3780630" y="4121738"/>
            <a:ext cx="319088" cy="1618726"/>
          </a:xfrm>
          <a:prstGeom prst="rect">
            <a:avLst/>
          </a:prstGeom>
          <a:solidFill>
            <a:srgbClr val="B2B2B2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87" name="Rectangle 32"/>
          <p:cNvSpPr>
            <a:spLocks noChangeArrowheads="1"/>
          </p:cNvSpPr>
          <p:nvPr/>
        </p:nvSpPr>
        <p:spPr bwMode="auto">
          <a:xfrm>
            <a:off x="4695030" y="3022950"/>
            <a:ext cx="342900" cy="2717514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88" name="Rectangle 33"/>
          <p:cNvSpPr>
            <a:spLocks noChangeArrowheads="1"/>
          </p:cNvSpPr>
          <p:nvPr/>
        </p:nvSpPr>
        <p:spPr bwMode="auto">
          <a:xfrm>
            <a:off x="5037930" y="4295905"/>
            <a:ext cx="319088" cy="1444559"/>
          </a:xfrm>
          <a:prstGeom prst="rect">
            <a:avLst/>
          </a:prstGeom>
          <a:solidFill>
            <a:srgbClr val="B2B2B2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89" name="Rectangle 34"/>
          <p:cNvSpPr>
            <a:spLocks noChangeArrowheads="1"/>
          </p:cNvSpPr>
          <p:nvPr/>
        </p:nvSpPr>
        <p:spPr bwMode="auto">
          <a:xfrm>
            <a:off x="5922168" y="2981970"/>
            <a:ext cx="342900" cy="2758494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90" name="Rectangle 35"/>
          <p:cNvSpPr>
            <a:spLocks noChangeArrowheads="1"/>
          </p:cNvSpPr>
          <p:nvPr/>
        </p:nvSpPr>
        <p:spPr bwMode="auto">
          <a:xfrm>
            <a:off x="6265068" y="4267730"/>
            <a:ext cx="319087" cy="1472734"/>
          </a:xfrm>
          <a:prstGeom prst="rect">
            <a:avLst/>
          </a:prstGeom>
          <a:solidFill>
            <a:srgbClr val="B2B2B2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93" name="Line 39"/>
          <p:cNvSpPr>
            <a:spLocks noChangeShapeType="1"/>
          </p:cNvSpPr>
          <p:nvPr/>
        </p:nvSpPr>
        <p:spPr bwMode="auto">
          <a:xfrm>
            <a:off x="2380455" y="4203699"/>
            <a:ext cx="109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94" name="Line 40"/>
          <p:cNvSpPr>
            <a:spLocks noChangeShapeType="1"/>
          </p:cNvSpPr>
          <p:nvPr/>
        </p:nvSpPr>
        <p:spPr bwMode="auto">
          <a:xfrm>
            <a:off x="2436018" y="4203699"/>
            <a:ext cx="0" cy="2484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95" name="Line 41"/>
          <p:cNvSpPr>
            <a:spLocks noChangeShapeType="1"/>
          </p:cNvSpPr>
          <p:nvPr/>
        </p:nvSpPr>
        <p:spPr bwMode="auto">
          <a:xfrm>
            <a:off x="3529805" y="3396896"/>
            <a:ext cx="1095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96" name="Line 42"/>
          <p:cNvSpPr>
            <a:spLocks noChangeShapeType="1"/>
          </p:cNvSpPr>
          <p:nvPr/>
        </p:nvSpPr>
        <p:spPr bwMode="auto">
          <a:xfrm>
            <a:off x="3585368" y="3396896"/>
            <a:ext cx="0" cy="3304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97" name="Line 43"/>
          <p:cNvSpPr>
            <a:spLocks noChangeShapeType="1"/>
          </p:cNvSpPr>
          <p:nvPr/>
        </p:nvSpPr>
        <p:spPr bwMode="auto">
          <a:xfrm>
            <a:off x="3891755" y="3819507"/>
            <a:ext cx="109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98" name="Line 44"/>
          <p:cNvSpPr>
            <a:spLocks noChangeShapeType="1"/>
          </p:cNvSpPr>
          <p:nvPr/>
        </p:nvSpPr>
        <p:spPr bwMode="auto">
          <a:xfrm>
            <a:off x="3947318" y="3819507"/>
            <a:ext cx="0" cy="2689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99" name="Line 45"/>
          <p:cNvSpPr>
            <a:spLocks noChangeShapeType="1"/>
          </p:cNvSpPr>
          <p:nvPr/>
        </p:nvSpPr>
        <p:spPr bwMode="auto">
          <a:xfrm>
            <a:off x="2721768" y="4203699"/>
            <a:ext cx="109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00" name="Line 46"/>
          <p:cNvSpPr>
            <a:spLocks noChangeShapeType="1"/>
          </p:cNvSpPr>
          <p:nvPr/>
        </p:nvSpPr>
        <p:spPr bwMode="auto">
          <a:xfrm>
            <a:off x="2775743" y="4203699"/>
            <a:ext cx="0" cy="2484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01" name="Line 47"/>
          <p:cNvSpPr>
            <a:spLocks noChangeShapeType="1"/>
          </p:cNvSpPr>
          <p:nvPr/>
        </p:nvSpPr>
        <p:spPr bwMode="auto">
          <a:xfrm>
            <a:off x="4809330" y="2697669"/>
            <a:ext cx="109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02" name="Line 48"/>
          <p:cNvSpPr>
            <a:spLocks noChangeShapeType="1"/>
          </p:cNvSpPr>
          <p:nvPr/>
        </p:nvSpPr>
        <p:spPr bwMode="auto">
          <a:xfrm>
            <a:off x="4863305" y="2697669"/>
            <a:ext cx="0" cy="3252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03" name="Line 49"/>
          <p:cNvSpPr>
            <a:spLocks noChangeShapeType="1"/>
          </p:cNvSpPr>
          <p:nvPr/>
        </p:nvSpPr>
        <p:spPr bwMode="auto">
          <a:xfrm>
            <a:off x="5133180" y="3945009"/>
            <a:ext cx="112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04" name="Line 50"/>
          <p:cNvSpPr>
            <a:spLocks noChangeShapeType="1"/>
          </p:cNvSpPr>
          <p:nvPr/>
        </p:nvSpPr>
        <p:spPr bwMode="auto">
          <a:xfrm>
            <a:off x="5188743" y="3945009"/>
            <a:ext cx="0" cy="3304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05" name="Line 51"/>
          <p:cNvSpPr>
            <a:spLocks noChangeShapeType="1"/>
          </p:cNvSpPr>
          <p:nvPr/>
        </p:nvSpPr>
        <p:spPr bwMode="auto">
          <a:xfrm>
            <a:off x="6374605" y="3996235"/>
            <a:ext cx="109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06" name="Line 52"/>
          <p:cNvSpPr>
            <a:spLocks noChangeShapeType="1"/>
          </p:cNvSpPr>
          <p:nvPr/>
        </p:nvSpPr>
        <p:spPr bwMode="auto">
          <a:xfrm>
            <a:off x="6430168" y="3996235"/>
            <a:ext cx="0" cy="2714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40" name="Line 47"/>
          <p:cNvSpPr>
            <a:spLocks noChangeShapeType="1"/>
          </p:cNvSpPr>
          <p:nvPr/>
        </p:nvSpPr>
        <p:spPr bwMode="auto">
          <a:xfrm>
            <a:off x="6036468" y="2666933"/>
            <a:ext cx="109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041" name="Line 48"/>
          <p:cNvSpPr>
            <a:spLocks noChangeShapeType="1"/>
          </p:cNvSpPr>
          <p:nvPr/>
        </p:nvSpPr>
        <p:spPr bwMode="auto">
          <a:xfrm>
            <a:off x="6090443" y="2666933"/>
            <a:ext cx="0" cy="3252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1681955" y="5740464"/>
            <a:ext cx="5540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66" name="Line 9"/>
          <p:cNvSpPr>
            <a:spLocks noChangeShapeType="1"/>
          </p:cNvSpPr>
          <p:nvPr/>
        </p:nvSpPr>
        <p:spPr bwMode="auto">
          <a:xfrm>
            <a:off x="1681955" y="2438979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>
            <a:off x="1681955" y="2981970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>
            <a:off x="1681955" y="5197474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681955" y="4649361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1681955" y="4088440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1681955" y="3542890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8" name="57 Elipse"/>
          <p:cNvSpPr/>
          <p:nvPr/>
        </p:nvSpPr>
        <p:spPr>
          <a:xfrm>
            <a:off x="6804248" y="3573016"/>
            <a:ext cx="2016224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9325061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Indacaterol</a:t>
            </a:r>
            <a:r>
              <a:rPr lang="en-US" sz="2400" dirty="0" smtClean="0"/>
              <a:t> </a:t>
            </a:r>
            <a:r>
              <a:rPr lang="en-US" sz="2400" dirty="0" err="1" smtClean="0"/>
              <a:t>mejora</a:t>
            </a:r>
            <a:r>
              <a:rPr lang="en-US" sz="2400" dirty="0" smtClean="0"/>
              <a:t> la </a:t>
            </a:r>
            <a:r>
              <a:rPr lang="en-US" sz="2400" dirty="0" err="1" smtClean="0"/>
              <a:t>Capacidad</a:t>
            </a:r>
            <a:r>
              <a:rPr lang="en-US" sz="2400" dirty="0" smtClean="0"/>
              <a:t> </a:t>
            </a:r>
            <a:r>
              <a:rPr lang="en-US" sz="2400" dirty="0" err="1" smtClean="0"/>
              <a:t>Inspiratoria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vs</a:t>
            </a:r>
            <a:r>
              <a:rPr lang="en-US" sz="2400" dirty="0" smtClean="0"/>
              <a:t> open-label </a:t>
            </a:r>
            <a:r>
              <a:rPr lang="en-US" sz="2400" dirty="0" err="1" smtClean="0"/>
              <a:t>tiotropium</a:t>
            </a:r>
            <a:r>
              <a:rPr lang="en-US" sz="2400" dirty="0" smtClean="0"/>
              <a:t> y placebo (single dose)</a:t>
            </a:r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8521700" y="46085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7858125" y="4430713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>
            <a:off x="7204075" y="4221163"/>
            <a:ext cx="0" cy="434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6542088" y="3913188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5883275" y="4100513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8512175" y="3425825"/>
            <a:ext cx="0" cy="439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6542088" y="3511550"/>
            <a:ext cx="0" cy="439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7204075" y="3802063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7858125" y="3590925"/>
            <a:ext cx="0" cy="436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 flipH="1">
            <a:off x="6523038" y="3951288"/>
            <a:ext cx="36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5883275" y="3568700"/>
            <a:ext cx="0" cy="436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7" name="Line 17"/>
          <p:cNvSpPr>
            <a:spLocks noChangeShapeType="1"/>
          </p:cNvSpPr>
          <p:nvPr/>
        </p:nvSpPr>
        <p:spPr bwMode="auto">
          <a:xfrm flipV="1">
            <a:off x="5880100" y="2968625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 flipV="1">
            <a:off x="6543675" y="2981325"/>
            <a:ext cx="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29" name="Line 19"/>
          <p:cNvSpPr>
            <a:spLocks noChangeShapeType="1"/>
          </p:cNvSpPr>
          <p:nvPr/>
        </p:nvSpPr>
        <p:spPr bwMode="auto">
          <a:xfrm flipV="1">
            <a:off x="7200900" y="2870200"/>
            <a:ext cx="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0" name="Line 20"/>
          <p:cNvSpPr>
            <a:spLocks noChangeShapeType="1"/>
          </p:cNvSpPr>
          <p:nvPr/>
        </p:nvSpPr>
        <p:spPr bwMode="auto">
          <a:xfrm flipV="1">
            <a:off x="7854950" y="2914650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1" name="Line 21"/>
          <p:cNvSpPr>
            <a:spLocks noChangeShapeType="1"/>
          </p:cNvSpPr>
          <p:nvPr/>
        </p:nvSpPr>
        <p:spPr bwMode="auto">
          <a:xfrm flipV="1">
            <a:off x="8512175" y="2771775"/>
            <a:ext cx="0" cy="492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>
            <a:off x="5222875" y="3817938"/>
            <a:ext cx="0" cy="768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3" name="Line 23"/>
          <p:cNvSpPr>
            <a:spLocks noChangeShapeType="1"/>
          </p:cNvSpPr>
          <p:nvPr/>
        </p:nvSpPr>
        <p:spPr bwMode="auto">
          <a:xfrm>
            <a:off x="5016500" y="2370138"/>
            <a:ext cx="0" cy="2960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4" name="Line 24"/>
          <p:cNvSpPr>
            <a:spLocks noChangeShapeType="1"/>
          </p:cNvSpPr>
          <p:nvPr/>
        </p:nvSpPr>
        <p:spPr bwMode="auto">
          <a:xfrm>
            <a:off x="5013325" y="5324475"/>
            <a:ext cx="3781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5" name="Freeform 25"/>
          <p:cNvSpPr>
            <a:spLocks/>
          </p:cNvSpPr>
          <p:nvPr/>
        </p:nvSpPr>
        <p:spPr bwMode="auto">
          <a:xfrm>
            <a:off x="5229225" y="3289300"/>
            <a:ext cx="3282950" cy="919163"/>
          </a:xfrm>
          <a:custGeom>
            <a:avLst/>
            <a:gdLst>
              <a:gd name="T0" fmla="*/ 0 w 2097"/>
              <a:gd name="T1" fmla="*/ 2147483647 h 579"/>
              <a:gd name="T2" fmla="*/ 2147483647 w 2097"/>
              <a:gd name="T3" fmla="*/ 2147483647 h 579"/>
              <a:gd name="T4" fmla="*/ 2147483647 w 2097"/>
              <a:gd name="T5" fmla="*/ 2147483647 h 579"/>
              <a:gd name="T6" fmla="*/ 2147483647 w 2097"/>
              <a:gd name="T7" fmla="*/ 2147483647 h 579"/>
              <a:gd name="T8" fmla="*/ 2147483647 w 2097"/>
              <a:gd name="T9" fmla="*/ 2147483647 h 579"/>
              <a:gd name="T10" fmla="*/ 2147483647 w 2097"/>
              <a:gd name="T11" fmla="*/ 0 h 5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97"/>
              <a:gd name="T19" fmla="*/ 0 h 579"/>
              <a:gd name="T20" fmla="*/ 2097 w 2097"/>
              <a:gd name="T21" fmla="*/ 579 h 5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97" h="579">
                <a:moveTo>
                  <a:pt x="0" y="579"/>
                </a:moveTo>
                <a:lnTo>
                  <a:pt x="414" y="96"/>
                </a:lnTo>
                <a:lnTo>
                  <a:pt x="840" y="68"/>
                </a:lnTo>
                <a:lnTo>
                  <a:pt x="1259" y="20"/>
                </a:lnTo>
                <a:lnTo>
                  <a:pt x="1681" y="52"/>
                </a:lnTo>
                <a:lnTo>
                  <a:pt x="2097" y="0"/>
                </a:lnTo>
              </a:path>
            </a:pathLst>
          </a:custGeom>
          <a:noFill/>
          <a:ln w="2857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6" name="Freeform 26"/>
          <p:cNvSpPr>
            <a:spLocks/>
          </p:cNvSpPr>
          <p:nvPr/>
        </p:nvSpPr>
        <p:spPr bwMode="auto">
          <a:xfrm>
            <a:off x="5219700" y="3425825"/>
            <a:ext cx="3292475" cy="792163"/>
          </a:xfrm>
          <a:custGeom>
            <a:avLst/>
            <a:gdLst>
              <a:gd name="T0" fmla="*/ 0 w 2103"/>
              <a:gd name="T1" fmla="*/ 2147483647 h 499"/>
              <a:gd name="T2" fmla="*/ 2147483647 w 2103"/>
              <a:gd name="T3" fmla="*/ 2147483647 h 499"/>
              <a:gd name="T4" fmla="*/ 2147483647 w 2103"/>
              <a:gd name="T5" fmla="*/ 2147483647 h 499"/>
              <a:gd name="T6" fmla="*/ 2147483647 w 2103"/>
              <a:gd name="T7" fmla="*/ 2147483647 h 499"/>
              <a:gd name="T8" fmla="*/ 2147483647 w 2103"/>
              <a:gd name="T9" fmla="*/ 2147483647 h 499"/>
              <a:gd name="T10" fmla="*/ 2147483647 w 2103"/>
              <a:gd name="T11" fmla="*/ 0 h 4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03"/>
              <a:gd name="T19" fmla="*/ 0 h 499"/>
              <a:gd name="T20" fmla="*/ 2103 w 2103"/>
              <a:gd name="T21" fmla="*/ 499 h 4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03" h="499">
                <a:moveTo>
                  <a:pt x="0" y="499"/>
                </a:moveTo>
                <a:lnTo>
                  <a:pt x="422" y="80"/>
                </a:lnTo>
                <a:lnTo>
                  <a:pt x="842" y="34"/>
                </a:lnTo>
                <a:lnTo>
                  <a:pt x="1263" y="217"/>
                </a:lnTo>
                <a:lnTo>
                  <a:pt x="1683" y="88"/>
                </a:lnTo>
                <a:lnTo>
                  <a:pt x="2103" y="0"/>
                </a:ln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7" name="Freeform 27"/>
          <p:cNvSpPr>
            <a:spLocks/>
          </p:cNvSpPr>
          <p:nvPr/>
        </p:nvSpPr>
        <p:spPr bwMode="auto">
          <a:xfrm>
            <a:off x="5219700" y="3925888"/>
            <a:ext cx="3289300" cy="638175"/>
          </a:xfrm>
          <a:custGeom>
            <a:avLst/>
            <a:gdLst>
              <a:gd name="T0" fmla="*/ 0 w 2101"/>
              <a:gd name="T1" fmla="*/ 2147483647 h 402"/>
              <a:gd name="T2" fmla="*/ 2147483647 w 2101"/>
              <a:gd name="T3" fmla="*/ 2147483647 h 402"/>
              <a:gd name="T4" fmla="*/ 2147483647 w 2101"/>
              <a:gd name="T5" fmla="*/ 0 h 402"/>
              <a:gd name="T6" fmla="*/ 2147483647 w 2101"/>
              <a:gd name="T7" fmla="*/ 2147483647 h 402"/>
              <a:gd name="T8" fmla="*/ 2147483647 w 2101"/>
              <a:gd name="T9" fmla="*/ 2147483647 h 402"/>
              <a:gd name="T10" fmla="*/ 2147483647 w 2101"/>
              <a:gd name="T11" fmla="*/ 2147483647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01"/>
              <a:gd name="T19" fmla="*/ 0 h 402"/>
              <a:gd name="T20" fmla="*/ 2101 w 2101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01" h="402">
                <a:moveTo>
                  <a:pt x="0" y="178"/>
                </a:moveTo>
                <a:lnTo>
                  <a:pt x="424" y="128"/>
                </a:lnTo>
                <a:lnTo>
                  <a:pt x="842" y="0"/>
                </a:lnTo>
                <a:lnTo>
                  <a:pt x="1263" y="202"/>
                </a:lnTo>
                <a:lnTo>
                  <a:pt x="1683" y="300"/>
                </a:lnTo>
                <a:lnTo>
                  <a:pt x="2101" y="402"/>
                </a:lnTo>
              </a:path>
            </a:pathLst>
          </a:cu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8" name="Line 28"/>
          <p:cNvSpPr>
            <a:spLocks noChangeShapeType="1"/>
          </p:cNvSpPr>
          <p:nvPr/>
        </p:nvSpPr>
        <p:spPr bwMode="auto">
          <a:xfrm>
            <a:off x="5574347" y="1670844"/>
            <a:ext cx="387350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39" name="Freeform 29"/>
          <p:cNvSpPr>
            <a:spLocks/>
          </p:cNvSpPr>
          <p:nvPr/>
        </p:nvSpPr>
        <p:spPr bwMode="auto">
          <a:xfrm>
            <a:off x="5710871" y="1616844"/>
            <a:ext cx="108000" cy="108000"/>
          </a:xfrm>
          <a:custGeom>
            <a:avLst/>
            <a:gdLst>
              <a:gd name="T0" fmla="*/ 2147483647 w 42"/>
              <a:gd name="T1" fmla="*/ 2147483647 h 66"/>
              <a:gd name="T2" fmla="*/ 2147483647 w 42"/>
              <a:gd name="T3" fmla="*/ 2147483647 h 66"/>
              <a:gd name="T4" fmla="*/ 2147483647 w 42"/>
              <a:gd name="T5" fmla="*/ 2147483647 h 66"/>
              <a:gd name="T6" fmla="*/ 2147483647 w 42"/>
              <a:gd name="T7" fmla="*/ 2147483647 h 66"/>
              <a:gd name="T8" fmla="*/ 2147483647 w 42"/>
              <a:gd name="T9" fmla="*/ 2147483647 h 66"/>
              <a:gd name="T10" fmla="*/ 2147483647 w 42"/>
              <a:gd name="T11" fmla="*/ 2147483647 h 66"/>
              <a:gd name="T12" fmla="*/ 2147483647 w 42"/>
              <a:gd name="T13" fmla="*/ 2147483647 h 66"/>
              <a:gd name="T14" fmla="*/ 2147483647 w 42"/>
              <a:gd name="T15" fmla="*/ 2147483647 h 66"/>
              <a:gd name="T16" fmla="*/ 2147483647 w 42"/>
              <a:gd name="T17" fmla="*/ 2147483647 h 66"/>
              <a:gd name="T18" fmla="*/ 2147483647 w 42"/>
              <a:gd name="T19" fmla="*/ 2147483647 h 66"/>
              <a:gd name="T20" fmla="*/ 2147483647 w 42"/>
              <a:gd name="T21" fmla="*/ 2147483647 h 66"/>
              <a:gd name="T22" fmla="*/ 2147483647 w 42"/>
              <a:gd name="T23" fmla="*/ 2147483647 h 66"/>
              <a:gd name="T24" fmla="*/ 0 w 42"/>
              <a:gd name="T25" fmla="*/ 2147483647 h 66"/>
              <a:gd name="T26" fmla="*/ 0 w 42"/>
              <a:gd name="T27" fmla="*/ 2147483647 h 66"/>
              <a:gd name="T28" fmla="*/ 2147483647 w 42"/>
              <a:gd name="T29" fmla="*/ 2147483647 h 66"/>
              <a:gd name="T30" fmla="*/ 2147483647 w 42"/>
              <a:gd name="T31" fmla="*/ 2147483647 h 66"/>
              <a:gd name="T32" fmla="*/ 2147483647 w 42"/>
              <a:gd name="T33" fmla="*/ 2147483647 h 66"/>
              <a:gd name="T34" fmla="*/ 2147483647 w 42"/>
              <a:gd name="T35" fmla="*/ 2147483647 h 66"/>
              <a:gd name="T36" fmla="*/ 2147483647 w 42"/>
              <a:gd name="T37" fmla="*/ 0 h 66"/>
              <a:gd name="T38" fmla="*/ 2147483647 w 42"/>
              <a:gd name="T39" fmla="*/ 0 h 66"/>
              <a:gd name="T40" fmla="*/ 2147483647 w 42"/>
              <a:gd name="T41" fmla="*/ 2147483647 h 66"/>
              <a:gd name="T42" fmla="*/ 2147483647 w 42"/>
              <a:gd name="T43" fmla="*/ 2147483647 h 66"/>
              <a:gd name="T44" fmla="*/ 2147483647 w 42"/>
              <a:gd name="T45" fmla="*/ 2147483647 h 66"/>
              <a:gd name="T46" fmla="*/ 2147483647 w 42"/>
              <a:gd name="T47" fmla="*/ 2147483647 h 66"/>
              <a:gd name="T48" fmla="*/ 2147483647 w 42"/>
              <a:gd name="T49" fmla="*/ 2147483647 h 66"/>
              <a:gd name="T50" fmla="*/ 2147483647 w 42"/>
              <a:gd name="T51" fmla="*/ 2147483647 h 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6"/>
              <a:gd name="T80" fmla="*/ 42 w 42"/>
              <a:gd name="T81" fmla="*/ 66 h 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6">
                <a:moveTo>
                  <a:pt x="42" y="32"/>
                </a:moveTo>
                <a:lnTo>
                  <a:pt x="42" y="32"/>
                </a:lnTo>
                <a:lnTo>
                  <a:pt x="40" y="46"/>
                </a:lnTo>
                <a:lnTo>
                  <a:pt x="36" y="56"/>
                </a:lnTo>
                <a:lnTo>
                  <a:pt x="30" y="62"/>
                </a:lnTo>
                <a:lnTo>
                  <a:pt x="26" y="64"/>
                </a:lnTo>
                <a:lnTo>
                  <a:pt x="22" y="66"/>
                </a:lnTo>
                <a:lnTo>
                  <a:pt x="18" y="64"/>
                </a:lnTo>
                <a:lnTo>
                  <a:pt x="14" y="62"/>
                </a:lnTo>
                <a:lnTo>
                  <a:pt x="6" y="56"/>
                </a:lnTo>
                <a:lnTo>
                  <a:pt x="2" y="46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4" y="2"/>
                </a:lnTo>
                <a:lnTo>
                  <a:pt x="18" y="2"/>
                </a:lnTo>
                <a:lnTo>
                  <a:pt x="22" y="0"/>
                </a:lnTo>
                <a:lnTo>
                  <a:pt x="26" y="2"/>
                </a:lnTo>
                <a:lnTo>
                  <a:pt x="30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0" name="Line 30"/>
          <p:cNvSpPr>
            <a:spLocks noChangeShapeType="1"/>
          </p:cNvSpPr>
          <p:nvPr/>
        </p:nvSpPr>
        <p:spPr bwMode="auto">
          <a:xfrm>
            <a:off x="5574347" y="1911509"/>
            <a:ext cx="38735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1" name="Freeform 31"/>
          <p:cNvSpPr>
            <a:spLocks/>
          </p:cNvSpPr>
          <p:nvPr/>
        </p:nvSpPr>
        <p:spPr bwMode="auto">
          <a:xfrm>
            <a:off x="5710871" y="1857509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6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8" y="64"/>
                </a:lnTo>
                <a:lnTo>
                  <a:pt x="14" y="62"/>
                </a:lnTo>
                <a:lnTo>
                  <a:pt x="6" y="56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4" y="2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2" name="Line 32"/>
          <p:cNvSpPr>
            <a:spLocks noChangeShapeType="1"/>
          </p:cNvSpPr>
          <p:nvPr/>
        </p:nvSpPr>
        <p:spPr bwMode="auto">
          <a:xfrm>
            <a:off x="5574347" y="2148681"/>
            <a:ext cx="3873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3" name="Freeform 33"/>
          <p:cNvSpPr>
            <a:spLocks/>
          </p:cNvSpPr>
          <p:nvPr/>
        </p:nvSpPr>
        <p:spPr bwMode="auto">
          <a:xfrm>
            <a:off x="5710871" y="2094681"/>
            <a:ext cx="108000" cy="108000"/>
          </a:xfrm>
          <a:custGeom>
            <a:avLst/>
            <a:gdLst>
              <a:gd name="T0" fmla="*/ 2147483647 w 42"/>
              <a:gd name="T1" fmla="*/ 2147483647 h 65"/>
              <a:gd name="T2" fmla="*/ 2147483647 w 42"/>
              <a:gd name="T3" fmla="*/ 2147483647 h 65"/>
              <a:gd name="T4" fmla="*/ 2147483647 w 42"/>
              <a:gd name="T5" fmla="*/ 2147483647 h 65"/>
              <a:gd name="T6" fmla="*/ 2147483647 w 42"/>
              <a:gd name="T7" fmla="*/ 2147483647 h 65"/>
              <a:gd name="T8" fmla="*/ 2147483647 w 42"/>
              <a:gd name="T9" fmla="*/ 2147483647 h 65"/>
              <a:gd name="T10" fmla="*/ 2147483647 w 42"/>
              <a:gd name="T11" fmla="*/ 2147483647 h 65"/>
              <a:gd name="T12" fmla="*/ 2147483647 w 42"/>
              <a:gd name="T13" fmla="*/ 2147483647 h 65"/>
              <a:gd name="T14" fmla="*/ 2147483647 w 42"/>
              <a:gd name="T15" fmla="*/ 2147483647 h 65"/>
              <a:gd name="T16" fmla="*/ 2147483647 w 42"/>
              <a:gd name="T17" fmla="*/ 2147483647 h 65"/>
              <a:gd name="T18" fmla="*/ 2147483647 w 42"/>
              <a:gd name="T19" fmla="*/ 2147483647 h 65"/>
              <a:gd name="T20" fmla="*/ 2147483647 w 42"/>
              <a:gd name="T21" fmla="*/ 2147483647 h 65"/>
              <a:gd name="T22" fmla="*/ 2147483647 w 42"/>
              <a:gd name="T23" fmla="*/ 2147483647 h 65"/>
              <a:gd name="T24" fmla="*/ 0 w 42"/>
              <a:gd name="T25" fmla="*/ 2147483647 h 65"/>
              <a:gd name="T26" fmla="*/ 0 w 42"/>
              <a:gd name="T27" fmla="*/ 2147483647 h 65"/>
              <a:gd name="T28" fmla="*/ 2147483647 w 42"/>
              <a:gd name="T29" fmla="*/ 2147483647 h 65"/>
              <a:gd name="T30" fmla="*/ 2147483647 w 42"/>
              <a:gd name="T31" fmla="*/ 2147483647 h 65"/>
              <a:gd name="T32" fmla="*/ 2147483647 w 42"/>
              <a:gd name="T33" fmla="*/ 2147483647 h 65"/>
              <a:gd name="T34" fmla="*/ 2147483647 w 42"/>
              <a:gd name="T35" fmla="*/ 0 h 65"/>
              <a:gd name="T36" fmla="*/ 2147483647 w 42"/>
              <a:gd name="T37" fmla="*/ 0 h 65"/>
              <a:gd name="T38" fmla="*/ 2147483647 w 42"/>
              <a:gd name="T39" fmla="*/ 0 h 65"/>
              <a:gd name="T40" fmla="*/ 2147483647 w 42"/>
              <a:gd name="T41" fmla="*/ 0 h 65"/>
              <a:gd name="T42" fmla="*/ 2147483647 w 42"/>
              <a:gd name="T43" fmla="*/ 2147483647 h 65"/>
              <a:gd name="T44" fmla="*/ 2147483647 w 42"/>
              <a:gd name="T45" fmla="*/ 2147483647 h 65"/>
              <a:gd name="T46" fmla="*/ 2147483647 w 42"/>
              <a:gd name="T47" fmla="*/ 2147483647 h 65"/>
              <a:gd name="T48" fmla="*/ 2147483647 w 42"/>
              <a:gd name="T49" fmla="*/ 2147483647 h 65"/>
              <a:gd name="T50" fmla="*/ 2147483647 w 42"/>
              <a:gd name="T51" fmla="*/ 2147483647 h 6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5"/>
              <a:gd name="T80" fmla="*/ 42 w 42"/>
              <a:gd name="T81" fmla="*/ 65 h 6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5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4"/>
                </a:lnTo>
                <a:lnTo>
                  <a:pt x="30" y="63"/>
                </a:lnTo>
                <a:lnTo>
                  <a:pt x="26" y="65"/>
                </a:lnTo>
                <a:lnTo>
                  <a:pt x="22" y="65"/>
                </a:lnTo>
                <a:lnTo>
                  <a:pt x="18" y="65"/>
                </a:lnTo>
                <a:lnTo>
                  <a:pt x="14" y="63"/>
                </a:lnTo>
                <a:lnTo>
                  <a:pt x="6" y="54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8"/>
                </a:lnTo>
                <a:lnTo>
                  <a:pt x="14" y="2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8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4" name="Freeform 34"/>
          <p:cNvSpPr>
            <a:spLocks/>
          </p:cNvSpPr>
          <p:nvPr/>
        </p:nvSpPr>
        <p:spPr bwMode="auto">
          <a:xfrm>
            <a:off x="5165090" y="4154488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6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8" y="64"/>
                </a:lnTo>
                <a:lnTo>
                  <a:pt x="14" y="62"/>
                </a:lnTo>
                <a:lnTo>
                  <a:pt x="6" y="56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4" y="2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5" name="Freeform 35"/>
          <p:cNvSpPr>
            <a:spLocks/>
          </p:cNvSpPr>
          <p:nvPr/>
        </p:nvSpPr>
        <p:spPr bwMode="auto">
          <a:xfrm>
            <a:off x="5823903" y="3390900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4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8" y="64"/>
                </a:lnTo>
                <a:lnTo>
                  <a:pt x="14" y="62"/>
                </a:lnTo>
                <a:lnTo>
                  <a:pt x="6" y="54"/>
                </a:lnTo>
                <a:lnTo>
                  <a:pt x="2" y="44"/>
                </a:lnTo>
                <a:lnTo>
                  <a:pt x="0" y="32"/>
                </a:lnTo>
                <a:lnTo>
                  <a:pt x="2" y="18"/>
                </a:lnTo>
                <a:lnTo>
                  <a:pt x="6" y="8"/>
                </a:lnTo>
                <a:lnTo>
                  <a:pt x="14" y="2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8"/>
                </a:lnTo>
                <a:lnTo>
                  <a:pt x="40" y="18"/>
                </a:lnTo>
                <a:lnTo>
                  <a:pt x="42" y="3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6" name="Freeform 36"/>
          <p:cNvSpPr>
            <a:spLocks/>
          </p:cNvSpPr>
          <p:nvPr/>
        </p:nvSpPr>
        <p:spPr bwMode="auto">
          <a:xfrm>
            <a:off x="6490653" y="3346450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0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0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4" y="54"/>
                </a:lnTo>
                <a:lnTo>
                  <a:pt x="28" y="62"/>
                </a:lnTo>
                <a:lnTo>
                  <a:pt x="24" y="64"/>
                </a:lnTo>
                <a:lnTo>
                  <a:pt x="20" y="64"/>
                </a:lnTo>
                <a:lnTo>
                  <a:pt x="16" y="64"/>
                </a:lnTo>
                <a:lnTo>
                  <a:pt x="12" y="62"/>
                </a:lnTo>
                <a:lnTo>
                  <a:pt x="6" y="54"/>
                </a:lnTo>
                <a:lnTo>
                  <a:pt x="0" y="44"/>
                </a:lnTo>
                <a:lnTo>
                  <a:pt x="0" y="32"/>
                </a:lnTo>
                <a:lnTo>
                  <a:pt x="0" y="18"/>
                </a:lnTo>
                <a:lnTo>
                  <a:pt x="6" y="8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4" y="8"/>
                </a:lnTo>
                <a:lnTo>
                  <a:pt x="40" y="18"/>
                </a:lnTo>
                <a:lnTo>
                  <a:pt x="42" y="3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7" name="Freeform 37"/>
          <p:cNvSpPr>
            <a:spLocks/>
          </p:cNvSpPr>
          <p:nvPr/>
        </p:nvSpPr>
        <p:spPr bwMode="auto">
          <a:xfrm>
            <a:off x="7143115" y="3267075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2" y="44"/>
                </a:lnTo>
                <a:lnTo>
                  <a:pt x="36" y="56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8" y="64"/>
                </a:lnTo>
                <a:lnTo>
                  <a:pt x="14" y="62"/>
                </a:lnTo>
                <a:lnTo>
                  <a:pt x="8" y="56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8" y="10"/>
                </a:lnTo>
                <a:lnTo>
                  <a:pt x="14" y="2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10"/>
                </a:lnTo>
                <a:lnTo>
                  <a:pt x="42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8" name="Freeform 38"/>
          <p:cNvSpPr>
            <a:spLocks/>
          </p:cNvSpPr>
          <p:nvPr/>
        </p:nvSpPr>
        <p:spPr bwMode="auto">
          <a:xfrm>
            <a:off x="7803515" y="3324225"/>
            <a:ext cx="108000" cy="108000"/>
          </a:xfrm>
          <a:custGeom>
            <a:avLst/>
            <a:gdLst>
              <a:gd name="T0" fmla="*/ 2147483647 w 42"/>
              <a:gd name="T1" fmla="*/ 2147483647 h 66"/>
              <a:gd name="T2" fmla="*/ 2147483647 w 42"/>
              <a:gd name="T3" fmla="*/ 2147483647 h 66"/>
              <a:gd name="T4" fmla="*/ 2147483647 w 42"/>
              <a:gd name="T5" fmla="*/ 2147483647 h 66"/>
              <a:gd name="T6" fmla="*/ 2147483647 w 42"/>
              <a:gd name="T7" fmla="*/ 2147483647 h 66"/>
              <a:gd name="T8" fmla="*/ 2147483647 w 42"/>
              <a:gd name="T9" fmla="*/ 2147483647 h 66"/>
              <a:gd name="T10" fmla="*/ 2147483647 w 42"/>
              <a:gd name="T11" fmla="*/ 2147483647 h 66"/>
              <a:gd name="T12" fmla="*/ 2147483647 w 42"/>
              <a:gd name="T13" fmla="*/ 2147483647 h 66"/>
              <a:gd name="T14" fmla="*/ 2147483647 w 42"/>
              <a:gd name="T15" fmla="*/ 2147483647 h 66"/>
              <a:gd name="T16" fmla="*/ 2147483647 w 42"/>
              <a:gd name="T17" fmla="*/ 2147483647 h 66"/>
              <a:gd name="T18" fmla="*/ 2147483647 w 42"/>
              <a:gd name="T19" fmla="*/ 2147483647 h 66"/>
              <a:gd name="T20" fmla="*/ 2147483647 w 42"/>
              <a:gd name="T21" fmla="*/ 2147483647 h 66"/>
              <a:gd name="T22" fmla="*/ 0 w 42"/>
              <a:gd name="T23" fmla="*/ 2147483647 h 66"/>
              <a:gd name="T24" fmla="*/ 0 w 42"/>
              <a:gd name="T25" fmla="*/ 2147483647 h 66"/>
              <a:gd name="T26" fmla="*/ 0 w 42"/>
              <a:gd name="T27" fmla="*/ 2147483647 h 66"/>
              <a:gd name="T28" fmla="*/ 0 w 42"/>
              <a:gd name="T29" fmla="*/ 2147483647 h 66"/>
              <a:gd name="T30" fmla="*/ 2147483647 w 42"/>
              <a:gd name="T31" fmla="*/ 2147483647 h 66"/>
              <a:gd name="T32" fmla="*/ 2147483647 w 42"/>
              <a:gd name="T33" fmla="*/ 2147483647 h 66"/>
              <a:gd name="T34" fmla="*/ 2147483647 w 42"/>
              <a:gd name="T35" fmla="*/ 0 h 66"/>
              <a:gd name="T36" fmla="*/ 2147483647 w 42"/>
              <a:gd name="T37" fmla="*/ 0 h 66"/>
              <a:gd name="T38" fmla="*/ 2147483647 w 42"/>
              <a:gd name="T39" fmla="*/ 0 h 66"/>
              <a:gd name="T40" fmla="*/ 2147483647 w 42"/>
              <a:gd name="T41" fmla="*/ 0 h 66"/>
              <a:gd name="T42" fmla="*/ 2147483647 w 42"/>
              <a:gd name="T43" fmla="*/ 2147483647 h 66"/>
              <a:gd name="T44" fmla="*/ 2147483647 w 42"/>
              <a:gd name="T45" fmla="*/ 2147483647 h 66"/>
              <a:gd name="T46" fmla="*/ 2147483647 w 42"/>
              <a:gd name="T47" fmla="*/ 2147483647 h 66"/>
              <a:gd name="T48" fmla="*/ 2147483647 w 42"/>
              <a:gd name="T49" fmla="*/ 2147483647 h 66"/>
              <a:gd name="T50" fmla="*/ 2147483647 w 42"/>
              <a:gd name="T51" fmla="*/ 2147483647 h 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6"/>
              <a:gd name="T80" fmla="*/ 42 w 42"/>
              <a:gd name="T81" fmla="*/ 66 h 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6">
                <a:moveTo>
                  <a:pt x="42" y="32"/>
                </a:moveTo>
                <a:lnTo>
                  <a:pt x="42" y="32"/>
                </a:lnTo>
                <a:lnTo>
                  <a:pt x="40" y="46"/>
                </a:lnTo>
                <a:lnTo>
                  <a:pt x="36" y="56"/>
                </a:lnTo>
                <a:lnTo>
                  <a:pt x="28" y="62"/>
                </a:lnTo>
                <a:lnTo>
                  <a:pt x="24" y="64"/>
                </a:lnTo>
                <a:lnTo>
                  <a:pt x="20" y="66"/>
                </a:lnTo>
                <a:lnTo>
                  <a:pt x="16" y="64"/>
                </a:lnTo>
                <a:lnTo>
                  <a:pt x="12" y="62"/>
                </a:lnTo>
                <a:lnTo>
                  <a:pt x="6" y="56"/>
                </a:lnTo>
                <a:lnTo>
                  <a:pt x="0" y="46"/>
                </a:lnTo>
                <a:lnTo>
                  <a:pt x="0" y="32"/>
                </a:lnTo>
                <a:lnTo>
                  <a:pt x="0" y="20"/>
                </a:lnTo>
                <a:lnTo>
                  <a:pt x="6" y="10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49" name="Freeform 39"/>
          <p:cNvSpPr>
            <a:spLocks/>
          </p:cNvSpPr>
          <p:nvPr/>
        </p:nvSpPr>
        <p:spPr bwMode="auto">
          <a:xfrm>
            <a:off x="8455978" y="3235325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4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6" y="64"/>
                </a:lnTo>
                <a:lnTo>
                  <a:pt x="14" y="62"/>
                </a:lnTo>
                <a:lnTo>
                  <a:pt x="6" y="54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8"/>
                </a:lnTo>
                <a:lnTo>
                  <a:pt x="14" y="2"/>
                </a:lnTo>
                <a:lnTo>
                  <a:pt x="16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8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0" name="Freeform 40"/>
          <p:cNvSpPr>
            <a:spLocks/>
          </p:cNvSpPr>
          <p:nvPr/>
        </p:nvSpPr>
        <p:spPr bwMode="auto">
          <a:xfrm>
            <a:off x="5165090" y="4154488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6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8" y="64"/>
                </a:lnTo>
                <a:lnTo>
                  <a:pt x="14" y="62"/>
                </a:lnTo>
                <a:lnTo>
                  <a:pt x="6" y="56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4" y="2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1" name="Freeform 41"/>
          <p:cNvSpPr>
            <a:spLocks/>
          </p:cNvSpPr>
          <p:nvPr/>
        </p:nvSpPr>
        <p:spPr bwMode="auto">
          <a:xfrm>
            <a:off x="5828665" y="3505200"/>
            <a:ext cx="108000" cy="108000"/>
          </a:xfrm>
          <a:custGeom>
            <a:avLst/>
            <a:gdLst>
              <a:gd name="T0" fmla="*/ 2147483647 w 42"/>
              <a:gd name="T1" fmla="*/ 2147483647 h 65"/>
              <a:gd name="T2" fmla="*/ 2147483647 w 42"/>
              <a:gd name="T3" fmla="*/ 2147483647 h 65"/>
              <a:gd name="T4" fmla="*/ 2147483647 w 42"/>
              <a:gd name="T5" fmla="*/ 2147483647 h 65"/>
              <a:gd name="T6" fmla="*/ 2147483647 w 42"/>
              <a:gd name="T7" fmla="*/ 2147483647 h 65"/>
              <a:gd name="T8" fmla="*/ 2147483647 w 42"/>
              <a:gd name="T9" fmla="*/ 2147483647 h 65"/>
              <a:gd name="T10" fmla="*/ 2147483647 w 42"/>
              <a:gd name="T11" fmla="*/ 2147483647 h 65"/>
              <a:gd name="T12" fmla="*/ 2147483647 w 42"/>
              <a:gd name="T13" fmla="*/ 2147483647 h 65"/>
              <a:gd name="T14" fmla="*/ 2147483647 w 42"/>
              <a:gd name="T15" fmla="*/ 2147483647 h 65"/>
              <a:gd name="T16" fmla="*/ 2147483647 w 42"/>
              <a:gd name="T17" fmla="*/ 2147483647 h 65"/>
              <a:gd name="T18" fmla="*/ 2147483647 w 42"/>
              <a:gd name="T19" fmla="*/ 2147483647 h 65"/>
              <a:gd name="T20" fmla="*/ 2147483647 w 42"/>
              <a:gd name="T21" fmla="*/ 2147483647 h 65"/>
              <a:gd name="T22" fmla="*/ 2147483647 w 42"/>
              <a:gd name="T23" fmla="*/ 2147483647 h 65"/>
              <a:gd name="T24" fmla="*/ 0 w 42"/>
              <a:gd name="T25" fmla="*/ 2147483647 h 65"/>
              <a:gd name="T26" fmla="*/ 0 w 42"/>
              <a:gd name="T27" fmla="*/ 2147483647 h 65"/>
              <a:gd name="T28" fmla="*/ 2147483647 w 42"/>
              <a:gd name="T29" fmla="*/ 2147483647 h 65"/>
              <a:gd name="T30" fmla="*/ 2147483647 w 42"/>
              <a:gd name="T31" fmla="*/ 2147483647 h 65"/>
              <a:gd name="T32" fmla="*/ 2147483647 w 42"/>
              <a:gd name="T33" fmla="*/ 2147483647 h 65"/>
              <a:gd name="T34" fmla="*/ 2147483647 w 42"/>
              <a:gd name="T35" fmla="*/ 0 h 65"/>
              <a:gd name="T36" fmla="*/ 2147483647 w 42"/>
              <a:gd name="T37" fmla="*/ 0 h 65"/>
              <a:gd name="T38" fmla="*/ 2147483647 w 42"/>
              <a:gd name="T39" fmla="*/ 0 h 65"/>
              <a:gd name="T40" fmla="*/ 2147483647 w 42"/>
              <a:gd name="T41" fmla="*/ 0 h 65"/>
              <a:gd name="T42" fmla="*/ 2147483647 w 42"/>
              <a:gd name="T43" fmla="*/ 2147483647 h 65"/>
              <a:gd name="T44" fmla="*/ 2147483647 w 42"/>
              <a:gd name="T45" fmla="*/ 2147483647 h 65"/>
              <a:gd name="T46" fmla="*/ 2147483647 w 42"/>
              <a:gd name="T47" fmla="*/ 2147483647 h 65"/>
              <a:gd name="T48" fmla="*/ 2147483647 w 42"/>
              <a:gd name="T49" fmla="*/ 2147483647 h 65"/>
              <a:gd name="T50" fmla="*/ 2147483647 w 42"/>
              <a:gd name="T51" fmla="*/ 2147483647 h 6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5"/>
              <a:gd name="T80" fmla="*/ 42 w 42"/>
              <a:gd name="T81" fmla="*/ 65 h 6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5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4"/>
                </a:lnTo>
                <a:lnTo>
                  <a:pt x="28" y="63"/>
                </a:lnTo>
                <a:lnTo>
                  <a:pt x="24" y="65"/>
                </a:lnTo>
                <a:lnTo>
                  <a:pt x="20" y="65"/>
                </a:lnTo>
                <a:lnTo>
                  <a:pt x="16" y="65"/>
                </a:lnTo>
                <a:lnTo>
                  <a:pt x="12" y="63"/>
                </a:lnTo>
                <a:lnTo>
                  <a:pt x="6" y="54"/>
                </a:lnTo>
                <a:lnTo>
                  <a:pt x="2" y="44"/>
                </a:lnTo>
                <a:lnTo>
                  <a:pt x="0" y="32"/>
                </a:lnTo>
                <a:lnTo>
                  <a:pt x="2" y="18"/>
                </a:lnTo>
                <a:lnTo>
                  <a:pt x="6" y="8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6" y="8"/>
                </a:lnTo>
                <a:lnTo>
                  <a:pt x="40" y="18"/>
                </a:lnTo>
                <a:lnTo>
                  <a:pt x="42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2" name="Freeform 42"/>
          <p:cNvSpPr>
            <a:spLocks/>
          </p:cNvSpPr>
          <p:nvPr/>
        </p:nvSpPr>
        <p:spPr bwMode="auto">
          <a:xfrm>
            <a:off x="6484303" y="3432175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4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8" y="64"/>
                </a:lnTo>
                <a:lnTo>
                  <a:pt x="14" y="62"/>
                </a:lnTo>
                <a:lnTo>
                  <a:pt x="6" y="54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8"/>
                </a:lnTo>
                <a:lnTo>
                  <a:pt x="14" y="2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8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3" name="Freeform 43"/>
          <p:cNvSpPr>
            <a:spLocks/>
          </p:cNvSpPr>
          <p:nvPr/>
        </p:nvSpPr>
        <p:spPr bwMode="auto">
          <a:xfrm>
            <a:off x="7149465" y="3716338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6"/>
                </a:lnTo>
                <a:lnTo>
                  <a:pt x="36" y="56"/>
                </a:lnTo>
                <a:lnTo>
                  <a:pt x="30" y="62"/>
                </a:lnTo>
                <a:lnTo>
                  <a:pt x="26" y="64"/>
                </a:lnTo>
                <a:lnTo>
                  <a:pt x="20" y="64"/>
                </a:lnTo>
                <a:lnTo>
                  <a:pt x="16" y="64"/>
                </a:lnTo>
                <a:lnTo>
                  <a:pt x="12" y="62"/>
                </a:lnTo>
                <a:lnTo>
                  <a:pt x="6" y="56"/>
                </a:lnTo>
                <a:lnTo>
                  <a:pt x="2" y="46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6" y="0"/>
                </a:lnTo>
                <a:lnTo>
                  <a:pt x="30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4" name="Freeform 44"/>
          <p:cNvSpPr>
            <a:spLocks/>
          </p:cNvSpPr>
          <p:nvPr/>
        </p:nvSpPr>
        <p:spPr bwMode="auto">
          <a:xfrm>
            <a:off x="7797165" y="3514725"/>
            <a:ext cx="108000" cy="108000"/>
          </a:xfrm>
          <a:custGeom>
            <a:avLst/>
            <a:gdLst>
              <a:gd name="T0" fmla="*/ 2147483647 w 42"/>
              <a:gd name="T1" fmla="*/ 2147483647 h 67"/>
              <a:gd name="T2" fmla="*/ 2147483647 w 42"/>
              <a:gd name="T3" fmla="*/ 2147483647 h 67"/>
              <a:gd name="T4" fmla="*/ 2147483647 w 42"/>
              <a:gd name="T5" fmla="*/ 2147483647 h 67"/>
              <a:gd name="T6" fmla="*/ 2147483647 w 42"/>
              <a:gd name="T7" fmla="*/ 2147483647 h 67"/>
              <a:gd name="T8" fmla="*/ 2147483647 w 42"/>
              <a:gd name="T9" fmla="*/ 2147483647 h 67"/>
              <a:gd name="T10" fmla="*/ 2147483647 w 42"/>
              <a:gd name="T11" fmla="*/ 2147483647 h 67"/>
              <a:gd name="T12" fmla="*/ 2147483647 w 42"/>
              <a:gd name="T13" fmla="*/ 2147483647 h 67"/>
              <a:gd name="T14" fmla="*/ 2147483647 w 42"/>
              <a:gd name="T15" fmla="*/ 2147483647 h 67"/>
              <a:gd name="T16" fmla="*/ 2147483647 w 42"/>
              <a:gd name="T17" fmla="*/ 2147483647 h 67"/>
              <a:gd name="T18" fmla="*/ 2147483647 w 42"/>
              <a:gd name="T19" fmla="*/ 2147483647 h 67"/>
              <a:gd name="T20" fmla="*/ 2147483647 w 42"/>
              <a:gd name="T21" fmla="*/ 2147483647 h 67"/>
              <a:gd name="T22" fmla="*/ 2147483647 w 42"/>
              <a:gd name="T23" fmla="*/ 2147483647 h 67"/>
              <a:gd name="T24" fmla="*/ 0 w 42"/>
              <a:gd name="T25" fmla="*/ 2147483647 h 67"/>
              <a:gd name="T26" fmla="*/ 0 w 42"/>
              <a:gd name="T27" fmla="*/ 2147483647 h 67"/>
              <a:gd name="T28" fmla="*/ 2147483647 w 42"/>
              <a:gd name="T29" fmla="*/ 2147483647 h 67"/>
              <a:gd name="T30" fmla="*/ 2147483647 w 42"/>
              <a:gd name="T31" fmla="*/ 2147483647 h 67"/>
              <a:gd name="T32" fmla="*/ 2147483647 w 42"/>
              <a:gd name="T33" fmla="*/ 2147483647 h 67"/>
              <a:gd name="T34" fmla="*/ 2147483647 w 42"/>
              <a:gd name="T35" fmla="*/ 2147483647 h 67"/>
              <a:gd name="T36" fmla="*/ 2147483647 w 42"/>
              <a:gd name="T37" fmla="*/ 0 h 67"/>
              <a:gd name="T38" fmla="*/ 2147483647 w 42"/>
              <a:gd name="T39" fmla="*/ 0 h 67"/>
              <a:gd name="T40" fmla="*/ 2147483647 w 42"/>
              <a:gd name="T41" fmla="*/ 2147483647 h 67"/>
              <a:gd name="T42" fmla="*/ 2147483647 w 42"/>
              <a:gd name="T43" fmla="*/ 2147483647 h 67"/>
              <a:gd name="T44" fmla="*/ 2147483647 w 42"/>
              <a:gd name="T45" fmla="*/ 2147483647 h 67"/>
              <a:gd name="T46" fmla="*/ 2147483647 w 42"/>
              <a:gd name="T47" fmla="*/ 2147483647 h 67"/>
              <a:gd name="T48" fmla="*/ 2147483647 w 42"/>
              <a:gd name="T49" fmla="*/ 2147483647 h 67"/>
              <a:gd name="T50" fmla="*/ 2147483647 w 42"/>
              <a:gd name="T51" fmla="*/ 2147483647 h 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7"/>
              <a:gd name="T80" fmla="*/ 42 w 42"/>
              <a:gd name="T81" fmla="*/ 67 h 6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7">
                <a:moveTo>
                  <a:pt x="42" y="32"/>
                </a:moveTo>
                <a:lnTo>
                  <a:pt x="42" y="32"/>
                </a:lnTo>
                <a:lnTo>
                  <a:pt x="40" y="46"/>
                </a:lnTo>
                <a:lnTo>
                  <a:pt x="36" y="57"/>
                </a:lnTo>
                <a:lnTo>
                  <a:pt x="30" y="63"/>
                </a:lnTo>
                <a:lnTo>
                  <a:pt x="26" y="65"/>
                </a:lnTo>
                <a:lnTo>
                  <a:pt x="20" y="67"/>
                </a:lnTo>
                <a:lnTo>
                  <a:pt x="16" y="65"/>
                </a:lnTo>
                <a:lnTo>
                  <a:pt x="12" y="63"/>
                </a:lnTo>
                <a:lnTo>
                  <a:pt x="6" y="57"/>
                </a:lnTo>
                <a:lnTo>
                  <a:pt x="2" y="46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2" y="2"/>
                </a:lnTo>
                <a:lnTo>
                  <a:pt x="16" y="2"/>
                </a:lnTo>
                <a:lnTo>
                  <a:pt x="20" y="0"/>
                </a:lnTo>
                <a:lnTo>
                  <a:pt x="26" y="2"/>
                </a:lnTo>
                <a:lnTo>
                  <a:pt x="30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5" name="Freeform 45"/>
          <p:cNvSpPr>
            <a:spLocks/>
          </p:cNvSpPr>
          <p:nvPr/>
        </p:nvSpPr>
        <p:spPr bwMode="auto">
          <a:xfrm>
            <a:off x="8455978" y="3375025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4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6" y="64"/>
                </a:lnTo>
                <a:lnTo>
                  <a:pt x="12" y="62"/>
                </a:lnTo>
                <a:lnTo>
                  <a:pt x="6" y="54"/>
                </a:lnTo>
                <a:lnTo>
                  <a:pt x="2" y="44"/>
                </a:lnTo>
                <a:lnTo>
                  <a:pt x="0" y="32"/>
                </a:lnTo>
                <a:lnTo>
                  <a:pt x="2" y="18"/>
                </a:lnTo>
                <a:lnTo>
                  <a:pt x="6" y="8"/>
                </a:lnTo>
                <a:lnTo>
                  <a:pt x="12" y="2"/>
                </a:lnTo>
                <a:lnTo>
                  <a:pt x="16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8"/>
                </a:lnTo>
                <a:lnTo>
                  <a:pt x="40" y="18"/>
                </a:lnTo>
                <a:lnTo>
                  <a:pt x="42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6" name="Freeform 46"/>
          <p:cNvSpPr>
            <a:spLocks/>
          </p:cNvSpPr>
          <p:nvPr/>
        </p:nvSpPr>
        <p:spPr bwMode="auto">
          <a:xfrm>
            <a:off x="5172710" y="4154488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6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8" y="64"/>
                </a:lnTo>
                <a:lnTo>
                  <a:pt x="14" y="62"/>
                </a:lnTo>
                <a:lnTo>
                  <a:pt x="6" y="56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4" y="2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7" name="Freeform 47"/>
          <p:cNvSpPr>
            <a:spLocks/>
          </p:cNvSpPr>
          <p:nvPr/>
        </p:nvSpPr>
        <p:spPr bwMode="auto">
          <a:xfrm>
            <a:off x="5831523" y="4071938"/>
            <a:ext cx="108000" cy="108000"/>
          </a:xfrm>
          <a:custGeom>
            <a:avLst/>
            <a:gdLst>
              <a:gd name="T0" fmla="*/ 2147483647 w 42"/>
              <a:gd name="T1" fmla="*/ 2147483647 h 66"/>
              <a:gd name="T2" fmla="*/ 2147483647 w 42"/>
              <a:gd name="T3" fmla="*/ 2147483647 h 66"/>
              <a:gd name="T4" fmla="*/ 2147483647 w 42"/>
              <a:gd name="T5" fmla="*/ 2147483647 h 66"/>
              <a:gd name="T6" fmla="*/ 2147483647 w 42"/>
              <a:gd name="T7" fmla="*/ 2147483647 h 66"/>
              <a:gd name="T8" fmla="*/ 2147483647 w 42"/>
              <a:gd name="T9" fmla="*/ 2147483647 h 66"/>
              <a:gd name="T10" fmla="*/ 2147483647 w 42"/>
              <a:gd name="T11" fmla="*/ 2147483647 h 66"/>
              <a:gd name="T12" fmla="*/ 2147483647 w 42"/>
              <a:gd name="T13" fmla="*/ 2147483647 h 66"/>
              <a:gd name="T14" fmla="*/ 2147483647 w 42"/>
              <a:gd name="T15" fmla="*/ 2147483647 h 66"/>
              <a:gd name="T16" fmla="*/ 2147483647 w 42"/>
              <a:gd name="T17" fmla="*/ 2147483647 h 66"/>
              <a:gd name="T18" fmla="*/ 2147483647 w 42"/>
              <a:gd name="T19" fmla="*/ 2147483647 h 66"/>
              <a:gd name="T20" fmla="*/ 2147483647 w 42"/>
              <a:gd name="T21" fmla="*/ 2147483647 h 66"/>
              <a:gd name="T22" fmla="*/ 2147483647 w 42"/>
              <a:gd name="T23" fmla="*/ 2147483647 h 66"/>
              <a:gd name="T24" fmla="*/ 0 w 42"/>
              <a:gd name="T25" fmla="*/ 2147483647 h 66"/>
              <a:gd name="T26" fmla="*/ 0 w 42"/>
              <a:gd name="T27" fmla="*/ 2147483647 h 66"/>
              <a:gd name="T28" fmla="*/ 2147483647 w 42"/>
              <a:gd name="T29" fmla="*/ 2147483647 h 66"/>
              <a:gd name="T30" fmla="*/ 2147483647 w 42"/>
              <a:gd name="T31" fmla="*/ 2147483647 h 66"/>
              <a:gd name="T32" fmla="*/ 2147483647 w 42"/>
              <a:gd name="T33" fmla="*/ 2147483647 h 66"/>
              <a:gd name="T34" fmla="*/ 2147483647 w 42"/>
              <a:gd name="T35" fmla="*/ 0 h 66"/>
              <a:gd name="T36" fmla="*/ 2147483647 w 42"/>
              <a:gd name="T37" fmla="*/ 0 h 66"/>
              <a:gd name="T38" fmla="*/ 2147483647 w 42"/>
              <a:gd name="T39" fmla="*/ 0 h 66"/>
              <a:gd name="T40" fmla="*/ 2147483647 w 42"/>
              <a:gd name="T41" fmla="*/ 0 h 66"/>
              <a:gd name="T42" fmla="*/ 2147483647 w 42"/>
              <a:gd name="T43" fmla="*/ 2147483647 h 66"/>
              <a:gd name="T44" fmla="*/ 2147483647 w 42"/>
              <a:gd name="T45" fmla="*/ 2147483647 h 66"/>
              <a:gd name="T46" fmla="*/ 2147483647 w 42"/>
              <a:gd name="T47" fmla="*/ 2147483647 h 66"/>
              <a:gd name="T48" fmla="*/ 2147483647 w 42"/>
              <a:gd name="T49" fmla="*/ 2147483647 h 66"/>
              <a:gd name="T50" fmla="*/ 2147483647 w 42"/>
              <a:gd name="T51" fmla="*/ 2147483647 h 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6"/>
              <a:gd name="T80" fmla="*/ 42 w 42"/>
              <a:gd name="T81" fmla="*/ 66 h 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6">
                <a:moveTo>
                  <a:pt x="42" y="32"/>
                </a:moveTo>
                <a:lnTo>
                  <a:pt x="42" y="32"/>
                </a:lnTo>
                <a:lnTo>
                  <a:pt x="40" y="46"/>
                </a:lnTo>
                <a:lnTo>
                  <a:pt x="36" y="56"/>
                </a:lnTo>
                <a:lnTo>
                  <a:pt x="28" y="62"/>
                </a:lnTo>
                <a:lnTo>
                  <a:pt x="24" y="64"/>
                </a:lnTo>
                <a:lnTo>
                  <a:pt x="20" y="66"/>
                </a:lnTo>
                <a:lnTo>
                  <a:pt x="16" y="64"/>
                </a:lnTo>
                <a:lnTo>
                  <a:pt x="12" y="62"/>
                </a:lnTo>
                <a:lnTo>
                  <a:pt x="6" y="56"/>
                </a:lnTo>
                <a:lnTo>
                  <a:pt x="2" y="46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8" name="Freeform 48"/>
          <p:cNvSpPr>
            <a:spLocks/>
          </p:cNvSpPr>
          <p:nvPr/>
        </p:nvSpPr>
        <p:spPr bwMode="auto">
          <a:xfrm>
            <a:off x="6491923" y="3881438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4"/>
                </a:lnTo>
                <a:lnTo>
                  <a:pt x="28" y="62"/>
                </a:lnTo>
                <a:lnTo>
                  <a:pt x="24" y="64"/>
                </a:lnTo>
                <a:lnTo>
                  <a:pt x="20" y="64"/>
                </a:lnTo>
                <a:lnTo>
                  <a:pt x="16" y="64"/>
                </a:lnTo>
                <a:lnTo>
                  <a:pt x="12" y="62"/>
                </a:lnTo>
                <a:lnTo>
                  <a:pt x="6" y="54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59" name="Freeform 49"/>
          <p:cNvSpPr>
            <a:spLocks/>
          </p:cNvSpPr>
          <p:nvPr/>
        </p:nvSpPr>
        <p:spPr bwMode="auto">
          <a:xfrm>
            <a:off x="7150735" y="4189413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6"/>
                </a:lnTo>
                <a:lnTo>
                  <a:pt x="30" y="62"/>
                </a:lnTo>
                <a:lnTo>
                  <a:pt x="26" y="64"/>
                </a:lnTo>
                <a:lnTo>
                  <a:pt x="22" y="64"/>
                </a:lnTo>
                <a:lnTo>
                  <a:pt x="16" y="64"/>
                </a:lnTo>
                <a:lnTo>
                  <a:pt x="12" y="62"/>
                </a:lnTo>
                <a:lnTo>
                  <a:pt x="6" y="56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2" y="2"/>
                </a:lnTo>
                <a:lnTo>
                  <a:pt x="16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60" name="Freeform 50"/>
          <p:cNvSpPr>
            <a:spLocks/>
          </p:cNvSpPr>
          <p:nvPr/>
        </p:nvSpPr>
        <p:spPr bwMode="auto">
          <a:xfrm>
            <a:off x="7804785" y="4351338"/>
            <a:ext cx="108000" cy="108000"/>
          </a:xfrm>
          <a:custGeom>
            <a:avLst/>
            <a:gdLst>
              <a:gd name="T0" fmla="*/ 2147483647 w 42"/>
              <a:gd name="T1" fmla="*/ 2147483647 h 66"/>
              <a:gd name="T2" fmla="*/ 2147483647 w 42"/>
              <a:gd name="T3" fmla="*/ 2147483647 h 66"/>
              <a:gd name="T4" fmla="*/ 2147483647 w 42"/>
              <a:gd name="T5" fmla="*/ 2147483647 h 66"/>
              <a:gd name="T6" fmla="*/ 2147483647 w 42"/>
              <a:gd name="T7" fmla="*/ 2147483647 h 66"/>
              <a:gd name="T8" fmla="*/ 2147483647 w 42"/>
              <a:gd name="T9" fmla="*/ 2147483647 h 66"/>
              <a:gd name="T10" fmla="*/ 2147483647 w 42"/>
              <a:gd name="T11" fmla="*/ 2147483647 h 66"/>
              <a:gd name="T12" fmla="*/ 2147483647 w 42"/>
              <a:gd name="T13" fmla="*/ 2147483647 h 66"/>
              <a:gd name="T14" fmla="*/ 2147483647 w 42"/>
              <a:gd name="T15" fmla="*/ 2147483647 h 66"/>
              <a:gd name="T16" fmla="*/ 2147483647 w 42"/>
              <a:gd name="T17" fmla="*/ 2147483647 h 66"/>
              <a:gd name="T18" fmla="*/ 2147483647 w 42"/>
              <a:gd name="T19" fmla="*/ 2147483647 h 66"/>
              <a:gd name="T20" fmla="*/ 2147483647 w 42"/>
              <a:gd name="T21" fmla="*/ 2147483647 h 66"/>
              <a:gd name="T22" fmla="*/ 2147483647 w 42"/>
              <a:gd name="T23" fmla="*/ 2147483647 h 66"/>
              <a:gd name="T24" fmla="*/ 0 w 42"/>
              <a:gd name="T25" fmla="*/ 2147483647 h 66"/>
              <a:gd name="T26" fmla="*/ 0 w 42"/>
              <a:gd name="T27" fmla="*/ 2147483647 h 66"/>
              <a:gd name="T28" fmla="*/ 2147483647 w 42"/>
              <a:gd name="T29" fmla="*/ 2147483647 h 66"/>
              <a:gd name="T30" fmla="*/ 2147483647 w 42"/>
              <a:gd name="T31" fmla="*/ 2147483647 h 66"/>
              <a:gd name="T32" fmla="*/ 2147483647 w 42"/>
              <a:gd name="T33" fmla="*/ 2147483647 h 66"/>
              <a:gd name="T34" fmla="*/ 2147483647 w 42"/>
              <a:gd name="T35" fmla="*/ 0 h 66"/>
              <a:gd name="T36" fmla="*/ 2147483647 w 42"/>
              <a:gd name="T37" fmla="*/ 0 h 66"/>
              <a:gd name="T38" fmla="*/ 2147483647 w 42"/>
              <a:gd name="T39" fmla="*/ 0 h 66"/>
              <a:gd name="T40" fmla="*/ 2147483647 w 42"/>
              <a:gd name="T41" fmla="*/ 0 h 66"/>
              <a:gd name="T42" fmla="*/ 2147483647 w 42"/>
              <a:gd name="T43" fmla="*/ 2147483647 h 66"/>
              <a:gd name="T44" fmla="*/ 2147483647 w 42"/>
              <a:gd name="T45" fmla="*/ 2147483647 h 66"/>
              <a:gd name="T46" fmla="*/ 2147483647 w 42"/>
              <a:gd name="T47" fmla="*/ 2147483647 h 66"/>
              <a:gd name="T48" fmla="*/ 2147483647 w 42"/>
              <a:gd name="T49" fmla="*/ 2147483647 h 66"/>
              <a:gd name="T50" fmla="*/ 2147483647 w 42"/>
              <a:gd name="T51" fmla="*/ 2147483647 h 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6"/>
              <a:gd name="T80" fmla="*/ 42 w 42"/>
              <a:gd name="T81" fmla="*/ 66 h 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6">
                <a:moveTo>
                  <a:pt x="42" y="32"/>
                </a:moveTo>
                <a:lnTo>
                  <a:pt x="42" y="32"/>
                </a:lnTo>
                <a:lnTo>
                  <a:pt x="40" y="46"/>
                </a:lnTo>
                <a:lnTo>
                  <a:pt x="36" y="56"/>
                </a:lnTo>
                <a:lnTo>
                  <a:pt x="30" y="62"/>
                </a:lnTo>
                <a:lnTo>
                  <a:pt x="26" y="64"/>
                </a:lnTo>
                <a:lnTo>
                  <a:pt x="22" y="66"/>
                </a:lnTo>
                <a:lnTo>
                  <a:pt x="18" y="64"/>
                </a:lnTo>
                <a:lnTo>
                  <a:pt x="14" y="62"/>
                </a:lnTo>
                <a:lnTo>
                  <a:pt x="6" y="56"/>
                </a:lnTo>
                <a:lnTo>
                  <a:pt x="2" y="46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4" y="2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61" name="Freeform 51"/>
          <p:cNvSpPr>
            <a:spLocks/>
          </p:cNvSpPr>
          <p:nvPr/>
        </p:nvSpPr>
        <p:spPr bwMode="auto">
          <a:xfrm>
            <a:off x="8463598" y="4516438"/>
            <a:ext cx="108000" cy="108000"/>
          </a:xfrm>
          <a:custGeom>
            <a:avLst/>
            <a:gdLst>
              <a:gd name="T0" fmla="*/ 2147483647 w 42"/>
              <a:gd name="T1" fmla="*/ 2147483647 h 64"/>
              <a:gd name="T2" fmla="*/ 2147483647 w 42"/>
              <a:gd name="T3" fmla="*/ 2147483647 h 64"/>
              <a:gd name="T4" fmla="*/ 2147483647 w 42"/>
              <a:gd name="T5" fmla="*/ 2147483647 h 64"/>
              <a:gd name="T6" fmla="*/ 2147483647 w 42"/>
              <a:gd name="T7" fmla="*/ 2147483647 h 64"/>
              <a:gd name="T8" fmla="*/ 2147483647 w 42"/>
              <a:gd name="T9" fmla="*/ 2147483647 h 64"/>
              <a:gd name="T10" fmla="*/ 2147483647 w 42"/>
              <a:gd name="T11" fmla="*/ 2147483647 h 64"/>
              <a:gd name="T12" fmla="*/ 2147483647 w 42"/>
              <a:gd name="T13" fmla="*/ 2147483647 h 64"/>
              <a:gd name="T14" fmla="*/ 2147483647 w 42"/>
              <a:gd name="T15" fmla="*/ 2147483647 h 64"/>
              <a:gd name="T16" fmla="*/ 2147483647 w 42"/>
              <a:gd name="T17" fmla="*/ 2147483647 h 64"/>
              <a:gd name="T18" fmla="*/ 2147483647 w 42"/>
              <a:gd name="T19" fmla="*/ 2147483647 h 64"/>
              <a:gd name="T20" fmla="*/ 2147483647 w 42"/>
              <a:gd name="T21" fmla="*/ 2147483647 h 64"/>
              <a:gd name="T22" fmla="*/ 2147483647 w 42"/>
              <a:gd name="T23" fmla="*/ 2147483647 h 64"/>
              <a:gd name="T24" fmla="*/ 0 w 42"/>
              <a:gd name="T25" fmla="*/ 2147483647 h 64"/>
              <a:gd name="T26" fmla="*/ 0 w 42"/>
              <a:gd name="T27" fmla="*/ 2147483647 h 64"/>
              <a:gd name="T28" fmla="*/ 2147483647 w 42"/>
              <a:gd name="T29" fmla="*/ 2147483647 h 64"/>
              <a:gd name="T30" fmla="*/ 2147483647 w 42"/>
              <a:gd name="T31" fmla="*/ 2147483647 h 64"/>
              <a:gd name="T32" fmla="*/ 2147483647 w 42"/>
              <a:gd name="T33" fmla="*/ 2147483647 h 64"/>
              <a:gd name="T34" fmla="*/ 2147483647 w 42"/>
              <a:gd name="T35" fmla="*/ 0 h 64"/>
              <a:gd name="T36" fmla="*/ 2147483647 w 42"/>
              <a:gd name="T37" fmla="*/ 0 h 64"/>
              <a:gd name="T38" fmla="*/ 2147483647 w 42"/>
              <a:gd name="T39" fmla="*/ 0 h 64"/>
              <a:gd name="T40" fmla="*/ 2147483647 w 42"/>
              <a:gd name="T41" fmla="*/ 0 h 64"/>
              <a:gd name="T42" fmla="*/ 2147483647 w 42"/>
              <a:gd name="T43" fmla="*/ 2147483647 h 64"/>
              <a:gd name="T44" fmla="*/ 2147483647 w 42"/>
              <a:gd name="T45" fmla="*/ 2147483647 h 64"/>
              <a:gd name="T46" fmla="*/ 2147483647 w 42"/>
              <a:gd name="T47" fmla="*/ 2147483647 h 64"/>
              <a:gd name="T48" fmla="*/ 2147483647 w 42"/>
              <a:gd name="T49" fmla="*/ 2147483647 h 64"/>
              <a:gd name="T50" fmla="*/ 2147483647 w 42"/>
              <a:gd name="T51" fmla="*/ 2147483647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64"/>
              <a:gd name="T80" fmla="*/ 42 w 42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64">
                <a:moveTo>
                  <a:pt x="42" y="32"/>
                </a:moveTo>
                <a:lnTo>
                  <a:pt x="42" y="32"/>
                </a:lnTo>
                <a:lnTo>
                  <a:pt x="40" y="44"/>
                </a:lnTo>
                <a:lnTo>
                  <a:pt x="36" y="54"/>
                </a:lnTo>
                <a:lnTo>
                  <a:pt x="28" y="62"/>
                </a:lnTo>
                <a:lnTo>
                  <a:pt x="24" y="64"/>
                </a:lnTo>
                <a:lnTo>
                  <a:pt x="20" y="64"/>
                </a:lnTo>
                <a:lnTo>
                  <a:pt x="16" y="64"/>
                </a:lnTo>
                <a:lnTo>
                  <a:pt x="12" y="62"/>
                </a:lnTo>
                <a:lnTo>
                  <a:pt x="6" y="54"/>
                </a:lnTo>
                <a:lnTo>
                  <a:pt x="2" y="44"/>
                </a:lnTo>
                <a:lnTo>
                  <a:pt x="0" y="32"/>
                </a:lnTo>
                <a:lnTo>
                  <a:pt x="2" y="20"/>
                </a:lnTo>
                <a:lnTo>
                  <a:pt x="6" y="10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6" y="10"/>
                </a:lnTo>
                <a:lnTo>
                  <a:pt x="40" y="20"/>
                </a:lnTo>
                <a:lnTo>
                  <a:pt x="42" y="3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62" name="Line 52"/>
          <p:cNvSpPr>
            <a:spLocks noChangeShapeType="1"/>
          </p:cNvSpPr>
          <p:nvPr/>
        </p:nvSpPr>
        <p:spPr bwMode="auto">
          <a:xfrm>
            <a:off x="5184775" y="4583113"/>
            <a:ext cx="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63" name="Line 53"/>
          <p:cNvSpPr>
            <a:spLocks noChangeShapeType="1"/>
          </p:cNvSpPr>
          <p:nvPr/>
        </p:nvSpPr>
        <p:spPr bwMode="auto">
          <a:xfrm>
            <a:off x="5203825" y="3814763"/>
            <a:ext cx="38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64" name="Line 54"/>
          <p:cNvSpPr>
            <a:spLocks noChangeShapeType="1"/>
          </p:cNvSpPr>
          <p:nvPr/>
        </p:nvSpPr>
        <p:spPr bwMode="auto">
          <a:xfrm>
            <a:off x="5184775" y="4589463"/>
            <a:ext cx="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66" name="Line 56"/>
          <p:cNvSpPr>
            <a:spLocks noChangeShapeType="1"/>
          </p:cNvSpPr>
          <p:nvPr/>
        </p:nvSpPr>
        <p:spPr bwMode="auto">
          <a:xfrm>
            <a:off x="5861050" y="2968625"/>
            <a:ext cx="41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67" name="Line 57"/>
          <p:cNvSpPr>
            <a:spLocks noChangeShapeType="1"/>
          </p:cNvSpPr>
          <p:nvPr/>
        </p:nvSpPr>
        <p:spPr bwMode="auto">
          <a:xfrm flipH="1">
            <a:off x="5861050" y="4005263"/>
            <a:ext cx="41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68" name="Line 58"/>
          <p:cNvSpPr>
            <a:spLocks noChangeShapeType="1"/>
          </p:cNvSpPr>
          <p:nvPr/>
        </p:nvSpPr>
        <p:spPr bwMode="auto">
          <a:xfrm flipH="1">
            <a:off x="5842000" y="4538663"/>
            <a:ext cx="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69" name="Line 59"/>
          <p:cNvSpPr>
            <a:spLocks noChangeShapeType="1"/>
          </p:cNvSpPr>
          <p:nvPr/>
        </p:nvSpPr>
        <p:spPr bwMode="auto">
          <a:xfrm flipH="1">
            <a:off x="6503988" y="4351338"/>
            <a:ext cx="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0" name="Line 60"/>
          <p:cNvSpPr>
            <a:spLocks noChangeShapeType="1"/>
          </p:cNvSpPr>
          <p:nvPr/>
        </p:nvSpPr>
        <p:spPr bwMode="auto">
          <a:xfrm flipH="1">
            <a:off x="7165975" y="4656138"/>
            <a:ext cx="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1" name="Line 61"/>
          <p:cNvSpPr>
            <a:spLocks noChangeShapeType="1"/>
          </p:cNvSpPr>
          <p:nvPr/>
        </p:nvSpPr>
        <p:spPr bwMode="auto">
          <a:xfrm flipH="1">
            <a:off x="7820025" y="4791075"/>
            <a:ext cx="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2" name="Line 62"/>
          <p:cNvSpPr>
            <a:spLocks noChangeShapeType="1"/>
          </p:cNvSpPr>
          <p:nvPr/>
        </p:nvSpPr>
        <p:spPr bwMode="auto">
          <a:xfrm flipH="1">
            <a:off x="8491538" y="5000625"/>
            <a:ext cx="7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3" name="Line 63"/>
          <p:cNvSpPr>
            <a:spLocks noChangeShapeType="1"/>
          </p:cNvSpPr>
          <p:nvPr/>
        </p:nvSpPr>
        <p:spPr bwMode="auto">
          <a:xfrm>
            <a:off x="6526213" y="2981325"/>
            <a:ext cx="36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4" name="Line 64"/>
          <p:cNvSpPr>
            <a:spLocks noChangeShapeType="1"/>
          </p:cNvSpPr>
          <p:nvPr/>
        </p:nvSpPr>
        <p:spPr bwMode="auto">
          <a:xfrm>
            <a:off x="7181850" y="2870200"/>
            <a:ext cx="38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5" name="Line 65"/>
          <p:cNvSpPr>
            <a:spLocks noChangeShapeType="1"/>
          </p:cNvSpPr>
          <p:nvPr/>
        </p:nvSpPr>
        <p:spPr bwMode="auto">
          <a:xfrm>
            <a:off x="7839075" y="2914650"/>
            <a:ext cx="38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6" name="Line 66"/>
          <p:cNvSpPr>
            <a:spLocks noChangeShapeType="1"/>
          </p:cNvSpPr>
          <p:nvPr/>
        </p:nvSpPr>
        <p:spPr bwMode="auto">
          <a:xfrm>
            <a:off x="8494713" y="2771775"/>
            <a:ext cx="36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7" name="Line 67"/>
          <p:cNvSpPr>
            <a:spLocks noChangeShapeType="1"/>
          </p:cNvSpPr>
          <p:nvPr/>
        </p:nvSpPr>
        <p:spPr bwMode="auto">
          <a:xfrm>
            <a:off x="7835900" y="4024313"/>
            <a:ext cx="44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8" name="Line 68"/>
          <p:cNvSpPr>
            <a:spLocks noChangeShapeType="1"/>
          </p:cNvSpPr>
          <p:nvPr/>
        </p:nvSpPr>
        <p:spPr bwMode="auto">
          <a:xfrm>
            <a:off x="8491538" y="3862388"/>
            <a:ext cx="42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79" name="Rectangle 69"/>
          <p:cNvSpPr>
            <a:spLocks noChangeArrowheads="1"/>
          </p:cNvSpPr>
          <p:nvPr/>
        </p:nvSpPr>
        <p:spPr bwMode="auto">
          <a:xfrm>
            <a:off x="6024562" y="1547813"/>
            <a:ext cx="15521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cs typeface="Arial" pitchFamily="34" charset="0"/>
              </a:rPr>
              <a:t>Indacaterol</a:t>
            </a:r>
            <a:r>
              <a:rPr lang="en-US" sz="1600" dirty="0">
                <a:cs typeface="Arial" pitchFamily="34" charset="0"/>
              </a:rPr>
              <a:t> 150 µg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80" name="Rectangle 70"/>
          <p:cNvSpPr>
            <a:spLocks noChangeArrowheads="1"/>
          </p:cNvSpPr>
          <p:nvPr/>
        </p:nvSpPr>
        <p:spPr bwMode="auto">
          <a:xfrm>
            <a:off x="4589463" y="2416175"/>
            <a:ext cx="2596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0.3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81" name="Rectangle 71"/>
          <p:cNvSpPr>
            <a:spLocks noChangeArrowheads="1"/>
          </p:cNvSpPr>
          <p:nvPr/>
        </p:nvSpPr>
        <p:spPr bwMode="auto">
          <a:xfrm>
            <a:off x="4589463" y="2981325"/>
            <a:ext cx="2596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0.2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82" name="Rectangle 72"/>
          <p:cNvSpPr>
            <a:spLocks noChangeArrowheads="1"/>
          </p:cNvSpPr>
          <p:nvPr/>
        </p:nvSpPr>
        <p:spPr bwMode="auto">
          <a:xfrm>
            <a:off x="4589463" y="3567113"/>
            <a:ext cx="2596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0.1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83" name="Rectangle 73"/>
          <p:cNvSpPr>
            <a:spLocks noChangeArrowheads="1"/>
          </p:cNvSpPr>
          <p:nvPr/>
        </p:nvSpPr>
        <p:spPr bwMode="auto">
          <a:xfrm>
            <a:off x="4683125" y="4078288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84" name="Rectangle 74"/>
          <p:cNvSpPr>
            <a:spLocks noChangeArrowheads="1"/>
          </p:cNvSpPr>
          <p:nvPr/>
        </p:nvSpPr>
        <p:spPr bwMode="auto">
          <a:xfrm>
            <a:off x="4512334" y="4651375"/>
            <a:ext cx="3622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–0.1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85" name="Rectangle 75"/>
          <p:cNvSpPr>
            <a:spLocks noChangeArrowheads="1"/>
          </p:cNvSpPr>
          <p:nvPr/>
        </p:nvSpPr>
        <p:spPr bwMode="auto">
          <a:xfrm>
            <a:off x="4512334" y="5210175"/>
            <a:ext cx="3622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–0.2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86" name="Rectangle 76"/>
          <p:cNvSpPr>
            <a:spLocks noChangeArrowheads="1"/>
          </p:cNvSpPr>
          <p:nvPr/>
        </p:nvSpPr>
        <p:spPr bwMode="auto">
          <a:xfrm>
            <a:off x="6026150" y="1788478"/>
            <a:ext cx="23691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Open-label </a:t>
            </a:r>
            <a:r>
              <a:rPr lang="en-US" sz="1600" dirty="0" err="1">
                <a:cs typeface="Arial" pitchFamily="34" charset="0"/>
              </a:rPr>
              <a:t>tiotropium</a:t>
            </a:r>
            <a:r>
              <a:rPr lang="en-US" sz="1600" dirty="0">
                <a:cs typeface="Arial" pitchFamily="34" charset="0"/>
              </a:rPr>
              <a:t> 18 µg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87" name="Rectangle 77"/>
          <p:cNvSpPr>
            <a:spLocks noChangeArrowheads="1"/>
          </p:cNvSpPr>
          <p:nvPr/>
        </p:nvSpPr>
        <p:spPr bwMode="auto">
          <a:xfrm>
            <a:off x="6024562" y="2025650"/>
            <a:ext cx="6556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cs typeface="Arial" pitchFamily="34" charset="0"/>
              </a:rPr>
              <a:t>Placebo</a:t>
            </a:r>
            <a:endParaRPr lang="en-US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88" name="Rectangle 78"/>
          <p:cNvSpPr>
            <a:spLocks noChangeArrowheads="1"/>
          </p:cNvSpPr>
          <p:nvPr/>
        </p:nvSpPr>
        <p:spPr bwMode="auto">
          <a:xfrm>
            <a:off x="4968790" y="5835809"/>
            <a:ext cx="382596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Time point after initial dose (min)</a:t>
            </a:r>
          </a:p>
        </p:txBody>
      </p:sp>
      <p:sp>
        <p:nvSpPr>
          <p:cNvPr id="38989" name="Rectangle 79"/>
          <p:cNvSpPr>
            <a:spLocks noChangeArrowheads="1"/>
          </p:cNvSpPr>
          <p:nvPr/>
        </p:nvSpPr>
        <p:spPr bwMode="auto">
          <a:xfrm rot="16200000">
            <a:off x="2745083" y="3659823"/>
            <a:ext cx="28813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Pre-dose average increase in inspiratory capacity (L)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91" name="Rectangle 81"/>
          <p:cNvSpPr>
            <a:spLocks noChangeArrowheads="1"/>
          </p:cNvSpPr>
          <p:nvPr/>
        </p:nvSpPr>
        <p:spPr bwMode="auto">
          <a:xfrm>
            <a:off x="4784090" y="5447983"/>
            <a:ext cx="739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Pre-dose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92" name="Rectangle 82"/>
          <p:cNvSpPr>
            <a:spLocks noChangeArrowheads="1"/>
          </p:cNvSpPr>
          <p:nvPr/>
        </p:nvSpPr>
        <p:spPr bwMode="auto">
          <a:xfrm>
            <a:off x="5754053" y="5447983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30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93" name="Rectangle 83"/>
          <p:cNvSpPr>
            <a:spLocks noChangeArrowheads="1"/>
          </p:cNvSpPr>
          <p:nvPr/>
        </p:nvSpPr>
        <p:spPr bwMode="auto">
          <a:xfrm>
            <a:off x="6423978" y="5447983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60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94" name="Rectangle 84"/>
          <p:cNvSpPr>
            <a:spLocks noChangeArrowheads="1"/>
          </p:cNvSpPr>
          <p:nvPr/>
        </p:nvSpPr>
        <p:spPr bwMode="auto">
          <a:xfrm>
            <a:off x="7007543" y="5447983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120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95" name="Rectangle 85"/>
          <p:cNvSpPr>
            <a:spLocks noChangeArrowheads="1"/>
          </p:cNvSpPr>
          <p:nvPr/>
        </p:nvSpPr>
        <p:spPr bwMode="auto">
          <a:xfrm>
            <a:off x="7662863" y="5447983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180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96" name="Rectangle 86"/>
          <p:cNvSpPr>
            <a:spLocks noChangeArrowheads="1"/>
          </p:cNvSpPr>
          <p:nvPr/>
        </p:nvSpPr>
        <p:spPr bwMode="auto">
          <a:xfrm>
            <a:off x="8331200" y="5447983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240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98" name="Line 88"/>
          <p:cNvSpPr>
            <a:spLocks noChangeShapeType="1"/>
          </p:cNvSpPr>
          <p:nvPr/>
        </p:nvSpPr>
        <p:spPr bwMode="auto">
          <a:xfrm>
            <a:off x="1234009" y="2366963"/>
            <a:ext cx="0" cy="3255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00" name="Line 90"/>
          <p:cNvSpPr>
            <a:spLocks noChangeShapeType="1"/>
          </p:cNvSpPr>
          <p:nvPr/>
        </p:nvSpPr>
        <p:spPr bwMode="auto">
          <a:xfrm>
            <a:off x="1146696" y="2370138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04" name="Line 94"/>
          <p:cNvSpPr>
            <a:spLocks noChangeShapeType="1"/>
          </p:cNvSpPr>
          <p:nvPr/>
        </p:nvSpPr>
        <p:spPr bwMode="auto">
          <a:xfrm>
            <a:off x="1146696" y="2952750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06" name="Line 96"/>
          <p:cNvSpPr>
            <a:spLocks noChangeShapeType="1"/>
          </p:cNvSpPr>
          <p:nvPr/>
        </p:nvSpPr>
        <p:spPr bwMode="auto">
          <a:xfrm>
            <a:off x="1146696" y="3257550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08" name="Line 98"/>
          <p:cNvSpPr>
            <a:spLocks noChangeShapeType="1"/>
          </p:cNvSpPr>
          <p:nvPr/>
        </p:nvSpPr>
        <p:spPr bwMode="auto">
          <a:xfrm>
            <a:off x="1146696" y="3549650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10" name="Line 100"/>
          <p:cNvSpPr>
            <a:spLocks noChangeShapeType="1"/>
          </p:cNvSpPr>
          <p:nvPr/>
        </p:nvSpPr>
        <p:spPr bwMode="auto">
          <a:xfrm>
            <a:off x="1146696" y="3846513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12" name="Line 102"/>
          <p:cNvSpPr>
            <a:spLocks noChangeShapeType="1"/>
          </p:cNvSpPr>
          <p:nvPr/>
        </p:nvSpPr>
        <p:spPr bwMode="auto">
          <a:xfrm>
            <a:off x="1146696" y="4148138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14" name="Line 104"/>
          <p:cNvSpPr>
            <a:spLocks noChangeShapeType="1"/>
          </p:cNvSpPr>
          <p:nvPr/>
        </p:nvSpPr>
        <p:spPr bwMode="auto">
          <a:xfrm>
            <a:off x="1146696" y="4440238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16" name="Line 106"/>
          <p:cNvSpPr>
            <a:spLocks noChangeShapeType="1"/>
          </p:cNvSpPr>
          <p:nvPr/>
        </p:nvSpPr>
        <p:spPr bwMode="auto">
          <a:xfrm>
            <a:off x="1146696" y="4733925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18" name="Line 108"/>
          <p:cNvSpPr>
            <a:spLocks noChangeShapeType="1"/>
          </p:cNvSpPr>
          <p:nvPr/>
        </p:nvSpPr>
        <p:spPr bwMode="auto">
          <a:xfrm>
            <a:off x="1146696" y="5038725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19" name="Freeform 109"/>
          <p:cNvSpPr>
            <a:spLocks/>
          </p:cNvSpPr>
          <p:nvPr/>
        </p:nvSpPr>
        <p:spPr bwMode="auto">
          <a:xfrm>
            <a:off x="1058863" y="5330825"/>
            <a:ext cx="2921000" cy="0"/>
          </a:xfrm>
          <a:custGeom>
            <a:avLst/>
            <a:gdLst>
              <a:gd name="T0" fmla="*/ 0 w 1865"/>
              <a:gd name="T1" fmla="*/ 2147483647 w 1865"/>
              <a:gd name="T2" fmla="*/ 0 w 1865"/>
              <a:gd name="T3" fmla="*/ 0 60000 65536"/>
              <a:gd name="T4" fmla="*/ 0 60000 65536"/>
              <a:gd name="T5" fmla="*/ 0 60000 65536"/>
              <a:gd name="T6" fmla="*/ 0 w 1865"/>
              <a:gd name="T7" fmla="*/ 1865 w 1865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865">
                <a:moveTo>
                  <a:pt x="0" y="0"/>
                </a:moveTo>
                <a:lnTo>
                  <a:pt x="18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20" name="Line 110"/>
          <p:cNvSpPr>
            <a:spLocks noChangeShapeType="1"/>
          </p:cNvSpPr>
          <p:nvPr/>
        </p:nvSpPr>
        <p:spPr bwMode="auto">
          <a:xfrm>
            <a:off x="1145109" y="5330825"/>
            <a:ext cx="2490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22" name="Line 112"/>
          <p:cNvSpPr>
            <a:spLocks noChangeShapeType="1"/>
          </p:cNvSpPr>
          <p:nvPr/>
        </p:nvSpPr>
        <p:spPr bwMode="auto">
          <a:xfrm>
            <a:off x="1146696" y="5622925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23" name="Line 113"/>
          <p:cNvSpPr>
            <a:spLocks noChangeShapeType="1"/>
          </p:cNvSpPr>
          <p:nvPr/>
        </p:nvSpPr>
        <p:spPr bwMode="auto">
          <a:xfrm>
            <a:off x="2000381" y="2600325"/>
            <a:ext cx="0" cy="213360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24" name="Line 114"/>
          <p:cNvSpPr>
            <a:spLocks noChangeShapeType="1"/>
          </p:cNvSpPr>
          <p:nvPr/>
        </p:nvSpPr>
        <p:spPr bwMode="auto">
          <a:xfrm>
            <a:off x="2985756" y="3019425"/>
            <a:ext cx="0" cy="23844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25" name="Freeform 115"/>
          <p:cNvSpPr>
            <a:spLocks/>
          </p:cNvSpPr>
          <p:nvPr/>
        </p:nvSpPr>
        <p:spPr bwMode="auto">
          <a:xfrm>
            <a:off x="1928381" y="3533775"/>
            <a:ext cx="144000" cy="144000"/>
          </a:xfrm>
          <a:custGeom>
            <a:avLst/>
            <a:gdLst>
              <a:gd name="T0" fmla="*/ 2147483647 w 64"/>
              <a:gd name="T1" fmla="*/ 2147483647 h 65"/>
              <a:gd name="T2" fmla="*/ 2147483647 w 64"/>
              <a:gd name="T3" fmla="*/ 2147483647 h 65"/>
              <a:gd name="T4" fmla="*/ 0 w 64"/>
              <a:gd name="T5" fmla="*/ 2147483647 h 65"/>
              <a:gd name="T6" fmla="*/ 2147483647 w 64"/>
              <a:gd name="T7" fmla="*/ 0 h 65"/>
              <a:gd name="T8" fmla="*/ 2147483647 w 64"/>
              <a:gd name="T9" fmla="*/ 2147483647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65"/>
              <a:gd name="T17" fmla="*/ 64 w 6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65">
                <a:moveTo>
                  <a:pt x="64" y="32"/>
                </a:moveTo>
                <a:lnTo>
                  <a:pt x="32" y="65"/>
                </a:lnTo>
                <a:lnTo>
                  <a:pt x="0" y="32"/>
                </a:lnTo>
                <a:lnTo>
                  <a:pt x="32" y="0"/>
                </a:lnTo>
                <a:lnTo>
                  <a:pt x="64" y="3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26" name="Freeform 116"/>
          <p:cNvSpPr>
            <a:spLocks/>
          </p:cNvSpPr>
          <p:nvPr/>
        </p:nvSpPr>
        <p:spPr bwMode="auto">
          <a:xfrm>
            <a:off x="2913756" y="4090988"/>
            <a:ext cx="144000" cy="144000"/>
          </a:xfrm>
          <a:custGeom>
            <a:avLst/>
            <a:gdLst>
              <a:gd name="T0" fmla="*/ 2147483647 w 66"/>
              <a:gd name="T1" fmla="*/ 2147483647 h 64"/>
              <a:gd name="T2" fmla="*/ 2147483647 w 66"/>
              <a:gd name="T3" fmla="*/ 2147483647 h 64"/>
              <a:gd name="T4" fmla="*/ 0 w 66"/>
              <a:gd name="T5" fmla="*/ 2147483647 h 64"/>
              <a:gd name="T6" fmla="*/ 2147483647 w 66"/>
              <a:gd name="T7" fmla="*/ 0 h 64"/>
              <a:gd name="T8" fmla="*/ 2147483647 w 66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64"/>
              <a:gd name="T17" fmla="*/ 66 w 66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64">
                <a:moveTo>
                  <a:pt x="66" y="32"/>
                </a:moveTo>
                <a:lnTo>
                  <a:pt x="34" y="64"/>
                </a:lnTo>
                <a:lnTo>
                  <a:pt x="0" y="32"/>
                </a:lnTo>
                <a:lnTo>
                  <a:pt x="32" y="0"/>
                </a:lnTo>
                <a:lnTo>
                  <a:pt x="66" y="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27" name="Freeform 117"/>
          <p:cNvSpPr>
            <a:spLocks/>
          </p:cNvSpPr>
          <p:nvPr/>
        </p:nvSpPr>
        <p:spPr bwMode="auto">
          <a:xfrm>
            <a:off x="1940446" y="2465388"/>
            <a:ext cx="60325" cy="65087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0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2147483647 h 41"/>
              <a:gd name="T28" fmla="*/ 2147483647 w 38"/>
              <a:gd name="T29" fmla="*/ 0 h 41"/>
              <a:gd name="T30" fmla="*/ 2147483647 w 38"/>
              <a:gd name="T31" fmla="*/ 0 h 41"/>
              <a:gd name="T32" fmla="*/ 2147483647 w 38"/>
              <a:gd name="T33" fmla="*/ 0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2147483647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2147483647 w 38"/>
              <a:gd name="T53" fmla="*/ 2147483647 h 41"/>
              <a:gd name="T54" fmla="*/ 2147483647 w 38"/>
              <a:gd name="T55" fmla="*/ 2147483647 h 41"/>
              <a:gd name="T56" fmla="*/ 2147483647 w 38"/>
              <a:gd name="T57" fmla="*/ 2147483647 h 41"/>
              <a:gd name="T58" fmla="*/ 2147483647 w 38"/>
              <a:gd name="T59" fmla="*/ 2147483647 h 41"/>
              <a:gd name="T60" fmla="*/ 2147483647 w 38"/>
              <a:gd name="T61" fmla="*/ 2147483647 h 41"/>
              <a:gd name="T62" fmla="*/ 2147483647 w 38"/>
              <a:gd name="T63" fmla="*/ 2147483647 h 41"/>
              <a:gd name="T64" fmla="*/ 2147483647 w 38"/>
              <a:gd name="T65" fmla="*/ 2147483647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"/>
              <a:gd name="T100" fmla="*/ 0 h 41"/>
              <a:gd name="T101" fmla="*/ 38 w 38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" h="41">
                <a:moveTo>
                  <a:pt x="12" y="41"/>
                </a:moveTo>
                <a:lnTo>
                  <a:pt x="2" y="32"/>
                </a:lnTo>
                <a:lnTo>
                  <a:pt x="10" y="24"/>
                </a:lnTo>
                <a:lnTo>
                  <a:pt x="14" y="22"/>
                </a:lnTo>
                <a:lnTo>
                  <a:pt x="6" y="20"/>
                </a:lnTo>
                <a:lnTo>
                  <a:pt x="0" y="18"/>
                </a:lnTo>
                <a:lnTo>
                  <a:pt x="2" y="10"/>
                </a:lnTo>
                <a:lnTo>
                  <a:pt x="16" y="16"/>
                </a:lnTo>
                <a:lnTo>
                  <a:pt x="14" y="0"/>
                </a:lnTo>
                <a:lnTo>
                  <a:pt x="24" y="0"/>
                </a:lnTo>
                <a:lnTo>
                  <a:pt x="22" y="16"/>
                </a:lnTo>
                <a:lnTo>
                  <a:pt x="26" y="14"/>
                </a:lnTo>
                <a:lnTo>
                  <a:pt x="36" y="10"/>
                </a:lnTo>
                <a:lnTo>
                  <a:pt x="38" y="20"/>
                </a:lnTo>
                <a:lnTo>
                  <a:pt x="24" y="22"/>
                </a:lnTo>
                <a:lnTo>
                  <a:pt x="32" y="30"/>
                </a:lnTo>
                <a:lnTo>
                  <a:pt x="34" y="34"/>
                </a:lnTo>
                <a:lnTo>
                  <a:pt x="26" y="39"/>
                </a:lnTo>
                <a:lnTo>
                  <a:pt x="18" y="26"/>
                </a:lnTo>
                <a:lnTo>
                  <a:pt x="12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28" name="Freeform 118"/>
          <p:cNvSpPr>
            <a:spLocks/>
          </p:cNvSpPr>
          <p:nvPr/>
        </p:nvSpPr>
        <p:spPr bwMode="auto">
          <a:xfrm>
            <a:off x="2007121" y="2465388"/>
            <a:ext cx="61912" cy="65087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0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0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2147483647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"/>
              <a:gd name="T100" fmla="*/ 0 h 41"/>
              <a:gd name="T101" fmla="*/ 40 w 40"/>
              <a:gd name="T102" fmla="*/ 41 h 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" h="41">
                <a:moveTo>
                  <a:pt x="12" y="41"/>
                </a:moveTo>
                <a:lnTo>
                  <a:pt x="4" y="32"/>
                </a:lnTo>
                <a:lnTo>
                  <a:pt x="12" y="24"/>
                </a:lnTo>
                <a:lnTo>
                  <a:pt x="14" y="22"/>
                </a:lnTo>
                <a:lnTo>
                  <a:pt x="6" y="20"/>
                </a:lnTo>
                <a:lnTo>
                  <a:pt x="0" y="18"/>
                </a:lnTo>
                <a:lnTo>
                  <a:pt x="4" y="10"/>
                </a:lnTo>
                <a:lnTo>
                  <a:pt x="16" y="16"/>
                </a:lnTo>
                <a:lnTo>
                  <a:pt x="16" y="0"/>
                </a:lnTo>
                <a:lnTo>
                  <a:pt x="26" y="0"/>
                </a:lnTo>
                <a:lnTo>
                  <a:pt x="24" y="16"/>
                </a:lnTo>
                <a:lnTo>
                  <a:pt x="28" y="14"/>
                </a:lnTo>
                <a:lnTo>
                  <a:pt x="38" y="10"/>
                </a:lnTo>
                <a:lnTo>
                  <a:pt x="40" y="20"/>
                </a:lnTo>
                <a:lnTo>
                  <a:pt x="26" y="22"/>
                </a:lnTo>
                <a:lnTo>
                  <a:pt x="32" y="30"/>
                </a:lnTo>
                <a:lnTo>
                  <a:pt x="36" y="34"/>
                </a:lnTo>
                <a:lnTo>
                  <a:pt x="28" y="39"/>
                </a:lnTo>
                <a:lnTo>
                  <a:pt x="20" y="26"/>
                </a:lnTo>
                <a:lnTo>
                  <a:pt x="12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29" name="Rectangle 119"/>
          <p:cNvSpPr>
            <a:spLocks noChangeArrowheads="1"/>
          </p:cNvSpPr>
          <p:nvPr/>
        </p:nvSpPr>
        <p:spPr bwMode="auto">
          <a:xfrm>
            <a:off x="767283" y="2249488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300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0" name="Rectangle 120"/>
          <p:cNvSpPr>
            <a:spLocks noChangeArrowheads="1"/>
          </p:cNvSpPr>
          <p:nvPr/>
        </p:nvSpPr>
        <p:spPr bwMode="auto">
          <a:xfrm>
            <a:off x="767283" y="2543175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270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1" name="Rectangle 121"/>
          <p:cNvSpPr>
            <a:spLocks noChangeArrowheads="1"/>
          </p:cNvSpPr>
          <p:nvPr/>
        </p:nvSpPr>
        <p:spPr bwMode="auto">
          <a:xfrm>
            <a:off x="767283" y="2847975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240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2" name="Rectangle 122"/>
          <p:cNvSpPr>
            <a:spLocks noChangeArrowheads="1"/>
          </p:cNvSpPr>
          <p:nvPr/>
        </p:nvSpPr>
        <p:spPr bwMode="auto">
          <a:xfrm>
            <a:off x="767283" y="3140075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210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3" name="Rectangle 123"/>
          <p:cNvSpPr>
            <a:spLocks noChangeArrowheads="1"/>
          </p:cNvSpPr>
          <p:nvPr/>
        </p:nvSpPr>
        <p:spPr bwMode="auto">
          <a:xfrm>
            <a:off x="767283" y="3433763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180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4" name="Rectangle 124"/>
          <p:cNvSpPr>
            <a:spLocks noChangeArrowheads="1"/>
          </p:cNvSpPr>
          <p:nvPr/>
        </p:nvSpPr>
        <p:spPr bwMode="auto">
          <a:xfrm>
            <a:off x="767283" y="3725863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150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5" name="Rectangle 125"/>
          <p:cNvSpPr>
            <a:spLocks noChangeArrowheads="1"/>
          </p:cNvSpPr>
          <p:nvPr/>
        </p:nvSpPr>
        <p:spPr bwMode="auto">
          <a:xfrm>
            <a:off x="767283" y="4030663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120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6" name="Rectangle 126"/>
          <p:cNvSpPr>
            <a:spLocks noChangeArrowheads="1"/>
          </p:cNvSpPr>
          <p:nvPr/>
        </p:nvSpPr>
        <p:spPr bwMode="auto">
          <a:xfrm>
            <a:off x="864121" y="4322763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90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7" name="Rectangle 127"/>
          <p:cNvSpPr>
            <a:spLocks noChangeArrowheads="1"/>
          </p:cNvSpPr>
          <p:nvPr/>
        </p:nvSpPr>
        <p:spPr bwMode="auto">
          <a:xfrm>
            <a:off x="864121" y="4616450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60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8" name="Rectangle 128"/>
          <p:cNvSpPr>
            <a:spLocks noChangeArrowheads="1"/>
          </p:cNvSpPr>
          <p:nvPr/>
        </p:nvSpPr>
        <p:spPr bwMode="auto">
          <a:xfrm>
            <a:off x="864121" y="4921250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30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39" name="Rectangle 129"/>
          <p:cNvSpPr>
            <a:spLocks noChangeArrowheads="1"/>
          </p:cNvSpPr>
          <p:nvPr/>
        </p:nvSpPr>
        <p:spPr bwMode="auto">
          <a:xfrm>
            <a:off x="976833" y="5213350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40" name="Rectangle 130"/>
          <p:cNvSpPr>
            <a:spLocks noChangeArrowheads="1"/>
          </p:cNvSpPr>
          <p:nvPr/>
        </p:nvSpPr>
        <p:spPr bwMode="auto">
          <a:xfrm>
            <a:off x="766354" y="5492750"/>
            <a:ext cx="310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–30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41" name="Rectangle 131"/>
          <p:cNvSpPr>
            <a:spLocks noChangeArrowheads="1"/>
          </p:cNvSpPr>
          <p:nvPr/>
        </p:nvSpPr>
        <p:spPr bwMode="auto">
          <a:xfrm rot="16200000">
            <a:off x="-744253" y="3821033"/>
            <a:ext cx="25309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IC: mL increase versus placebo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042" name="Freeform 137"/>
          <p:cNvSpPr>
            <a:spLocks/>
          </p:cNvSpPr>
          <p:nvPr/>
        </p:nvSpPr>
        <p:spPr bwMode="auto">
          <a:xfrm>
            <a:off x="2201863" y="6351588"/>
            <a:ext cx="88900" cy="12700"/>
          </a:xfrm>
          <a:custGeom>
            <a:avLst/>
            <a:gdLst>
              <a:gd name="T0" fmla="*/ 0 w 57"/>
              <a:gd name="T1" fmla="*/ 2147483647 h 8"/>
              <a:gd name="T2" fmla="*/ 0 w 57"/>
              <a:gd name="T3" fmla="*/ 0 h 8"/>
              <a:gd name="T4" fmla="*/ 2147483647 w 57"/>
              <a:gd name="T5" fmla="*/ 0 h 8"/>
              <a:gd name="T6" fmla="*/ 2147483647 w 57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8"/>
              <a:gd name="T14" fmla="*/ 57 w 5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8">
                <a:moveTo>
                  <a:pt x="0" y="8"/>
                </a:moveTo>
                <a:lnTo>
                  <a:pt x="0" y="0"/>
                </a:lnTo>
                <a:lnTo>
                  <a:pt x="57" y="0"/>
                </a:lnTo>
                <a:lnTo>
                  <a:pt x="57" y="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044" name="Text Box 5"/>
          <p:cNvSpPr txBox="1">
            <a:spLocks noChangeArrowheads="1"/>
          </p:cNvSpPr>
          <p:nvPr/>
        </p:nvSpPr>
        <p:spPr bwMode="auto">
          <a:xfrm>
            <a:off x="251520" y="6309320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60000"/>
            </a:pPr>
            <a:r>
              <a:rPr lang="en-GB" sz="1200" dirty="0"/>
              <a:t>**p&lt;0.001, Values are LSM, 95% CI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1670844"/>
            <a:ext cx="6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pitchFamily="34" charset="0"/>
              </a:rPr>
              <a:t>Peak</a:t>
            </a:r>
          </a:p>
        </p:txBody>
      </p:sp>
      <p:sp>
        <p:nvSpPr>
          <p:cNvPr id="134" name="Line 92"/>
          <p:cNvSpPr>
            <a:spLocks noChangeShapeType="1"/>
          </p:cNvSpPr>
          <p:nvPr/>
        </p:nvSpPr>
        <p:spPr bwMode="auto">
          <a:xfrm>
            <a:off x="1146696" y="2660650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5" name="Line 90"/>
          <p:cNvSpPr>
            <a:spLocks noChangeShapeType="1"/>
          </p:cNvSpPr>
          <p:nvPr/>
        </p:nvSpPr>
        <p:spPr bwMode="auto">
          <a:xfrm>
            <a:off x="4923790" y="2515394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6" name="Line 90"/>
          <p:cNvSpPr>
            <a:spLocks noChangeShapeType="1"/>
          </p:cNvSpPr>
          <p:nvPr/>
        </p:nvSpPr>
        <p:spPr bwMode="auto">
          <a:xfrm>
            <a:off x="4923790" y="3077369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7" name="Line 90"/>
          <p:cNvSpPr>
            <a:spLocks noChangeShapeType="1"/>
          </p:cNvSpPr>
          <p:nvPr/>
        </p:nvSpPr>
        <p:spPr bwMode="auto">
          <a:xfrm>
            <a:off x="4923790" y="3639344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8" name="Line 90"/>
          <p:cNvSpPr>
            <a:spLocks noChangeShapeType="1"/>
          </p:cNvSpPr>
          <p:nvPr/>
        </p:nvSpPr>
        <p:spPr bwMode="auto">
          <a:xfrm>
            <a:off x="4923790" y="4201319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9" name="Line 90"/>
          <p:cNvSpPr>
            <a:spLocks noChangeShapeType="1"/>
          </p:cNvSpPr>
          <p:nvPr/>
        </p:nvSpPr>
        <p:spPr bwMode="auto">
          <a:xfrm>
            <a:off x="4923790" y="4763294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0" name="Line 90"/>
          <p:cNvSpPr>
            <a:spLocks noChangeShapeType="1"/>
          </p:cNvSpPr>
          <p:nvPr/>
        </p:nvSpPr>
        <p:spPr bwMode="auto">
          <a:xfrm>
            <a:off x="4923790" y="5325270"/>
            <a:ext cx="9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1" name="Line 90"/>
          <p:cNvSpPr>
            <a:spLocks noChangeShapeType="1"/>
          </p:cNvSpPr>
          <p:nvPr/>
        </p:nvSpPr>
        <p:spPr bwMode="auto">
          <a:xfrm>
            <a:off x="5205950" y="5327014"/>
            <a:ext cx="0" cy="9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2" name="Line 90"/>
          <p:cNvSpPr>
            <a:spLocks noChangeShapeType="1"/>
          </p:cNvSpPr>
          <p:nvPr/>
        </p:nvSpPr>
        <p:spPr bwMode="auto">
          <a:xfrm>
            <a:off x="5863703" y="5327014"/>
            <a:ext cx="0" cy="9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3" name="Line 90"/>
          <p:cNvSpPr>
            <a:spLocks noChangeShapeType="1"/>
          </p:cNvSpPr>
          <p:nvPr/>
        </p:nvSpPr>
        <p:spPr bwMode="auto">
          <a:xfrm>
            <a:off x="6521456" y="5327014"/>
            <a:ext cx="0" cy="9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4" name="Line 90"/>
          <p:cNvSpPr>
            <a:spLocks noChangeShapeType="1"/>
          </p:cNvSpPr>
          <p:nvPr/>
        </p:nvSpPr>
        <p:spPr bwMode="auto">
          <a:xfrm>
            <a:off x="7179209" y="5327014"/>
            <a:ext cx="0" cy="9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5" name="Line 90"/>
          <p:cNvSpPr>
            <a:spLocks noChangeShapeType="1"/>
          </p:cNvSpPr>
          <p:nvPr/>
        </p:nvSpPr>
        <p:spPr bwMode="auto">
          <a:xfrm>
            <a:off x="7836962" y="5327014"/>
            <a:ext cx="0" cy="9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6" name="Line 90"/>
          <p:cNvSpPr>
            <a:spLocks noChangeShapeType="1"/>
          </p:cNvSpPr>
          <p:nvPr/>
        </p:nvSpPr>
        <p:spPr bwMode="auto">
          <a:xfrm>
            <a:off x="8494713" y="5327014"/>
            <a:ext cx="0" cy="9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1" name="Text Box 36"/>
          <p:cNvSpPr txBox="1">
            <a:spLocks noChangeArrowheads="1"/>
          </p:cNvSpPr>
          <p:nvPr/>
        </p:nvSpPr>
        <p:spPr bwMode="invGray">
          <a:xfrm>
            <a:off x="6393997" y="6289453"/>
            <a:ext cx="23410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GB" sz="1600" dirty="0">
                <a:latin typeface="+mj-lt"/>
                <a:sym typeface="Gill Sans"/>
              </a:rPr>
              <a:t>Rossi et al. </a:t>
            </a:r>
            <a:r>
              <a:rPr lang="en-GB" sz="1600" i="1" dirty="0" err="1">
                <a:latin typeface="+mj-lt"/>
                <a:sym typeface="Gill Sans"/>
              </a:rPr>
              <a:t>Respir</a:t>
            </a:r>
            <a:r>
              <a:rPr lang="en-GB" sz="1600" i="1" dirty="0">
                <a:latin typeface="+mj-lt"/>
                <a:sym typeface="Gill Sans"/>
              </a:rPr>
              <a:t> Med </a:t>
            </a:r>
            <a:r>
              <a:rPr lang="en-GB" sz="1600" dirty="0" smtClean="0">
                <a:latin typeface="+mj-lt"/>
                <a:sym typeface="Gill Sans"/>
              </a:rPr>
              <a:t>2012</a:t>
            </a:r>
            <a:endParaRPr lang="en-GB" sz="1600" dirty="0">
              <a:latin typeface="+mj-lt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6503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GB" sz="2400" dirty="0" err="1" smtClean="0"/>
              <a:t>Indacaterol</a:t>
            </a:r>
            <a:r>
              <a:rPr lang="en-GB" sz="2400" dirty="0" smtClean="0"/>
              <a:t> </a:t>
            </a:r>
            <a:r>
              <a:rPr lang="en-GB" sz="2400" dirty="0" err="1" smtClean="0"/>
              <a:t>disminuye</a:t>
            </a:r>
            <a:r>
              <a:rPr lang="en-GB" sz="2400" dirty="0" smtClean="0"/>
              <a:t> la </a:t>
            </a:r>
            <a:r>
              <a:rPr lang="en-GB" sz="2400" dirty="0" err="1" smtClean="0"/>
              <a:t>disnea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err="1" smtClean="0"/>
              <a:t>vs</a:t>
            </a:r>
            <a:r>
              <a:rPr lang="en-GB" sz="2400" dirty="0" smtClean="0"/>
              <a:t> </a:t>
            </a:r>
            <a:r>
              <a:rPr lang="en-GB" sz="2400" dirty="0" err="1" smtClean="0"/>
              <a:t>tiotropium</a:t>
            </a:r>
            <a:r>
              <a:rPr lang="en-GB" sz="2400" dirty="0" smtClean="0"/>
              <a:t> en </a:t>
            </a:r>
            <a:r>
              <a:rPr lang="en-GB" sz="2400" dirty="0" err="1" smtClean="0"/>
              <a:t>Semana</a:t>
            </a:r>
            <a:r>
              <a:rPr lang="en-GB" sz="2400" dirty="0" smtClean="0"/>
              <a:t> 12</a:t>
            </a:r>
            <a:endParaRPr lang="en-GB" sz="2400" dirty="0"/>
          </a:p>
        </p:txBody>
      </p:sp>
      <p:graphicFrame>
        <p:nvGraphicFramePr>
          <p:cNvPr id="2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46138" y="1408113"/>
          <a:ext cx="4051300" cy="47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275263" y="2255838"/>
          <a:ext cx="3481387" cy="389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6" name="TextBox 4"/>
          <p:cNvSpPr txBox="1">
            <a:spLocks noChangeArrowheads="1"/>
          </p:cNvSpPr>
          <p:nvPr/>
        </p:nvSpPr>
        <p:spPr bwMode="auto">
          <a:xfrm rot="16200000">
            <a:off x="-1124344" y="3878374"/>
            <a:ext cx="3369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ea typeface="MS PGothic" pitchFamily="34" charset="-128"/>
              </a:rPr>
              <a:t>Change from baseline in TDI </a:t>
            </a:r>
            <a:r>
              <a:rPr lang="en-GB" sz="1600" dirty="0">
                <a:ea typeface="MS PGothic" pitchFamily="34" charset="-128"/>
              </a:rPr>
              <a:t>total score</a:t>
            </a:r>
          </a:p>
        </p:txBody>
      </p:sp>
      <p:sp>
        <p:nvSpPr>
          <p:cNvPr id="8197" name="AutoShape 2"/>
          <p:cNvSpPr>
            <a:spLocks/>
          </p:cNvSpPr>
          <p:nvPr/>
        </p:nvSpPr>
        <p:spPr bwMode="auto">
          <a:xfrm>
            <a:off x="2909888" y="3148806"/>
            <a:ext cx="303212" cy="835025"/>
          </a:xfrm>
          <a:prstGeom prst="leftBrace">
            <a:avLst>
              <a:gd name="adj1" fmla="val 2277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393950" y="4557713"/>
            <a:ext cx="900000" cy="0"/>
          </a:xfrm>
          <a:prstGeom prst="line">
            <a:avLst/>
          </a:prstGeom>
          <a:solidFill>
            <a:schemeClr val="hlink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199" name="TextBox 10"/>
          <p:cNvSpPr txBox="1">
            <a:spLocks noChangeArrowheads="1"/>
          </p:cNvSpPr>
          <p:nvPr/>
        </p:nvSpPr>
        <p:spPr bwMode="auto">
          <a:xfrm flipH="1">
            <a:off x="1589088" y="2486025"/>
            <a:ext cx="161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ea typeface="MS PGothic" pitchFamily="34" charset="-128"/>
              </a:rPr>
              <a:t>Difference</a:t>
            </a:r>
            <a:br>
              <a:rPr lang="en-GB" sz="1400" dirty="0">
                <a:ea typeface="MS PGothic" pitchFamily="34" charset="-128"/>
              </a:rPr>
            </a:br>
            <a:r>
              <a:rPr lang="en-GB" sz="1400" dirty="0">
                <a:ea typeface="MS PGothic" pitchFamily="34" charset="-128"/>
              </a:rPr>
              <a:t>0.58 (p&lt;0.001)</a:t>
            </a:r>
          </a:p>
        </p:txBody>
      </p:sp>
      <p:sp>
        <p:nvSpPr>
          <p:cNvPr id="8200" name="TextBox 12"/>
          <p:cNvSpPr txBox="1">
            <a:spLocks noChangeArrowheads="1"/>
          </p:cNvSpPr>
          <p:nvPr/>
        </p:nvSpPr>
        <p:spPr bwMode="auto">
          <a:xfrm rot="16200000">
            <a:off x="3246009" y="3870038"/>
            <a:ext cx="34563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ea typeface="MS PGothic" pitchFamily="34" charset="-128"/>
              </a:rPr>
              <a:t>Patients (%) with clinically important</a:t>
            </a:r>
            <a:br>
              <a:rPr lang="en-GB" sz="1600" dirty="0">
                <a:ea typeface="MS PGothic" pitchFamily="34" charset="-128"/>
              </a:rPr>
            </a:br>
            <a:r>
              <a:rPr lang="en-GB" sz="1600" dirty="0">
                <a:ea typeface="MS PGothic" pitchFamily="34" charset="-128"/>
              </a:rPr>
              <a:t>change in TDI total score</a:t>
            </a:r>
          </a:p>
        </p:txBody>
      </p:sp>
      <p:sp>
        <p:nvSpPr>
          <p:cNvPr id="8201" name="TextBox 17"/>
          <p:cNvSpPr txBox="1">
            <a:spLocks noChangeArrowheads="1"/>
          </p:cNvSpPr>
          <p:nvPr/>
        </p:nvSpPr>
        <p:spPr bwMode="auto">
          <a:xfrm>
            <a:off x="310272" y="6135500"/>
            <a:ext cx="584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ea typeface="MS PGothic" pitchFamily="34" charset="-128"/>
              </a:rPr>
              <a:t>TDI = Transition </a:t>
            </a:r>
            <a:r>
              <a:rPr lang="en-GB" sz="1200" dirty="0" err="1" smtClean="0">
                <a:ea typeface="MS PGothic" pitchFamily="34" charset="-128"/>
              </a:rPr>
              <a:t>Dyspnea</a:t>
            </a:r>
            <a:r>
              <a:rPr lang="en-GB" sz="1200" dirty="0" smtClean="0">
                <a:ea typeface="MS PGothic" pitchFamily="34" charset="-128"/>
              </a:rPr>
              <a:t> Index</a:t>
            </a:r>
            <a:endParaRPr lang="en-GB" sz="1200" dirty="0">
              <a:ea typeface="MS PGothic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ea typeface="MS PGothic" pitchFamily="34" charset="-128"/>
              </a:rPr>
              <a:t>TDI = Difference of ≥1 is considered a clinically important improvement (dotted line)</a:t>
            </a:r>
          </a:p>
        </p:txBody>
      </p:sp>
      <p:cxnSp>
        <p:nvCxnSpPr>
          <p:cNvPr id="8202" name="Shape 18"/>
          <p:cNvCxnSpPr>
            <a:cxnSpLocks noChangeShapeType="1"/>
          </p:cNvCxnSpPr>
          <p:nvPr/>
        </p:nvCxnSpPr>
        <p:spPr bwMode="auto">
          <a:xfrm rot="10800000">
            <a:off x="2386013" y="3032125"/>
            <a:ext cx="538162" cy="533400"/>
          </a:xfrm>
          <a:prstGeom prst="bentConnector2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03" name="TextBox 16"/>
          <p:cNvSpPr txBox="1">
            <a:spLocks noChangeArrowheads="1"/>
          </p:cNvSpPr>
          <p:nvPr/>
        </p:nvSpPr>
        <p:spPr bwMode="auto">
          <a:xfrm>
            <a:off x="1833563" y="3636963"/>
            <a:ext cx="53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ea typeface="MS PGothic" pitchFamily="34" charset="-128"/>
              </a:rPr>
              <a:t>1.43</a:t>
            </a:r>
          </a:p>
        </p:txBody>
      </p:sp>
      <p:sp>
        <p:nvSpPr>
          <p:cNvPr id="8204" name="TextBox 19"/>
          <p:cNvSpPr txBox="1">
            <a:spLocks noChangeArrowheads="1"/>
          </p:cNvSpPr>
          <p:nvPr/>
        </p:nvSpPr>
        <p:spPr bwMode="auto">
          <a:xfrm>
            <a:off x="3306763" y="2854325"/>
            <a:ext cx="53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ea typeface="MS PGothic" pitchFamily="34" charset="-128"/>
              </a:rPr>
              <a:t>2.01</a:t>
            </a:r>
          </a:p>
        </p:txBody>
      </p:sp>
      <p:sp>
        <p:nvSpPr>
          <p:cNvPr id="8205" name="TextBox 20"/>
          <p:cNvSpPr txBox="1">
            <a:spLocks noChangeArrowheads="1"/>
          </p:cNvSpPr>
          <p:nvPr/>
        </p:nvSpPr>
        <p:spPr bwMode="auto">
          <a:xfrm>
            <a:off x="6162450" y="3897313"/>
            <a:ext cx="693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ea typeface="MS PGothic" pitchFamily="34" charset="-128"/>
              </a:rPr>
              <a:t>50.1</a:t>
            </a:r>
            <a:r>
              <a:rPr lang="en-GB" sz="1400" dirty="0">
                <a:solidFill>
                  <a:srgbClr val="FFFFFF"/>
                </a:solidFill>
                <a:ea typeface="MS PGothic" pitchFamily="34" charset="-128"/>
              </a:rPr>
              <a:t>%</a:t>
            </a:r>
          </a:p>
        </p:txBody>
      </p:sp>
      <p:sp>
        <p:nvSpPr>
          <p:cNvPr id="8206" name="TextBox 21"/>
          <p:cNvSpPr txBox="1">
            <a:spLocks noChangeArrowheads="1"/>
          </p:cNvSpPr>
          <p:nvPr/>
        </p:nvSpPr>
        <p:spPr bwMode="auto">
          <a:xfrm>
            <a:off x="7639618" y="2601913"/>
            <a:ext cx="693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ea typeface="MS PGothic" pitchFamily="34" charset="-128"/>
              </a:rPr>
              <a:t>57.9%</a:t>
            </a: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 flipH="1">
            <a:off x="6083251" y="2938462"/>
            <a:ext cx="147783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ea typeface="MS PGothic" pitchFamily="34" charset="-128"/>
              </a:rPr>
              <a:t>Odds ratio 1.49 (p&lt;0.001)</a:t>
            </a:r>
          </a:p>
        </p:txBody>
      </p:sp>
      <p:sp>
        <p:nvSpPr>
          <p:cNvPr id="8208" name="Rectangle 20"/>
          <p:cNvSpPr>
            <a:spLocks noChangeArrowheads="1"/>
          </p:cNvSpPr>
          <p:nvPr/>
        </p:nvSpPr>
        <p:spPr bwMode="auto">
          <a:xfrm>
            <a:off x="6373813" y="1522413"/>
            <a:ext cx="2128837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err="1">
                <a:ea typeface="MS PGothic" pitchFamily="34" charset="-128"/>
                <a:cs typeface="Arial" pitchFamily="34" charset="0"/>
              </a:rPr>
              <a:t>Indacaterol</a:t>
            </a:r>
            <a:r>
              <a:rPr lang="en-GB" sz="1400" dirty="0">
                <a:ea typeface="MS PGothic" pitchFamily="34" charset="-128"/>
                <a:cs typeface="Arial" pitchFamily="34" charset="0"/>
              </a:rPr>
              <a:t> 150 µg </a:t>
            </a:r>
            <a:r>
              <a:rPr lang="en-GB" sz="1400" dirty="0" err="1">
                <a:ea typeface="MS PGothic" pitchFamily="34" charset="-128"/>
                <a:cs typeface="Arial" pitchFamily="34" charset="0"/>
              </a:rPr>
              <a:t>o.d</a:t>
            </a:r>
            <a:r>
              <a:rPr lang="en-GB" sz="1400" dirty="0">
                <a:ea typeface="MS PGothic" pitchFamily="34" charset="-128"/>
                <a:cs typeface="Arial" pitchFamily="34" charset="0"/>
              </a:rPr>
              <a:t>. </a:t>
            </a:r>
            <a:endParaRPr lang="en-US" sz="1400" dirty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invGray">
          <a:xfrm>
            <a:off x="6217919" y="1607503"/>
            <a:ext cx="144000" cy="144000"/>
          </a:xfrm>
          <a:prstGeom prst="rect">
            <a:avLst/>
          </a:prstGeom>
          <a:solidFill>
            <a:srgbClr val="66FFFF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210" name="Text Box 46"/>
          <p:cNvSpPr txBox="1">
            <a:spLocks noChangeArrowheads="1"/>
          </p:cNvSpPr>
          <p:nvPr/>
        </p:nvSpPr>
        <p:spPr bwMode="invGray">
          <a:xfrm>
            <a:off x="6373813" y="1828800"/>
            <a:ext cx="1651982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sz="1400" dirty="0" err="1" smtClean="0">
                <a:latin typeface="+mj-lt"/>
                <a:ea typeface="MS PGothic" pitchFamily="34" charset="-128"/>
              </a:rPr>
              <a:t>Tiotropium</a:t>
            </a:r>
            <a:r>
              <a:rPr lang="en-GB" sz="1400" dirty="0" smtClean="0">
                <a:latin typeface="+mj-lt"/>
                <a:ea typeface="MS PGothic" pitchFamily="34" charset="-128"/>
              </a:rPr>
              <a:t> </a:t>
            </a:r>
            <a:r>
              <a:rPr lang="en-GB" sz="1400" dirty="0">
                <a:latin typeface="+mj-lt"/>
                <a:ea typeface="MS PGothic" pitchFamily="34" charset="-128"/>
              </a:rPr>
              <a:t>18 </a:t>
            </a:r>
            <a:r>
              <a:rPr lang="en-US" sz="1400" dirty="0">
                <a:latin typeface="+mj-lt"/>
                <a:ea typeface="MS PGothic" pitchFamily="34" charset="-128"/>
              </a:rPr>
              <a:t>µg </a:t>
            </a:r>
            <a:r>
              <a:rPr lang="en-US" sz="1400" dirty="0" err="1">
                <a:latin typeface="+mj-lt"/>
                <a:ea typeface="MS PGothic" pitchFamily="34" charset="-128"/>
              </a:rPr>
              <a:t>o.d</a:t>
            </a:r>
            <a:r>
              <a:rPr lang="en-US" sz="1400" dirty="0">
                <a:latin typeface="+mj-lt"/>
                <a:ea typeface="MS PGothic" pitchFamily="34" charset="-128"/>
              </a:rPr>
              <a:t>.</a:t>
            </a:r>
          </a:p>
        </p:txBody>
      </p:sp>
      <p:sp>
        <p:nvSpPr>
          <p:cNvPr id="8211" name="Rectangle 32"/>
          <p:cNvSpPr>
            <a:spLocks noChangeArrowheads="1"/>
          </p:cNvSpPr>
          <p:nvPr/>
        </p:nvSpPr>
        <p:spPr bwMode="invGray">
          <a:xfrm>
            <a:off x="6224269" y="1904683"/>
            <a:ext cx="144000" cy="1440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212" name="Text Box 8"/>
          <p:cNvSpPr txBox="1">
            <a:spLocks noChangeArrowheads="1"/>
          </p:cNvSpPr>
          <p:nvPr/>
        </p:nvSpPr>
        <p:spPr bwMode="invGray">
          <a:xfrm>
            <a:off x="6470246" y="6291121"/>
            <a:ext cx="22988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None/>
            </a:pPr>
            <a:r>
              <a:rPr lang="en-GB" sz="1600" dirty="0">
                <a:latin typeface="+mj-lt"/>
              </a:rPr>
              <a:t>Buhl et al.</a:t>
            </a:r>
            <a:r>
              <a:rPr lang="en-GB" sz="1600" i="1" dirty="0">
                <a:latin typeface="+mj-lt"/>
              </a:rPr>
              <a:t> </a:t>
            </a:r>
            <a:r>
              <a:rPr lang="en-GB" sz="1600" i="1" dirty="0" err="1">
                <a:latin typeface="+mj-lt"/>
              </a:rPr>
              <a:t>Eur</a:t>
            </a:r>
            <a:r>
              <a:rPr lang="en-GB" sz="1600" i="1" dirty="0">
                <a:latin typeface="+mj-lt"/>
              </a:rPr>
              <a:t> </a:t>
            </a:r>
            <a:r>
              <a:rPr lang="en-GB" sz="1600" i="1" dirty="0" err="1">
                <a:latin typeface="+mj-lt"/>
              </a:rPr>
              <a:t>Respir</a:t>
            </a:r>
            <a:r>
              <a:rPr lang="en-GB" sz="1600" i="1" dirty="0">
                <a:latin typeface="+mj-lt"/>
              </a:rPr>
              <a:t> J</a:t>
            </a:r>
            <a:r>
              <a:rPr lang="en-GB" sz="1600" dirty="0">
                <a:latin typeface="+mj-lt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3798025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069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AR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s-AR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AR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Las pruebas funcionales “inestables”…</a:t>
            </a:r>
            <a:br>
              <a:rPr lang="es-AR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s-AR" sz="3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AR" sz="2400" smtClean="0"/>
              <a:t> </a:t>
            </a:r>
          </a:p>
        </p:txBody>
      </p:sp>
      <p:pic>
        <p:nvPicPr>
          <p:cNvPr id="82948" name="Picture 4" descr="auto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268413"/>
            <a:ext cx="8070850" cy="5256212"/>
          </a:xfr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848" y="217659"/>
            <a:ext cx="4968551" cy="64517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6 Conector recto"/>
          <p:cNvCxnSpPr/>
          <p:nvPr/>
        </p:nvCxnSpPr>
        <p:spPr>
          <a:xfrm>
            <a:off x="5652120" y="564416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AR" sz="2800" dirty="0" smtClean="0">
                <a:latin typeface="Calibri" pitchFamily="34" charset="0"/>
              </a:rPr>
              <a:t>Asma sin Tratamiento de Control Adecuado</a:t>
            </a:r>
            <a:br>
              <a:rPr lang="es-AR" sz="2800" dirty="0" smtClean="0">
                <a:latin typeface="Calibri" pitchFamily="34" charset="0"/>
              </a:rPr>
            </a:br>
            <a:r>
              <a:rPr lang="es-AR" sz="2800" dirty="0" smtClean="0">
                <a:latin typeface="Calibri" pitchFamily="34" charset="0"/>
              </a:rPr>
              <a:t>vs </a:t>
            </a:r>
            <a:br>
              <a:rPr lang="es-AR" sz="2800" dirty="0" smtClean="0">
                <a:latin typeface="Calibri" pitchFamily="34" charset="0"/>
              </a:rPr>
            </a:br>
            <a:r>
              <a:rPr lang="es-AR" sz="2800" dirty="0" smtClean="0">
                <a:latin typeface="Calibri" pitchFamily="34" charset="0"/>
              </a:rPr>
              <a:t>Asma de Difícil Control</a:t>
            </a:r>
            <a:br>
              <a:rPr lang="es-AR" sz="2800" dirty="0" smtClean="0">
                <a:latin typeface="Calibri" pitchFamily="34" charset="0"/>
              </a:rPr>
            </a:br>
            <a:r>
              <a:rPr lang="es-AR" sz="2000" dirty="0" smtClean="0">
                <a:latin typeface="Calibri" pitchFamily="34" charset="0"/>
              </a:rPr>
              <a:t>en Hospital María Ferrer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000" i="1" dirty="0" smtClean="0">
                <a:latin typeface="Calibri" pitchFamily="34" charset="0"/>
              </a:rPr>
              <a:t>147 </a:t>
            </a:r>
            <a:r>
              <a:rPr lang="en-US" sz="2000" i="1" dirty="0" err="1" smtClean="0">
                <a:latin typeface="Calibri" pitchFamily="34" charset="0"/>
              </a:rPr>
              <a:t>pacientes</a:t>
            </a:r>
            <a:r>
              <a:rPr lang="en-US" sz="2000" i="1" dirty="0" smtClean="0">
                <a:latin typeface="Calibri" pitchFamily="34" charset="0"/>
              </a:rPr>
              <a:t>, 164 </a:t>
            </a:r>
            <a:r>
              <a:rPr lang="en-US" sz="2000" i="1" dirty="0" err="1" smtClean="0">
                <a:latin typeface="Calibri" pitchFamily="34" charset="0"/>
              </a:rPr>
              <a:t>internaciones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consecutivas</a:t>
            </a:r>
            <a:endParaRPr lang="en-US" sz="2000" i="1" dirty="0" smtClean="0">
              <a:latin typeface="Calibri" pitchFamily="34" charset="0"/>
            </a:endParaRPr>
          </a:p>
          <a:p>
            <a:r>
              <a:rPr lang="en-US" sz="2000" i="1" dirty="0" smtClean="0">
                <a:latin typeface="Calibri" pitchFamily="34" charset="0"/>
              </a:rPr>
              <a:t>37 </a:t>
            </a:r>
            <a:r>
              <a:rPr lang="en-US" sz="2000" i="1" dirty="0" err="1" smtClean="0">
                <a:latin typeface="Calibri" pitchFamily="34" charset="0"/>
              </a:rPr>
              <a:t>pacientes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</a:rPr>
              <a:t>(25%) en </a:t>
            </a:r>
            <a:r>
              <a:rPr lang="en-US" sz="2000" b="1" i="1" dirty="0" err="1" smtClean="0">
                <a:latin typeface="Calibri" pitchFamily="34" charset="0"/>
              </a:rPr>
              <a:t>grupo</a:t>
            </a:r>
            <a:r>
              <a:rPr lang="en-US" sz="2000" b="1" i="1" dirty="0" smtClean="0">
                <a:latin typeface="Calibri" pitchFamily="34" charset="0"/>
              </a:rPr>
              <a:t> 1 (TRSA)</a:t>
            </a:r>
            <a:r>
              <a:rPr lang="en-US" sz="2000" i="1" dirty="0" smtClean="0">
                <a:latin typeface="Calibri" pitchFamily="34" charset="0"/>
              </a:rPr>
              <a:t> (84% </a:t>
            </a:r>
            <a:r>
              <a:rPr lang="en-US" sz="2000" i="1" dirty="0" err="1" smtClean="0">
                <a:latin typeface="Calibri" pitchFamily="34" charset="0"/>
              </a:rPr>
              <a:t>mujeres</a:t>
            </a:r>
            <a:r>
              <a:rPr lang="en-US" sz="2000" i="1" dirty="0" smtClean="0">
                <a:latin typeface="Calibri" pitchFamily="34" charset="0"/>
              </a:rPr>
              <a:t>). </a:t>
            </a:r>
          </a:p>
          <a:p>
            <a:r>
              <a:rPr lang="en-US" sz="2000" i="1" dirty="0" smtClean="0">
                <a:latin typeface="Calibri" pitchFamily="34" charset="0"/>
              </a:rPr>
              <a:t>110 </a:t>
            </a:r>
            <a:r>
              <a:rPr lang="en-US" sz="2000" i="1" dirty="0" err="1" smtClean="0">
                <a:latin typeface="Calibri" pitchFamily="34" charset="0"/>
              </a:rPr>
              <a:t>pacientes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</a:rPr>
              <a:t>(75%) </a:t>
            </a:r>
            <a:r>
              <a:rPr lang="en-US" sz="2000" b="1" i="1" dirty="0" err="1" smtClean="0">
                <a:latin typeface="Calibri" pitchFamily="34" charset="0"/>
              </a:rPr>
              <a:t>grupo</a:t>
            </a:r>
            <a:r>
              <a:rPr lang="en-US" sz="2000" b="1" i="1" dirty="0" smtClean="0">
                <a:latin typeface="Calibri" pitchFamily="34" charset="0"/>
              </a:rPr>
              <a:t> 2 (DTTSA)</a:t>
            </a:r>
            <a:r>
              <a:rPr lang="en-US" sz="2000" i="1" dirty="0" smtClean="0">
                <a:latin typeface="Calibri" pitchFamily="34" charset="0"/>
              </a:rPr>
              <a:t> y </a:t>
            </a:r>
            <a:r>
              <a:rPr lang="en-US" sz="2000" i="1" dirty="0" err="1" smtClean="0">
                <a:latin typeface="Calibri" pitchFamily="34" charset="0"/>
              </a:rPr>
              <a:t>ninguno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grupo</a:t>
            </a:r>
            <a:r>
              <a:rPr lang="en-US" sz="2000" i="1" dirty="0" smtClean="0">
                <a:latin typeface="Calibri" pitchFamily="34" charset="0"/>
              </a:rPr>
              <a:t> 3. </a:t>
            </a:r>
          </a:p>
          <a:p>
            <a:r>
              <a:rPr lang="en-US" sz="2000" i="1" dirty="0" err="1" smtClean="0">
                <a:latin typeface="Calibri" pitchFamily="34" charset="0"/>
              </a:rPr>
              <a:t>Diferencias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estadísticamente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significativas</a:t>
            </a:r>
            <a:r>
              <a:rPr lang="en-US" sz="2000" i="1" dirty="0" smtClean="0">
                <a:latin typeface="Calibri" pitchFamily="34" charset="0"/>
              </a:rPr>
              <a:t> en </a:t>
            </a:r>
          </a:p>
          <a:p>
            <a:pPr>
              <a:buNone/>
            </a:pPr>
            <a:r>
              <a:rPr lang="en-US" sz="2000" i="1" dirty="0" smtClean="0">
                <a:latin typeface="Calibri" pitchFamily="34" charset="0"/>
              </a:rPr>
              <a:t>	</a:t>
            </a:r>
            <a:r>
              <a:rPr lang="en-US" sz="2000" b="1" i="1" dirty="0" smtClean="0">
                <a:latin typeface="Calibri" pitchFamily="34" charset="0"/>
              </a:rPr>
              <a:t>“</a:t>
            </a:r>
            <a:r>
              <a:rPr lang="en-US" sz="2000" b="1" i="1" dirty="0" err="1" smtClean="0">
                <a:latin typeface="Calibri" pitchFamily="34" charset="0"/>
              </a:rPr>
              <a:t>Grupo</a:t>
            </a:r>
            <a:r>
              <a:rPr lang="en-US" sz="2000" b="1" i="1" dirty="0" smtClean="0">
                <a:latin typeface="Calibri" pitchFamily="34" charset="0"/>
              </a:rPr>
              <a:t> 1 </a:t>
            </a:r>
            <a:r>
              <a:rPr lang="en-US" sz="2000" b="1" i="1" dirty="0" err="1" smtClean="0">
                <a:latin typeface="Calibri" pitchFamily="34" charset="0"/>
              </a:rPr>
              <a:t>Refractaria</a:t>
            </a:r>
            <a:r>
              <a:rPr lang="en-US" sz="2000" b="1" i="1" dirty="0" smtClean="0">
                <a:latin typeface="Calibri" pitchFamily="34" charset="0"/>
              </a:rPr>
              <a:t>” </a:t>
            </a:r>
            <a:r>
              <a:rPr lang="en-US" sz="2000" b="1" i="1" dirty="0" err="1" smtClean="0">
                <a:latin typeface="Calibri" pitchFamily="34" charset="0"/>
              </a:rPr>
              <a:t>vs</a:t>
            </a:r>
            <a:r>
              <a:rPr lang="en-US" sz="2000" b="1" i="1" dirty="0" smtClean="0">
                <a:latin typeface="Calibri" pitchFamily="34" charset="0"/>
              </a:rPr>
              <a:t> “</a:t>
            </a:r>
            <a:r>
              <a:rPr lang="en-US" sz="2000" b="1" i="1" dirty="0" err="1" smtClean="0">
                <a:latin typeface="Calibri" pitchFamily="34" charset="0"/>
              </a:rPr>
              <a:t>Grupo</a:t>
            </a:r>
            <a:r>
              <a:rPr lang="en-US" sz="2000" b="1" i="1" dirty="0" smtClean="0">
                <a:latin typeface="Calibri" pitchFamily="34" charset="0"/>
              </a:rPr>
              <a:t> 2 </a:t>
            </a:r>
            <a:r>
              <a:rPr lang="en-US" sz="2000" b="1" i="1" dirty="0" err="1" smtClean="0">
                <a:latin typeface="Calibri" pitchFamily="34" charset="0"/>
              </a:rPr>
              <a:t>Acceso</a:t>
            </a:r>
            <a:r>
              <a:rPr lang="en-US" sz="2000" b="1" i="1" dirty="0" smtClean="0">
                <a:latin typeface="Calibri" pitchFamily="34" charset="0"/>
              </a:rPr>
              <a:t> </a:t>
            </a:r>
            <a:r>
              <a:rPr lang="en-US" sz="2000" b="1" i="1" dirty="0" err="1" smtClean="0">
                <a:latin typeface="Calibri" pitchFamily="34" charset="0"/>
              </a:rPr>
              <a:t>Inadecuado</a:t>
            </a:r>
            <a:r>
              <a:rPr lang="en-US" sz="2000" b="1" i="1" dirty="0" smtClean="0">
                <a:latin typeface="Calibri" pitchFamily="34" charset="0"/>
              </a:rPr>
              <a:t>”</a:t>
            </a:r>
          </a:p>
          <a:p>
            <a:pPr lvl="1"/>
            <a:r>
              <a:rPr lang="en-US" sz="1800" i="1" dirty="0" err="1" smtClean="0">
                <a:latin typeface="Calibri" pitchFamily="34" charset="0"/>
              </a:rPr>
              <a:t>Edad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(</a:t>
            </a:r>
            <a:r>
              <a:rPr lang="en-US" sz="1800" b="1" dirty="0" smtClean="0">
                <a:latin typeface="Calibri" pitchFamily="34" charset="0"/>
              </a:rPr>
              <a:t>51.3±14.9 vs. 39.8±13,5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ys</a:t>
            </a:r>
            <a:r>
              <a:rPr lang="en-US" sz="1800" dirty="0" smtClean="0">
                <a:latin typeface="Calibri" pitchFamily="34" charset="0"/>
              </a:rPr>
              <a:t>., P&lt;</a:t>
            </a:r>
            <a:r>
              <a:rPr lang="en-US" sz="1800" i="1" dirty="0" smtClean="0">
                <a:latin typeface="Calibri" pitchFamily="34" charset="0"/>
              </a:rPr>
              <a:t>0.0001</a:t>
            </a:r>
            <a:r>
              <a:rPr lang="en-US" sz="1800" dirty="0" smtClean="0">
                <a:latin typeface="Calibri" pitchFamily="34" charset="0"/>
              </a:rPr>
              <a:t>), </a:t>
            </a:r>
          </a:p>
          <a:p>
            <a:pPr lvl="1"/>
            <a:r>
              <a:rPr lang="en-US" sz="1800" dirty="0" err="1" smtClean="0">
                <a:latin typeface="Calibri" pitchFamily="34" charset="0"/>
              </a:rPr>
              <a:t>Mas</a:t>
            </a:r>
            <a:r>
              <a:rPr lang="en-US" sz="1800" dirty="0" smtClean="0">
                <a:latin typeface="Calibri" pitchFamily="34" charset="0"/>
              </a:rPr>
              <a:t> de 1 </a:t>
            </a:r>
            <a:r>
              <a:rPr lang="en-US" sz="1800" dirty="0" err="1" smtClean="0">
                <a:latin typeface="Calibri" pitchFamily="34" charset="0"/>
              </a:rPr>
              <a:t>internación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previa</a:t>
            </a:r>
            <a:r>
              <a:rPr lang="en-US" sz="1800" dirty="0" smtClean="0">
                <a:latin typeface="Calibri" pitchFamily="34" charset="0"/>
              </a:rPr>
              <a:t> (</a:t>
            </a:r>
            <a:r>
              <a:rPr lang="en-US" sz="1800" b="1" dirty="0" smtClean="0">
                <a:latin typeface="Calibri" pitchFamily="34" charset="0"/>
              </a:rPr>
              <a:t>54% </a:t>
            </a:r>
            <a:r>
              <a:rPr lang="en-US" sz="1800" b="1" dirty="0" err="1" smtClean="0">
                <a:latin typeface="Calibri" pitchFamily="34" charset="0"/>
              </a:rPr>
              <a:t>vs</a:t>
            </a:r>
            <a:r>
              <a:rPr lang="en-US" sz="1800" b="1" dirty="0" smtClean="0">
                <a:latin typeface="Calibri" pitchFamily="34" charset="0"/>
              </a:rPr>
              <a:t> 28%</a:t>
            </a:r>
            <a:r>
              <a:rPr lang="en-US" sz="1800" dirty="0" smtClean="0">
                <a:latin typeface="Calibri" pitchFamily="34" charset="0"/>
              </a:rPr>
              <a:t>, P&lt;</a:t>
            </a:r>
            <a:r>
              <a:rPr lang="en-US" sz="1800" i="1" dirty="0" smtClean="0">
                <a:latin typeface="Calibri" pitchFamily="34" charset="0"/>
              </a:rPr>
              <a:t>0.05</a:t>
            </a:r>
            <a:r>
              <a:rPr lang="en-US" sz="1800" dirty="0" smtClean="0">
                <a:latin typeface="Calibri" pitchFamily="34" charset="0"/>
              </a:rPr>
              <a:t>), </a:t>
            </a:r>
          </a:p>
          <a:p>
            <a:pPr lvl="1"/>
            <a:r>
              <a:rPr lang="en-US" sz="1800" i="1" dirty="0" err="1" smtClean="0">
                <a:latin typeface="Calibri" pitchFamily="34" charset="0"/>
              </a:rPr>
              <a:t>Tabaquismo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i="1" dirty="0" err="1" smtClean="0">
                <a:latin typeface="Calibri" pitchFamily="34" charset="0"/>
              </a:rPr>
              <a:t>activo</a:t>
            </a:r>
            <a:r>
              <a:rPr lang="en-US" sz="1800" i="1" dirty="0" smtClean="0">
                <a:latin typeface="Calibri" pitchFamily="34" charset="0"/>
              </a:rPr>
              <a:t> (</a:t>
            </a:r>
            <a:r>
              <a:rPr lang="en-US" sz="1800" b="1" i="1" dirty="0" smtClean="0">
                <a:latin typeface="Calibri" pitchFamily="34" charset="0"/>
              </a:rPr>
              <a:t>5.4% </a:t>
            </a:r>
            <a:r>
              <a:rPr lang="en-US" sz="1800" b="1" i="1" dirty="0" err="1" smtClean="0">
                <a:latin typeface="Calibri" pitchFamily="34" charset="0"/>
              </a:rPr>
              <a:t>vs</a:t>
            </a:r>
            <a:r>
              <a:rPr lang="en-US" sz="1800" b="1" i="1" dirty="0" smtClean="0">
                <a:latin typeface="Calibri" pitchFamily="34" charset="0"/>
              </a:rPr>
              <a:t> 20%</a:t>
            </a:r>
            <a:r>
              <a:rPr lang="en-US" sz="1800" i="1" dirty="0" smtClean="0">
                <a:latin typeface="Calibri" pitchFamily="34" charset="0"/>
              </a:rPr>
              <a:t> P&lt; 0.0001), </a:t>
            </a:r>
          </a:p>
          <a:p>
            <a:pPr lvl="1"/>
            <a:r>
              <a:rPr lang="en-US" sz="1800" i="1" dirty="0" smtClean="0">
                <a:latin typeface="Calibri" pitchFamily="34" charset="0"/>
              </a:rPr>
              <a:t>Sinusitis (</a:t>
            </a:r>
            <a:r>
              <a:rPr lang="en-US" sz="1800" b="1" i="1" dirty="0" smtClean="0">
                <a:latin typeface="Calibri" pitchFamily="34" charset="0"/>
              </a:rPr>
              <a:t>40.5% </a:t>
            </a:r>
            <a:r>
              <a:rPr lang="en-US" sz="1800" b="1" i="1" dirty="0" err="1" smtClean="0">
                <a:latin typeface="Calibri" pitchFamily="34" charset="0"/>
              </a:rPr>
              <a:t>vs</a:t>
            </a:r>
            <a:r>
              <a:rPr lang="en-US" sz="1800" b="1" i="1" dirty="0" smtClean="0">
                <a:latin typeface="Calibri" pitchFamily="34" charset="0"/>
              </a:rPr>
              <a:t> 19.6%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P&lt;</a:t>
            </a:r>
            <a:r>
              <a:rPr lang="en-US" sz="1800" i="1" dirty="0" smtClean="0">
                <a:latin typeface="Calibri" pitchFamily="34" charset="0"/>
              </a:rPr>
              <a:t>0.05), </a:t>
            </a:r>
          </a:p>
          <a:p>
            <a:pPr lvl="1"/>
            <a:r>
              <a:rPr lang="en-US" sz="1800" i="1" dirty="0" err="1" smtClean="0">
                <a:latin typeface="Calibri" pitchFamily="34" charset="0"/>
              </a:rPr>
              <a:t>Antecedentes</a:t>
            </a:r>
            <a:r>
              <a:rPr lang="en-US" sz="1800" i="1" dirty="0" smtClean="0">
                <a:latin typeface="Calibri" pitchFamily="34" charset="0"/>
              </a:rPr>
              <a:t> de </a:t>
            </a:r>
            <a:r>
              <a:rPr lang="en-US" sz="1800" i="1" dirty="0" err="1" smtClean="0">
                <a:latin typeface="Calibri" pitchFamily="34" charset="0"/>
              </a:rPr>
              <a:t>enfermedad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i="1" dirty="0" err="1" smtClean="0">
                <a:latin typeface="Calibri" pitchFamily="34" charset="0"/>
              </a:rPr>
              <a:t>psiquiátrica</a:t>
            </a:r>
            <a:r>
              <a:rPr lang="en-US" sz="1800" i="1" dirty="0" smtClean="0">
                <a:latin typeface="Calibri" pitchFamily="34" charset="0"/>
              </a:rPr>
              <a:t> (</a:t>
            </a:r>
            <a:r>
              <a:rPr lang="en-US" sz="1800" b="1" i="1" dirty="0" smtClean="0">
                <a:latin typeface="Calibri" pitchFamily="34" charset="0"/>
              </a:rPr>
              <a:t>40.5% </a:t>
            </a:r>
            <a:r>
              <a:rPr lang="en-US" sz="1800" b="1" i="1" dirty="0" err="1" smtClean="0">
                <a:latin typeface="Calibri" pitchFamily="34" charset="0"/>
              </a:rPr>
              <a:t>vs</a:t>
            </a:r>
            <a:r>
              <a:rPr lang="en-US" sz="1800" b="1" i="1" dirty="0" smtClean="0">
                <a:latin typeface="Calibri" pitchFamily="34" charset="0"/>
              </a:rPr>
              <a:t> 22%</a:t>
            </a:r>
            <a:r>
              <a:rPr lang="en-US" sz="1800" i="1" dirty="0" smtClean="0">
                <a:latin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</a:rPr>
              <a:t>P&lt;</a:t>
            </a:r>
            <a:r>
              <a:rPr lang="en-US" sz="1800" i="1" dirty="0" smtClean="0">
                <a:latin typeface="Calibri" pitchFamily="34" charset="0"/>
              </a:rPr>
              <a:t>0.05) and </a:t>
            </a:r>
          </a:p>
          <a:p>
            <a:pPr lvl="1"/>
            <a:r>
              <a:rPr lang="en-US" sz="1800" i="1" dirty="0" err="1" smtClean="0">
                <a:latin typeface="Calibri" pitchFamily="34" charset="0"/>
              </a:rPr>
              <a:t>Prevalencia</a:t>
            </a:r>
            <a:r>
              <a:rPr lang="en-US" sz="1800" i="1" dirty="0" smtClean="0">
                <a:latin typeface="Calibri" pitchFamily="34" charset="0"/>
              </a:rPr>
              <a:t> de </a:t>
            </a:r>
            <a:r>
              <a:rPr lang="en-US" sz="1800" i="1" dirty="0" err="1" smtClean="0">
                <a:latin typeface="Calibri" pitchFamily="34" charset="0"/>
              </a:rPr>
              <a:t>síntomas</a:t>
            </a:r>
            <a:r>
              <a:rPr lang="en-US" sz="1800" i="1" dirty="0" smtClean="0">
                <a:latin typeface="Calibri" pitchFamily="34" charset="0"/>
              </a:rPr>
              <a:t> de RGE (</a:t>
            </a:r>
            <a:r>
              <a:rPr lang="en-US" sz="1800" b="1" i="1" dirty="0" smtClean="0">
                <a:latin typeface="Calibri" pitchFamily="34" charset="0"/>
              </a:rPr>
              <a:t>63.9% </a:t>
            </a:r>
            <a:r>
              <a:rPr lang="en-US" sz="1800" b="1" i="1" dirty="0" err="1" smtClean="0">
                <a:latin typeface="Calibri" pitchFamily="34" charset="0"/>
              </a:rPr>
              <a:t>vs</a:t>
            </a:r>
            <a:r>
              <a:rPr lang="en-US" sz="1800" b="1" i="1" dirty="0" smtClean="0">
                <a:latin typeface="Calibri" pitchFamily="34" charset="0"/>
              </a:rPr>
              <a:t> 46%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P&lt;</a:t>
            </a:r>
            <a:r>
              <a:rPr lang="en-US" sz="1800" i="1" dirty="0" smtClean="0">
                <a:latin typeface="Calibri" pitchFamily="34" charset="0"/>
              </a:rPr>
              <a:t>0.05). </a:t>
            </a:r>
          </a:p>
          <a:p>
            <a:pPr lvl="1"/>
            <a:r>
              <a:rPr lang="en-US" sz="1800" i="1" dirty="0" err="1" smtClean="0">
                <a:latin typeface="Calibri" pitchFamily="34" charset="0"/>
              </a:rPr>
              <a:t>Mujeres</a:t>
            </a:r>
            <a:r>
              <a:rPr lang="en-US" sz="1800" i="1" dirty="0" smtClean="0">
                <a:latin typeface="Calibri" pitchFamily="34" charset="0"/>
              </a:rPr>
              <a:t> de </a:t>
            </a:r>
            <a:r>
              <a:rPr lang="en-US" sz="1800" i="1" dirty="0" err="1" smtClean="0">
                <a:latin typeface="Calibri" pitchFamily="34" charset="0"/>
              </a:rPr>
              <a:t>grupo</a:t>
            </a:r>
            <a:r>
              <a:rPr lang="en-US" sz="1800" i="1" dirty="0" smtClean="0">
                <a:latin typeface="Calibri" pitchFamily="34" charset="0"/>
              </a:rPr>
              <a:t> 1 (TRSA) con </a:t>
            </a:r>
            <a:r>
              <a:rPr lang="en-US" sz="1800" b="1" i="1" dirty="0" smtClean="0">
                <a:latin typeface="Calibri" pitchFamily="34" charset="0"/>
              </a:rPr>
              <a:t>mayor </a:t>
            </a:r>
            <a:r>
              <a:rPr lang="en-US" sz="1800" b="1" i="1" dirty="0" err="1" smtClean="0">
                <a:latin typeface="Calibri" pitchFamily="34" charset="0"/>
              </a:rPr>
              <a:t>edad</a:t>
            </a:r>
            <a:r>
              <a:rPr lang="en-US" sz="1800" b="1" i="1" dirty="0" smtClean="0">
                <a:latin typeface="Calibri" pitchFamily="34" charset="0"/>
              </a:rPr>
              <a:t> (</a:t>
            </a:r>
            <a:r>
              <a:rPr lang="en-US" sz="1800" b="1" dirty="0" smtClean="0">
                <a:latin typeface="Calibri" pitchFamily="34" charset="0"/>
              </a:rPr>
              <a:t>P&lt;0.0</a:t>
            </a:r>
            <a:r>
              <a:rPr lang="en-US" sz="1800" b="1" i="1" dirty="0" smtClean="0">
                <a:latin typeface="Calibri" pitchFamily="34" charset="0"/>
              </a:rPr>
              <a:t>5) y IMC (</a:t>
            </a:r>
            <a:r>
              <a:rPr lang="en-US" sz="1800" b="1" dirty="0" smtClean="0">
                <a:latin typeface="Calibri" pitchFamily="34" charset="0"/>
              </a:rPr>
              <a:t>P&lt;0.05</a:t>
            </a:r>
            <a:r>
              <a:rPr lang="en-US" sz="1800" b="1" i="1" dirty="0" smtClean="0">
                <a:latin typeface="Calibri" pitchFamily="34" charset="0"/>
              </a:rPr>
              <a:t>) </a:t>
            </a:r>
            <a:r>
              <a:rPr lang="en-US" sz="1800" i="1" dirty="0" err="1" smtClean="0">
                <a:latin typeface="Calibri" pitchFamily="34" charset="0"/>
              </a:rPr>
              <a:t>que</a:t>
            </a:r>
            <a:r>
              <a:rPr lang="en-US" sz="1800" i="1" dirty="0" smtClean="0">
                <a:latin typeface="Calibri" pitchFamily="34" charset="0"/>
              </a:rPr>
              <a:t> </a:t>
            </a:r>
            <a:r>
              <a:rPr lang="en-US" sz="1800" i="1" dirty="0" err="1" smtClean="0">
                <a:latin typeface="Calibri" pitchFamily="34" charset="0"/>
              </a:rPr>
              <a:t>grupo</a:t>
            </a:r>
            <a:r>
              <a:rPr lang="en-US" sz="1800" i="1" dirty="0" smtClean="0">
                <a:latin typeface="Calibri" pitchFamily="34" charset="0"/>
              </a:rPr>
              <a:t> 2 (DTTSA).</a:t>
            </a:r>
          </a:p>
          <a:p>
            <a:pPr lvl="1"/>
            <a:endParaRPr lang="en-US" sz="1800" i="1" dirty="0" smtClean="0">
              <a:latin typeface="Calibri" pitchFamily="34" charset="0"/>
            </a:endParaRPr>
          </a:p>
          <a:p>
            <a:pPr lvl="1"/>
            <a:r>
              <a:rPr lang="en-US" sz="2600" b="1" i="1" dirty="0" smtClean="0">
                <a:latin typeface="Calibri" pitchFamily="34" charset="0"/>
              </a:rPr>
              <a:t>Sin </a:t>
            </a:r>
            <a:r>
              <a:rPr lang="en-US" sz="2600" b="1" i="1" dirty="0" err="1" smtClean="0">
                <a:latin typeface="Calibri" pitchFamily="34" charset="0"/>
              </a:rPr>
              <a:t>diferencias</a:t>
            </a:r>
            <a:r>
              <a:rPr lang="en-US" sz="2600" b="1" i="1" dirty="0" smtClean="0">
                <a:latin typeface="Calibri" pitchFamily="34" charset="0"/>
              </a:rPr>
              <a:t> en </a:t>
            </a:r>
            <a:r>
              <a:rPr lang="en-US" sz="2600" b="1" i="1" dirty="0" err="1" smtClean="0">
                <a:latin typeface="Calibri" pitchFamily="34" charset="0"/>
              </a:rPr>
              <a:t>nivel</a:t>
            </a:r>
            <a:r>
              <a:rPr lang="en-US" sz="2600" b="1" i="1" dirty="0" smtClean="0">
                <a:latin typeface="Calibri" pitchFamily="34" charset="0"/>
              </a:rPr>
              <a:t> </a:t>
            </a:r>
            <a:r>
              <a:rPr lang="en-US" sz="2600" b="1" i="1" dirty="0" err="1" smtClean="0">
                <a:latin typeface="Calibri" pitchFamily="34" charset="0"/>
              </a:rPr>
              <a:t>educativo</a:t>
            </a:r>
            <a:r>
              <a:rPr lang="en-US" sz="2600" b="1" i="1" dirty="0" smtClean="0">
                <a:latin typeface="Calibri" pitchFamily="34" charset="0"/>
              </a:rPr>
              <a:t>, </a:t>
            </a:r>
            <a:r>
              <a:rPr lang="en-US" sz="2600" b="1" i="1" dirty="0" err="1" smtClean="0">
                <a:latin typeface="Calibri" pitchFamily="34" charset="0"/>
              </a:rPr>
              <a:t>edad</a:t>
            </a:r>
            <a:r>
              <a:rPr lang="en-US" sz="2600" b="1" i="1" dirty="0" smtClean="0">
                <a:latin typeface="Calibri" pitchFamily="34" charset="0"/>
              </a:rPr>
              <a:t> de </a:t>
            </a:r>
            <a:r>
              <a:rPr lang="en-US" sz="2600" b="1" i="1" dirty="0" err="1" smtClean="0">
                <a:latin typeface="Calibri" pitchFamily="34" charset="0"/>
              </a:rPr>
              <a:t>inicio</a:t>
            </a:r>
            <a:r>
              <a:rPr lang="en-US" sz="2600" b="1" i="1" dirty="0" smtClean="0">
                <a:latin typeface="Calibri" pitchFamily="34" charset="0"/>
              </a:rPr>
              <a:t> del </a:t>
            </a:r>
            <a:r>
              <a:rPr lang="en-US" sz="2600" b="1" i="1" dirty="0" err="1" smtClean="0">
                <a:latin typeface="Calibri" pitchFamily="34" charset="0"/>
              </a:rPr>
              <a:t>asma</a:t>
            </a:r>
            <a:r>
              <a:rPr lang="en-US" sz="2600" b="1" i="1" dirty="0" smtClean="0">
                <a:latin typeface="Calibri" pitchFamily="34" charset="0"/>
              </a:rPr>
              <a:t>, </a:t>
            </a:r>
            <a:r>
              <a:rPr lang="en-US" sz="2600" b="1" i="1" dirty="0" err="1" smtClean="0">
                <a:latin typeface="Calibri" pitchFamily="34" charset="0"/>
              </a:rPr>
              <a:t>Rinitis</a:t>
            </a:r>
            <a:r>
              <a:rPr lang="en-US" sz="2600" b="1" i="1" dirty="0" smtClean="0">
                <a:latin typeface="Calibri" pitchFamily="34" charset="0"/>
              </a:rPr>
              <a:t> </a:t>
            </a:r>
            <a:r>
              <a:rPr lang="en-US" sz="2600" b="1" i="1" dirty="0" err="1" smtClean="0">
                <a:latin typeface="Calibri" pitchFamily="34" charset="0"/>
              </a:rPr>
              <a:t>Alérgica</a:t>
            </a:r>
            <a:r>
              <a:rPr lang="en-US" sz="2600" b="1" i="1" dirty="0" smtClean="0">
                <a:latin typeface="Calibri" pitchFamily="34" charset="0"/>
              </a:rPr>
              <a:t>, , </a:t>
            </a:r>
            <a:r>
              <a:rPr lang="en-US" sz="2600" b="1" i="1" dirty="0" err="1" smtClean="0">
                <a:latin typeface="Calibri" pitchFamily="34" charset="0"/>
              </a:rPr>
              <a:t>nivel</a:t>
            </a:r>
            <a:r>
              <a:rPr lang="en-US" sz="2600" b="1" i="1" dirty="0" smtClean="0">
                <a:latin typeface="Calibri" pitchFamily="34" charset="0"/>
              </a:rPr>
              <a:t> de ac. </a:t>
            </a:r>
            <a:r>
              <a:rPr lang="en-US" sz="2600" b="1" i="1" dirty="0" err="1" smtClean="0">
                <a:latin typeface="Calibri" pitchFamily="34" charset="0"/>
              </a:rPr>
              <a:t>Láctico</a:t>
            </a:r>
            <a:r>
              <a:rPr lang="en-US" sz="2600" b="1" i="1" dirty="0" smtClean="0">
                <a:latin typeface="Calibri" pitchFamily="34" charset="0"/>
              </a:rPr>
              <a:t> o </a:t>
            </a:r>
            <a:r>
              <a:rPr lang="en-US" sz="2600" b="1" i="1" dirty="0" err="1" smtClean="0">
                <a:latin typeface="Calibri" pitchFamily="34" charset="0"/>
              </a:rPr>
              <a:t>FeNO</a:t>
            </a:r>
            <a:r>
              <a:rPr lang="en-US" sz="2600" b="1" i="1" dirty="0" smtClean="0">
                <a:latin typeface="Calibri" pitchFamily="34" charset="0"/>
              </a:rPr>
              <a:t>.</a:t>
            </a:r>
          </a:p>
          <a:p>
            <a:pPr lvl="1">
              <a:buFontTx/>
              <a:buNone/>
            </a:pPr>
            <a:r>
              <a:rPr lang="en-US" sz="1600" i="1" dirty="0" smtClean="0">
                <a:latin typeface="Calibri" pitchFamily="34" charset="0"/>
              </a:rPr>
              <a:t> </a:t>
            </a:r>
            <a:endParaRPr lang="es-AR" dirty="0" smtClean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08104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err="1" smtClean="0"/>
              <a:t>ERSCongress</a:t>
            </a:r>
            <a:r>
              <a:rPr lang="es-AR" dirty="0" smtClean="0"/>
              <a:t> Barcelona 2013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594928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i="1" dirty="0" smtClean="0">
                <a:latin typeface="Calibri" pitchFamily="34" charset="0"/>
              </a:rPr>
              <a:t>Sin </a:t>
            </a:r>
            <a:r>
              <a:rPr lang="en-US" sz="2400" b="1" i="1" dirty="0" err="1" smtClean="0">
                <a:latin typeface="Calibri" pitchFamily="34" charset="0"/>
              </a:rPr>
              <a:t>diferencias</a:t>
            </a:r>
            <a:r>
              <a:rPr lang="en-US" sz="2400" b="1" i="1" dirty="0" smtClean="0">
                <a:latin typeface="Calibri" pitchFamily="34" charset="0"/>
              </a:rPr>
              <a:t> en VEF</a:t>
            </a:r>
            <a:r>
              <a:rPr lang="en-US" sz="2400" b="1" i="1" baseline="-25000" dirty="0" smtClean="0">
                <a:latin typeface="Calibri" pitchFamily="34" charset="0"/>
              </a:rPr>
              <a:t>1</a:t>
            </a:r>
            <a:r>
              <a:rPr lang="en-US" sz="2400" b="1" i="1" dirty="0" smtClean="0">
                <a:latin typeface="Calibri" pitchFamily="34" charset="0"/>
              </a:rPr>
              <a:t> (%) al </a:t>
            </a:r>
            <a:r>
              <a:rPr lang="en-US" sz="2400" b="1" i="1" dirty="0" err="1" smtClean="0">
                <a:latin typeface="Calibri" pitchFamily="34" charset="0"/>
              </a:rPr>
              <a:t>ingreso</a:t>
            </a:r>
            <a:endParaRPr lang="en-US" sz="2400" b="1" i="1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98190"/>
            <a:ext cx="6520933" cy="54551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4 Conector recto"/>
          <p:cNvCxnSpPr/>
          <p:nvPr/>
        </p:nvCxnSpPr>
        <p:spPr>
          <a:xfrm>
            <a:off x="2245556" y="1398708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588" y="728638"/>
            <a:ext cx="6249102" cy="53646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5 Conector recto"/>
          <p:cNvCxnSpPr/>
          <p:nvPr/>
        </p:nvCxnSpPr>
        <p:spPr>
          <a:xfrm>
            <a:off x="2344032" y="1356504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621" y="520799"/>
            <a:ext cx="6721747" cy="57885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4 Conector recto"/>
          <p:cNvCxnSpPr/>
          <p:nvPr/>
        </p:nvCxnSpPr>
        <p:spPr>
          <a:xfrm>
            <a:off x="2076740" y="866516"/>
            <a:ext cx="1296144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859" y="493545"/>
            <a:ext cx="5920453" cy="59597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4 Conector recto"/>
          <p:cNvCxnSpPr/>
          <p:nvPr/>
        </p:nvCxnSpPr>
        <p:spPr>
          <a:xfrm>
            <a:off x="2287760" y="1844824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147568" cy="56030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4 Conector recto"/>
          <p:cNvCxnSpPr/>
          <p:nvPr/>
        </p:nvCxnSpPr>
        <p:spPr>
          <a:xfrm>
            <a:off x="2344032" y="1210820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512" y="1772816"/>
            <a:ext cx="6896976" cy="49685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80" y="111607"/>
            <a:ext cx="7416824" cy="18772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441618" cy="6192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93504"/>
            <a:ext cx="5544616" cy="43478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9" descr="4177_115944775280_687960280_3112215_4887061_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25" y="2129755"/>
            <a:ext cx="57531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6019" name="3 CuadroTexto"/>
          <p:cNvSpPr txBox="1">
            <a:spLocks noChangeArrowheads="1"/>
          </p:cNvSpPr>
          <p:nvPr/>
        </p:nvSpPr>
        <p:spPr bwMode="auto">
          <a:xfrm>
            <a:off x="1691681" y="765175"/>
            <a:ext cx="576063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AR" sz="3200" dirty="0" smtClean="0"/>
              <a:t>Considerar opciones de evaluación diferentes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4598987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50180" name="4 CuadroTexto"/>
          <p:cNvSpPr txBox="1">
            <a:spLocks noChangeArrowheads="1"/>
          </p:cNvSpPr>
          <p:nvPr/>
        </p:nvSpPr>
        <p:spPr bwMode="auto">
          <a:xfrm>
            <a:off x="5795963" y="2205038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>
                <a:latin typeface="Bradley Hand ITC" pitchFamily="66" charset="0"/>
              </a:rPr>
              <a:t>Augusto</a:t>
            </a:r>
          </a:p>
          <a:p>
            <a:r>
              <a:rPr lang="es-AR" sz="2400" b="1">
                <a:latin typeface="Bradley Hand ITC" pitchFamily="66" charset="0"/>
              </a:rPr>
              <a:t>Mi horizonte hoy…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051720" y="1052736"/>
            <a:ext cx="4968527" cy="1152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AR" sz="2000" dirty="0"/>
          </a:p>
          <a:p>
            <a:pPr algn="ctr">
              <a:defRPr/>
            </a:pPr>
            <a:endParaRPr lang="es-AR" sz="2000" dirty="0"/>
          </a:p>
          <a:p>
            <a:pPr algn="ctr">
              <a:defRPr/>
            </a:pPr>
            <a:endParaRPr lang="es-AR" sz="2000" dirty="0"/>
          </a:p>
          <a:p>
            <a:pPr algn="ctr">
              <a:defRPr/>
            </a:pPr>
            <a:r>
              <a:rPr lang="es-AR" sz="2000" dirty="0"/>
              <a:t>43,9% usan 400 dosis al mes</a:t>
            </a:r>
          </a:p>
          <a:p>
            <a:pPr algn="ctr">
              <a:defRPr/>
            </a:pPr>
            <a:endParaRPr lang="es-AR" sz="2000" dirty="0"/>
          </a:p>
          <a:p>
            <a:pPr algn="ctr">
              <a:defRPr/>
            </a:pPr>
            <a:r>
              <a:rPr lang="es-AR" sz="2000" dirty="0"/>
              <a:t>(13 disparos al día)</a:t>
            </a:r>
          </a:p>
          <a:p>
            <a:pPr algn="ctr">
              <a:defRPr/>
            </a:pPr>
            <a:endParaRPr lang="es-AR" sz="2000" dirty="0"/>
          </a:p>
          <a:p>
            <a:pPr algn="ctr">
              <a:defRPr/>
            </a:pPr>
            <a:endParaRPr lang="es-AR" sz="2000" dirty="0"/>
          </a:p>
          <a:p>
            <a:pPr algn="ctr">
              <a:defRPr/>
            </a:pPr>
            <a:endParaRPr lang="es-AR" sz="2000" dirty="0"/>
          </a:p>
        </p:txBody>
      </p:sp>
      <p:pic>
        <p:nvPicPr>
          <p:cNvPr id="50179" name="Picture 5" descr="C:\Epi_Info\YELL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46338"/>
            <a:ext cx="95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1331640" y="152636"/>
            <a:ext cx="6421752" cy="6840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Uso de </a:t>
            </a:r>
            <a:r>
              <a:rPr lang="es-A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Salbutamol</a:t>
            </a:r>
            <a:r>
              <a:rPr lang="es-A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s-A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como Rescate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25" y="2492375"/>
            <a:ext cx="739616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0184" name="1 Rectángulo"/>
          <p:cNvSpPr>
            <a:spLocks noChangeArrowheads="1"/>
          </p:cNvSpPr>
          <p:nvPr/>
        </p:nvSpPr>
        <p:spPr bwMode="auto">
          <a:xfrm>
            <a:off x="2578100" y="4221163"/>
            <a:ext cx="1909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chemeClr val="bg1"/>
                </a:solidFill>
                <a:latin typeface="Calibri" pitchFamily="34" charset="0"/>
              </a:rPr>
              <a:t>Menos de 15 días </a:t>
            </a:r>
          </a:p>
        </p:txBody>
      </p:sp>
      <p:sp>
        <p:nvSpPr>
          <p:cNvPr id="50185" name="3 Rectángulo"/>
          <p:cNvSpPr>
            <a:spLocks noChangeArrowheads="1"/>
          </p:cNvSpPr>
          <p:nvPr/>
        </p:nvSpPr>
        <p:spPr bwMode="auto">
          <a:xfrm>
            <a:off x="4910138" y="5300663"/>
            <a:ext cx="126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chemeClr val="bg1"/>
                </a:solidFill>
                <a:latin typeface="Calibri" pitchFamily="34" charset="0"/>
              </a:rPr>
              <a:t>15-30 días  </a:t>
            </a:r>
          </a:p>
        </p:txBody>
      </p:sp>
      <p:sp>
        <p:nvSpPr>
          <p:cNvPr id="50186" name="8 Rectángulo"/>
          <p:cNvSpPr>
            <a:spLocks noChangeArrowheads="1"/>
          </p:cNvSpPr>
          <p:nvPr/>
        </p:nvSpPr>
        <p:spPr bwMode="auto">
          <a:xfrm>
            <a:off x="5992813" y="4365625"/>
            <a:ext cx="124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chemeClr val="bg1"/>
                </a:solidFill>
                <a:latin typeface="Calibri" pitchFamily="34" charset="0"/>
              </a:rPr>
              <a:t>1-2 meses  </a:t>
            </a:r>
          </a:p>
        </p:txBody>
      </p:sp>
      <p:sp>
        <p:nvSpPr>
          <p:cNvPr id="50187" name="9 Rectángulo"/>
          <p:cNvSpPr>
            <a:spLocks noChangeArrowheads="1"/>
          </p:cNvSpPr>
          <p:nvPr/>
        </p:nvSpPr>
        <p:spPr bwMode="auto">
          <a:xfrm>
            <a:off x="5672138" y="3716338"/>
            <a:ext cx="1743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chemeClr val="bg1"/>
                </a:solidFill>
                <a:latin typeface="Calibri" pitchFamily="34" charset="0"/>
              </a:rPr>
              <a:t>Más de 2 meses </a:t>
            </a:r>
          </a:p>
        </p:txBody>
      </p:sp>
      <p:sp>
        <p:nvSpPr>
          <p:cNvPr id="50188" name="10 Rectángulo"/>
          <p:cNvSpPr>
            <a:spLocks noChangeArrowheads="1"/>
          </p:cNvSpPr>
          <p:nvPr/>
        </p:nvSpPr>
        <p:spPr bwMode="auto">
          <a:xfrm>
            <a:off x="4786313" y="3482975"/>
            <a:ext cx="103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chemeClr val="bg1"/>
                </a:solidFill>
                <a:latin typeface="Calibri" pitchFamily="34" charset="0"/>
              </a:rPr>
              <a:t>Sin datos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400" dirty="0" smtClean="0"/>
              <a:t>Control vs No control</a:t>
            </a:r>
          </a:p>
          <a:p>
            <a:pPr lvl="1" algn="just"/>
            <a:r>
              <a:rPr lang="es-AR" sz="2000" b="1" dirty="0" smtClean="0"/>
              <a:t>Impacto en la calidad de vida</a:t>
            </a:r>
            <a:r>
              <a:rPr lang="es-AR" sz="2000" dirty="0" smtClean="0"/>
              <a:t>: ACQ consistentemente &gt; 1.5 o ACT &lt; 20 </a:t>
            </a:r>
            <a:r>
              <a:rPr lang="es-AR" sz="2000" b="1" dirty="0" smtClean="0"/>
              <a:t>durante evaluación de 3 meses</a:t>
            </a:r>
          </a:p>
          <a:p>
            <a:pPr lvl="1" algn="just"/>
            <a:r>
              <a:rPr lang="es-AR" sz="2000" b="1" dirty="0" smtClean="0"/>
              <a:t>Exacerbaciones frecuentes</a:t>
            </a:r>
            <a:r>
              <a:rPr lang="es-AR" sz="2000" dirty="0" smtClean="0"/>
              <a:t>: 2 o mas en el año previo, con uso de corticoides sistémicos &gt; 3 días en c/evento</a:t>
            </a:r>
          </a:p>
          <a:p>
            <a:pPr lvl="1" algn="just"/>
            <a:r>
              <a:rPr lang="es-AR" sz="2000" b="1" dirty="0" smtClean="0"/>
              <a:t>Exacerbaciones graves</a:t>
            </a:r>
            <a:r>
              <a:rPr lang="es-AR" sz="2000" dirty="0" smtClean="0"/>
              <a:t>: 1 hospitalización o Ingreso a UCI o Asistencia Respiratoria en el último año</a:t>
            </a:r>
          </a:p>
          <a:p>
            <a:pPr lvl="1" algn="just"/>
            <a:r>
              <a:rPr lang="es-AR" b="1" dirty="0" smtClean="0"/>
              <a:t>Deterioro funcional</a:t>
            </a:r>
            <a:r>
              <a:rPr lang="es-AR" dirty="0" smtClean="0"/>
              <a:t>: VEF</a:t>
            </a:r>
            <a:r>
              <a:rPr lang="es-AR" baseline="-25000" dirty="0" smtClean="0"/>
              <a:t>1</a:t>
            </a:r>
            <a:r>
              <a:rPr lang="es-AR" dirty="0" smtClean="0"/>
              <a:t> &lt; 80% (con ↓VEF</a:t>
            </a:r>
            <a:r>
              <a:rPr lang="es-AR" baseline="-25000" dirty="0" smtClean="0"/>
              <a:t>1</a:t>
            </a:r>
            <a:r>
              <a:rPr lang="es-AR" dirty="0" smtClean="0"/>
              <a:t>/CVF) al disminuir medicación</a:t>
            </a:r>
          </a:p>
          <a:p>
            <a:pPr lvl="1" algn="just"/>
            <a:endParaRPr lang="es-AR" sz="2400" dirty="0" smtClean="0"/>
          </a:p>
          <a:p>
            <a:pPr algn="ctr">
              <a:buNone/>
            </a:pPr>
            <a:r>
              <a:rPr lang="es-AR" sz="2400" dirty="0" smtClean="0"/>
              <a:t>	UNO de ellos significa Pérdida del Control</a:t>
            </a:r>
            <a:endParaRPr lang="es-AR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71600" y="260648"/>
            <a:ext cx="738031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800" dirty="0" smtClean="0">
                <a:latin typeface="Calibri Light" pitchFamily="34" charset="0"/>
                <a:ea typeface="+mj-ea"/>
                <a:cs typeface="+mj-cs"/>
              </a:rPr>
              <a:t>La </a:t>
            </a:r>
            <a:r>
              <a:rPr lang="es-AR" sz="2800" dirty="0" err="1" smtClean="0">
                <a:latin typeface="Calibri Light" pitchFamily="34" charset="0"/>
                <a:ea typeface="+mj-ea"/>
                <a:cs typeface="+mj-cs"/>
              </a:rPr>
              <a:t>espirometría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 en Asma de Difícil Control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032"/>
            <a:ext cx="5472608" cy="65973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796136" y="234888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Más allá de la normativa,</a:t>
            </a:r>
          </a:p>
          <a:p>
            <a:endParaRPr lang="es-AR" dirty="0" smtClean="0"/>
          </a:p>
          <a:p>
            <a:r>
              <a:rPr lang="es-AR" dirty="0"/>
              <a:t>¿</a:t>
            </a:r>
            <a:r>
              <a:rPr lang="es-AR" dirty="0" smtClean="0"/>
              <a:t>Qué consideramos como</a:t>
            </a:r>
          </a:p>
          <a:p>
            <a:r>
              <a:rPr lang="es-AR" dirty="0" smtClean="0"/>
              <a:t>respuesta + a BD?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251520" y="3227044"/>
            <a:ext cx="5328592" cy="7200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179512" y="910388"/>
            <a:ext cx="1287760" cy="360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4188693"/>
            <a:ext cx="8676456" cy="752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832648" cy="63367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4 Conector recto"/>
          <p:cNvCxnSpPr/>
          <p:nvPr/>
        </p:nvCxnSpPr>
        <p:spPr>
          <a:xfrm>
            <a:off x="2411760" y="1124744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99288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2856"/>
            <a:ext cx="5627317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760639" cy="63367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4 Conector recto"/>
          <p:cNvCxnSpPr/>
          <p:nvPr/>
        </p:nvCxnSpPr>
        <p:spPr>
          <a:xfrm>
            <a:off x="2344032" y="1124744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7606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156176" y="256490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latin typeface="Bradley Hand ITC" pitchFamily="66" charset="0"/>
              </a:rPr>
              <a:t>La influencia del </a:t>
            </a:r>
          </a:p>
          <a:p>
            <a:r>
              <a:rPr lang="es-AR" sz="2400" b="1" dirty="0" smtClean="0">
                <a:latin typeface="Bradley Hand ITC" pitchFamily="66" charset="0"/>
              </a:rPr>
              <a:t>tiempo espiratorio</a:t>
            </a:r>
            <a:endParaRPr lang="es-AR" sz="2400" b="1" dirty="0">
              <a:latin typeface="Bradley Hand ITC" pitchFamily="66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28128" y="4509120"/>
            <a:ext cx="0" cy="151216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827584" y="1037000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24.4"/>
  <p:tag name="AUDIO_IMPORT" val="C:\Documents and Settings\matthew\Desktop\10\Track 22.mp3"/>
  <p:tag name="AUDIO_ID" val="307"/>
  <p:tag name="ELAPSEDTIME" val="106.55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1078</Words>
  <Application>Microsoft Office PowerPoint</Application>
  <PresentationFormat>Presentación en pantalla (4:3)</PresentationFormat>
  <Paragraphs>268</Paragraphs>
  <Slides>28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Asma sin Tratamiento de Control Adecuado vs  Asma de Difícil Control en Hospital María Ferrer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Respuesta a Tiotropio en Asma de Difícil Control</vt:lpstr>
      <vt:lpstr>Bronchodilator response (BR) on COPD   Rodríguez Moncalvo, JJ; del Olmo, R</vt:lpstr>
      <vt:lpstr>Diapositiva 12</vt:lpstr>
      <vt:lpstr>Diapositiva 13</vt:lpstr>
      <vt:lpstr>Tiotropium reduce la intensidad de la disnea en  ejercicio vs placebo</vt:lpstr>
      <vt:lpstr>Tiotropium  incrementa  el tiempo de resistencia vs placebo</vt:lpstr>
      <vt:lpstr>Indacaterol mejora la Capacidad Inspiratoria vs open-label tiotropium y placebo (single dose)</vt:lpstr>
      <vt:lpstr>  Indacaterol disminuye la disnea  vs tiotropium en Semana 12</vt:lpstr>
      <vt:lpstr> Las pruebas funcionales “inestables”… 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11</cp:revision>
  <dcterms:created xsi:type="dcterms:W3CDTF">2014-10-10T10:33:22Z</dcterms:created>
  <dcterms:modified xsi:type="dcterms:W3CDTF">2014-10-10T16:23:33Z</dcterms:modified>
</cp:coreProperties>
</file>