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57" r:id="rId4"/>
    <p:sldId id="272" r:id="rId5"/>
    <p:sldId id="273" r:id="rId6"/>
    <p:sldId id="261" r:id="rId7"/>
    <p:sldId id="275" r:id="rId8"/>
    <p:sldId id="274" r:id="rId9"/>
    <p:sldId id="270" r:id="rId10"/>
    <p:sldId id="276" r:id="rId11"/>
    <p:sldId id="260" r:id="rId12"/>
    <p:sldId id="262" r:id="rId13"/>
    <p:sldId id="268" r:id="rId14"/>
    <p:sldId id="263" r:id="rId15"/>
    <p:sldId id="264" r:id="rId16"/>
    <p:sldId id="266" r:id="rId17"/>
    <p:sldId id="267" r:id="rId18"/>
    <p:sldId id="277" r:id="rId19"/>
    <p:sldId id="280" r:id="rId20"/>
    <p:sldId id="279" r:id="rId21"/>
    <p:sldId id="278" r:id="rId22"/>
    <p:sldId id="281" r:id="rId23"/>
    <p:sldId id="282" r:id="rId24"/>
    <p:sldId id="259" r:id="rId25"/>
    <p:sldId id="284" r:id="rId2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8A6182D-6E30-4B09-845C-D44A88C770E4}">
          <p14:sldIdLst>
            <p14:sldId id="256"/>
            <p14:sldId id="271"/>
            <p14:sldId id="257"/>
            <p14:sldId id="272"/>
            <p14:sldId id="273"/>
            <p14:sldId id="261"/>
            <p14:sldId id="275"/>
            <p14:sldId id="274"/>
            <p14:sldId id="270"/>
            <p14:sldId id="276"/>
            <p14:sldId id="260"/>
            <p14:sldId id="262"/>
            <p14:sldId id="268"/>
            <p14:sldId id="263"/>
            <p14:sldId id="264"/>
            <p14:sldId id="266"/>
            <p14:sldId id="267"/>
            <p14:sldId id="277"/>
            <p14:sldId id="280"/>
            <p14:sldId id="279"/>
            <p14:sldId id="278"/>
            <p14:sldId id="281"/>
            <p14:sldId id="282"/>
            <p14:sldId id="259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94DF-D380-4A5A-8F2E-85F63B637EAC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8A770-9C19-4C94-82EE-C852C80433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11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8A770-9C19-4C94-82EE-C852C8043357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43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BC0F4-5194-44EB-A678-A2969F039AEB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974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 smtClean="0"/>
          </a:p>
          <a:p>
            <a:endParaRPr lang="en-US" altLang="es-A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15D14E-C199-4AC5-A0B4-849CD3B9350C}" type="slidenum">
              <a:rPr lang="en-US" altLang="es-AR" smtClean="0"/>
              <a:pPr eaLnBrk="1" hangingPunct="1"/>
              <a:t>12</a:t>
            </a:fld>
            <a:endParaRPr lang="en-US" alt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982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469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580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118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375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826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557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68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962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880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75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300-A4A5-4672-B2A9-3C7136604E33}" type="datetimeFigureOut">
              <a:rPr lang="es-AR" smtClean="0"/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2458-0E0D-4CCB-9E8B-1F3BA32B11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568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9.wmf"/><Relationship Id="rId7" Type="http://schemas.openxmlformats.org/officeDocument/2006/relationships/image" Target="../media/image22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ar/url?sa=i&amp;rct=j&amp;q=&amp;esrc=s&amp;frm=1&amp;source=images&amp;cd=&amp;cad=rja&amp;docid=HCfq7LAJ11WQlM&amp;tbnid=TZkNJU8ejqmACM:&amp;ved=&amp;url=http://erj.ersjournals.com/&amp;ei=oSxPUq7uG4Wu4AOahIDACw&amp;bvm=bv.53537100,d.dmg&amp;psig=AFQjCNE9mK-RJEjf0oXmXqCfZxNquBvezg&amp;ust=1381006882041606" TargetMode="Externa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amr.org.ar/42congreso/images/home/index_r1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3212976"/>
            <a:ext cx="5832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Tuberculosis e </a:t>
            </a:r>
            <a:r>
              <a:rPr lang="es-AR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inmunocompromiso</a:t>
            </a:r>
            <a:endParaRPr lang="es-AR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AR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A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Leticia </a:t>
            </a:r>
            <a:r>
              <a:rPr lang="es-AR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Limongi</a:t>
            </a:r>
            <a:endParaRPr lang="es-AR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AR" sz="20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conflicto de intereses</a:t>
            </a:r>
          </a:p>
          <a:p>
            <a:pPr algn="ctr"/>
            <a:endParaRPr lang="es-A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AR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90" y="5526000"/>
            <a:ext cx="3486708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33613"/>
            <a:ext cx="842493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55" y="6237312"/>
            <a:ext cx="2181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adolfo\Desktop\LOGO DIVISION NEUMO.jpg"/>
          <p:cNvPicPr>
            <a:picLocks noChangeAspect="1" noChangeArrowheads="1"/>
          </p:cNvPicPr>
          <p:nvPr/>
        </p:nvPicPr>
        <p:blipFill>
          <a:blip r:embed="rId4" cstate="print"/>
          <a:srcRect l="6770" t="22050" r="8344" b="19081"/>
          <a:stretch>
            <a:fillRect/>
          </a:stretch>
        </p:blipFill>
        <p:spPr bwMode="auto">
          <a:xfrm>
            <a:off x="0" y="1"/>
            <a:ext cx="2123728" cy="5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915816" y="561550"/>
            <a:ext cx="387958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TBC en trasplantados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51920" y="3933056"/>
            <a:ext cx="12961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304800" y="1238026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2009, más de 2 millones de pacientes en todo el mundo habían recibido antagonistas TNF para el tratamiento de trastornos inflamatorios 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4" descr="C:\Users\adolfo\Desktop\LOGO DIVISION NEUMO.jpg"/>
          <p:cNvPicPr>
            <a:picLocks noChangeAspect="1" noChangeArrowheads="1"/>
          </p:cNvPicPr>
          <p:nvPr/>
        </p:nvPicPr>
        <p:blipFill>
          <a:blip r:embed="rId3" cstate="print"/>
          <a:srcRect l="6770" t="22050" r="8344" b="19081"/>
          <a:stretch>
            <a:fillRect/>
          </a:stretch>
        </p:blipFill>
        <p:spPr bwMode="auto">
          <a:xfrm>
            <a:off x="0" y="9586"/>
            <a:ext cx="2286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2 CuadroTexto"/>
          <p:cNvSpPr txBox="1">
            <a:spLocks noChangeArrowheads="1"/>
          </p:cNvSpPr>
          <p:nvPr/>
        </p:nvSpPr>
        <p:spPr bwMode="auto">
          <a:xfrm>
            <a:off x="304800" y="594360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AR" sz="1200" dirty="0"/>
              <a:t> </a:t>
            </a:r>
            <a:r>
              <a:rPr lang="es-ES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A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Pérez-Sola MJ, Torre-Cisneros J, Pérez-Zafrilla B, Carmona L, Descalzo MA, Gómez-Reino </a:t>
            </a:r>
            <a:r>
              <a:rPr lang="es-A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A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s-A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in patients treated with tumor necrosis factor antagonists: incidence, etiology and mortality in the BIOBADASER registry. </a:t>
            </a:r>
            <a:r>
              <a:rPr lang="es-A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Medicina </a:t>
            </a:r>
            <a:r>
              <a:rPr lang="es-A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</a:t>
            </a:r>
            <a:r>
              <a:rPr lang="es-A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(Barcelona); 2011 </a:t>
            </a:r>
            <a:r>
              <a:rPr lang="es-A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</a:t>
            </a:r>
            <a:r>
              <a:rPr lang="es-A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encrypted-tbn2.gstatic.com/images?q=tbn:ANd9GcSEbfGVSwXXQznktGLY-iHBBgbP3gvAyQuzTFiZWdRr6IgDlu_4Yg"/>
          <p:cNvPicPr>
            <a:picLocks noChangeAspect="1" noChangeArrowheads="1"/>
          </p:cNvPicPr>
          <p:nvPr/>
        </p:nvPicPr>
        <p:blipFill>
          <a:blip r:embed="rId4" cstate="print"/>
          <a:srcRect l="10614" r="18835"/>
          <a:stretch>
            <a:fillRect/>
          </a:stretch>
        </p:blipFill>
        <p:spPr bwMode="auto">
          <a:xfrm>
            <a:off x="395536" y="2780927"/>
            <a:ext cx="2160000" cy="306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072465" y="3501008"/>
            <a:ext cx="5483854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Reumatología</a:t>
            </a:r>
            <a:r>
              <a:rPr 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Artritis </a:t>
            </a:r>
            <a:r>
              <a:rPr lang="es-A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Reumatoidea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R. 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Juvenil  Espondilitis Anquilosante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006013" y="4929943"/>
            <a:ext cx="4094379" cy="4619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AR" sz="2400" b="1" dirty="0" smtClean="0">
                <a:solidFill>
                  <a:srgbClr val="92D050"/>
                </a:solidFill>
              </a:rPr>
              <a:t>     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Dermatología</a:t>
            </a:r>
            <a:r>
              <a:rPr 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Psoriasis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28392" y="2348880"/>
            <a:ext cx="4572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AR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Enfermedad de </a:t>
            </a:r>
            <a:r>
              <a:rPr lang="es-AR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Crhon</a:t>
            </a:r>
            <a:r>
              <a:rPr lang="es-AR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ctr"/>
            <a:r>
              <a:rPr lang="es-AR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Colitis Ulcerosa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035258" y="125183"/>
            <a:ext cx="3671887" cy="52322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Terapia anti TNF</a:t>
            </a:r>
            <a:endParaRPr lang="es-ES" altLang="es-A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5"/>
          <p:cNvSpPr>
            <a:spLocks noChangeShapeType="1"/>
          </p:cNvSpPr>
          <p:nvPr/>
        </p:nvSpPr>
        <p:spPr bwMode="auto">
          <a:xfrm>
            <a:off x="6553200" y="2895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2819400" y="54864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295400" y="5562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/>
              <a:t>1990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200400" y="5562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/>
              <a:t>2000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791200" y="556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dirty="0"/>
              <a:t>‘05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81000" y="2286000"/>
            <a:ext cx="774571" cy="23083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MTX</a:t>
            </a:r>
          </a:p>
          <a:p>
            <a:pPr eaLnBrk="1" hangingPunct="1"/>
            <a:r>
              <a:rPr lang="en-U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SSZ</a:t>
            </a:r>
          </a:p>
          <a:p>
            <a:pPr eaLnBrk="1" hangingPunct="1"/>
            <a:r>
              <a:rPr lang="en-U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HCQ</a:t>
            </a:r>
          </a:p>
          <a:p>
            <a:pPr eaLnBrk="1" hangingPunct="1"/>
            <a:r>
              <a:rPr lang="en-U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CQ</a:t>
            </a:r>
          </a:p>
          <a:p>
            <a:pPr eaLnBrk="1" hangingPunct="1"/>
            <a:r>
              <a:rPr lang="en-U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</a:p>
          <a:p>
            <a:pPr eaLnBrk="1" hangingPunct="1"/>
            <a:r>
              <a:rPr lang="en-US" altLang="es-A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</a:t>
            </a:r>
            <a:r>
              <a:rPr lang="en-U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  <a:p>
            <a:pPr eaLnBrk="1" hangingPunct="1"/>
            <a:r>
              <a:rPr lang="en-U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</a:t>
            </a:r>
          </a:p>
          <a:p>
            <a:pPr eaLnBrk="1" hangingPunct="1"/>
            <a:r>
              <a:rPr lang="en-U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PNC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1600200" y="3733800"/>
            <a:ext cx="939800" cy="9540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sz="1400" b="1" i="1">
                <a:solidFill>
                  <a:srgbClr val="000000"/>
                </a:solidFill>
              </a:rPr>
              <a:t>Biologic </a:t>
            </a:r>
          </a:p>
          <a:p>
            <a:pPr eaLnBrk="1" hangingPunct="1"/>
            <a:r>
              <a:rPr lang="en-US" altLang="es-AR" sz="1400" b="1" i="1">
                <a:solidFill>
                  <a:srgbClr val="000000"/>
                </a:solidFill>
              </a:rPr>
              <a:t>drug</a:t>
            </a:r>
          </a:p>
          <a:p>
            <a:pPr eaLnBrk="1" hangingPunct="1"/>
            <a:r>
              <a:rPr lang="en-US" altLang="es-AR" sz="1400" b="1" i="1">
                <a:solidFill>
                  <a:srgbClr val="000000"/>
                </a:solidFill>
              </a:rPr>
              <a:t>clinical </a:t>
            </a:r>
          </a:p>
          <a:p>
            <a:pPr eaLnBrk="1" hangingPunct="1"/>
            <a:r>
              <a:rPr lang="en-US" altLang="es-AR" sz="1400" b="1" i="1">
                <a:solidFill>
                  <a:srgbClr val="000000"/>
                </a:solidFill>
              </a:rPr>
              <a:t>trials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819400" y="1447800"/>
            <a:ext cx="59436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Biológica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381000" y="1293882"/>
            <a:ext cx="236220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</a:p>
          <a:p>
            <a:pPr algn="ctr" eaLnBrk="1" hangingPunct="1"/>
            <a:r>
              <a:rPr lang="en-US" alt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es-A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Biológica</a:t>
            </a:r>
            <a:endParaRPr lang="en-US" alt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2819400" y="2819400"/>
            <a:ext cx="0" cy="2590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286000" y="2438400"/>
            <a:ext cx="2057400" cy="369888"/>
          </a:xfrm>
          <a:prstGeom prst="rect">
            <a:avLst/>
          </a:prstGeom>
          <a:solidFill>
            <a:schemeClr val="accent3">
              <a:lumMod val="95000"/>
              <a:alpha val="5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Etanercept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(1998) </a:t>
            </a: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4114800" y="3581400"/>
            <a:ext cx="1600200" cy="400110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Adalimumab</a:t>
            </a:r>
            <a:r>
              <a:rPr lang="en-US" alt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2" name="Line 20"/>
          <p:cNvSpPr>
            <a:spLocks noChangeShapeType="1"/>
          </p:cNvSpPr>
          <p:nvPr/>
        </p:nvSpPr>
        <p:spPr bwMode="auto">
          <a:xfrm>
            <a:off x="5105400" y="4038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83" name="Line 21"/>
          <p:cNvSpPr>
            <a:spLocks noChangeShapeType="1"/>
          </p:cNvSpPr>
          <p:nvPr/>
        </p:nvSpPr>
        <p:spPr bwMode="auto">
          <a:xfrm>
            <a:off x="381000" y="54864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84" name="Text Box 23"/>
          <p:cNvSpPr txBox="1">
            <a:spLocks noChangeArrowheads="1"/>
          </p:cNvSpPr>
          <p:nvPr/>
        </p:nvSpPr>
        <p:spPr bwMode="auto">
          <a:xfrm>
            <a:off x="5105400" y="3048000"/>
            <a:ext cx="1237839" cy="400110"/>
          </a:xfrm>
          <a:prstGeom prst="rect">
            <a:avLst/>
          </a:prstGeom>
          <a:solidFill>
            <a:srgbClr val="CC99FF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Abatacept</a:t>
            </a:r>
            <a:endParaRPr lang="en-US" alt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Text Box 24"/>
          <p:cNvSpPr txBox="1">
            <a:spLocks noChangeArrowheads="1"/>
          </p:cNvSpPr>
          <p:nvPr/>
        </p:nvSpPr>
        <p:spPr bwMode="auto">
          <a:xfrm>
            <a:off x="6096000" y="2514600"/>
            <a:ext cx="1293944" cy="400110"/>
          </a:xfrm>
          <a:prstGeom prst="rect">
            <a:avLst/>
          </a:prstGeom>
          <a:solidFill>
            <a:srgbClr val="99FFCC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Rituximab</a:t>
            </a:r>
          </a:p>
        </p:txBody>
      </p:sp>
      <p:sp>
        <p:nvSpPr>
          <p:cNvPr id="7186" name="Line 26"/>
          <p:cNvSpPr>
            <a:spLocks noChangeShapeType="1"/>
          </p:cNvSpPr>
          <p:nvPr/>
        </p:nvSpPr>
        <p:spPr bwMode="auto">
          <a:xfrm flipH="1">
            <a:off x="60198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87" name="Line 27"/>
          <p:cNvSpPr>
            <a:spLocks noChangeShapeType="1"/>
          </p:cNvSpPr>
          <p:nvPr/>
        </p:nvSpPr>
        <p:spPr bwMode="auto">
          <a:xfrm>
            <a:off x="4114800" y="4572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3276600" y="4114800"/>
            <a:ext cx="1303562" cy="400110"/>
          </a:xfrm>
          <a:prstGeom prst="rect">
            <a:avLst/>
          </a:prstGeom>
          <a:solidFill>
            <a:srgbClr val="FF9933">
              <a:alpha val="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Anakinra</a:t>
            </a:r>
            <a:r>
              <a:rPr lang="en-US" alt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9" name="Text Box 29"/>
          <p:cNvSpPr txBox="1">
            <a:spLocks noChangeArrowheads="1"/>
          </p:cNvSpPr>
          <p:nvPr/>
        </p:nvSpPr>
        <p:spPr bwMode="auto">
          <a:xfrm>
            <a:off x="2286000" y="1981200"/>
            <a:ext cx="2114681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Leflunomide</a:t>
            </a:r>
            <a:r>
              <a:rPr lang="en-U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</a:t>
            </a:r>
          </a:p>
        </p:txBody>
      </p:sp>
      <p:sp>
        <p:nvSpPr>
          <p:cNvPr id="7190" name="Text Box 30"/>
          <p:cNvSpPr txBox="1">
            <a:spLocks noChangeArrowheads="1"/>
          </p:cNvSpPr>
          <p:nvPr/>
        </p:nvSpPr>
        <p:spPr bwMode="auto">
          <a:xfrm>
            <a:off x="2508250" y="309157"/>
            <a:ext cx="4108450" cy="5847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s-AR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Tratamiento</a:t>
            </a:r>
            <a:r>
              <a:rPr lang="en-US" alt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AR</a:t>
            </a:r>
            <a:endParaRPr lang="en-US" alt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1" name="TextBox 25"/>
          <p:cNvSpPr txBox="1">
            <a:spLocks noChangeArrowheads="1"/>
          </p:cNvSpPr>
          <p:nvPr/>
        </p:nvSpPr>
        <p:spPr bwMode="auto">
          <a:xfrm>
            <a:off x="7086600" y="2971800"/>
            <a:ext cx="1612621" cy="92333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Golimumab</a:t>
            </a:r>
            <a:endParaRPr lang="en-US" altLang="es-A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s-A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Certolizumab</a:t>
            </a:r>
            <a:endParaRPr lang="en-US" altLang="es-A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s-A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Tocilizumab</a:t>
            </a:r>
            <a:r>
              <a:rPr lang="en-U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</a:p>
        </p:txBody>
      </p:sp>
      <p:sp>
        <p:nvSpPr>
          <p:cNvPr id="7192" name="TextBox 27"/>
          <p:cNvSpPr txBox="1">
            <a:spLocks noChangeArrowheads="1"/>
          </p:cNvSpPr>
          <p:nvPr/>
        </p:nvSpPr>
        <p:spPr bwMode="auto">
          <a:xfrm>
            <a:off x="6324600" y="556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/>
              <a:t>‘06</a:t>
            </a:r>
          </a:p>
        </p:txBody>
      </p:sp>
      <p:sp>
        <p:nvSpPr>
          <p:cNvPr id="7193" name="Text Box 8"/>
          <p:cNvSpPr txBox="1">
            <a:spLocks noChangeArrowheads="1"/>
          </p:cNvSpPr>
          <p:nvPr/>
        </p:nvSpPr>
        <p:spPr bwMode="auto">
          <a:xfrm>
            <a:off x="4876800" y="556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/>
              <a:t>‘03</a:t>
            </a:r>
          </a:p>
        </p:txBody>
      </p:sp>
      <p:sp>
        <p:nvSpPr>
          <p:cNvPr id="7194" name="TextBox 29"/>
          <p:cNvSpPr txBox="1">
            <a:spLocks noChangeArrowheads="1"/>
          </p:cNvSpPr>
          <p:nvPr/>
        </p:nvSpPr>
        <p:spPr bwMode="auto">
          <a:xfrm>
            <a:off x="3364811" y="6096000"/>
            <a:ext cx="27863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Año</a:t>
            </a:r>
            <a:r>
              <a:rPr lang="en-US" alt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A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aprobación</a:t>
            </a:r>
            <a:r>
              <a:rPr lang="en-US" alt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FDA</a:t>
            </a:r>
            <a:endParaRPr lang="en-US" alt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5" name="Text Box 7"/>
          <p:cNvSpPr txBox="1">
            <a:spLocks noChangeArrowheads="1"/>
          </p:cNvSpPr>
          <p:nvPr/>
        </p:nvSpPr>
        <p:spPr bwMode="auto">
          <a:xfrm>
            <a:off x="3810000" y="556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/>
              <a:t>‘01</a:t>
            </a:r>
          </a:p>
        </p:txBody>
      </p:sp>
      <p:sp>
        <p:nvSpPr>
          <p:cNvPr id="7196" name="Text Box 7"/>
          <p:cNvSpPr txBox="1">
            <a:spLocks noChangeArrowheads="1"/>
          </p:cNvSpPr>
          <p:nvPr/>
        </p:nvSpPr>
        <p:spPr bwMode="auto">
          <a:xfrm>
            <a:off x="7772400" y="556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/>
              <a:t>‘09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7202488" y="4686300"/>
            <a:ext cx="15986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8" name="TextBox 37"/>
          <p:cNvSpPr txBox="1">
            <a:spLocks noChangeArrowheads="1"/>
          </p:cNvSpPr>
          <p:nvPr/>
        </p:nvSpPr>
        <p:spPr bwMode="auto">
          <a:xfrm>
            <a:off x="2971800" y="2971800"/>
            <a:ext cx="1325563" cy="369888"/>
          </a:xfrm>
          <a:prstGeom prst="rect">
            <a:avLst/>
          </a:prstGeom>
          <a:solidFill>
            <a:srgbClr val="92D05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s-AR" b="1"/>
              <a:t>Infliximab </a:t>
            </a:r>
          </a:p>
        </p:txBody>
      </p:sp>
      <p:sp>
        <p:nvSpPr>
          <p:cNvPr id="7199" name="Line 27"/>
          <p:cNvSpPr>
            <a:spLocks noChangeShapeType="1"/>
          </p:cNvSpPr>
          <p:nvPr/>
        </p:nvSpPr>
        <p:spPr bwMode="auto">
          <a:xfrm>
            <a:off x="3200400" y="3352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69" y="836613"/>
            <a:ext cx="556895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25538"/>
            <a:ext cx="844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779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82438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923928" y="3644900"/>
            <a:ext cx="468032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" name="AutoShape 2" descr="data:image/jpeg;base64,/9j/4AAQSkZJRgABAQAAAQABAAD/2wCEAAkGBhESDxQUEhEWEhMVFhgZGBQVFBcWFRYWFxkXGBgZGBsXHCYgGRwjGxgXIC8iJCgpLCwsGB4xOTAqNSYrLCkBCQoKDgwOGg8PGiwkHyQsLCwvKSkuMikvLi80LS4vLSoqKSwsLCwsLyw1Ky0sLCwsLCwsLC0sLCwsKSk0LCksLP/AABEIAEIBpAMBIgACEQEDEQH/xAAbAAEAAgMBAQAAAAAAAAAAAAAABAUCAwYBB//EAD8QAAIBAwMCBQIDBAYKAwAAAAECAwAREgQFIRMxBiJBUWEygRQjcRVCkaEHM1JydLI1Q1Nic4KSs8HRFiQ0/8QAGgEBAQEBAQEBAAAAAAAAAAAAAAECAwUGBP/EACsRAAICAAQFBAIDAQEAAAAAAAABAhESMUFRAxMhYfAEobHRcZEigcEyBf/aAAwDAQACEQMRAD8A+yUpSuZoUpSgFKUoBSlKAUpSgFKUoBSlKAUpSgFKUoBSlKAUpSgFKUoBSlKAUpSgFKUoBSlKAUpSgFKUoBSlKAUr2vKAUpSgFKUoBSlKAUpUXcN1ggXKaZIhzYuwW9u9geT9qJN9ERtLqyVSim4uPWlCilKUApSlAKUpQGGo1CIhd2CIouWYgKB8k9q5t/6SNvBNpHZVIDOsTlBftc29ef4Vx/8ASLuUuq1x0qNaKBcmBZVBYAM7eYgEgGwF/f3qEuywRh9L1nJnYEHGPgQPLfkT4jsPq9+LVmz6H0//AJfB5SnxpO31paLd9Hp1PrW27rDqI84JFkTtdT2PsQeVPwalV8S26eTbNXHKj5QOQrjJLuuKM4KozWtncH4r7dVTPP8AX+iXppJwdxlk/wDH+Dyo2568QQvKysyoCzBACwUck2JF7CpNVnij/wDBqv8ADy/5DW4q5JM8yTpNnun3wOYvyZUWa2DsFx5UuL4sSLge1ZaHe1lnlhEcitDbMsFCjIXWxDG9xzULZY50j0zyTIYegox6eBzdYxHzkcvUenJ/hhszW3PcFP1H8O4HqV6ZW4+L8V1cY/yrRf7RyUn0vX6LKLdcppIhFJlGoYkhcSGyxxOXN8T/AA5tUFPGEPS6rRypCHMbSMgxRg2ByxYkANxe1qm6I31c5HoIFP8AeAkYj7B1/jXFCRhoSsoA0UmsmSd1v1EUztYm/AQsACw5AP3GocOMvb48okpyS/Z3eu3FIQuVyXbFEUZO7Hmyj14BN+wAuSKj/txVlSOWN4WkNoy+JR274hkJAa3obX9L1V7o+G76Jm4jaKZEP7omaxt+pQAD3tXv9IMZbQ4r/WtNCIgO/VzBFvkC5/QGsxgrinr9lc3UmtCy1W+qmoWDpSvIyF1xCYlVsGNyw7Egc+9a38TwjTSTgOyRFhKoW0kZT6gysR247e/F6g7r1P2tp+mFZvwuo+slV+uP1UE/yrRu20GDa9wLsHlmWWWQqCFyKgBVB5xAAHPJ71VCH8b1r5I5y69r+C7h3kM8amGVOrfFmC48KXsSrGxIBtcVt3TdotOitKbBpEjH95zYfb1PwKh7dHOnSaWdDEYgoUR9M9RunhyWbI2yHp3+eIPiDRyatpoUjDosRjuZMMZpAGyHBuVXD/qasqEXLt5uac2o9/Ni/wBdqulGz4M4UElUALWHJsCRe1adDu0c+nWaG8qMLqFtkfdbEizA8EE1X7TuZn23qNxJ0pFkHqJY1ZHB/wCYE/eqxVOg6eqjBOllWM6mMD+rYqoGoQD09HH3ouHnHW/EHxMnpR0u17is8SyqrqrcgOAGI97Am1ady3lYZIkMcjmZsUwCkFgC1jdhbgE154cYHRwEcgxgg+4JNqgeKQ3X0GFsvxLWyvj/AFMne3NRRTm1+SuTwJ/gstBvEczSKoZZIiA8TjF1uLr62IYdiDaocfilGjkkWCcpEzq/lS6tH9Ytnc2+KjeFJM59W0ox1fUVJUH0qiAiEx+pRlJOR5JJ7WAqJ4e02pZNT0pVQfj5rqY7sQJVLjPLi63H0mt4Ipu+3n0YxyaVdzodTuqrII1RpZCmeCYiyXsGJYgC54HqbH2qNqfEsaQxymOUrIwQAKuSuzYBWBYWOVx9qi7ntzTTDUaLUKmoSNVIYZxSxOS6K47gE3IYfNVu7bq2p27Ty9MRv+MgVkvdRIk+DWI7rkO9I8NOvcSm1fsdHp96RpXixdJkXPpOAGZCbBkIJVhfjvwe9atF4hSWGSVIpcYywIKqGJQkOFGXNiD/AOK80e0SHWHUzMuYj6SJHcqqlsmJZgCzE/AAHvVd4WH/ANCf/jaz/PJWcMatdjWKWvcnabxTC4gYpJGmosIndRgxYXVSVY4kjte16tdROqIzsbKqlifYKLmuE2qRjFtSakKNMVjaN1J51CLeJJcuwNyRbuQB+vVb7K5MUSIHZ2zZS2I6cRDNc2NgWMa/NzWp8NKSS7khxG4ts2De4zpF1KhnjZVZVUDM5kAAC/1XNrX71p/+RDrGH8PN1FQSFbR/QSVBvnY8gi1QfB7NG2o0sihDDJ1EW+QEM5LqAbC4Vsh/CtkP+mZf8FF/3mqOEU2v7+KGJtJ/0TxvsfThazFpxeOIC8h4ubi9hiO5JsPevYt6TrLDIjwyOCUD2xkC/Vgykgkeq8Gqktjvgz4WTR4w+2SyZSKPm3P6WrPxrGWGjVP606yIpbuAtzIf0CXvTBG0t1fn41GN03syfJ4gUTvCIZneNA5xVCCjEgFbuL3IPHfitWo8VwLpV1QDyQHuyKLpzj5wxBWzcH29arNxl1C7lqW0yI8g0cRCvl5iHkIAt6/B71YeGNNppNuRY7yQyK2edsmZyeqHA7NkWBA7VXCMUpNbfHlEUpNtLv59k/V7qI3iXpyO0t8QgU2sLnK7CwA9e3b3FTq5rwVC2EnUcyNBJJpkY9xFE3F/948XPrgvtXSVy4kVF0jrBuStlBptRo5tyZo5WfUQwlWVWJiVS1j8F7n3/mKmbj4ihhLg5uYxlIIo2kManm748LxzY825taqPYCBqtznRRaMrDGoFhaCMsVAHplasPCetSLZDqZGuXWaWRj3aRiwsfcnyqB+ld5cNd3kv2rOMZv5f6OkbfdONONQZV6JFw/NiD6Adye/Fr8Viu/QHSfiixWDDPIqQcb2vbvXJNp30nhwI4tMY8VBHKvOxUAexxcj7mvfFkyjTafQRWKGSCCWS/lULYlAfVrKWb+yLX5IouDFulu1fZEfGaVvb3Op3LxJp9PAs0z4K4BUWJc3APCjnsRf2ryLxPpWnlhEozhXOQkEIoBsbueLgkXFU/jsrNpoIoyL6qeKNXWx/Lv1CQfayg+3ar3UrFptK5CDpwxlrEA8ICwvfucub+5v3rGCOFPrbs6YpYnlSI8Pi3SNAZxJ+UHZL4tkzL3CLbJvsPf2qdtm4x6iFJoyTG4upIsbcjkHt2NcLodIdLsb6mQ5TyQsVJ/c/EHsvyxbInueB2AqZvZEW26PSRuLTSQ6Z3Ruw/wBcAR6kgqf1NdJcGLdR3r7Oa4ss5bWXur8YaaOxPUZGYKJUhdoixNgA4FjzxxcVC8fIJItPp7XOo1USH+4pzf8AktQPEu5RPq9Fp1xXTxzF3e4EY/DLfAelkuLnsDYdwbS931SNvGlDsFSCGSUkmwzlIiQfqeLD5pGGFxklo39CU8Sab1S+zrDXle15X5D9QpSlAKUpQClKUB8q8S6X8PvEzucU1ETmM+bzMyhcRgCb5Dt8j3qJu+6xLuMRaTHpdcPfq3Qs0tgbpfm47A96+o73sUGri6c6ZL3BBsyn3U+h/ka4ab+hlS5K6xgpP70QLfxDAGstPQ+m9J6/004rnycWo4crvpV66e5S7/pTqZtPpUJMpk8ynqXRWjh8xzUC1gx49q+xW9u1Ufhrwdp9ECYwXkYWaV+XI9h6KPgfcmryqjy/X+qjxsMOH/zG+r1bzf0K0a7QRzRmORckbut2AI9jiRcfFb6VU66o8xqyuh8PadcLIbRkFAZJGVSv0kKWI49Kz1+yQTMryJ51FldWZHAPcZIQbfHap1K1jld2TBGqo0afQRxx4IuK88Am5J7kte5J973rRpNi08UbxpGBG98kJZlbK+VwxPe/PvU6lTE9xhWxC/YkHQEBjDRDsjEtjbkYkm4t6WPHpWUG0xIwaxZ1BCs7vIVB74lycb/FS6UxPcYVsQpdlhacTFCZVFg+bggewANrH1Fua2bht0c8ZjlXND3XJgD8HEi4+Kk0vTE9xhWxXxbBApQhD+WboDJIwUgWBAZiOAbVu0O1xQ5dNSuZybzs12Pc+Ynn5qVehNVyk82FGKyRWw+HNMiSIsZCykmQdSTzE9yfN3PqfWpem0MccYjVfywLBSSwx7W8xPFuLVvpUcm82FFLJGrS6VI41jRcUQBVUdgB2HNaNds0Mzo8ilmjN0ObrifcYkc/NTCaE0UmnZaVURJtqhaUSlPzQpXMEq2J/dJUi4/XtUWPwtpVVlWNlVySwEsoDFvqJ8/JPrVrelVTksmRxi9CC+xwFlYKUZUEYKO6Hpr2Q4kXA9L9q81WwaeSNI2iHTjsUQFlVSOQQFI5B5vU+9L0xy3GGOxj0hjjza1u5vb9b3v896g6fw/p443jRCsb3LKHexJ7n6ri9ze3erCgNRSayZWkyANg0/4f8P0gYf8AZsWYC3a1zcW9Ldqyi2eFZRKFPUC4ZF3Jw9jdrEev681NvS9XHLcmGOxC/Y0P4jr4fnWtnk18f7Nr2t8WrxdkgE5nCHqkWL5vcjvjbK2Pxa1TqUxS3GFbEfXbdFMoWVA4BDDuCrDsykcqfkGsdPtkaNmAS9rZuzO4X2Bckgfp3qVXtTE6qy4VdkGPZoVnM4Q9UixfN+R7EXtYe1uKz0+1RRtIyJgZTd8SQGb1awNg3yLGpV6Xpie5MK2Ie3bNDBl0kwzJZvM5BY92IYnk+9Y7lvkGnKiWQKzAlE/fkxtcIB3NyAB6k1OvWDRqSGIUst7MQLi/ex9PtVu3cuoqlUSp8I7U8GlAkFpZGeWUezyHIj7Cw+1Z6XwppI2ySEDzZhMmMav/AGljJwB+QKtqVXxJNt3mRQjSVZETddph1MRinTNCQbXI5BuDcEGtGo8NaR0iRoEMcJyjS3kU2t2HDfe9WVKinJZMrinmiNqNtikkjkdAzxEmM8+UsACQO17C1Z67RJNG0ci5I4sy3IuO9uOfSt1KlstIh6/Z4JoejJGGiGPkuQPJbEcHsLCte4bBpp4likhUxoQVQXUKV4FsbW4JFWFKqlJZMjinoV8vh7Ss8TtAhMAtFx5UHB4Xt3AsbcVm2ywHUjUGJTOFCiQ3JAF+1+AeTyOam0pjluMMdhSlKyaFKUoBSlKAUpSgFKUoBSlKAUpSgFKUoBSlKAUpSgIe6QuypiMgsiM6XAzQXuvPHsbHg42qul2uQ9lsp1IkVTiemnTxY2Jty92xF/qq9pW1Now4JlVp9tI1RYgYBIQDivmKCQG3N1+pfTntUbb9ukRYOpHmiwshjuhKyFr5WJxa6+W9+PuavqU5jJy0VK6aRZJWSPHKOBF5U4lcw3rziGH624rVFopVigQoW6E/BBXmJQ+DDJr9mVbE34q7pTmMYEV+6wPJCuKkPcNbyNibHh1YhXXmxF/W4PF60RaVw7mWESZCLEKwKx4qAyDIggBwWBHe/uKt6VFNpUVwTdlFPt0hBtGbnVmT9w+S1srFrH9O/wAU122ysC0aYsIFTBioSQecNG1ibMLqQ3YHi9r1e0rXMZOWiufbh+JRumMRG928v1loSh73vZDzbj71C/ZchWNcMbaidiSEYBHEoUkZc3yXj/1V9SouI155uHBMpdRt0mcxVfKZIGtcDqRxqode/Hb1tf71YKoEcn5eAORtYXby97Lfv2t8VKr2o5tlUEjn4dtkEaq8fUB0kcYW4HTlVWzvc8XJXzDkYfpW39myAsGXq9SGFGkuts48sywJvY3BFge1uKuqVrmMnLRTDQyDWmXD8vqehUNYwqmXflQQwKkA8q3NrVht2gliZDhkipIwQsucbt3jBvYo3cc+XkdrWvKVOY8hy1mUD7fP+H1EZXMuVdSCoBZirSL5m4swJ9vNx2qy3KOSTTyBBg57AkC4DAkXW+OSgj4vU2lHNsqgkUWu26R1mKRlVdYQI/IPOkhZntliPLiO/OP6VbJpVCYsAwBvbEAE3LfT2HNb6VHNtUFBIotPtTiHSAJg6MhkIwJUrEyEnmzc2HF61fsuTpwjpm6yagtxGfLJ1MeC1jfJePT4tXRUrXNfnnczy1552K7eNM7pFivIlRiPKcQA1/qIDWvb5qDqNulM0brF5USG4uoY4O5IUhuCAVJHYi63q/pUXEaVFcE+pW7dppFmlJXyMSQWxzuWJIBU+ZObjLlb259LKlKy3bs0lSoUpSoaFKUoBSlKAUpSgFKUoBSlKAUpSgFKUoBSlKAUpSgFKUoBSlKAUpSgFKUoBSlKA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4" descr="data:image/jpeg;base64,/9j/4AAQSkZJRgABAQAAAQABAAD/2wCEAAkGBhESDxQUEhEWEhMVFhgZGBQVFBcWFRYWFxkXGBgZGBsXHCYgGRwjGxgXIC8iJCgpLCwsGB4xOTAqNSYrLCkBCQoKDgwOGg8PGiwkHyQsLCwvKSkuMikvLi80LS4vLSoqKSwsLCwsLyw1Ky0sLCwsLCwsLC0sLCwsKSk0LCksLP/AABEIAEIBpAMBIgACEQEDEQH/xAAbAAEAAgMBAQAAAAAAAAAAAAAABAUCAwYBB//EAD8QAAIBAwMCBQIDBAYKAwAAAAECAwAREgQFIRMxBiJBUWEygRQjcRVCkaEHM1JydLI1Q1Nic4KSs8HRFiQ0/8QAGgEBAQEBAQEBAAAAAAAAAAAAAAECAwUGBP/EACsRAAICAAQFBAIDAQEAAAAAAAABAhESMUFRAxMhYfAEobHRcZEigcEyBf/aAAwDAQACEQMRAD8A+yUpSuZoUpSgFKUoBSlKAUpSgFKUoBSlKAUpSgFKUoBSlKAUpSgFKUoBSlKAUpSgFKUoBSlKAUpSgFKUoBSlKAUr2vKAUpSgFKUoBSlKAUpUXcN1ggXKaZIhzYuwW9u9geT9qJN9ERtLqyVSim4uPWlCilKUApSlAKUpQGGo1CIhd2CIouWYgKB8k9q5t/6SNvBNpHZVIDOsTlBftc29ef4Vx/8ASLuUuq1x0qNaKBcmBZVBYAM7eYgEgGwF/f3qEuywRh9L1nJnYEHGPgQPLfkT4jsPq9+LVmz6H0//AJfB5SnxpO31paLd9Hp1PrW27rDqI84JFkTtdT2PsQeVPwalV8S26eTbNXHKj5QOQrjJLuuKM4KozWtncH4r7dVTPP8AX+iXppJwdxlk/wDH+Dyo2568QQvKysyoCzBACwUck2JF7CpNVnij/wDBqv8ADy/5DW4q5JM8yTpNnun3wOYvyZUWa2DsFx5UuL4sSLge1ZaHe1lnlhEcitDbMsFCjIXWxDG9xzULZY50j0zyTIYegox6eBzdYxHzkcvUenJ/hhszW3PcFP1H8O4HqV6ZW4+L8V1cY/yrRf7RyUn0vX6LKLdcppIhFJlGoYkhcSGyxxOXN8T/AA5tUFPGEPS6rRypCHMbSMgxRg2ByxYkANxe1qm6I31c5HoIFP8AeAkYj7B1/jXFCRhoSsoA0UmsmSd1v1EUztYm/AQsACw5AP3GocOMvb48okpyS/Z3eu3FIQuVyXbFEUZO7Hmyj14BN+wAuSKj/txVlSOWN4WkNoy+JR274hkJAa3obX9L1V7o+G76Jm4jaKZEP7omaxt+pQAD3tXv9IMZbQ4r/WtNCIgO/VzBFvkC5/QGsxgrinr9lc3UmtCy1W+qmoWDpSvIyF1xCYlVsGNyw7Egc+9a38TwjTSTgOyRFhKoW0kZT6gysR247e/F6g7r1P2tp+mFZvwuo+slV+uP1UE/yrRu20GDa9wLsHlmWWWQqCFyKgBVB5xAAHPJ71VCH8b1r5I5y69r+C7h3kM8amGVOrfFmC48KXsSrGxIBtcVt3TdotOitKbBpEjH95zYfb1PwKh7dHOnSaWdDEYgoUR9M9RunhyWbI2yHp3+eIPiDRyatpoUjDosRjuZMMZpAGyHBuVXD/qasqEXLt5uac2o9/Ni/wBdqulGz4M4UElUALWHJsCRe1adDu0c+nWaG8qMLqFtkfdbEizA8EE1X7TuZn23qNxJ0pFkHqJY1ZHB/wCYE/eqxVOg6eqjBOllWM6mMD+rYqoGoQD09HH3ouHnHW/EHxMnpR0u17is8SyqrqrcgOAGI97Am1ady3lYZIkMcjmZsUwCkFgC1jdhbgE154cYHRwEcgxgg+4JNqgeKQ3X0GFsvxLWyvj/AFMne3NRRTm1+SuTwJ/gstBvEczSKoZZIiA8TjF1uLr62IYdiDaocfilGjkkWCcpEzq/lS6tH9Ytnc2+KjeFJM59W0ox1fUVJUH0qiAiEx+pRlJOR5JJ7WAqJ4e02pZNT0pVQfj5rqY7sQJVLjPLi63H0mt4Ipu+3n0YxyaVdzodTuqrII1RpZCmeCYiyXsGJYgC54HqbH2qNqfEsaQxymOUrIwQAKuSuzYBWBYWOVx9qi7ntzTTDUaLUKmoSNVIYZxSxOS6K47gE3IYfNVu7bq2p27Ty9MRv+MgVkvdRIk+DWI7rkO9I8NOvcSm1fsdHp96RpXixdJkXPpOAGZCbBkIJVhfjvwe9atF4hSWGSVIpcYywIKqGJQkOFGXNiD/AOK80e0SHWHUzMuYj6SJHcqqlsmJZgCzE/AAHvVd4WH/ANCf/jaz/PJWcMatdjWKWvcnabxTC4gYpJGmosIndRgxYXVSVY4kjte16tdROqIzsbKqlifYKLmuE2qRjFtSakKNMVjaN1J51CLeJJcuwNyRbuQB+vVb7K5MUSIHZ2zZS2I6cRDNc2NgWMa/NzWp8NKSS7khxG4ts2De4zpF1KhnjZVZVUDM5kAAC/1XNrX71p/+RDrGH8PN1FQSFbR/QSVBvnY8gi1QfB7NG2o0sihDDJ1EW+QEM5LqAbC4Vsh/CtkP+mZf8FF/3mqOEU2v7+KGJtJ/0TxvsfThazFpxeOIC8h4ubi9hiO5JsPevYt6TrLDIjwyOCUD2xkC/Vgykgkeq8Gqktjvgz4WTR4w+2SyZSKPm3P6WrPxrGWGjVP606yIpbuAtzIf0CXvTBG0t1fn41GN03syfJ4gUTvCIZneNA5xVCCjEgFbuL3IPHfitWo8VwLpV1QDyQHuyKLpzj5wxBWzcH29arNxl1C7lqW0yI8g0cRCvl5iHkIAt6/B71YeGNNppNuRY7yQyK2edsmZyeqHA7NkWBA7VXCMUpNbfHlEUpNtLv59k/V7qI3iXpyO0t8QgU2sLnK7CwA9e3b3FTq5rwVC2EnUcyNBJJpkY9xFE3F/948XPrgvtXSVy4kVF0jrBuStlBptRo5tyZo5WfUQwlWVWJiVS1j8F7n3/mKmbj4ihhLg5uYxlIIo2kManm748LxzY825taqPYCBqtznRRaMrDGoFhaCMsVAHplasPCetSLZDqZGuXWaWRj3aRiwsfcnyqB+ld5cNd3kv2rOMZv5f6OkbfdONONQZV6JFw/NiD6Adye/Fr8Viu/QHSfiixWDDPIqQcb2vbvXJNp30nhwI4tMY8VBHKvOxUAexxcj7mvfFkyjTafQRWKGSCCWS/lULYlAfVrKWb+yLX5IouDFulu1fZEfGaVvb3Op3LxJp9PAs0z4K4BUWJc3APCjnsRf2ryLxPpWnlhEozhXOQkEIoBsbueLgkXFU/jsrNpoIoyL6qeKNXWx/Lv1CQfayg+3ar3UrFptK5CDpwxlrEA8ICwvfucub+5v3rGCOFPrbs6YpYnlSI8Pi3SNAZxJ+UHZL4tkzL3CLbJvsPf2qdtm4x6iFJoyTG4upIsbcjkHt2NcLodIdLsb6mQ5TyQsVJ/c/EHsvyxbInueB2AqZvZEW26PSRuLTSQ6Z3Ruw/wBcAR6kgqf1NdJcGLdR3r7Oa4ss5bWXur8YaaOxPUZGYKJUhdoixNgA4FjzxxcVC8fIJItPp7XOo1USH+4pzf8AktQPEu5RPq9Fp1xXTxzF3e4EY/DLfAelkuLnsDYdwbS931SNvGlDsFSCGSUkmwzlIiQfqeLD5pGGFxklo39CU8Sab1S+zrDXle15X5D9QpSlAKUpQClKUB8q8S6X8PvEzucU1ETmM+bzMyhcRgCb5Dt8j3qJu+6xLuMRaTHpdcPfq3Qs0tgbpfm47A96+o73sUGri6c6ZL3BBsyn3U+h/ka4ab+hlS5K6xgpP70QLfxDAGstPQ+m9J6/004rnycWo4crvpV66e5S7/pTqZtPpUJMpk8ynqXRWjh8xzUC1gx49q+xW9u1Ufhrwdp9ECYwXkYWaV+XI9h6KPgfcmryqjy/X+qjxsMOH/zG+r1bzf0K0a7QRzRmORckbut2AI9jiRcfFb6VU66o8xqyuh8PadcLIbRkFAZJGVSv0kKWI49Kz1+yQTMryJ51FldWZHAPcZIQbfHap1K1jld2TBGqo0afQRxx4IuK88Am5J7kte5J973rRpNi08UbxpGBG98kJZlbK+VwxPe/PvU6lTE9xhWxC/YkHQEBjDRDsjEtjbkYkm4t6WPHpWUG0xIwaxZ1BCs7vIVB74lycb/FS6UxPcYVsQpdlhacTFCZVFg+bggewANrH1Fua2bht0c8ZjlXND3XJgD8HEi4+Kk0vTE9xhWxXxbBApQhD+WboDJIwUgWBAZiOAbVu0O1xQ5dNSuZybzs12Pc+Ynn5qVehNVyk82FGKyRWw+HNMiSIsZCykmQdSTzE9yfN3PqfWpem0MccYjVfywLBSSwx7W8xPFuLVvpUcm82FFLJGrS6VI41jRcUQBVUdgB2HNaNds0Mzo8ilmjN0ObrifcYkc/NTCaE0UmnZaVURJtqhaUSlPzQpXMEq2J/dJUi4/XtUWPwtpVVlWNlVySwEsoDFvqJ8/JPrVrelVTksmRxi9CC+xwFlYKUZUEYKO6Hpr2Q4kXA9L9q81WwaeSNI2iHTjsUQFlVSOQQFI5B5vU+9L0xy3GGOxj0hjjza1u5vb9b3v896g6fw/p443jRCsb3LKHexJ7n6ri9ze3erCgNRSayZWkyANg0/4f8P0gYf8AZsWYC3a1zcW9Ldqyi2eFZRKFPUC4ZF3Jw9jdrEev681NvS9XHLcmGOxC/Y0P4jr4fnWtnk18f7Nr2t8WrxdkgE5nCHqkWL5vcjvjbK2Pxa1TqUxS3GFbEfXbdFMoWVA4BDDuCrDsykcqfkGsdPtkaNmAS9rZuzO4X2Bckgfp3qVXtTE6qy4VdkGPZoVnM4Q9UixfN+R7EXtYe1uKz0+1RRtIyJgZTd8SQGb1awNg3yLGpV6Xpie5MK2Ie3bNDBl0kwzJZvM5BY92IYnk+9Y7lvkGnKiWQKzAlE/fkxtcIB3NyAB6k1OvWDRqSGIUst7MQLi/ex9PtVu3cuoqlUSp8I7U8GlAkFpZGeWUezyHIj7Cw+1Z6XwppI2ySEDzZhMmMav/AGljJwB+QKtqVXxJNt3mRQjSVZETddph1MRinTNCQbXI5BuDcEGtGo8NaR0iRoEMcJyjS3kU2t2HDfe9WVKinJZMrinmiNqNtikkjkdAzxEmM8+UsACQO17C1Z67RJNG0ci5I4sy3IuO9uOfSt1KlstIh6/Z4JoejJGGiGPkuQPJbEcHsLCte4bBpp4likhUxoQVQXUKV4FsbW4JFWFKqlJZMjinoV8vh7Ss8TtAhMAtFx5UHB4Xt3AsbcVm2ywHUjUGJTOFCiQ3JAF+1+AeTyOam0pjluMMdhSlKyaFKUoBSlKAUpSgFKUoBSlKAUpSgFKUoBSlKAUpSgIe6QuypiMgsiM6XAzQXuvPHsbHg42qul2uQ9lsp1IkVTiemnTxY2Jty92xF/qq9pW1Now4JlVp9tI1RYgYBIQDivmKCQG3N1+pfTntUbb9ukRYOpHmiwshjuhKyFr5WJxa6+W9+PuavqU5jJy0VK6aRZJWSPHKOBF5U4lcw3rziGH624rVFopVigQoW6E/BBXmJQ+DDJr9mVbE34q7pTmMYEV+6wPJCuKkPcNbyNibHh1YhXXmxF/W4PF60RaVw7mWESZCLEKwKx4qAyDIggBwWBHe/uKt6VFNpUVwTdlFPt0hBtGbnVmT9w+S1srFrH9O/wAU122ysC0aYsIFTBioSQecNG1ibMLqQ3YHi9r1e0rXMZOWiufbh+JRumMRG928v1loSh73vZDzbj71C/ZchWNcMbaidiSEYBHEoUkZc3yXj/1V9SouI155uHBMpdRt0mcxVfKZIGtcDqRxqode/Hb1tf71YKoEcn5eAORtYXby97Lfv2t8VKr2o5tlUEjn4dtkEaq8fUB0kcYW4HTlVWzvc8XJXzDkYfpW39myAsGXq9SGFGkuts48sywJvY3BFge1uKuqVrmMnLRTDQyDWmXD8vqehUNYwqmXflQQwKkA8q3NrVht2gliZDhkipIwQsucbt3jBvYo3cc+XkdrWvKVOY8hy1mUD7fP+H1EZXMuVdSCoBZirSL5m4swJ9vNx2qy3KOSTTyBBg57AkC4DAkXW+OSgj4vU2lHNsqgkUWu26R1mKRlVdYQI/IPOkhZntliPLiO/OP6VbJpVCYsAwBvbEAE3LfT2HNb6VHNtUFBIotPtTiHSAJg6MhkIwJUrEyEnmzc2HF61fsuTpwjpm6yagtxGfLJ1MeC1jfJePT4tXRUrXNfnnczy1552K7eNM7pFivIlRiPKcQA1/qIDWvb5qDqNulM0brF5USG4uoY4O5IUhuCAVJHYi63q/pUXEaVFcE+pW7dppFmlJXyMSQWxzuWJIBU+ZObjLlb259LKlKy3bs0lSoUpSoaFKUoBSlKAUpSgFKUoBSlKAUpSgFKUoBSlKAUpSgFKUoBSlKAUpSgFKUoBSlKA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102" name="Picture 6" descr="http://erj.ersjournals.com/local/img/journal_logo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03" y="7937"/>
            <a:ext cx="50006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8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27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827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15" y="1698490"/>
            <a:ext cx="70358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4962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3707904" y="4005064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339752" y="4221088"/>
            <a:ext cx="4320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6" y="875656"/>
            <a:ext cx="655620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5" y="2370498"/>
            <a:ext cx="88582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68" y="1735283"/>
            <a:ext cx="4857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55776" y="332656"/>
            <a:ext cx="4713734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Reactivacion</a:t>
            </a:r>
            <a:r>
              <a:rPr lang="es-AR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infección latente</a:t>
            </a:r>
            <a:endParaRPr lang="es-AR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00061"/>
              </p:ext>
            </p:extLst>
          </p:nvPr>
        </p:nvGraphicFramePr>
        <p:xfrm>
          <a:off x="1619672" y="2348880"/>
          <a:ext cx="6624735" cy="157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/>
                <a:gridCol w="1968219"/>
                <a:gridCol w="2448271"/>
              </a:tblGrid>
              <a:tr h="568072">
                <a:tc>
                  <a:txBody>
                    <a:bodyPr/>
                    <a:lstStyle/>
                    <a:p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Pulmonar</a:t>
                      </a:r>
                      <a:endParaRPr lang="es-AR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Extrapulmonar</a:t>
                      </a:r>
                      <a:endParaRPr lang="es-AR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Poblacion</a:t>
                      </a:r>
                      <a:r>
                        <a:rPr lang="es-A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general</a:t>
                      </a:r>
                    </a:p>
                    <a:p>
                      <a:pPr algn="ctr"/>
                      <a:endParaRPr lang="es-A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s-A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s-A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Ant-tnf</a:t>
                      </a:r>
                      <a:r>
                        <a:rPr lang="es-A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A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s-A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s-A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43" y="6093296"/>
            <a:ext cx="4133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59632" y="47971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*</a:t>
            </a:r>
            <a:r>
              <a:rPr lang="es-A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11% no reportado</a:t>
            </a:r>
            <a:endParaRPr lang="es-A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555776" y="594266"/>
            <a:ext cx="471373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 Clínicas</a:t>
            </a:r>
            <a:endParaRPr lang="es-AR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39750" y="3275996"/>
            <a:ext cx="76690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alt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de iniciar el tratamiento con antagonistas del TNF</a:t>
            </a:r>
          </a:p>
          <a:p>
            <a:r>
              <a:rPr lang="es-ES" alt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periódicamente durante el tratamiento, se les deberán</a:t>
            </a:r>
          </a:p>
          <a:p>
            <a:r>
              <a:rPr lang="es-ES" alt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hacer a los pacientes una evaluación de tuberculosis activa</a:t>
            </a:r>
          </a:p>
          <a:p>
            <a:r>
              <a:rPr lang="es-ES" alt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pruebas para infección latente</a:t>
            </a:r>
            <a:r>
              <a:rPr lang="es-ES" alt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765175"/>
            <a:ext cx="2519363" cy="1655763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43808" y="818183"/>
            <a:ext cx="4176464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Tratamiento TBC en </a:t>
            </a:r>
            <a:r>
              <a:rPr lang="es-AR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inmunocompromiso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51503" y="2755410"/>
            <a:ext cx="563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Esquema:  2HRZE/7HR</a:t>
            </a:r>
          </a:p>
          <a:p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Prolongar 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formas graves </a:t>
            </a:r>
            <a:r>
              <a:rPr lang="es-A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extrapulmonares</a:t>
            </a:r>
            <a:endParaRPr lang="es-A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tratamiento Intermitente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2492896"/>
            <a:ext cx="5526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uso de un 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régimen que contenga </a:t>
            </a:r>
            <a:r>
              <a:rPr lang="es-E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Rifampicina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posible 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si:</a:t>
            </a:r>
          </a:p>
          <a:p>
            <a:endParaRPr lang="es-E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dosis 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corticosteroides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duplica y </a:t>
            </a:r>
            <a:b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dosis del fármaco inmunosupresor </a:t>
            </a:r>
            <a:b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(ciclosporina, </a:t>
            </a:r>
            <a:r>
              <a:rPr lang="es-E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tacrolimus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E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rapamicina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triplica para obtener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niveles séricos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terapéutico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63688" y="908720"/>
            <a:ext cx="5524269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AR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Tratamiento </a:t>
            </a:r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TBC</a:t>
            </a:r>
          </a:p>
          <a:p>
            <a:pPr algn="ctr"/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Drogas Inmunosupresoras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olfo\Desktop\LOGO DIVISION NEUMO.jpg"/>
          <p:cNvPicPr>
            <a:picLocks noChangeAspect="1" noChangeArrowheads="1"/>
          </p:cNvPicPr>
          <p:nvPr/>
        </p:nvPicPr>
        <p:blipFill>
          <a:blip r:embed="rId2" cstate="print"/>
          <a:srcRect l="6770" t="22050" r="8344" b="19081"/>
          <a:stretch>
            <a:fillRect/>
          </a:stretch>
        </p:blipFill>
        <p:spPr bwMode="auto">
          <a:xfrm>
            <a:off x="107504" y="116632"/>
            <a:ext cx="2286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397650" y="1288782"/>
            <a:ext cx="54147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Trasplante de órgano sólido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Trasplante 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terminal de Enfermedad Renal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Terapia Inmunosupresora (anti TNF)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53585" y="704007"/>
            <a:ext cx="496855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AR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TBC </a:t>
            </a:r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AR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inmunocompromiso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6879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4" y="1095172"/>
            <a:ext cx="7703960" cy="54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75856" y="265888"/>
            <a:ext cx="266429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Interacciones 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597352"/>
            <a:ext cx="1800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3232798" y="1358691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32" y="0"/>
            <a:ext cx="1059668" cy="11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1762125"/>
            <a:ext cx="8982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1762125"/>
            <a:ext cx="936104" cy="298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 redondeado"/>
          <p:cNvSpPr/>
          <p:nvPr/>
        </p:nvSpPr>
        <p:spPr>
          <a:xfrm>
            <a:off x="8388424" y="1854844"/>
            <a:ext cx="144016" cy="149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17654"/>
            <a:ext cx="3905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932040" y="616530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/>
              <a:t>Consenso </a:t>
            </a:r>
            <a:r>
              <a:rPr lang="es-AR" sz="1600" i="1" dirty="0"/>
              <a:t>T</a:t>
            </a:r>
            <a:r>
              <a:rPr lang="es-AR" sz="1600" i="1" dirty="0" smtClean="0"/>
              <a:t>uberculosis AAMR 2009</a:t>
            </a:r>
            <a:endParaRPr lang="es-AR" sz="1600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483768" y="436962"/>
            <a:ext cx="496855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Tratamiento</a:t>
            </a:r>
          </a:p>
          <a:p>
            <a:pPr algn="ctr"/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TBC-Insuficiencia Renal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1124744"/>
            <a:ext cx="5976664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Síndrome de Reconstitución Inmune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07704" y="270669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Empeoramiento </a:t>
            </a:r>
            <a:r>
              <a:rPr 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paradójico de 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síntomas (fiebre</a:t>
            </a:r>
            <a:r>
              <a:rPr 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tos, inflamación de los ganglios 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linfáticos) y/o anormalidades </a:t>
            </a:r>
            <a:r>
              <a:rPr 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radiográficas dentro de los primeros 3 meses del inicio del tratamiento de la tuberculosis en 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huéspedes </a:t>
            </a:r>
            <a:r>
              <a:rPr lang="es-A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inmunocomprometidos</a:t>
            </a:r>
            <a:endParaRPr lang="es-AR" sz="24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11960" y="5661248"/>
            <a:ext cx="480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Infectious Diseases 2011;53(2):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168–176</a:t>
            </a:r>
          </a:p>
          <a:p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 (2011) 312–315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/>
              <a:t> 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2195736" y="1916832"/>
            <a:ext cx="60486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trasplantados</a:t>
            </a:r>
          </a:p>
          <a:p>
            <a:endParaRPr lang="es-A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luego de discontinuar anti-TNF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726668" y="3573016"/>
            <a:ext cx="3888432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Esteroides sistémicos son 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fármacos 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eficaces en 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SRI independiente 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causa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86462" y="1124744"/>
            <a:ext cx="639790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AR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Síndrome de Reconstitución Inmune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1916832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TBC  Tiene alta incidencia en pacientes con alteraciones de inmunidad celular</a:t>
            </a:r>
          </a:p>
          <a:p>
            <a:endParaRPr lang="es-A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Retardo diagnóstico debido 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ausencia precoz de síntomas </a:t>
            </a:r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presentación 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atípica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AR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Deben implementarse medidas para </a:t>
            </a:r>
            <a:r>
              <a:rPr lang="es-A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ILTBC  antes de indicación de tratamientos </a:t>
            </a:r>
            <a:r>
              <a:rPr lang="es-A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inmunosupresivos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trasplante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2" name="1 CuadroTexto"/>
          <p:cNvSpPr txBox="1"/>
          <p:nvPr/>
        </p:nvSpPr>
        <p:spPr>
          <a:xfrm>
            <a:off x="2915816" y="476672"/>
            <a:ext cx="424847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00825" y="4919875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Muchas Gracias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www.colaboras.com/upload/image/Frente%2520Hospital%2520de%2520Clini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61" y="1196751"/>
            <a:ext cx="5112000" cy="324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15183"/>
            <a:ext cx="8030369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adolfo\Desktop\LOGO DIVISION NEUMO.jpg"/>
          <p:cNvPicPr>
            <a:picLocks noChangeAspect="1" noChangeArrowheads="1"/>
          </p:cNvPicPr>
          <p:nvPr/>
        </p:nvPicPr>
        <p:blipFill>
          <a:blip r:embed="rId3" cstate="print"/>
          <a:srcRect l="6770" t="22050" r="8344" b="19081"/>
          <a:stretch>
            <a:fillRect/>
          </a:stretch>
        </p:blipFill>
        <p:spPr bwMode="auto">
          <a:xfrm>
            <a:off x="107504" y="116632"/>
            <a:ext cx="2286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3059832" y="836712"/>
            <a:ext cx="374441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Progresión de TBC 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76056" y="6021288"/>
            <a:ext cx="400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Monogr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2012; 58: 230–241.</a:t>
            </a:r>
            <a:endParaRPr lang="es-A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55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olfo\Desktop\LOGO DIVISION NEUMO.jpg"/>
          <p:cNvPicPr>
            <a:picLocks noChangeAspect="1" noChangeArrowheads="1"/>
          </p:cNvPicPr>
          <p:nvPr/>
        </p:nvPicPr>
        <p:blipFill>
          <a:blip r:embed="rId2" cstate="print"/>
          <a:srcRect l="6770" t="22050" r="8344" b="19081"/>
          <a:stretch>
            <a:fillRect/>
          </a:stretch>
        </p:blipFill>
        <p:spPr bwMode="auto">
          <a:xfrm>
            <a:off x="107504" y="116632"/>
            <a:ext cx="2286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555776" y="704007"/>
            <a:ext cx="476765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AR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TBC e </a:t>
            </a:r>
            <a:r>
              <a:rPr lang="es-AR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inmunocompromiso</a:t>
            </a:r>
            <a:endParaRPr lang="es-AR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Epidemiología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64273"/>
              </p:ext>
            </p:extLst>
          </p:nvPr>
        </p:nvGraphicFramePr>
        <p:xfrm>
          <a:off x="1891602" y="2492896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               </a:t>
                      </a:r>
                      <a:r>
                        <a:rPr lang="es-AR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Condición</a:t>
                      </a:r>
                      <a:endParaRPr lang="es-AR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          </a:t>
                      </a:r>
                      <a:r>
                        <a:rPr lang="es-AR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 de TBC</a:t>
                      </a:r>
                      <a:endParaRPr lang="es-AR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Trasplante órgano sólido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 </a:t>
                      </a:r>
                      <a:r>
                        <a:rPr lang="es-A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20-74 veces más</a:t>
                      </a:r>
                      <a:r>
                        <a:rPr lang="es-AR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 </a:t>
                      </a:r>
                      <a:r>
                        <a:rPr lang="es-AR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inmunocompetente</a:t>
                      </a:r>
                      <a:endParaRPr lang="es-A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Trasplante MO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               </a:t>
                      </a:r>
                      <a:r>
                        <a:rPr lang="es-A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 a 15%</a:t>
                      </a:r>
                      <a:endParaRPr lang="es-A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Fase terminal de Enfermedad Renal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a 25 veces más</a:t>
                      </a:r>
                      <a:r>
                        <a:rPr lang="es-AR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   </a:t>
                      </a:r>
                      <a:r>
                        <a:rPr lang="es-AR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inmunocompetente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Terapia Inmunosupresora (anti TNF)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25 veces más</a:t>
                      </a:r>
                      <a:r>
                        <a:rPr lang="es-AR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   </a:t>
                      </a:r>
                      <a:r>
                        <a:rPr lang="es-AR" b="1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inmunocompetente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70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olfo\Desktop\LOGO DIVISION NEUMO.jpg"/>
          <p:cNvPicPr>
            <a:picLocks noChangeAspect="1" noChangeArrowheads="1"/>
          </p:cNvPicPr>
          <p:nvPr/>
        </p:nvPicPr>
        <p:blipFill>
          <a:blip r:embed="rId3" cstate="print"/>
          <a:srcRect l="6770" t="22050" r="8344" b="19081"/>
          <a:stretch>
            <a:fillRect/>
          </a:stretch>
        </p:blipFill>
        <p:spPr bwMode="auto">
          <a:xfrm>
            <a:off x="107504" y="116632"/>
            <a:ext cx="2286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771800" y="410319"/>
            <a:ext cx="38164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Fisiopatología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2132856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Inmunosupresor              Cel. T y altera sus </a:t>
            </a:r>
            <a:r>
              <a:rPr lang="es-A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ppds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Producción de citoquinas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dirty="0" smtClean="0"/>
              <a:t> </a:t>
            </a:r>
            <a:endParaRPr lang="es-AR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851920" y="2420888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788024" y="2167289"/>
            <a:ext cx="0" cy="3286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023828" y="1412776"/>
            <a:ext cx="338437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Pacientes Trasplantados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71800" y="3604371"/>
            <a:ext cx="388843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Enfermedad Renal Terminal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1547664" y="4293096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763688" y="429309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Respuesta pro-inflamatoria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542523" y="4941168"/>
            <a:ext cx="0" cy="3286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720863" y="4941168"/>
            <a:ext cx="561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 funcional de monocitos para estimular a Cel. T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547664" y="5772165"/>
            <a:ext cx="0" cy="3286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763688" y="578420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s-A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endParaRPr lang="es-A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20713"/>
            <a:ext cx="43926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16113"/>
            <a:ext cx="417671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03713"/>
            <a:ext cx="33178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042988" y="119221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b="1">
                <a:solidFill>
                  <a:srgbClr val="0070C0"/>
                </a:solidFill>
                <a:latin typeface="Tahoma" pitchFamily="34" charset="0"/>
              </a:rPr>
              <a:t>Macrófagos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995738" y="148431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 b="1">
                <a:solidFill>
                  <a:srgbClr val="148217"/>
                </a:solidFill>
              </a:rPr>
              <a:t>Activación</a:t>
            </a:r>
            <a:endParaRPr lang="es-ES" altLang="es-AR" b="1">
              <a:solidFill>
                <a:srgbClr val="148217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372225" y="1192213"/>
            <a:ext cx="1506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b="1">
                <a:solidFill>
                  <a:srgbClr val="0070C0"/>
                </a:solidFill>
                <a:latin typeface="Tahoma" pitchFamily="34" charset="0"/>
              </a:rPr>
              <a:t>Linfocitos T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4356100" y="692150"/>
            <a:ext cx="846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b="1" dirty="0">
                <a:solidFill>
                  <a:srgbClr val="FF0000"/>
                </a:solidFill>
              </a:rPr>
              <a:t>TNF-</a:t>
            </a:r>
            <a:r>
              <a:rPr lang="el-GR" altLang="es-AR" b="1" dirty="0">
                <a:solidFill>
                  <a:srgbClr val="FF0000"/>
                </a:solidFill>
              </a:rPr>
              <a:t>α</a:t>
            </a:r>
            <a:endParaRPr lang="es-ES" altLang="es-AR" b="1" dirty="0">
              <a:solidFill>
                <a:srgbClr val="FF0000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724525" y="3068638"/>
            <a:ext cx="30241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 sz="1400" b="1">
                <a:solidFill>
                  <a:srgbClr val="148217"/>
                </a:solidFill>
              </a:rPr>
              <a:t>Recluta  células mononucleares para formar el granuloma</a:t>
            </a:r>
            <a:endParaRPr lang="es-ES" altLang="es-AR" sz="1400" b="1">
              <a:solidFill>
                <a:srgbClr val="148217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867400" y="1844675"/>
            <a:ext cx="1211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b="1">
                <a:solidFill>
                  <a:srgbClr val="148217"/>
                </a:solidFill>
              </a:rPr>
              <a:t>IL-2   IF-Ɣ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140200" y="4076700"/>
            <a:ext cx="224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s-AR" b="1">
                <a:solidFill>
                  <a:srgbClr val="FF0000"/>
                </a:solidFill>
              </a:rPr>
              <a:t>TERAPIA anti- TNF</a:t>
            </a:r>
            <a:endParaRPr lang="es-ES" altLang="es-AR" b="1">
              <a:solidFill>
                <a:srgbClr val="FF0000"/>
              </a:solidFill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971550" y="49418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altLang="es-AR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331913" y="4581525"/>
            <a:ext cx="21605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1600" b="1">
                <a:latin typeface="Tahoma" pitchFamily="34" charset="0"/>
              </a:rPr>
              <a:t>Ruptura del granuloma y diseminación de Micobacterias</a:t>
            </a:r>
          </a:p>
        </p:txBody>
      </p:sp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381750"/>
            <a:ext cx="30384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3035258" y="125183"/>
            <a:ext cx="3671887" cy="52322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Terapia anti TNF</a:t>
            </a:r>
            <a:endParaRPr lang="es-ES" altLang="es-A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  <p:bldP spid="358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54" y="692696"/>
            <a:ext cx="5420569" cy="614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86" y="6650848"/>
            <a:ext cx="17621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adolfo\Desktop\LOGO DIVISION NEUMO.jpg"/>
          <p:cNvPicPr>
            <a:picLocks noChangeAspect="1" noChangeArrowheads="1"/>
          </p:cNvPicPr>
          <p:nvPr/>
        </p:nvPicPr>
        <p:blipFill>
          <a:blip r:embed="rId4" cstate="print"/>
          <a:srcRect l="6770" t="22050" r="8344" b="19081"/>
          <a:stretch>
            <a:fillRect/>
          </a:stretch>
        </p:blipFill>
        <p:spPr bwMode="auto">
          <a:xfrm>
            <a:off x="0" y="1"/>
            <a:ext cx="2123728" cy="5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699792" y="107921"/>
            <a:ext cx="461689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TBC en trasplantados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olfo\Desktop\LOGO DIVISION NEUMO.jpg"/>
          <p:cNvPicPr>
            <a:picLocks noChangeAspect="1" noChangeArrowheads="1"/>
          </p:cNvPicPr>
          <p:nvPr/>
        </p:nvPicPr>
        <p:blipFill>
          <a:blip r:embed="rId2" cstate="print"/>
          <a:srcRect l="6770" t="22050" r="8344" b="19081"/>
          <a:stretch>
            <a:fillRect/>
          </a:stretch>
        </p:blipFill>
        <p:spPr bwMode="auto">
          <a:xfrm>
            <a:off x="107504" y="116632"/>
            <a:ext cx="2286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491880" y="620688"/>
            <a:ext cx="266429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Diagnóstico</a:t>
            </a:r>
            <a:endParaRPr lang="es-AR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23728" y="1700808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Desafío clínico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Síntomas y  opacidades en RX pueden estar ausentes o disminuidos  (relacionados </a:t>
            </a:r>
            <a:r>
              <a:rPr lang="es-A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respuesta inflamatoria tipo 1 mediada por Cel. </a:t>
            </a: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es-A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helper</a:t>
            </a: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Tos, sudoración nocturna, pérdida de peso frecuente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Manifestaciones </a:t>
            </a:r>
            <a:r>
              <a:rPr lang="es-A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Extrapulmonares</a:t>
            </a: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(cerebral, </a:t>
            </a:r>
            <a:r>
              <a:rPr lang="es-A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osteoart</a:t>
            </a: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abscesos abdominales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BAAR</a:t>
            </a:r>
            <a:b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FBC BAL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de </a:t>
            </a:r>
            <a:r>
              <a:rPr lang="es-A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</a:t>
            </a:r>
            <a:r>
              <a:rPr lang="es-A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Latente</a:t>
            </a:r>
            <a:endParaRPr lang="es-A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9" y="1412776"/>
            <a:ext cx="793348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4283968" y="4221088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3244274" y="476672"/>
            <a:ext cx="387958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TBC en trasplantados</a:t>
            </a:r>
          </a:p>
        </p:txBody>
      </p:sp>
      <p:pic>
        <p:nvPicPr>
          <p:cNvPr id="7" name="Picture 4" descr="C:\Users\adolfo\Desktop\LOGO DIVISION NEUMO.jpg"/>
          <p:cNvPicPr>
            <a:picLocks noChangeAspect="1" noChangeArrowheads="1"/>
          </p:cNvPicPr>
          <p:nvPr/>
        </p:nvPicPr>
        <p:blipFill>
          <a:blip r:embed="rId3" cstate="print"/>
          <a:srcRect l="6770" t="22050" r="8344" b="19081"/>
          <a:stretch>
            <a:fillRect/>
          </a:stretch>
        </p:blipFill>
        <p:spPr bwMode="auto">
          <a:xfrm>
            <a:off x="107504" y="116632"/>
            <a:ext cx="2286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724128" y="6309320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s-A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</a:t>
            </a:r>
            <a:r>
              <a:rPr 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s-A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A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2007;357:2601-14</a:t>
            </a:r>
            <a:r>
              <a:rPr lang="es-AR" dirty="0"/>
              <a:t>.</a:t>
            </a:r>
          </a:p>
        </p:txBody>
      </p:sp>
      <p:pic>
        <p:nvPicPr>
          <p:cNvPr id="8" name="Picture 2" descr="C:\Users\Pc\AppData\Local\Microsoft\Windows\Temporary Internet Files\Content.IE5\X6U271R4\logo_disertan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589</Words>
  <Application>Microsoft Office PowerPoint</Application>
  <PresentationFormat>Presentación en pantalla (4:3)</PresentationFormat>
  <Paragraphs>155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43</cp:revision>
  <dcterms:created xsi:type="dcterms:W3CDTF">2014-08-18T21:53:28Z</dcterms:created>
  <dcterms:modified xsi:type="dcterms:W3CDTF">2014-10-09T21:42:59Z</dcterms:modified>
</cp:coreProperties>
</file>