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50F18-9333-4CA6-AF92-03F7356C6F9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A5F6E20-F9D6-4C7D-B77F-EF903B6B9425}">
      <dgm:prSet phldrT="[Texto]" custT="1"/>
      <dgm:spPr/>
      <dgm:t>
        <a:bodyPr/>
        <a:lstStyle/>
        <a:p>
          <a:r>
            <a:rPr lang="es-AR" sz="2000" dirty="0" smtClean="0">
              <a:solidFill>
                <a:srgbClr val="FFFF00"/>
              </a:solidFill>
            </a:rPr>
            <a:t>Atrofia y Miopatía</a:t>
          </a:r>
        </a:p>
        <a:p>
          <a:r>
            <a:rPr lang="es-AR" sz="2000" dirty="0" smtClean="0">
              <a:solidFill>
                <a:srgbClr val="FFFF00"/>
              </a:solidFill>
            </a:rPr>
            <a:t>Desnutrición</a:t>
          </a:r>
          <a:endParaRPr lang="es-AR" sz="2000" dirty="0">
            <a:solidFill>
              <a:srgbClr val="FFFF00"/>
            </a:solidFill>
          </a:endParaRPr>
        </a:p>
      </dgm:t>
    </dgm:pt>
    <dgm:pt modelId="{97EFFC37-D583-439C-957D-3C12DA6C7017}" type="parTrans" cxnId="{3470889D-F00B-4DF7-A113-9217AC32645A}">
      <dgm:prSet/>
      <dgm:spPr/>
      <dgm:t>
        <a:bodyPr/>
        <a:lstStyle/>
        <a:p>
          <a:endParaRPr lang="es-AR"/>
        </a:p>
      </dgm:t>
    </dgm:pt>
    <dgm:pt modelId="{241F4850-0ED1-48E8-A81C-B53CE29CBEB5}" type="sibTrans" cxnId="{3470889D-F00B-4DF7-A113-9217AC32645A}">
      <dgm:prSet/>
      <dgm:spPr/>
      <dgm:t>
        <a:bodyPr/>
        <a:lstStyle/>
        <a:p>
          <a:endParaRPr lang="es-AR"/>
        </a:p>
      </dgm:t>
    </dgm:pt>
    <dgm:pt modelId="{73769D9C-9C83-4353-B423-DB5972389B91}">
      <dgm:prSet phldrT="[Texto]" custT="1"/>
      <dgm:spPr/>
      <dgm:t>
        <a:bodyPr/>
        <a:lstStyle/>
        <a:p>
          <a:r>
            <a:rPr lang="es-AR" sz="2400" dirty="0" err="1" smtClean="0">
              <a:solidFill>
                <a:srgbClr val="92D050"/>
              </a:solidFill>
            </a:rPr>
            <a:t>Inh</a:t>
          </a:r>
          <a:r>
            <a:rPr lang="es-AR" sz="2400" dirty="0" smtClean="0">
              <a:solidFill>
                <a:srgbClr val="92D050"/>
              </a:solidFill>
            </a:rPr>
            <a:t>. </a:t>
          </a:r>
          <a:r>
            <a:rPr lang="es-AR" sz="2400" dirty="0" err="1" smtClean="0">
              <a:solidFill>
                <a:srgbClr val="92D050"/>
              </a:solidFill>
            </a:rPr>
            <a:t>Sintesis</a:t>
          </a:r>
          <a:r>
            <a:rPr lang="es-AR" sz="2400" dirty="0" smtClean="0">
              <a:solidFill>
                <a:srgbClr val="92D050"/>
              </a:solidFill>
            </a:rPr>
            <a:t> y </a:t>
          </a:r>
          <a:r>
            <a:rPr lang="es-AR" sz="2400" dirty="0" err="1" smtClean="0">
              <a:solidFill>
                <a:srgbClr val="92D050"/>
              </a:solidFill>
            </a:rPr>
            <a:t>Catabol</a:t>
          </a:r>
          <a:r>
            <a:rPr lang="es-AR" sz="2400" dirty="0" smtClean="0">
              <a:solidFill>
                <a:srgbClr val="92D050"/>
              </a:solidFill>
            </a:rPr>
            <a:t>. de PR</a:t>
          </a:r>
          <a:endParaRPr lang="es-AR" sz="2400" dirty="0">
            <a:solidFill>
              <a:srgbClr val="92D050"/>
            </a:solidFill>
          </a:endParaRPr>
        </a:p>
      </dgm:t>
    </dgm:pt>
    <dgm:pt modelId="{029C1BC8-EAC7-4502-89AE-8A320CCE0681}" type="parTrans" cxnId="{0158378A-9EF4-4C65-BF0B-3967787EB039}">
      <dgm:prSet/>
      <dgm:spPr/>
      <dgm:t>
        <a:bodyPr/>
        <a:lstStyle/>
        <a:p>
          <a:endParaRPr lang="es-AR"/>
        </a:p>
      </dgm:t>
    </dgm:pt>
    <dgm:pt modelId="{64F58245-3CB0-47B4-B091-78FA84D002C3}" type="sibTrans" cxnId="{0158378A-9EF4-4C65-BF0B-3967787EB039}">
      <dgm:prSet/>
      <dgm:spPr/>
      <dgm:t>
        <a:bodyPr/>
        <a:lstStyle/>
        <a:p>
          <a:endParaRPr lang="es-AR"/>
        </a:p>
      </dgm:t>
    </dgm:pt>
    <dgm:pt modelId="{ADDD5F21-EEBA-4179-B5FF-4BDAC94839B5}">
      <dgm:prSet phldrT="[Texto]" custT="1"/>
      <dgm:spPr/>
      <dgm:t>
        <a:bodyPr/>
        <a:lstStyle/>
        <a:p>
          <a:r>
            <a:rPr lang="es-AR" sz="2000" dirty="0" smtClean="0"/>
            <a:t>Pérdida de </a:t>
          </a:r>
          <a:r>
            <a:rPr lang="es-AR" sz="2000" dirty="0" err="1" smtClean="0"/>
            <a:t>Pr.miofibrilar</a:t>
          </a:r>
          <a:r>
            <a:rPr lang="es-AR" sz="2000" dirty="0" smtClean="0"/>
            <a:t>. </a:t>
          </a:r>
          <a:r>
            <a:rPr lang="es-AR" sz="2000" dirty="0" err="1" smtClean="0"/>
            <a:t>Sarcoplas</a:t>
          </a:r>
          <a:r>
            <a:rPr lang="es-AR" sz="2000" dirty="0" smtClean="0"/>
            <a:t>.</a:t>
          </a:r>
          <a:endParaRPr lang="es-AR" sz="2000" dirty="0"/>
        </a:p>
      </dgm:t>
    </dgm:pt>
    <dgm:pt modelId="{94F1AF77-8904-4483-8474-27AE86D2A4CA}" type="parTrans" cxnId="{6F6BBBC0-29AF-4914-93CF-D359C0794D39}">
      <dgm:prSet/>
      <dgm:spPr/>
      <dgm:t>
        <a:bodyPr/>
        <a:lstStyle/>
        <a:p>
          <a:endParaRPr lang="es-AR"/>
        </a:p>
      </dgm:t>
    </dgm:pt>
    <dgm:pt modelId="{15495798-FDEC-41E9-AD59-A0A8FF123BD7}" type="sibTrans" cxnId="{6F6BBBC0-29AF-4914-93CF-D359C0794D39}">
      <dgm:prSet/>
      <dgm:spPr/>
      <dgm:t>
        <a:bodyPr/>
        <a:lstStyle/>
        <a:p>
          <a:endParaRPr lang="es-AR"/>
        </a:p>
      </dgm:t>
    </dgm:pt>
    <dgm:pt modelId="{ABCAF4CC-0E8C-4213-88EB-952A7FE67730}">
      <dgm:prSet phldrT="[Texto]" custT="1"/>
      <dgm:spPr/>
      <dgm:t>
        <a:bodyPr/>
        <a:lstStyle/>
        <a:p>
          <a:r>
            <a:rPr lang="es-AR" sz="2000" dirty="0" smtClean="0"/>
            <a:t>Balance</a:t>
          </a:r>
        </a:p>
        <a:p>
          <a:r>
            <a:rPr lang="es-AR" sz="2000" dirty="0" smtClean="0"/>
            <a:t>Nitrogenado Negativo</a:t>
          </a:r>
          <a:endParaRPr lang="es-AR" sz="2000" dirty="0"/>
        </a:p>
      </dgm:t>
    </dgm:pt>
    <dgm:pt modelId="{3D8DE3C1-5FDB-43F5-8212-7B07544595D4}" type="parTrans" cxnId="{ED50F621-9CF0-425E-B76F-6D8E9836F503}">
      <dgm:prSet/>
      <dgm:spPr/>
      <dgm:t>
        <a:bodyPr/>
        <a:lstStyle/>
        <a:p>
          <a:endParaRPr lang="es-AR"/>
        </a:p>
      </dgm:t>
    </dgm:pt>
    <dgm:pt modelId="{3C6410ED-B565-4650-B8AA-4CCB2F272030}" type="sibTrans" cxnId="{ED50F621-9CF0-425E-B76F-6D8E9836F503}">
      <dgm:prSet/>
      <dgm:spPr/>
      <dgm:t>
        <a:bodyPr/>
        <a:lstStyle/>
        <a:p>
          <a:endParaRPr lang="es-AR"/>
        </a:p>
      </dgm:t>
    </dgm:pt>
    <dgm:pt modelId="{5624E79F-2905-4F23-B27E-95DA504D5467}" type="pres">
      <dgm:prSet presAssocID="{92350F18-9333-4CA6-AF92-03F7356C6F9D}" presName="composite" presStyleCnt="0">
        <dgm:presLayoutVars>
          <dgm:chMax val="1"/>
          <dgm:dir/>
          <dgm:resizeHandles val="exact"/>
        </dgm:presLayoutVars>
      </dgm:prSet>
      <dgm:spPr/>
    </dgm:pt>
    <dgm:pt modelId="{BCF05152-DEDB-4C92-88D4-4FA3C0F34E29}" type="pres">
      <dgm:prSet presAssocID="{92350F18-9333-4CA6-AF92-03F7356C6F9D}" presName="radial" presStyleCnt="0">
        <dgm:presLayoutVars>
          <dgm:animLvl val="ctr"/>
        </dgm:presLayoutVars>
      </dgm:prSet>
      <dgm:spPr/>
    </dgm:pt>
    <dgm:pt modelId="{F3554D53-24C5-4B6C-BE27-B694E30972FE}" type="pres">
      <dgm:prSet presAssocID="{7A5F6E20-F9D6-4C7D-B77F-EF903B6B9425}" presName="centerShape" presStyleLbl="vennNode1" presStyleIdx="0" presStyleCnt="4"/>
      <dgm:spPr/>
    </dgm:pt>
    <dgm:pt modelId="{9D02F5D9-C551-498A-803C-81DB7D03B4B8}" type="pres">
      <dgm:prSet presAssocID="{73769D9C-9C83-4353-B423-DB5972389B91}" presName="node" presStyleLbl="vennNode1" presStyleIdx="1" presStyleCnt="4" custScaleX="23509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FF357D7-6552-4AAA-B86E-B5A6308CB82C}" type="pres">
      <dgm:prSet presAssocID="{ADDD5F21-EEBA-4179-B5FF-4BDAC94839B5}" presName="node" presStyleLbl="vennNode1" presStyleIdx="2" presStyleCnt="4" custScaleX="188039" custScaleY="149869" custRadScaleRad="127714" custRadScaleInc="97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E8EABA-4B47-4E48-8D62-E0BCFDD1D893}" type="pres">
      <dgm:prSet presAssocID="{ABCAF4CC-0E8C-4213-88EB-952A7FE67730}" presName="node" presStyleLbl="vennNode1" presStyleIdx="3" presStyleCnt="4" custScaleX="223376" custScaleY="140947" custRadScaleRad="142645" custRadScaleInc="-2060">
        <dgm:presLayoutVars>
          <dgm:bulletEnabled val="1"/>
        </dgm:presLayoutVars>
      </dgm:prSet>
      <dgm:spPr/>
    </dgm:pt>
  </dgm:ptLst>
  <dgm:cxnLst>
    <dgm:cxn modelId="{ED50F621-9CF0-425E-B76F-6D8E9836F503}" srcId="{7A5F6E20-F9D6-4C7D-B77F-EF903B6B9425}" destId="{ABCAF4CC-0E8C-4213-88EB-952A7FE67730}" srcOrd="2" destOrd="0" parTransId="{3D8DE3C1-5FDB-43F5-8212-7B07544595D4}" sibTransId="{3C6410ED-B565-4650-B8AA-4CCB2F272030}"/>
    <dgm:cxn modelId="{03A52F2C-4E55-406E-92DE-4880ADB563B6}" type="presOf" srcId="{7A5F6E20-F9D6-4C7D-B77F-EF903B6B9425}" destId="{F3554D53-24C5-4B6C-BE27-B694E30972FE}" srcOrd="0" destOrd="0" presId="urn:microsoft.com/office/officeart/2005/8/layout/radial3"/>
    <dgm:cxn modelId="{3470889D-F00B-4DF7-A113-9217AC32645A}" srcId="{92350F18-9333-4CA6-AF92-03F7356C6F9D}" destId="{7A5F6E20-F9D6-4C7D-B77F-EF903B6B9425}" srcOrd="0" destOrd="0" parTransId="{97EFFC37-D583-439C-957D-3C12DA6C7017}" sibTransId="{241F4850-0ED1-48E8-A81C-B53CE29CBEB5}"/>
    <dgm:cxn modelId="{2261D8F3-B3AB-40AB-9B85-D838F7EBA22F}" type="presOf" srcId="{92350F18-9333-4CA6-AF92-03F7356C6F9D}" destId="{5624E79F-2905-4F23-B27E-95DA504D5467}" srcOrd="0" destOrd="0" presId="urn:microsoft.com/office/officeart/2005/8/layout/radial3"/>
    <dgm:cxn modelId="{13D428EC-123D-4840-AA79-D700A83E7ED9}" type="presOf" srcId="{73769D9C-9C83-4353-B423-DB5972389B91}" destId="{9D02F5D9-C551-498A-803C-81DB7D03B4B8}" srcOrd="0" destOrd="0" presId="urn:microsoft.com/office/officeart/2005/8/layout/radial3"/>
    <dgm:cxn modelId="{0158378A-9EF4-4C65-BF0B-3967787EB039}" srcId="{7A5F6E20-F9D6-4C7D-B77F-EF903B6B9425}" destId="{73769D9C-9C83-4353-B423-DB5972389B91}" srcOrd="0" destOrd="0" parTransId="{029C1BC8-EAC7-4502-89AE-8A320CCE0681}" sibTransId="{64F58245-3CB0-47B4-B091-78FA84D002C3}"/>
    <dgm:cxn modelId="{AAB31778-9F63-4ABF-A6C0-14D52D07FE94}" type="presOf" srcId="{ABCAF4CC-0E8C-4213-88EB-952A7FE67730}" destId="{FEE8EABA-4B47-4E48-8D62-E0BCFDD1D893}" srcOrd="0" destOrd="0" presId="urn:microsoft.com/office/officeart/2005/8/layout/radial3"/>
    <dgm:cxn modelId="{6F6BBBC0-29AF-4914-93CF-D359C0794D39}" srcId="{7A5F6E20-F9D6-4C7D-B77F-EF903B6B9425}" destId="{ADDD5F21-EEBA-4179-B5FF-4BDAC94839B5}" srcOrd="1" destOrd="0" parTransId="{94F1AF77-8904-4483-8474-27AE86D2A4CA}" sibTransId="{15495798-FDEC-41E9-AD59-A0A8FF123BD7}"/>
    <dgm:cxn modelId="{6934C98D-0705-49BF-BE2C-A2848E398226}" type="presOf" srcId="{ADDD5F21-EEBA-4179-B5FF-4BDAC94839B5}" destId="{8FF357D7-6552-4AAA-B86E-B5A6308CB82C}" srcOrd="0" destOrd="0" presId="urn:microsoft.com/office/officeart/2005/8/layout/radial3"/>
    <dgm:cxn modelId="{A3195403-AD80-4DE4-8644-8A1A24B33687}" type="presParOf" srcId="{5624E79F-2905-4F23-B27E-95DA504D5467}" destId="{BCF05152-DEDB-4C92-88D4-4FA3C0F34E29}" srcOrd="0" destOrd="0" presId="urn:microsoft.com/office/officeart/2005/8/layout/radial3"/>
    <dgm:cxn modelId="{0C7E8373-D025-49B4-A98A-97F331225FB4}" type="presParOf" srcId="{BCF05152-DEDB-4C92-88D4-4FA3C0F34E29}" destId="{F3554D53-24C5-4B6C-BE27-B694E30972FE}" srcOrd="0" destOrd="0" presId="urn:microsoft.com/office/officeart/2005/8/layout/radial3"/>
    <dgm:cxn modelId="{4CD1439D-45F2-4643-B96B-04A93297ABA0}" type="presParOf" srcId="{BCF05152-DEDB-4C92-88D4-4FA3C0F34E29}" destId="{9D02F5D9-C551-498A-803C-81DB7D03B4B8}" srcOrd="1" destOrd="0" presId="urn:microsoft.com/office/officeart/2005/8/layout/radial3"/>
    <dgm:cxn modelId="{589E252D-CEC6-4F4F-A88B-38B684FAFD7D}" type="presParOf" srcId="{BCF05152-DEDB-4C92-88D4-4FA3C0F34E29}" destId="{8FF357D7-6552-4AAA-B86E-B5A6308CB82C}" srcOrd="2" destOrd="0" presId="urn:microsoft.com/office/officeart/2005/8/layout/radial3"/>
    <dgm:cxn modelId="{A240783E-E0DD-4D4A-8F97-1CB844CC0990}" type="presParOf" srcId="{BCF05152-DEDB-4C92-88D4-4FA3C0F34E29}" destId="{FEE8EABA-4B47-4E48-8D62-E0BCFDD1D89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DC4DE-B82A-4E85-BAD1-814C09E1995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DEBA4C-7E60-4FE7-8EBE-BB8FFA9898E6}">
      <dgm:prSet phldrT="[Texto]"/>
      <dgm:spPr/>
      <dgm:t>
        <a:bodyPr/>
        <a:lstStyle/>
        <a:p>
          <a:r>
            <a:rPr lang="es-AR" dirty="0" smtClean="0"/>
            <a:t>LAMA</a:t>
          </a:r>
        </a:p>
        <a:p>
          <a:r>
            <a:rPr lang="es-AR" dirty="0" smtClean="0"/>
            <a:t>LABA</a:t>
          </a:r>
          <a:endParaRPr lang="es-AR" dirty="0"/>
        </a:p>
      </dgm:t>
    </dgm:pt>
    <dgm:pt modelId="{5895CDE0-C88F-45D6-A109-99BA05829B1D}" type="parTrans" cxnId="{DBAF67E3-6C67-4901-BCB7-DD7617EB2704}">
      <dgm:prSet/>
      <dgm:spPr/>
      <dgm:t>
        <a:bodyPr/>
        <a:lstStyle/>
        <a:p>
          <a:endParaRPr lang="es-AR"/>
        </a:p>
      </dgm:t>
    </dgm:pt>
    <dgm:pt modelId="{F4B6EBEC-E46F-4EEF-8B3F-3F5CE7C2966B}" type="sibTrans" cxnId="{DBAF67E3-6C67-4901-BCB7-DD7617EB2704}">
      <dgm:prSet/>
      <dgm:spPr/>
      <dgm:t>
        <a:bodyPr/>
        <a:lstStyle/>
        <a:p>
          <a:endParaRPr lang="es-AR"/>
        </a:p>
      </dgm:t>
    </dgm:pt>
    <dgm:pt modelId="{7695C5DF-89D7-40C2-89B9-2AAF388800DF}">
      <dgm:prSet phldrT="[Texto]"/>
      <dgm:spPr/>
      <dgm:t>
        <a:bodyPr/>
        <a:lstStyle/>
        <a:p>
          <a:r>
            <a:rPr lang="es-AR" dirty="0" smtClean="0"/>
            <a:t>CI</a:t>
          </a:r>
        </a:p>
        <a:p>
          <a:r>
            <a:rPr lang="es-AR" dirty="0" smtClean="0"/>
            <a:t>CS</a:t>
          </a:r>
          <a:endParaRPr lang="es-AR" dirty="0"/>
        </a:p>
      </dgm:t>
    </dgm:pt>
    <dgm:pt modelId="{3C3427A5-2F5E-4094-A3EF-57C4D17175E5}" type="parTrans" cxnId="{449B27EB-CACD-43F7-BDDA-8D881F987207}">
      <dgm:prSet/>
      <dgm:spPr/>
      <dgm:t>
        <a:bodyPr/>
        <a:lstStyle/>
        <a:p>
          <a:endParaRPr lang="es-AR"/>
        </a:p>
      </dgm:t>
    </dgm:pt>
    <dgm:pt modelId="{8AC5FC2A-75F8-401B-B8B8-6E3287D3D41F}" type="sibTrans" cxnId="{449B27EB-CACD-43F7-BDDA-8D881F987207}">
      <dgm:prSet/>
      <dgm:spPr/>
      <dgm:t>
        <a:bodyPr/>
        <a:lstStyle/>
        <a:p>
          <a:endParaRPr lang="es-AR"/>
        </a:p>
      </dgm:t>
    </dgm:pt>
    <dgm:pt modelId="{83C63E3B-9522-458C-8671-84BC5AACF38B}">
      <dgm:prSet phldrT="[Texto]"/>
      <dgm:spPr/>
      <dgm:t>
        <a:bodyPr/>
        <a:lstStyle/>
        <a:p>
          <a:r>
            <a:rPr lang="es-AR" dirty="0" smtClean="0"/>
            <a:t>B2</a:t>
          </a:r>
        </a:p>
        <a:p>
          <a:r>
            <a:rPr lang="es-AR" dirty="0" smtClean="0"/>
            <a:t>O2</a:t>
          </a:r>
          <a:endParaRPr lang="es-AR" dirty="0"/>
        </a:p>
      </dgm:t>
    </dgm:pt>
    <dgm:pt modelId="{7E459E67-A4BD-4E29-906C-A2F7EFCDF020}" type="parTrans" cxnId="{EB40B2AC-A63C-48C6-8142-B5C7313C71AA}">
      <dgm:prSet/>
      <dgm:spPr/>
      <dgm:t>
        <a:bodyPr/>
        <a:lstStyle/>
        <a:p>
          <a:endParaRPr lang="es-AR"/>
        </a:p>
      </dgm:t>
    </dgm:pt>
    <dgm:pt modelId="{04D151CB-0FD5-49E1-9AD6-991E2223515C}" type="sibTrans" cxnId="{EB40B2AC-A63C-48C6-8142-B5C7313C71AA}">
      <dgm:prSet/>
      <dgm:spPr/>
      <dgm:t>
        <a:bodyPr/>
        <a:lstStyle/>
        <a:p>
          <a:endParaRPr lang="es-AR"/>
        </a:p>
      </dgm:t>
    </dgm:pt>
    <dgm:pt modelId="{59097B1F-E19B-4487-8436-1C59FC5F1EC5}" type="pres">
      <dgm:prSet presAssocID="{8D5DC4DE-B82A-4E85-BAD1-814C09E19954}" presName="compositeShape" presStyleCnt="0">
        <dgm:presLayoutVars>
          <dgm:chMax val="7"/>
          <dgm:dir/>
          <dgm:resizeHandles val="exact"/>
        </dgm:presLayoutVars>
      </dgm:prSet>
      <dgm:spPr/>
    </dgm:pt>
    <dgm:pt modelId="{F0F4CE22-5D89-4AB7-9918-6F72A8121D84}" type="pres">
      <dgm:prSet presAssocID="{4ADEBA4C-7E60-4FE7-8EBE-BB8FFA9898E6}" presName="circ1" presStyleLbl="vennNode1" presStyleIdx="0" presStyleCnt="3"/>
      <dgm:spPr/>
    </dgm:pt>
    <dgm:pt modelId="{5F877336-C9AD-4EB8-BFA7-03037B7CDBF4}" type="pres">
      <dgm:prSet presAssocID="{4ADEBA4C-7E60-4FE7-8EBE-BB8FFA9898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653851-7B38-4981-9B71-3B290E5DA0A8}" type="pres">
      <dgm:prSet presAssocID="{7695C5DF-89D7-40C2-89B9-2AAF388800DF}" presName="circ2" presStyleLbl="vennNode1" presStyleIdx="1" presStyleCnt="3"/>
      <dgm:spPr/>
    </dgm:pt>
    <dgm:pt modelId="{313998F8-D177-42A3-BB21-55156452BBC8}" type="pres">
      <dgm:prSet presAssocID="{7695C5DF-89D7-40C2-89B9-2AAF388800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F56C1E-F837-4D9D-94A6-9D7879977A57}" type="pres">
      <dgm:prSet presAssocID="{83C63E3B-9522-458C-8671-84BC5AACF38B}" presName="circ3" presStyleLbl="vennNode1" presStyleIdx="2" presStyleCnt="3"/>
      <dgm:spPr/>
      <dgm:t>
        <a:bodyPr/>
        <a:lstStyle/>
        <a:p>
          <a:endParaRPr lang="es-AR"/>
        </a:p>
      </dgm:t>
    </dgm:pt>
    <dgm:pt modelId="{C04811D7-8CB1-47BF-9926-F4BC662190C9}" type="pres">
      <dgm:prSet presAssocID="{83C63E3B-9522-458C-8671-84BC5AACF3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6590BE3-FC0C-4C46-A5CE-A2B55E422009}" type="presOf" srcId="{8D5DC4DE-B82A-4E85-BAD1-814C09E19954}" destId="{59097B1F-E19B-4487-8436-1C59FC5F1EC5}" srcOrd="0" destOrd="0" presId="urn:microsoft.com/office/officeart/2005/8/layout/venn1"/>
    <dgm:cxn modelId="{388289FD-456F-404F-AF13-9357D8EAF388}" type="presOf" srcId="{83C63E3B-9522-458C-8671-84BC5AACF38B}" destId="{DAF56C1E-F837-4D9D-94A6-9D7879977A57}" srcOrd="0" destOrd="0" presId="urn:microsoft.com/office/officeart/2005/8/layout/venn1"/>
    <dgm:cxn modelId="{42EBA900-073B-4596-812F-30EC43EC28A6}" type="presOf" srcId="{7695C5DF-89D7-40C2-89B9-2AAF388800DF}" destId="{313998F8-D177-42A3-BB21-55156452BBC8}" srcOrd="1" destOrd="0" presId="urn:microsoft.com/office/officeart/2005/8/layout/venn1"/>
    <dgm:cxn modelId="{A93F4F4A-3820-4BAA-86EB-F7CAD8061D68}" type="presOf" srcId="{7695C5DF-89D7-40C2-89B9-2AAF388800DF}" destId="{D1653851-7B38-4981-9B71-3B290E5DA0A8}" srcOrd="0" destOrd="0" presId="urn:microsoft.com/office/officeart/2005/8/layout/venn1"/>
    <dgm:cxn modelId="{EB40B2AC-A63C-48C6-8142-B5C7313C71AA}" srcId="{8D5DC4DE-B82A-4E85-BAD1-814C09E19954}" destId="{83C63E3B-9522-458C-8671-84BC5AACF38B}" srcOrd="2" destOrd="0" parTransId="{7E459E67-A4BD-4E29-906C-A2F7EFCDF020}" sibTransId="{04D151CB-0FD5-49E1-9AD6-991E2223515C}"/>
    <dgm:cxn modelId="{F39C7D77-D5C9-4A2B-AF00-2A076679148E}" type="presOf" srcId="{4ADEBA4C-7E60-4FE7-8EBE-BB8FFA9898E6}" destId="{F0F4CE22-5D89-4AB7-9918-6F72A8121D84}" srcOrd="0" destOrd="0" presId="urn:microsoft.com/office/officeart/2005/8/layout/venn1"/>
    <dgm:cxn modelId="{449B27EB-CACD-43F7-BDDA-8D881F987207}" srcId="{8D5DC4DE-B82A-4E85-BAD1-814C09E19954}" destId="{7695C5DF-89D7-40C2-89B9-2AAF388800DF}" srcOrd="1" destOrd="0" parTransId="{3C3427A5-2F5E-4094-A3EF-57C4D17175E5}" sibTransId="{8AC5FC2A-75F8-401B-B8B8-6E3287D3D41F}"/>
    <dgm:cxn modelId="{D1FFDE3F-A7BF-40B6-ABEC-B859FE5537F1}" type="presOf" srcId="{83C63E3B-9522-458C-8671-84BC5AACF38B}" destId="{C04811D7-8CB1-47BF-9926-F4BC662190C9}" srcOrd="1" destOrd="0" presId="urn:microsoft.com/office/officeart/2005/8/layout/venn1"/>
    <dgm:cxn modelId="{DBAF67E3-6C67-4901-BCB7-DD7617EB2704}" srcId="{8D5DC4DE-B82A-4E85-BAD1-814C09E19954}" destId="{4ADEBA4C-7E60-4FE7-8EBE-BB8FFA9898E6}" srcOrd="0" destOrd="0" parTransId="{5895CDE0-C88F-45D6-A109-99BA05829B1D}" sibTransId="{F4B6EBEC-E46F-4EEF-8B3F-3F5CE7C2966B}"/>
    <dgm:cxn modelId="{1A54DDC9-CF53-4376-A948-8A8FC3B41A83}" type="presOf" srcId="{4ADEBA4C-7E60-4FE7-8EBE-BB8FFA9898E6}" destId="{5F877336-C9AD-4EB8-BFA7-03037B7CDBF4}" srcOrd="1" destOrd="0" presId="urn:microsoft.com/office/officeart/2005/8/layout/venn1"/>
    <dgm:cxn modelId="{30DF4DAF-EA9F-4564-9AF7-0C12CE41E85D}" type="presParOf" srcId="{59097B1F-E19B-4487-8436-1C59FC5F1EC5}" destId="{F0F4CE22-5D89-4AB7-9918-6F72A8121D84}" srcOrd="0" destOrd="0" presId="urn:microsoft.com/office/officeart/2005/8/layout/venn1"/>
    <dgm:cxn modelId="{38B8C7CA-8428-436F-BF47-DEA6BAF226EE}" type="presParOf" srcId="{59097B1F-E19B-4487-8436-1C59FC5F1EC5}" destId="{5F877336-C9AD-4EB8-BFA7-03037B7CDBF4}" srcOrd="1" destOrd="0" presId="urn:microsoft.com/office/officeart/2005/8/layout/venn1"/>
    <dgm:cxn modelId="{8EB946D1-B463-4CE2-9BBD-38451CF11171}" type="presParOf" srcId="{59097B1F-E19B-4487-8436-1C59FC5F1EC5}" destId="{D1653851-7B38-4981-9B71-3B290E5DA0A8}" srcOrd="2" destOrd="0" presId="urn:microsoft.com/office/officeart/2005/8/layout/venn1"/>
    <dgm:cxn modelId="{70D9ADFC-A1AF-497F-BC06-458A792B41DC}" type="presParOf" srcId="{59097B1F-E19B-4487-8436-1C59FC5F1EC5}" destId="{313998F8-D177-42A3-BB21-55156452BBC8}" srcOrd="3" destOrd="0" presId="urn:microsoft.com/office/officeart/2005/8/layout/venn1"/>
    <dgm:cxn modelId="{F4B2D0B5-437E-4F0D-80D4-25F3D0C5BF12}" type="presParOf" srcId="{59097B1F-E19B-4487-8436-1C59FC5F1EC5}" destId="{DAF56C1E-F837-4D9D-94A6-9D7879977A57}" srcOrd="4" destOrd="0" presId="urn:microsoft.com/office/officeart/2005/8/layout/venn1"/>
    <dgm:cxn modelId="{B7F53258-133D-4701-9845-46E7152F9228}" type="presParOf" srcId="{59097B1F-E19B-4487-8436-1C59FC5F1EC5}" destId="{C04811D7-8CB1-47BF-9926-F4BC662190C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554D53-24C5-4B6C-BE27-B694E30972FE}">
      <dsp:nvSpPr>
        <dsp:cNvPr id="0" name=""/>
        <dsp:cNvSpPr/>
      </dsp:nvSpPr>
      <dsp:spPr>
        <a:xfrm>
          <a:off x="2834656" y="1163521"/>
          <a:ext cx="2808386" cy="2808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solidFill>
                <a:srgbClr val="FFFF00"/>
              </a:solidFill>
            </a:rPr>
            <a:t>Atrofia y Miopatía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solidFill>
                <a:srgbClr val="FFFF00"/>
              </a:solidFill>
            </a:rPr>
            <a:t>Desnutrición</a:t>
          </a:r>
          <a:endParaRPr lang="es-AR" sz="2000" kern="1200" dirty="0">
            <a:solidFill>
              <a:srgbClr val="FFFF00"/>
            </a:solidFill>
          </a:endParaRPr>
        </a:p>
      </dsp:txBody>
      <dsp:txXfrm>
        <a:off x="2834656" y="1163521"/>
        <a:ext cx="2808386" cy="2808386"/>
      </dsp:txXfrm>
    </dsp:sp>
    <dsp:sp modelId="{9D02F5D9-C551-498A-803C-81DB7D03B4B8}">
      <dsp:nvSpPr>
        <dsp:cNvPr id="0" name=""/>
        <dsp:cNvSpPr/>
      </dsp:nvSpPr>
      <dsp:spPr>
        <a:xfrm>
          <a:off x="2588262" y="38500"/>
          <a:ext cx="3301174" cy="14041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err="1" smtClean="0">
              <a:solidFill>
                <a:srgbClr val="92D050"/>
              </a:solidFill>
            </a:rPr>
            <a:t>Inh</a:t>
          </a:r>
          <a:r>
            <a:rPr lang="es-AR" sz="2400" kern="1200" dirty="0" smtClean="0">
              <a:solidFill>
                <a:srgbClr val="92D050"/>
              </a:solidFill>
            </a:rPr>
            <a:t>. </a:t>
          </a:r>
          <a:r>
            <a:rPr lang="es-AR" sz="2400" kern="1200" dirty="0" err="1" smtClean="0">
              <a:solidFill>
                <a:srgbClr val="92D050"/>
              </a:solidFill>
            </a:rPr>
            <a:t>Sintesis</a:t>
          </a:r>
          <a:r>
            <a:rPr lang="es-AR" sz="2400" kern="1200" dirty="0" smtClean="0">
              <a:solidFill>
                <a:srgbClr val="92D050"/>
              </a:solidFill>
            </a:rPr>
            <a:t> y </a:t>
          </a:r>
          <a:r>
            <a:rPr lang="es-AR" sz="2400" kern="1200" dirty="0" err="1" smtClean="0">
              <a:solidFill>
                <a:srgbClr val="92D050"/>
              </a:solidFill>
            </a:rPr>
            <a:t>Catabol</a:t>
          </a:r>
          <a:r>
            <a:rPr lang="es-AR" sz="2400" kern="1200" dirty="0" smtClean="0">
              <a:solidFill>
                <a:srgbClr val="92D050"/>
              </a:solidFill>
            </a:rPr>
            <a:t>. de PR</a:t>
          </a:r>
          <a:endParaRPr lang="es-AR" sz="2400" kern="1200" dirty="0">
            <a:solidFill>
              <a:srgbClr val="92D050"/>
            </a:solidFill>
          </a:endParaRPr>
        </a:p>
      </dsp:txBody>
      <dsp:txXfrm>
        <a:off x="2588262" y="38500"/>
        <a:ext cx="3301174" cy="1404193"/>
      </dsp:txXfrm>
    </dsp:sp>
    <dsp:sp modelId="{8FF357D7-6552-4AAA-B86E-B5A6308CB82C}">
      <dsp:nvSpPr>
        <dsp:cNvPr id="0" name=""/>
        <dsp:cNvSpPr/>
      </dsp:nvSpPr>
      <dsp:spPr>
        <a:xfrm>
          <a:off x="4915221" y="2467549"/>
          <a:ext cx="2640431" cy="210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Pérdida de </a:t>
          </a:r>
          <a:r>
            <a:rPr lang="es-AR" sz="2000" kern="1200" dirty="0" err="1" smtClean="0"/>
            <a:t>Pr.miofibrilar</a:t>
          </a:r>
          <a:r>
            <a:rPr lang="es-AR" sz="2000" kern="1200" dirty="0" smtClean="0"/>
            <a:t>. </a:t>
          </a:r>
          <a:r>
            <a:rPr lang="es-AR" sz="2000" kern="1200" dirty="0" err="1" smtClean="0"/>
            <a:t>Sarcoplas</a:t>
          </a:r>
          <a:r>
            <a:rPr lang="es-AR" sz="2000" kern="1200" dirty="0" smtClean="0"/>
            <a:t>.</a:t>
          </a:r>
          <a:endParaRPr lang="es-AR" sz="2000" kern="1200" dirty="0"/>
        </a:p>
      </dsp:txBody>
      <dsp:txXfrm>
        <a:off x="4915221" y="2467549"/>
        <a:ext cx="2640431" cy="2104450"/>
      </dsp:txXfrm>
    </dsp:sp>
    <dsp:sp modelId="{FEE8EABA-4B47-4E48-8D62-E0BCFDD1D893}">
      <dsp:nvSpPr>
        <dsp:cNvPr id="0" name=""/>
        <dsp:cNvSpPr/>
      </dsp:nvSpPr>
      <dsp:spPr>
        <a:xfrm>
          <a:off x="471725" y="2592831"/>
          <a:ext cx="3136630" cy="19791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Balance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Nitrogenado Negativo</a:t>
          </a:r>
          <a:endParaRPr lang="es-AR" sz="2000" kern="1200" dirty="0"/>
        </a:p>
      </dsp:txBody>
      <dsp:txXfrm>
        <a:off x="471725" y="2592831"/>
        <a:ext cx="3136630" cy="19791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F4CE22-5D89-4AB7-9918-6F72A8121D84}">
      <dsp:nvSpPr>
        <dsp:cNvPr id="0" name=""/>
        <dsp:cNvSpPr/>
      </dsp:nvSpPr>
      <dsp:spPr>
        <a:xfrm>
          <a:off x="2710643" y="58506"/>
          <a:ext cx="2808312" cy="28083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LAMA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LABA</a:t>
          </a:r>
          <a:endParaRPr lang="es-AR" sz="3700" kern="1200" dirty="0"/>
        </a:p>
      </dsp:txBody>
      <dsp:txXfrm>
        <a:off x="3085085" y="549961"/>
        <a:ext cx="2059428" cy="1263740"/>
      </dsp:txXfrm>
    </dsp:sp>
    <dsp:sp modelId="{D1653851-7B38-4981-9B71-3B290E5DA0A8}">
      <dsp:nvSpPr>
        <dsp:cNvPr id="0" name=""/>
        <dsp:cNvSpPr/>
      </dsp:nvSpPr>
      <dsp:spPr>
        <a:xfrm>
          <a:off x="3723976" y="1813701"/>
          <a:ext cx="2808312" cy="28083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CI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CS</a:t>
          </a:r>
          <a:endParaRPr lang="es-AR" sz="3700" kern="1200" dirty="0"/>
        </a:p>
      </dsp:txBody>
      <dsp:txXfrm>
        <a:off x="4582852" y="2539182"/>
        <a:ext cx="1684987" cy="1544571"/>
      </dsp:txXfrm>
    </dsp:sp>
    <dsp:sp modelId="{DAF56C1E-F837-4D9D-94A6-9D7879977A57}">
      <dsp:nvSpPr>
        <dsp:cNvPr id="0" name=""/>
        <dsp:cNvSpPr/>
      </dsp:nvSpPr>
      <dsp:spPr>
        <a:xfrm>
          <a:off x="1697311" y="1813701"/>
          <a:ext cx="2808312" cy="28083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B2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O2</a:t>
          </a:r>
          <a:endParaRPr lang="es-AR" sz="3700" kern="1200" dirty="0"/>
        </a:p>
      </dsp:txBody>
      <dsp:txXfrm>
        <a:off x="1961760" y="2539182"/>
        <a:ext cx="1684987" cy="154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0" name="Picture 8" descr="pie presentac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7425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EBDDB1A-E2BA-4FF0-A3D5-6A2E85CBE268}" type="datetimeFigureOut">
              <a:rPr lang="es-AR" smtClean="0"/>
              <a:pPr/>
              <a:t>09/10/2014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E2D77E-8AF4-441B-B1B2-9AEEAB0EB380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0" name="Picture 7" descr="pie presentacio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67425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El Uso de </a:t>
            </a:r>
            <a:r>
              <a:rPr lang="es-AR" sz="3200" dirty="0" smtClean="0"/>
              <a:t>Fármacos </a:t>
            </a:r>
            <a:r>
              <a:rPr lang="es-AR" sz="3200" dirty="0" smtClean="0"/>
              <a:t>en la </a:t>
            </a:r>
            <a:r>
              <a:rPr lang="es-AR" sz="3200" dirty="0" smtClean="0"/>
              <a:t>Rehabilitación </a:t>
            </a:r>
            <a:r>
              <a:rPr lang="es-AR" sz="3200" dirty="0" smtClean="0"/>
              <a:t>Respiratoria</a:t>
            </a:r>
            <a:endParaRPr lang="es-AR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8062912" cy="2520280"/>
          </a:xfrm>
        </p:spPr>
        <p:txBody>
          <a:bodyPr>
            <a:normAutofit fontScale="85000" lnSpcReduction="20000"/>
          </a:bodyPr>
          <a:lstStyle/>
          <a:p>
            <a:endParaRPr lang="es-AR" b="1" dirty="0" smtClean="0">
              <a:solidFill>
                <a:srgbClr val="FFFF00"/>
              </a:solidFill>
            </a:endParaRPr>
          </a:p>
          <a:p>
            <a:r>
              <a:rPr lang="es-AR" b="1" dirty="0" err="1" smtClean="0">
                <a:solidFill>
                  <a:srgbClr val="FFFF00"/>
                </a:solidFill>
              </a:rPr>
              <a:t>Dr.Jorge</a:t>
            </a:r>
            <a:r>
              <a:rPr lang="es-AR" b="1" dirty="0" smtClean="0">
                <a:solidFill>
                  <a:srgbClr val="FFFF00"/>
                </a:solidFill>
              </a:rPr>
              <a:t> </a:t>
            </a:r>
            <a:r>
              <a:rPr lang="es-AR" b="1" dirty="0" err="1" smtClean="0">
                <a:solidFill>
                  <a:srgbClr val="FFFF00"/>
                </a:solidFill>
              </a:rPr>
              <a:t>J.A.Draghi</a:t>
            </a:r>
            <a:endParaRPr lang="es-AR" b="1" dirty="0" smtClean="0">
              <a:solidFill>
                <a:srgbClr val="FFFF00"/>
              </a:solidFill>
            </a:endParaRPr>
          </a:p>
          <a:p>
            <a:r>
              <a:rPr lang="es-AR" b="1" dirty="0" smtClean="0">
                <a:solidFill>
                  <a:srgbClr val="FFFF00"/>
                </a:solidFill>
              </a:rPr>
              <a:t>Especialista </a:t>
            </a:r>
            <a:r>
              <a:rPr lang="es-AR" b="1" dirty="0" smtClean="0">
                <a:solidFill>
                  <a:srgbClr val="FFFF00"/>
                </a:solidFill>
              </a:rPr>
              <a:t>en </a:t>
            </a:r>
            <a:r>
              <a:rPr lang="es-AR" b="1" dirty="0" err="1" smtClean="0">
                <a:solidFill>
                  <a:srgbClr val="FFFF00"/>
                </a:solidFill>
              </a:rPr>
              <a:t>Neumonología</a:t>
            </a:r>
            <a:endParaRPr lang="es-AR" b="1" dirty="0" smtClean="0">
              <a:solidFill>
                <a:srgbClr val="FFFF00"/>
              </a:solidFill>
            </a:endParaRPr>
          </a:p>
          <a:p>
            <a:r>
              <a:rPr lang="es-AR" b="1" dirty="0" err="1" smtClean="0">
                <a:solidFill>
                  <a:srgbClr val="FFFF00"/>
                </a:solidFill>
              </a:rPr>
              <a:t>Coordinafor</a:t>
            </a:r>
            <a:r>
              <a:rPr lang="es-AR" b="1" dirty="0" smtClean="0">
                <a:solidFill>
                  <a:srgbClr val="FFFF00"/>
                </a:solidFill>
              </a:rPr>
              <a:t> </a:t>
            </a:r>
            <a:r>
              <a:rPr lang="es-AR" b="1" dirty="0" err="1" smtClean="0">
                <a:solidFill>
                  <a:srgbClr val="FFFF00"/>
                </a:solidFill>
              </a:rPr>
              <a:t>Seccion</a:t>
            </a:r>
            <a:r>
              <a:rPr lang="es-AR" b="1" dirty="0" smtClean="0">
                <a:solidFill>
                  <a:srgbClr val="FFFF00"/>
                </a:solidFill>
              </a:rPr>
              <a:t>  </a:t>
            </a:r>
            <a:r>
              <a:rPr lang="es-AR" b="1" dirty="0" smtClean="0">
                <a:solidFill>
                  <a:srgbClr val="FFFF00"/>
                </a:solidFill>
              </a:rPr>
              <a:t>RR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Asesor en </a:t>
            </a:r>
            <a:r>
              <a:rPr lang="es-AR" b="1" dirty="0" err="1" smtClean="0">
                <a:solidFill>
                  <a:srgbClr val="FFFF00"/>
                </a:solidFill>
              </a:rPr>
              <a:t>Neumonología</a:t>
            </a:r>
            <a:r>
              <a:rPr lang="es-AR" b="1" dirty="0" smtClean="0">
                <a:solidFill>
                  <a:srgbClr val="FFFF00"/>
                </a:solidFill>
              </a:rPr>
              <a:t> CONEAU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Jefe Departamento de </a:t>
            </a:r>
            <a:r>
              <a:rPr lang="es-AR" b="1" dirty="0" err="1" smtClean="0">
                <a:solidFill>
                  <a:srgbClr val="FFFF00"/>
                </a:solidFill>
              </a:rPr>
              <a:t>Neumonología</a:t>
            </a:r>
            <a:r>
              <a:rPr lang="es-AR" b="1" dirty="0" smtClean="0">
                <a:solidFill>
                  <a:srgbClr val="FFFF00"/>
                </a:solidFill>
              </a:rPr>
              <a:t> </a:t>
            </a:r>
            <a:r>
              <a:rPr lang="es-AR" b="1" dirty="0" err="1" smtClean="0">
                <a:solidFill>
                  <a:srgbClr val="FFFF00"/>
                </a:solidFill>
              </a:rPr>
              <a:t>Htal.Regional</a:t>
            </a:r>
            <a:r>
              <a:rPr lang="es-AR" b="1" dirty="0" smtClean="0">
                <a:solidFill>
                  <a:srgbClr val="FFFF00"/>
                </a:solidFill>
              </a:rPr>
              <a:t> Español </a:t>
            </a:r>
          </a:p>
          <a:p>
            <a:endParaRPr lang="es-AR" b="1" dirty="0">
              <a:solidFill>
                <a:srgbClr val="FFFF00"/>
              </a:solidFill>
            </a:endParaRPr>
          </a:p>
        </p:txBody>
      </p:sp>
      <p:pic>
        <p:nvPicPr>
          <p:cNvPr id="4" name="3 Imagen" descr="C:\Users\jorge\Documents\aamr.imag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encrypted-tbn1.gstatic.com/images?q=tbn:ANd9GcR5K5N_5i3hELYAN7Eed01P95FN3_5xt1B4vhD0H206wzZ_AZ7H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es-AR" dirty="0" smtClean="0"/>
              <a:t>Corticoides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es-AR" dirty="0" err="1" smtClean="0"/>
              <a:t>Sindenafil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Aumento del Volumen Sistólico en Ejercicio</a:t>
            </a:r>
          </a:p>
          <a:p>
            <a:endParaRPr lang="es-AR" dirty="0" smtClean="0"/>
          </a:p>
          <a:p>
            <a:r>
              <a:rPr lang="es-AR" dirty="0" smtClean="0"/>
              <a:t>Mejora  Tolerancia al Ejercicio</a:t>
            </a:r>
          </a:p>
          <a:p>
            <a:endParaRPr lang="es-AR" dirty="0" smtClean="0"/>
          </a:p>
          <a:p>
            <a:r>
              <a:rPr lang="es-AR" dirty="0" smtClean="0"/>
              <a:t>Aumento de la Fuerza Muscular  (AU O2)</a:t>
            </a:r>
          </a:p>
          <a:p>
            <a:endParaRPr lang="es-AR" dirty="0" smtClean="0"/>
          </a:p>
          <a:p>
            <a:pPr>
              <a:buNone/>
            </a:pP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Sindenafil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50% de los EPOC tienen un grado de HTP</a:t>
            </a:r>
          </a:p>
          <a:p>
            <a:pPr>
              <a:buNone/>
            </a:pPr>
            <a:r>
              <a:rPr lang="es-AR" dirty="0" smtClean="0"/>
              <a:t> </a:t>
            </a:r>
          </a:p>
          <a:p>
            <a:r>
              <a:rPr lang="es-AR" dirty="0" smtClean="0"/>
              <a:t>Mejora la Calidad de Vida</a:t>
            </a:r>
          </a:p>
          <a:p>
            <a:r>
              <a:rPr lang="es-AR" dirty="0" smtClean="0"/>
              <a:t>Mejora Test de Marcha de 6´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EPOC severo Mejora Resistencia</a:t>
            </a:r>
          </a:p>
          <a:p>
            <a:r>
              <a:rPr lang="es-AR" dirty="0" smtClean="0"/>
              <a:t>No mejora la tolerancia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es-AR" dirty="0" smtClean="0"/>
              <a:t>Todos?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882775"/>
            <a:ext cx="8229600" cy="4572000"/>
          </a:xfrm>
        </p:spPr>
        <p:txBody>
          <a:bodyPr/>
          <a:lstStyle/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r>
              <a:rPr lang="es-AR" dirty="0" smtClean="0"/>
              <a:t>“NO HAY FARMACOS CUYOS EFECTOS SEAN MAS PROLONGADOS QUE EL ENTRENAMIENTO”</a:t>
            </a:r>
            <a:endParaRPr lang="es-AR" dirty="0"/>
          </a:p>
        </p:txBody>
      </p:sp>
      <p:pic>
        <p:nvPicPr>
          <p:cNvPr id="2052" name="Picture 4" descr="https://encrypted-tbn0.gstatic.com/images?q=tbn:ANd9GcSygOj3_iQsIaaIBlr1aIjFPdu1UHXBLFPGtIFtlE0zd4Zjhd__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05064"/>
            <a:ext cx="2880320" cy="1847851"/>
          </a:xfrm>
          <a:prstGeom prst="rect">
            <a:avLst/>
          </a:prstGeom>
          <a:noFill/>
        </p:spPr>
      </p:pic>
      <p:pic>
        <p:nvPicPr>
          <p:cNvPr id="2056" name="Picture 8" descr="https://encrypted-tbn2.gstatic.com/images?q=tbn:ANd9GcTHX63pnIikrutq-PqYcRUTudGEOxxzkFrmKUIJWxm68MSU0lSV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4320480" cy="1676400"/>
          </a:xfrm>
          <a:prstGeom prst="rect">
            <a:avLst/>
          </a:prstGeom>
          <a:noFill/>
        </p:spPr>
      </p:pic>
      <p:pic>
        <p:nvPicPr>
          <p:cNvPr id="2058" name="Picture 10" descr="https://encrypted-tbn2.gstatic.com/images?q=tbn:ANd9GcQq94sEEDI1CichTtPtVO2DfXxNYR_uj1mUNjXqNhHIZs-fnO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024336" cy="2017391"/>
          </a:xfrm>
          <a:prstGeom prst="rect">
            <a:avLst/>
          </a:prstGeom>
          <a:noFill/>
        </p:spPr>
      </p:pic>
      <p:pic>
        <p:nvPicPr>
          <p:cNvPr id="2059" name="Picture 11" descr="E:\Rehabilitacion Resp\Imagen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475252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737570"/>
          </a:xfrm>
        </p:spPr>
        <p:txBody>
          <a:bodyPr>
            <a:normAutofit/>
          </a:bodyPr>
          <a:lstStyle/>
          <a:p>
            <a:pPr algn="ctr"/>
            <a:r>
              <a:rPr lang="es-AR" b="1" i="1" dirty="0" smtClean="0">
                <a:solidFill>
                  <a:srgbClr val="FF0000"/>
                </a:solidFill>
              </a:rPr>
              <a:t>La estrategia?</a:t>
            </a:r>
            <a:br>
              <a:rPr lang="es-AR" b="1" i="1" dirty="0" smtClean="0">
                <a:solidFill>
                  <a:srgbClr val="FF0000"/>
                </a:solidFill>
              </a:rPr>
            </a:br>
            <a:r>
              <a:rPr lang="es-AR" b="1" i="1" dirty="0" err="1" smtClean="0">
                <a:solidFill>
                  <a:srgbClr val="FFFF00"/>
                </a:solidFill>
              </a:rPr>
              <a:t>Fa</a:t>
            </a:r>
            <a:r>
              <a:rPr lang="es-AR" b="1" dirty="0" err="1" smtClean="0">
                <a:solidFill>
                  <a:srgbClr val="FFFF00"/>
                </a:solidFill>
              </a:rPr>
              <a:t>rmacoterapia</a:t>
            </a:r>
            <a:r>
              <a:rPr lang="es-AR" b="1" dirty="0" smtClean="0">
                <a:solidFill>
                  <a:srgbClr val="FFFF00"/>
                </a:solidFill>
              </a:rPr>
              <a:t/>
            </a:r>
            <a:br>
              <a:rPr lang="es-AR" b="1" dirty="0" smtClean="0">
                <a:solidFill>
                  <a:srgbClr val="FFFF00"/>
                </a:solidFill>
              </a:rPr>
            </a:br>
            <a:r>
              <a:rPr lang="es-AR" b="1" dirty="0" smtClean="0">
                <a:solidFill>
                  <a:srgbClr val="FFFF00"/>
                </a:solidFill>
              </a:rPr>
              <a:t>   Entrenamiento</a:t>
            </a:r>
            <a:br>
              <a:rPr lang="es-AR" b="1" dirty="0" smtClean="0">
                <a:solidFill>
                  <a:srgbClr val="FFFF00"/>
                </a:solidFill>
              </a:rPr>
            </a:br>
            <a:r>
              <a:rPr lang="es-AR" b="1" dirty="0" smtClean="0"/>
              <a:t/>
            </a:r>
            <a:br>
              <a:rPr lang="es-AR" b="1" dirty="0" smtClean="0"/>
            </a:br>
            <a:endParaRPr lang="es-AR" b="1" dirty="0"/>
          </a:p>
        </p:txBody>
      </p:sp>
      <p:pic>
        <p:nvPicPr>
          <p:cNvPr id="1026" name="Picture 2" descr="https://encrypted-tbn3.gstatic.com/images?q=tbn:ANd9GcRW8WxYLT2ZZq2LmeD7FLj6Hm3UJNDcIZ0nTga1d2DEelAjAlEk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960440" cy="3096344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SEhUUERMWFRUWGBUYGBgYFhUUGBkYGBQYFhcUGBUYHCggGBwlGxgVITIhJikrLi4uFx8zODMtNygtLisBCgoKDg0OGhAQGywkHCQtLCwvLCwsLCwsLCwsLCwsLCwsLCwsLCwsLSwsLCwsLCwsLCwsLCwsLCwsLCwsLCwsLP/AABEIALEBHAMBIgACEQEDEQH/xAAcAAEAAQUBAQAAAAAAAAAAAAAABQEDBAYHAgj/xAA/EAABAwIEAwUFBgUEAQUAAAABAAIRAyEEBRIxQVFhBiJxgZETMkKhsVJywdHh8BQjYoLxBzOywlMVFjSis//EABkBAQADAQEAAAAAAAAAAAAAAAABAgQDBf/EACURAQEAAgICAgICAwEAAAAAAAABAhEDIRIxBEETUSJxYYGxFP/aAAwDAQACEQMRAD8A42iIgIiICIiCiqiICIqoCIiAiKqCiqiIKFe6NEuNvwXkhXjVa1rQG6nO4zEcI6qLRee1jBYanHmZjyV1uIZpMtiAJtEyqHs1iX95rWnaAHAH5wrFfIsY2Q6hU5mGlwt1Ehc5njfse3YKaYqNPvcOXJYjmkGCvLxXpN77HtbsNTXNHlKrrLrm5KvKKFUC9LyrCqoqlUQVVERAREQUVVRVQEREBERAREQEREBERAREQEREFZVERBUJKoiBKrKotl7JdhcXmBmizRS41qktp9dPF56N8yFFuhrRcprB5WKbnVKpD20WNcQN9Tie5fiOe111vL+w2ByxntKtN2MrD4nNGkH+ijOkeLpI5hcqzjEBj3ij3faVHuIBmA64Zq42i6zZc0zvjiNjyzOKNZo9g8NeAJY6AR1HBw225qco13gv3J7oI30yNjHVcwp5M5xJZNu9pBjrDTwJUriNOJot/hG1aRYNNUkkh/3ttT78OHksmfDjv+N6/wCI02btpTbUwj262mr3XBgILrPEjSLzdc0DYseC2js1gXse9tKX1nsOiBbmIHEmI3Wt4kEPcHNLXAmWuBaQZuCDcFaviyYy4y7TrpbCIi1giIgIiICIiAiIgIiICIiAiIgIiICIiAiIgIiICIpXszkFTHVxRpQOL3n3WM4uMb8gOJ8yItkm6IoC4AuTYDck8gOKnsF2KzCqAaeCxBB2Jplg9Xwu79juzGBy5oNJofWjvVngGofu/Yb0HmTutl/9RHLdZcvl4z0npy7sT/plQoAVcxaKtXcUpBpM+9/5Xf8A18d10ynj2wA0AACBEaQOQj6LzisAyqZMA+Z9eChMywNan7rh7PjAv5LByc/Jbu+kXaC/1AzgsY5tMFziDNrAeP4LgrMaS+X3ufW/6egXYO1eLmmaVFrp+Izz6ri2MpFj3NPA/qtPwpMpkhsGCzN4dLHN08gJd/mVI0s2qNBa1gEyYeDTnmbkrUsJjn0/cMdePqsipnVRwh5DvH6rvlwfqDc8hzFratOoRDWmXAcBPTgCfRdA7Q9n8JmlPW4+zrAfy67ReODag+NvzHA8DyXs25ztbyJ2twgTNl0LLKr9DTSEUvibeesA7DovM57eLk3je4s5bnOVVcLWdRrt0vb5tc07PYfiaeB/EELCXecZ2bo5i1jMQHhrZ0VKZDajZF2y5pDmmxjmAuddt/8ATuvgS6pSJr4bf2jQNTByqtG0faFvDZej8f5mHLJL1kaaWioqrYgREQEQogIiICIiAiIgIiICIiAiIgIiICIiChXTuytQYLDBtvaVIfUPHbusJ5NB25krnGDpanbSGhz3ce6xpcZ6WjzUu3MXOGone6y/K3cdQdJwGckmSf3yU7QzLXF9th+q5CzNIgLYsrzUgTuvMz47Fa6nRzExY36JWzNz3NDTPNaU3PQ0Xss/LM7pzuQ48PyXPLfpDZsZhGVA4FjTIh1t7bLlna/sQ15L6MtIG248LrqmW45paZgT5yo3Hta6QLyuvHfDWWKdvnHGYCpSJD2kRx4eq9Zbg3VX6WiV17OMiDpkC/BRvZDIhTrnuQBcfqtn/t/jeu0+0v2N7HBjA+qdJ5Ax1W908ooNlwBvEwbGOis0aDbF3Lisiu7SOi8nllyttT5Mmlj2iwbssTF5hvFjz/McQorF44XAMO4KJfmQ21d4b348VznfSNtK/wBS+zjKRGJw7AxjjFVjbNa83D2jg117bAxG60RdZ7QYkVaT6boh7dPn8J8iAfJcmhe98Lkyy49Ze4tf2IiLYgREQEREBERAREQEREBERAREQEREBUVVm5M1vtml41NbLiDsSPdB6atM9JUW6mxPVsqNDL3mD7WoGuf/AEt1DTT6Wuep6BROCwp0CFuOLra8O4OuTz4zuozD0w0CAvLy57d/2VDV8C4Brje9/wA5V/DY3QSINum/gtoZh2wJjeY+gTFYdnAbKn5LZ3FbpqVXMpePaOLRO3FbZk2Z0mxpjxN/mtE7VNio2Ps/ir+RZxp7pMLtnwefHM4fTseFzXXpja5Ed4HhuP3ZSFMkElwMRaLdf34rQcvzokBoIjn+I8VsuHzg6RyCyTqq1exT3OFmrAy9tZtQCLybT8JA253HzVutnDnk6WOI4QLk9F4o5npqNJa8+R4Wv+ipdypxbk2qY7wIt6Kzi8aA2DbxWA3P7XBjqCFiOzXWTeQOC55zfo2s5k6m4RMeBWk5jiTTqWfqHPj5qWz3MWNBLg3Y9D+9lp2UU/bvfUMxMNE7Ltw8PVyvpaeklXxxqDS0zsfQrV6/vO8T9VvWAy9jSHAXErV+02XmjXP2KkvYfE3HiD8iFu+Hnj5XGLfSKREXoIEREBERAREQEREBERAREQEREBERAUvkuU16jH1abCWABuqLF2tpLRzgAn0HFRdCi57g1glzrD8/AC5PILr3Z7N6VOmykB/LDdIFtuZHObk81m+Ty3DHr3RANwrxR744GDteNlGUaw1b7WXSa1JpY6mQCPeafJcdxOK9jiHtd7pMjwP7hedxYXO39qtwp1bBWa+I8eawG4iQLz1WNi8UGi5V9bukNe7R1tVXwAUUsjFVNTyeZ+ioPemLcl6mE8cZFkhlebFkNcbc+n1WwYXtAzZx/AKKwOV0awknSTtHH9VlvyCkO6GkkcdRWTk/Fb31UdJT/wBzMAu/0V7BZw8zVa8hreYvuJMb8l4yzs2wCS0CPX5qUblNMuaOcxw9Vjz/ABy9bTHmn2qa73agJm4NvHwVnFZ61o3F/RYWddmmGYgHpY/Ja2/IagJBcQNhKvhx8WX3pGlrtFm3tXQDbj+SmOywDaXjdazmGFFOAL8z1sp3Jq2ljZ5LXy4ycUmPpNbSKsdFhdo6Aq4Un4qXfH3SYf8AK/8AasWpiDbT9YWfktbVWaw/FIjeRsQeixS+F8p9JxaGi2btl2Y/hHa6Zmi5xF92OudBPERsekHmdZXrcfJjnj5Y+gREVwREQEREBERAREQEREBERAREQT/Z9mihXqtaTUI0N6N3cfPb+3qpLsqZptO+08f3xUfktQABo2LL7XJLpEenqnZtzmvLHC090HaJssPL35FdRwtSaY6c7WPLmuYf6i4MNrhwsHAuHke9+B81v1PEn2a0nty81GM/pcfmP0Wfg65YrEK3MQ1oE8F6p4c1yGudoLwTTad3nh90G8TvEDgo8Um04iHu3k3a03EAcSOZt04ry95JJJJJ3JMn1XoY8UncW1pjVqBa4tdaOatix8FsdHTi4ZUMV9mP3FT+l/J/J3xcb+9C4zDllRzAJjpPVdJfqjOwFcQCDBG4/FSFLNKjXaotz+S1mnupbCVHMHNvzXDk457RW3MzN72w1p+iqzNXtcNTSTBA9P0UKc42gbQNjwXsZnLmkQYM/I26FYrx5b9CVxOJqE6nCygc3zB/3QCrtfOSSTwCjcViRVhzgS0G45q/DxWZbsGZkeEZVrBjzJeyzTx1Nvf7cEOHgeijnA4eq5jpgGL+NirLKha4O4gg23kGbL3mGOqyadU69NgXCbcCDvEX81vuH19LfSTGYiQZUv2AxAdj2uNw0QOQm5P75rRbnZbh2MoGlU1HeJ9f8LNz4Y4YX9q6dC7Q4QV6VamdnCx3h27XR0MHyXGXsLSQRBBII5EGCPVdkwuILg/quZ9rsNoxLjweA7z2I+U+a5fBy1bh/sl6QyIi9JIiIgIiICIiAiIgIiICIiAqFVVCgmcCNNfSOAFpvJa0x1G5His7CMIqOixY8+jrj6/NQWOqTX1b3b0s0Bs9Nlt2UVW+20u74qNjUd7cOvC+9lh5+rv9lTP8YSy3AXP5LWc0p+0bDjuZ35f5WwYqloBGy1vOHeyb14DmTefAD6QsnHLlydEa/jGNa7Q3ZojxO5+ZjyVlCZ3RexOoMjLaJfWpNaQ0uewBxIaB3h3pO0bqTzohmYVvsmo5zegcZjyWBlrg0ueQHQ0iHCR3gQenu6l5q4hznguh/HvN0OH9wvF9jI6KuWPkX0ksZgm6tTW2dvylY7aOh0cCszDYwEaS10EEW0uPjctPoFXD1G6olrjymDYG4a8A7TwWS48k9xTS4yo1oI0iSrNfEUzGqBfnCy3spnZl+kwR04LEqYGm8ju8eG646m+9peK1RjhDRZY/swYtACkf4dn2D6FWarOY0NEXdLeogG7ieAH6q+G/UlEPjgNZjjB+S9VgKtNtu/TEWvLLQY37ux6QVk55SAcwgRLAIiDIJu4cHEFpjgCB1UfSqFpDmmCDII4FbpP4xZPZFUpPaA4CRaRE+B5+Kz6o9i9pvp24iOl+CgjSZWdrofy6p96kDAceLqM2M/8AjN+U8JHL809qDRre9sDsfNpuCOSxc3Fff0NqwuLbMzE281BdtMNqaHi5Z/xNj84Pqs/K6BksMcvB3wzyB/RZtfD6gRUESCCI4EEFZMOT8ecqI5mi916RY5zTu0kehiV4XtpEREBERAREQEREBERAREQFVjZIHMgKiysqE1qYOxe0epifKZ8koxKz9T3ReTv8p9VseS4wwwkXaY6+K12idLxwvBG3GIU/lNUajwn8Fk+R3Fa21rjXvt+K0btNUccTUDvhOkdBA28d/NbZTxbmQeCiO1eGFRorsuRAf1b8LvI28COSz/Fsx5P7TK1dERemlmtoH2I0iS5zvOBpAHqfVWNLiSGFttwfqOikKg00aHg928e855Hh8KtNpx39E84LpA53tv47qu0VjU3Fm82vZwgg8b+IXp+ZHQYdfaIAI4e9xWQ9ggEu0k7c43nbZY1bDB1vazBvcfSFI903B1y5hPGW94QPtAyVcw1aH3Dy2JIDnGQCJtJMbXEGJXh+EpvNjJ+8yfkfwWFiMJpMCxhx3nYIMyvWBJ0l4bw7zyOg0jbzVzAYnQ4EARuWgGCYMWNyZ+gUdSw8+8Q20ieMdAvTHDULz90aRffkgkc1lwa87Em+0kgEnTw2A8lGqZr0i6i4AGGanSACDBJJcTBaRqcNjIjaFDJEqEKTZiRXGit/uD/brfHPBjz8Y5E3CjUSzY6L2DoVakmsL0zoDiLkd0xPxC43Wx9p3iLx4cbK1ktfQKYqwD7OkXAfbLQam3HXqlax2qznVVaxpm8c7LxssblyXSL7apn1HTWP9QB/D8FHKW7RPlzDxg/9YUSvW4bvCJERF0BERAREQEREBERAREQFfy98VaZ5PZPhqE/KVYVD0QZXaCjpqvIt3z8wD9dSpl9Yywg72PirudAlzhvZpn+9zb+p+SxsqrNa4tcOUdHD81xym8CxP5q9zWBwmZsBeZMfiFjUM/DGvpVqb7gtIiDcQRB23WZjcdSe1oqtlgc3UASLT0KgceG18Q80mkNLjAA91ogbLPwccyncNdbUpMaY7ryOJJazx7tyUxdLSZALQS6ASCYBgHwN/QqlSq5pLWktAJEAlosYuBxVkrbNjMzRsig2Y/lNN7i7Wn8lawjagJa20GDEuI5EAn5hXca062N4GmzadoMfj6LIwxNiYDwIJ4kcCiK80mPBJFQEnfU0g+pV8tcfiI8I/JUqd64Xk1Q3efQqBaxNJx4uPVznf8W2WF7KNhEgiQI4gc5Uka7TvVjoHFvyUVjBocQCdt3cbi4/NSPeFc5jve3EXdveNrysiq0Xl2pxjugQB6LBwrwJLhPX6ABZNCsTNrHfp4nYINqynENFiJa7uuG8giCI47rV8zwLqFapRf71NxbzkcHTxBEHzUpgmhpB5X3vzl3BonxnrsvPa6salf2jhGprRP2i1oBd8wonsiEWRllQNrUnO2bUpk+AeCfksdUVkt9yisXl5quADKj2Nl2m1n+d3O/YWu4emH40y+QCO9uL9fksfEuDy3VX9kTRYTOqHO03JI4l0yrnZJpqVqbW7gEkwSB3tz++Kx3j8Zlf8FZXavDgFpB2kHzEg/I+q19bD2wxLXVIbNiQTzgD81ry7fH3+ObBERdgREQEREBERAREQEREBVZv+/JURBeqvkSZu0k9Wl1/NrgT/hYL26f6gdjt/grMplxkNO1+Bvsd+YN/BesNhi5jo0S112GZNt28FT0Mdtb+W5sHcGfMbq8GHQC9wncNtIJPHiBAnzHWDcQ4bOIB4AwPQWVtTMdAkdY68uqL3hxL2+I+qsMrMa2p7otEQJBLeDhI6g+i9YfZRtWqNbjvc/XcrLwtZJEM5r7eCtvxLQYex/Qtd9AYWPWFjwPirmCdqIBLnbCBO/yHqqjJxWEY+kXB5DRxfH4Ak+XJQWIDZhr9QGxIIt5/RTmb126WMYIZcwdzw1E8ZHyWvPbpJHIwpiV5jZMbAxc29JUnhsQG92DU3iIaBy7wF/mogQdhf9/vZZ2Gp/aLul7fJSis7+IfGkNa2eRJj1XvNJNCnJktcRPQtmPksdz9PMrLr05wrnfZew/PT/2VaRDLIy/Dte8Ne/Q3dzokgDkP3xKx0U1LKzNrBUlkljGwJ4xbjwO/iVXK8caVGoNWkPkQ2zybRfgN58ViG7SOcH0n1F/ovbapHuw20SNyOUqvh1qhXqFxvOwEG8dP3xleFRVV4CKhVUBERAREQEREBERAVFVEFFVEQZeX/H938QrA/wBx3gERc77otu3PifqiIugK9g/fb4oiCPq7nzV/BoiFZ1b3D4K7l3vnyRFFQu5/7zPuBQeN98+X/EIijFK0FLs39PoiKyKuVtgs6r/8Sp/Z/wDo1EUUiCREUpEREBERB5K9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0" name="AutoShape 6" descr="data:image/jpeg;base64,/9j/4AAQSkZJRgABAQAAAQABAAD/2wCEAAkGBxQSEhUUERMWFRUWGBUYGBgYFhUUGBkYGBQYFhcUGBUYHCggGBwlGxgVITIhJikrLi4uFx8zODMtNygtLisBCgoKDg0OGhAQGywkHCQtLCwvLCwsLCwsLCwsLCwsLCwsLCwsLCwsLSwsLCwsLCwsLCwsLCwsLCwsLCwsLCwsLP/AABEIALEBHAMBIgACEQEDEQH/xAAcAAEAAQUBAQAAAAAAAAAAAAAABQEDBAYHAgj/xAA/EAABAwIEAwUFBgUEAQUAAAABAAIRAyEEBRIxQVFhBiJxgZETMkKhsVJywdHh8BQjYoLxBzOywlMVFjSis//EABkBAQADAQEAAAAAAAAAAAAAAAABAgQDBf/EACURAQEAAgICAgICAwEAAAAAAAABAhEDIRIxBEETUSJxYYGxFP/aAAwDAQACEQMRAD8A42iIgIiICIiCiqiICIqoCIiAiKqCiqiIKFe6NEuNvwXkhXjVa1rQG6nO4zEcI6qLRee1jBYanHmZjyV1uIZpMtiAJtEyqHs1iX95rWnaAHAH5wrFfIsY2Q6hU5mGlwt1Ehc5njfse3YKaYqNPvcOXJYjmkGCvLxXpN77HtbsNTXNHlKrrLrm5KvKKFUC9LyrCqoqlUQVVERAREQUVVRVQEREBERAREQEREBERAREQEREFZVERBUJKoiBKrKotl7JdhcXmBmizRS41qktp9dPF56N8yFFuhrRcprB5WKbnVKpD20WNcQN9Tie5fiOe111vL+w2ByxntKtN2MrD4nNGkH+ijOkeLpI5hcqzjEBj3ij3faVHuIBmA64Zq42i6zZc0zvjiNjyzOKNZo9g8NeAJY6AR1HBw225qco13gv3J7oI30yNjHVcwp5M5xJZNu9pBjrDTwJUriNOJot/hG1aRYNNUkkh/3ttT78OHksmfDjv+N6/wCI02btpTbUwj262mr3XBgILrPEjSLzdc0DYseC2js1gXse9tKX1nsOiBbmIHEmI3Wt4kEPcHNLXAmWuBaQZuCDcFaviyYy4y7TrpbCIi1giIgIiICIiAiIgIiICIiAiIgIiICIiAiIgIiICIpXszkFTHVxRpQOL3n3WM4uMb8gOJ8yItkm6IoC4AuTYDck8gOKnsF2KzCqAaeCxBB2Jplg9Xwu79juzGBy5oNJofWjvVngGofu/Yb0HmTutl/9RHLdZcvl4z0npy7sT/plQoAVcxaKtXcUpBpM+9/5Xf8A18d10ynj2wA0AACBEaQOQj6LzisAyqZMA+Z9eChMywNan7rh7PjAv5LByc/Jbu+kXaC/1AzgsY5tMFziDNrAeP4LgrMaS+X3ufW/6egXYO1eLmmaVFrp+Izz6ri2MpFj3NPA/qtPwpMpkhsGCzN4dLHN08gJd/mVI0s2qNBa1gEyYeDTnmbkrUsJjn0/cMdePqsipnVRwh5DvH6rvlwfqDc8hzFratOoRDWmXAcBPTgCfRdA7Q9n8JmlPW4+zrAfy67ReODag+NvzHA8DyXs25ztbyJ2twgTNl0LLKr9DTSEUvibeesA7DovM57eLk3je4s5bnOVVcLWdRrt0vb5tc07PYfiaeB/EELCXecZ2bo5i1jMQHhrZ0VKZDajZF2y5pDmmxjmAuddt/8ATuvgS6pSJr4bf2jQNTByqtG0faFvDZej8f5mHLJL1kaaWioqrYgREQEQogIiICIiAiIgIiICIiAiIgIiICIiChXTuytQYLDBtvaVIfUPHbusJ5NB25krnGDpanbSGhz3ce6xpcZ6WjzUu3MXOGone6y/K3cdQdJwGckmSf3yU7QzLXF9th+q5CzNIgLYsrzUgTuvMz47Fa6nRzExY36JWzNz3NDTPNaU3PQ0Xss/LM7pzuQ48PyXPLfpDZsZhGVA4FjTIh1t7bLlna/sQ15L6MtIG248LrqmW45paZgT5yo3Hta6QLyuvHfDWWKdvnHGYCpSJD2kRx4eq9Zbg3VX6WiV17OMiDpkC/BRvZDIhTrnuQBcfqtn/t/jeu0+0v2N7HBjA+qdJ5Ax1W908ooNlwBvEwbGOis0aDbF3Lisiu7SOi8nllyttT5Mmlj2iwbssTF5hvFjz/McQorF44XAMO4KJfmQ21d4b348VznfSNtK/wBS+zjKRGJw7AxjjFVjbNa83D2jg117bAxG60RdZ7QYkVaT6boh7dPn8J8iAfJcmhe98Lkyy49Ze4tf2IiLYgREQEREBERAREQEREBERAREQEREBUVVm5M1vtml41NbLiDsSPdB6atM9JUW6mxPVsqNDL3mD7WoGuf/AEt1DTT6Wuep6BROCwp0CFuOLra8O4OuTz4zuozD0w0CAvLy57d/2VDV8C4Brje9/wA5V/DY3QSINum/gtoZh2wJjeY+gTFYdnAbKn5LZ3FbpqVXMpePaOLRO3FbZk2Z0mxpjxN/mtE7VNio2Ps/ir+RZxp7pMLtnwefHM4fTseFzXXpja5Ed4HhuP3ZSFMkElwMRaLdf34rQcvzokBoIjn+I8VsuHzg6RyCyTqq1exT3OFmrAy9tZtQCLybT8JA253HzVutnDnk6WOI4QLk9F4o5npqNJa8+R4Wv+ipdypxbk2qY7wIt6Kzi8aA2DbxWA3P7XBjqCFiOzXWTeQOC55zfo2s5k6m4RMeBWk5jiTTqWfqHPj5qWz3MWNBLg3Y9D+9lp2UU/bvfUMxMNE7Ltw8PVyvpaeklXxxqDS0zsfQrV6/vO8T9VvWAy9jSHAXErV+02XmjXP2KkvYfE3HiD8iFu+Hnj5XGLfSKREXoIEREBERAREQEREBERAREQEREBERAUvkuU16jH1abCWABuqLF2tpLRzgAn0HFRdCi57g1glzrD8/AC5PILr3Z7N6VOmykB/LDdIFtuZHObk81m+Ty3DHr3RANwrxR744GDteNlGUaw1b7WXSa1JpY6mQCPeafJcdxOK9jiHtd7pMjwP7hedxYXO39qtwp1bBWa+I8eawG4iQLz1WNi8UGi5V9bukNe7R1tVXwAUUsjFVNTyeZ+ioPemLcl6mE8cZFkhlebFkNcbc+n1WwYXtAzZx/AKKwOV0awknSTtHH9VlvyCkO6GkkcdRWTk/Fb31UdJT/wBzMAu/0V7BZw8zVa8hreYvuJMb8l4yzs2wCS0CPX5qUblNMuaOcxw9Vjz/ABy9bTHmn2qa73agJm4NvHwVnFZ61o3F/RYWddmmGYgHpY/Ja2/IagJBcQNhKvhx8WX3pGlrtFm3tXQDbj+SmOywDaXjdazmGFFOAL8z1sp3Jq2ljZ5LXy4ycUmPpNbSKsdFhdo6Aq4Un4qXfH3SYf8AK/8AasWpiDbT9YWfktbVWaw/FIjeRsQeixS+F8p9JxaGi2btl2Y/hHa6Zmi5xF92OudBPERsekHmdZXrcfJjnj5Y+gREVwREQEREBERAREQEREBERAREQT/Z9mihXqtaTUI0N6N3cfPb+3qpLsqZptO+08f3xUfktQABo2LL7XJLpEenqnZtzmvLHC090HaJssPL35FdRwtSaY6c7WPLmuYf6i4MNrhwsHAuHke9+B81v1PEn2a0nty81GM/pcfmP0Wfg65YrEK3MQ1oE8F6p4c1yGudoLwTTad3nh90G8TvEDgo8Um04iHu3k3a03EAcSOZt04ry95JJJJJ3JMn1XoY8UncW1pjVqBa4tdaOatix8FsdHTi4ZUMV9mP3FT+l/J/J3xcb+9C4zDllRzAJjpPVdJfqjOwFcQCDBG4/FSFLNKjXaotz+S1mnupbCVHMHNvzXDk457RW3MzN72w1p+iqzNXtcNTSTBA9P0UKc42gbQNjwXsZnLmkQYM/I26FYrx5b9CVxOJqE6nCygc3zB/3QCrtfOSSTwCjcViRVhzgS0G45q/DxWZbsGZkeEZVrBjzJeyzTx1Nvf7cEOHgeijnA4eq5jpgGL+NirLKha4O4gg23kGbL3mGOqyadU69NgXCbcCDvEX81vuH19LfSTGYiQZUv2AxAdj2uNw0QOQm5P75rRbnZbh2MoGlU1HeJ9f8LNz4Y4YX9q6dC7Q4QV6VamdnCx3h27XR0MHyXGXsLSQRBBII5EGCPVdkwuILg/quZ9rsNoxLjweA7z2I+U+a5fBy1bh/sl6QyIi9JIiIgIiICIiAiIgIiICIiAqFVVCgmcCNNfSOAFpvJa0x1G5His7CMIqOixY8+jrj6/NQWOqTX1b3b0s0Bs9Nlt2UVW+20u74qNjUd7cOvC+9lh5+rv9lTP8YSy3AXP5LWc0p+0bDjuZ35f5WwYqloBGy1vOHeyb14DmTefAD6QsnHLlydEa/jGNa7Q3ZojxO5+ZjyVlCZ3RexOoMjLaJfWpNaQ0uewBxIaB3h3pO0bqTzohmYVvsmo5zegcZjyWBlrg0ueQHQ0iHCR3gQenu6l5q4hznguh/HvN0OH9wvF9jI6KuWPkX0ksZgm6tTW2dvylY7aOh0cCszDYwEaS10EEW0uPjctPoFXD1G6olrjymDYG4a8A7TwWS48k9xTS4yo1oI0iSrNfEUzGqBfnCy3spnZl+kwR04LEqYGm8ju8eG646m+9peK1RjhDRZY/swYtACkf4dn2D6FWarOY0NEXdLeogG7ieAH6q+G/UlEPjgNZjjB+S9VgKtNtu/TEWvLLQY37ux6QVk55SAcwgRLAIiDIJu4cHEFpjgCB1UfSqFpDmmCDII4FbpP4xZPZFUpPaA4CRaRE+B5+Kz6o9i9pvp24iOl+CgjSZWdrofy6p96kDAceLqM2M/8AjN+U8JHL809qDRre9sDsfNpuCOSxc3Fff0NqwuLbMzE281BdtMNqaHi5Z/xNj84Pqs/K6BksMcvB3wzyB/RZtfD6gRUESCCI4EEFZMOT8ecqI5mi916RY5zTu0kehiV4XtpEREBERAREQEREBERAREQFVjZIHMgKiysqE1qYOxe0epifKZ8koxKz9T3ReTv8p9VseS4wwwkXaY6+K12idLxwvBG3GIU/lNUajwn8Fk+R3Fa21rjXvt+K0btNUccTUDvhOkdBA28d/NbZTxbmQeCiO1eGFRorsuRAf1b8LvI28COSz/Fsx5P7TK1dERemlmtoH2I0iS5zvOBpAHqfVWNLiSGFttwfqOikKg00aHg928e855Hh8KtNpx39E84LpA53tv47qu0VjU3Fm82vZwgg8b+IXp+ZHQYdfaIAI4e9xWQ9ggEu0k7c43nbZY1bDB1vazBvcfSFI903B1y5hPGW94QPtAyVcw1aH3Dy2JIDnGQCJtJMbXEGJXh+EpvNjJ+8yfkfwWFiMJpMCxhx3nYIMyvWBJ0l4bw7zyOg0jbzVzAYnQ4EARuWgGCYMWNyZ+gUdSw8+8Q20ieMdAvTHDULz90aRffkgkc1lwa87Em+0kgEnTw2A8lGqZr0i6i4AGGanSACDBJJcTBaRqcNjIjaFDJEqEKTZiRXGit/uD/brfHPBjz8Y5E3CjUSzY6L2DoVakmsL0zoDiLkd0xPxC43Wx9p3iLx4cbK1ktfQKYqwD7OkXAfbLQam3HXqlax2qznVVaxpm8c7LxssblyXSL7apn1HTWP9QB/D8FHKW7RPlzDxg/9YUSvW4bvCJERF0BERAREQEREBERAREQFfy98VaZ5PZPhqE/KVYVD0QZXaCjpqvIt3z8wD9dSpl9Yywg72PirudAlzhvZpn+9zb+p+SxsqrNa4tcOUdHD81xym8CxP5q9zWBwmZsBeZMfiFjUM/DGvpVqb7gtIiDcQRB23WZjcdSe1oqtlgc3UASLT0KgceG18Q80mkNLjAA91ogbLPwccyncNdbUpMaY7ryOJJazx7tyUxdLSZALQS6ASCYBgHwN/QqlSq5pLWktAJEAlosYuBxVkrbNjMzRsig2Y/lNN7i7Wn8lawjagJa20GDEuI5EAn5hXca062N4GmzadoMfj6LIwxNiYDwIJ4kcCiK80mPBJFQEnfU0g+pV8tcfiI8I/JUqd64Xk1Q3efQqBaxNJx4uPVznf8W2WF7KNhEgiQI4gc5Uka7TvVjoHFvyUVjBocQCdt3cbi4/NSPeFc5jve3EXdveNrysiq0Xl2pxjugQB6LBwrwJLhPX6ABZNCsTNrHfp4nYINqynENFiJa7uuG8giCI47rV8zwLqFapRf71NxbzkcHTxBEHzUpgmhpB5X3vzl3BonxnrsvPa6salf2jhGprRP2i1oBd8wonsiEWRllQNrUnO2bUpk+AeCfksdUVkt9yisXl5quADKj2Nl2m1n+d3O/YWu4emH40y+QCO9uL9fksfEuDy3VX9kTRYTOqHO03JI4l0yrnZJpqVqbW7gEkwSB3tz++Kx3j8Zlf8FZXavDgFpB2kHzEg/I+q19bD2wxLXVIbNiQTzgD81ry7fH3+ObBERdgREQEREBERAREQEREBVZv+/JURBeqvkSZu0k9Wl1/NrgT/hYL26f6gdjt/grMplxkNO1+Bvsd+YN/BesNhi5jo0S112GZNt28FT0Mdtb+W5sHcGfMbq8GHQC9wncNtIJPHiBAnzHWDcQ4bOIB4AwPQWVtTMdAkdY68uqL3hxL2+I+qsMrMa2p7otEQJBLeDhI6g+i9YfZRtWqNbjvc/XcrLwtZJEM5r7eCtvxLQYex/Qtd9AYWPWFjwPirmCdqIBLnbCBO/yHqqjJxWEY+kXB5DRxfH4Ak+XJQWIDZhr9QGxIIt5/RTmb126WMYIZcwdzw1E8ZHyWvPbpJHIwpiV5jZMbAxc29JUnhsQG92DU3iIaBy7wF/mogQdhf9/vZZ2Gp/aLul7fJSis7+IfGkNa2eRJj1XvNJNCnJktcRPQtmPksdz9PMrLr05wrnfZew/PT/2VaRDLIy/Dte8Ne/Q3dzokgDkP3xKx0U1LKzNrBUlkljGwJ4xbjwO/iVXK8caVGoNWkPkQ2zybRfgN58ViG7SOcH0n1F/ovbapHuw20SNyOUqvh1qhXqFxvOwEG8dP3xleFRVV4CKhVUBERAREQEREBERAVFVEFFVEQZeX/H938QrA/wBx3gERc77otu3PifqiIugK9g/fb4oiCPq7nzV/BoiFZ1b3D4K7l3vnyRFFQu5/7zPuBQeN98+X/EIijFK0FLs39PoiKyKuVtgs6r/8Sp/Z/wDo1EUUiCREUpEREBERB5K9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2" name="AutoShape 8" descr="data:image/jpeg;base64,/9j/4AAQSkZJRgABAQAAAQABAAD/2wCEAAkGBxQSEhUUERMWFRUWGBUYGBgYFhUUGBkYGBQYFhcUGBUYHCggGBwlGxgVITIhJikrLi4uFx8zODMtNygtLisBCgoKDg0OGhAQGywkHCQtLCwvLCwsLCwsLCwsLCwsLCwsLCwsLCwsLSwsLCwsLCwsLCwsLCwsLCwsLCwsLCwsLP/AABEIALEBHAMBIgACEQEDEQH/xAAcAAEAAQUBAQAAAAAAAAAAAAAABQEDBAYHAgj/xAA/EAABAwIEAwUFBgUEAQUAAAABAAIRAyEEBRIxQVFhBiJxgZETMkKhsVJywdHh8BQjYoLxBzOywlMVFjSis//EABkBAQADAQEAAAAAAAAAAAAAAAABAgQDBf/EACURAQEAAgICAgICAwEAAAAAAAABAhEDIRIxBEETUSJxYYGxFP/aAAwDAQACEQMRAD8A42iIgIiICIiCiqiICIqoCIiAiKqCiqiIKFe6NEuNvwXkhXjVa1rQG6nO4zEcI6qLRee1jBYanHmZjyV1uIZpMtiAJtEyqHs1iX95rWnaAHAH5wrFfIsY2Q6hU5mGlwt1Ehc5njfse3YKaYqNPvcOXJYjmkGCvLxXpN77HtbsNTXNHlKrrLrm5KvKKFUC9LyrCqoqlUQVVERAREQUVVRVQEREBERAREQEREBERAREQEREFZVERBUJKoiBKrKotl7JdhcXmBmizRS41qktp9dPF56N8yFFuhrRcprB5WKbnVKpD20WNcQN9Tie5fiOe111vL+w2ByxntKtN2MrD4nNGkH+ijOkeLpI5hcqzjEBj3ij3faVHuIBmA64Zq42i6zZc0zvjiNjyzOKNZo9g8NeAJY6AR1HBw225qco13gv3J7oI30yNjHVcwp5M5xJZNu9pBjrDTwJUriNOJot/hG1aRYNNUkkh/3ttT78OHksmfDjv+N6/wCI02btpTbUwj262mr3XBgILrPEjSLzdc0DYseC2js1gXse9tKX1nsOiBbmIHEmI3Wt4kEPcHNLXAmWuBaQZuCDcFaviyYy4y7TrpbCIi1giIgIiICIiAiIgIiICIiAiIgIiICIiAiIgIiICIpXszkFTHVxRpQOL3n3WM4uMb8gOJ8yItkm6IoC4AuTYDck8gOKnsF2KzCqAaeCxBB2Jplg9Xwu79juzGBy5oNJofWjvVngGofu/Yb0HmTutl/9RHLdZcvl4z0npy7sT/plQoAVcxaKtXcUpBpM+9/5Xf8A18d10ynj2wA0AACBEaQOQj6LzisAyqZMA+Z9eChMywNan7rh7PjAv5LByc/Jbu+kXaC/1AzgsY5tMFziDNrAeP4LgrMaS+X3ufW/6egXYO1eLmmaVFrp+Izz6ri2MpFj3NPA/qtPwpMpkhsGCzN4dLHN08gJd/mVI0s2qNBa1gEyYeDTnmbkrUsJjn0/cMdePqsipnVRwh5DvH6rvlwfqDc8hzFratOoRDWmXAcBPTgCfRdA7Q9n8JmlPW4+zrAfy67ReODag+NvzHA8DyXs25ztbyJ2twgTNl0LLKr9DTSEUvibeesA7DovM57eLk3je4s5bnOVVcLWdRrt0vb5tc07PYfiaeB/EELCXecZ2bo5i1jMQHhrZ0VKZDajZF2y5pDmmxjmAuddt/8ATuvgS6pSJr4bf2jQNTByqtG0faFvDZej8f5mHLJL1kaaWioqrYgREQEQogIiICIiAiIgIiICIiAiIgIiICIiChXTuytQYLDBtvaVIfUPHbusJ5NB25krnGDpanbSGhz3ce6xpcZ6WjzUu3MXOGone6y/K3cdQdJwGckmSf3yU7QzLXF9th+q5CzNIgLYsrzUgTuvMz47Fa6nRzExY36JWzNz3NDTPNaU3PQ0Xss/LM7pzuQ48PyXPLfpDZsZhGVA4FjTIh1t7bLlna/sQ15L6MtIG248LrqmW45paZgT5yo3Hta6QLyuvHfDWWKdvnHGYCpSJD2kRx4eq9Zbg3VX6WiV17OMiDpkC/BRvZDIhTrnuQBcfqtn/t/jeu0+0v2N7HBjA+qdJ5Ax1W908ooNlwBvEwbGOis0aDbF3Lisiu7SOi8nllyttT5Mmlj2iwbssTF5hvFjz/McQorF44XAMO4KJfmQ21d4b348VznfSNtK/wBS+zjKRGJw7AxjjFVjbNa83D2jg117bAxG60RdZ7QYkVaT6boh7dPn8J8iAfJcmhe98Lkyy49Ze4tf2IiLYgREQEREBERAREQEREBERAREQEREBUVVm5M1vtml41NbLiDsSPdB6atM9JUW6mxPVsqNDL3mD7WoGuf/AEt1DTT6Wuep6BROCwp0CFuOLra8O4OuTz4zuozD0w0CAvLy57d/2VDV8C4Brje9/wA5V/DY3QSINum/gtoZh2wJjeY+gTFYdnAbKn5LZ3FbpqVXMpePaOLRO3FbZk2Z0mxpjxN/mtE7VNio2Ps/ir+RZxp7pMLtnwefHM4fTseFzXXpja5Ed4HhuP3ZSFMkElwMRaLdf34rQcvzokBoIjn+I8VsuHzg6RyCyTqq1exT3OFmrAy9tZtQCLybT8JA253HzVutnDnk6WOI4QLk9F4o5npqNJa8+R4Wv+ipdypxbk2qY7wIt6Kzi8aA2DbxWA3P7XBjqCFiOzXWTeQOC55zfo2s5k6m4RMeBWk5jiTTqWfqHPj5qWz3MWNBLg3Y9D+9lp2UU/bvfUMxMNE7Ltw8PVyvpaeklXxxqDS0zsfQrV6/vO8T9VvWAy9jSHAXErV+02XmjXP2KkvYfE3HiD8iFu+Hnj5XGLfSKREXoIEREBERAREQEREBERAREQEREBERAUvkuU16jH1abCWABuqLF2tpLRzgAn0HFRdCi57g1glzrD8/AC5PILr3Z7N6VOmykB/LDdIFtuZHObk81m+Ty3DHr3RANwrxR744GDteNlGUaw1b7WXSa1JpY6mQCPeafJcdxOK9jiHtd7pMjwP7hedxYXO39qtwp1bBWa+I8eawG4iQLz1WNi8UGi5V9bukNe7R1tVXwAUUsjFVNTyeZ+ioPemLcl6mE8cZFkhlebFkNcbc+n1WwYXtAzZx/AKKwOV0awknSTtHH9VlvyCkO6GkkcdRWTk/Fb31UdJT/wBzMAu/0V7BZw8zVa8hreYvuJMb8l4yzs2wCS0CPX5qUblNMuaOcxw9Vjz/ABy9bTHmn2qa73agJm4NvHwVnFZ61o3F/RYWddmmGYgHpY/Ja2/IagJBcQNhKvhx8WX3pGlrtFm3tXQDbj+SmOywDaXjdazmGFFOAL8z1sp3Jq2ljZ5LXy4ycUmPpNbSKsdFhdo6Aq4Un4qXfH3SYf8AK/8AasWpiDbT9YWfktbVWaw/FIjeRsQeixS+F8p9JxaGi2btl2Y/hHa6Zmi5xF92OudBPERsekHmdZXrcfJjnj5Y+gREVwREQEREBERAREQEREBERAREQT/Z9mihXqtaTUI0N6N3cfPb+3qpLsqZptO+08f3xUfktQABo2LL7XJLpEenqnZtzmvLHC090HaJssPL35FdRwtSaY6c7WPLmuYf6i4MNrhwsHAuHke9+B81v1PEn2a0nty81GM/pcfmP0Wfg65YrEK3MQ1oE8F6p4c1yGudoLwTTad3nh90G8TvEDgo8Um04iHu3k3a03EAcSOZt04ry95JJJJJ3JMn1XoY8UncW1pjVqBa4tdaOatix8FsdHTi4ZUMV9mP3FT+l/J/J3xcb+9C4zDllRzAJjpPVdJfqjOwFcQCDBG4/FSFLNKjXaotz+S1mnupbCVHMHNvzXDk457RW3MzN72w1p+iqzNXtcNTSTBA9P0UKc42gbQNjwXsZnLmkQYM/I26FYrx5b9CVxOJqE6nCygc3zB/3QCrtfOSSTwCjcViRVhzgS0G45q/DxWZbsGZkeEZVrBjzJeyzTx1Nvf7cEOHgeijnA4eq5jpgGL+NirLKha4O4gg23kGbL3mGOqyadU69NgXCbcCDvEX81vuH19LfSTGYiQZUv2AxAdj2uNw0QOQm5P75rRbnZbh2MoGlU1HeJ9f8LNz4Y4YX9q6dC7Q4QV6VamdnCx3h27XR0MHyXGXsLSQRBBII5EGCPVdkwuILg/quZ9rsNoxLjweA7z2I+U+a5fBy1bh/sl6QyIi9JIiIgIiICIiAiIgIiICIiAqFVVCgmcCNNfSOAFpvJa0x1G5His7CMIqOixY8+jrj6/NQWOqTX1b3b0s0Bs9Nlt2UVW+20u74qNjUd7cOvC+9lh5+rv9lTP8YSy3AXP5LWc0p+0bDjuZ35f5WwYqloBGy1vOHeyb14DmTefAD6QsnHLlydEa/jGNa7Q3ZojxO5+ZjyVlCZ3RexOoMjLaJfWpNaQ0uewBxIaB3h3pO0bqTzohmYVvsmo5zegcZjyWBlrg0ueQHQ0iHCR3gQenu6l5q4hznguh/HvN0OH9wvF9jI6KuWPkX0ksZgm6tTW2dvylY7aOh0cCszDYwEaS10EEW0uPjctPoFXD1G6olrjymDYG4a8A7TwWS48k9xTS4yo1oI0iSrNfEUzGqBfnCy3spnZl+kwR04LEqYGm8ju8eG646m+9peK1RjhDRZY/swYtACkf4dn2D6FWarOY0NEXdLeogG7ieAH6q+G/UlEPjgNZjjB+S9VgKtNtu/TEWvLLQY37ux6QVk55SAcwgRLAIiDIJu4cHEFpjgCB1UfSqFpDmmCDII4FbpP4xZPZFUpPaA4CRaRE+B5+Kz6o9i9pvp24iOl+CgjSZWdrofy6p96kDAceLqM2M/8AjN+U8JHL809qDRre9sDsfNpuCOSxc3Fff0NqwuLbMzE281BdtMNqaHi5Z/xNj84Pqs/K6BksMcvB3wzyB/RZtfD6gRUESCCI4EEFZMOT8ecqI5mi916RY5zTu0kehiV4XtpEREBERAREQEREBERAREQFVjZIHMgKiysqE1qYOxe0epifKZ8koxKz9T3ReTv8p9VseS4wwwkXaY6+K12idLxwvBG3GIU/lNUajwn8Fk+R3Fa21rjXvt+K0btNUccTUDvhOkdBA28d/NbZTxbmQeCiO1eGFRorsuRAf1b8LvI28COSz/Fsx5P7TK1dERemlmtoH2I0iS5zvOBpAHqfVWNLiSGFttwfqOikKg00aHg928e855Hh8KtNpx39E84LpA53tv47qu0VjU3Fm82vZwgg8b+IXp+ZHQYdfaIAI4e9xWQ9ggEu0k7c43nbZY1bDB1vazBvcfSFI903B1y5hPGW94QPtAyVcw1aH3Dy2JIDnGQCJtJMbXEGJXh+EpvNjJ+8yfkfwWFiMJpMCxhx3nYIMyvWBJ0l4bw7zyOg0jbzVzAYnQ4EARuWgGCYMWNyZ+gUdSw8+8Q20ieMdAvTHDULz90aRffkgkc1lwa87Em+0kgEnTw2A8lGqZr0i6i4AGGanSACDBJJcTBaRqcNjIjaFDJEqEKTZiRXGit/uD/brfHPBjz8Y5E3CjUSzY6L2DoVakmsL0zoDiLkd0xPxC43Wx9p3iLx4cbK1ktfQKYqwD7OkXAfbLQam3HXqlax2qznVVaxpm8c7LxssblyXSL7apn1HTWP9QB/D8FHKW7RPlzDxg/9YUSvW4bvCJERF0BERAREQEREBERAREQFfy98VaZ5PZPhqE/KVYVD0QZXaCjpqvIt3z8wD9dSpl9Yywg72PirudAlzhvZpn+9zb+p+SxsqrNa4tcOUdHD81xym8CxP5q9zWBwmZsBeZMfiFjUM/DGvpVqb7gtIiDcQRB23WZjcdSe1oqtlgc3UASLT0KgceG18Q80mkNLjAA91ogbLPwccyncNdbUpMaY7ryOJJazx7tyUxdLSZALQS6ASCYBgHwN/QqlSq5pLWktAJEAlosYuBxVkrbNjMzRsig2Y/lNN7i7Wn8lawjagJa20GDEuI5EAn5hXca062N4GmzadoMfj6LIwxNiYDwIJ4kcCiK80mPBJFQEnfU0g+pV8tcfiI8I/JUqd64Xk1Q3efQqBaxNJx4uPVznf8W2WF7KNhEgiQI4gc5Uka7TvVjoHFvyUVjBocQCdt3cbi4/NSPeFc5jve3EXdveNrysiq0Xl2pxjugQB6LBwrwJLhPX6ABZNCsTNrHfp4nYINqynENFiJa7uuG8giCI47rV8zwLqFapRf71NxbzkcHTxBEHzUpgmhpB5X3vzl3BonxnrsvPa6salf2jhGprRP2i1oBd8wonsiEWRllQNrUnO2bUpk+AeCfksdUVkt9yisXl5quADKj2Nl2m1n+d3O/YWu4emH40y+QCO9uL9fksfEuDy3VX9kTRYTOqHO03JI4l0yrnZJpqVqbW7gEkwSB3tz++Kx3j8Zlf8FZXavDgFpB2kHzEg/I+q19bD2wxLXVIbNiQTzgD81ry7fH3+ObBERdgREQEREBERAREQEREBVZv+/JURBeqvkSZu0k9Wl1/NrgT/hYL26f6gdjt/grMplxkNO1+Bvsd+YN/BesNhi5jo0S112GZNt28FT0Mdtb+W5sHcGfMbq8GHQC9wncNtIJPHiBAnzHWDcQ4bOIB4AwPQWVtTMdAkdY68uqL3hxL2+I+qsMrMa2p7otEQJBLeDhI6g+i9YfZRtWqNbjvc/XcrLwtZJEM5r7eCtvxLQYex/Qtd9AYWPWFjwPirmCdqIBLnbCBO/yHqqjJxWEY+kXB5DRxfH4Ak+XJQWIDZhr9QGxIIt5/RTmb126WMYIZcwdzw1E8ZHyWvPbpJHIwpiV5jZMbAxc29JUnhsQG92DU3iIaBy7wF/mogQdhf9/vZZ2Gp/aLul7fJSis7+IfGkNa2eRJj1XvNJNCnJktcRPQtmPksdz9PMrLr05wrnfZew/PT/2VaRDLIy/Dte8Ne/Q3dzokgDkP3xKx0U1LKzNrBUlkljGwJ4xbjwO/iVXK8caVGoNWkPkQ2zybRfgN58ViG7SOcH0n1F/ovbapHuw20SNyOUqvh1qhXqFxvOwEG8dP3xleFRVV4CKhVUBERAREQEREBERAVFVEFFVEQZeX/H938QrA/wBx3gERc77otu3PifqiIugK9g/fb4oiCPq7nzV/BoiFZ1b3D4K7l3vnyRFFQu5/7zPuBQeN98+X/EIijFK0FLs39PoiKyKuVtgs6r/8Sp/Z/wDo1EUUiCREUpEREBERB5K9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4" name="Picture 10" descr="https://encrypted-tbn0.gstatic.com/images?q=tbn:ANd9GcTK-j81Txf511yRNeDzNYsq3Wl7Kg4ZXA-0cjyHGzlfeQ3aJO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08920"/>
            <a:ext cx="316835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6384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6672"/>
            <a:ext cx="27051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2552700" cy="25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AutoShape 2" descr="data:image/jpeg;base64,/9j/4AAQSkZJRgABAQAAAQABAAD/2wCEAAkGBxQTEhQUExQWFhUXGRgYGBgXFBcXFxcXFxcYFxgUFxUcHCggGBwlHBgUITEhJSkrLi4uFx8zODMsNygtLi0BCgoKDg0OGxAQGzAmICQsLCw0LCwsLCwsLCwsLCwsLCwsLCwsLCwsLCwsLCwsLCwsLCwsLCwsLCwsLCwsLCwsLP/AABEIALcBEwMBIgACEQEDEQH/xAAcAAACAgMBAQAAAAAAAAAAAAAFBgMEAAIHAQj/xABBEAACAQIFAQYDBQYFBAEFAAABAhEAAwQFEiExQQYTIlFhcYGRoRQyQrHBByNSYtHwcpKy4fEVJILC0jNDU6Kz/8QAGQEAAwEBAQAAAAAAAAAAAAAAAgMEAQAF/8QAKhEAAgICAQMEAgIDAQEAAAAAAAECEQMhEgQiMRNBUWEjMnHBFEKhgQX/2gAMAwEAAhEDEQA/AOQCwZHlV64Qogc0X7O5Sb1z+Uc0QzvsnpOu1uOorNtWBhla2D+zmSIzMb8odirGYE7aWWNwdjOxG3M0fyPAm3dZmtK0CUYgHaDJU9enwn475OzlQlxCBAVQd1aNlHodzHwqpi8YNLd27AKoIB4/8W5DTx8aiyZZPQ6qBuLy233+prhe4SxbVMMTxA6AbAe3lFe4/Imt2zdEsFfS2x5kjYec7Rv51bwmYarehvG0sVbbwCfukQZE7Qa0xOZ3G7gMdkGuBILFiYny9fRRWOUvky6A2BwQuNMbmY2225+Vb5jlrswVAdvKmjFZz4BcDaZMQpAkjkERJ8/Wans4tSNQietUdPP1dtUbK0qEO7g3tiGFQ4O+uoKdpNMmd4k3GJA2A5pew2F1uAo35pjSs6wlmWRKE1qd+asZHeXu1RrSFlk94AocDmDKkNvtvU2OYgBT5RV7KMlshe9Lu4nSENvQHY7FQdc+e8UGT9TFVk2IziV8AEiJCxvPJJG3SqV9FLBhcK6gWOs7SYHpvzBq9fS3bLKnd2QSwm53b3fCY8JI2XbaaDYka99OvTIBBIBB6HaSRvxzUccaia+52ei8FcyxKjxz5kDafiwo9l2e651HYDYkAkaokSeBsfPmfOldLHhYaWZgIMDbqwgck6gBPtV3AKAwQGJ3gEagYmTOwA8zxvRSgmgUe5zcDWwqrqcnxXGHjbyMgAfTeheJy820DHrTdhL5trBuC5PJiQfXcflUWPsC4sGq8UOw1N2I+LtkANBihl55NdOsYNO70sBSTnWCFu4QOKZVGPZUy+yCJNEMRgQ8EGqtpgEqXD4kk7VjOXgsWMp0jWaix1jUkisuZs0aK1bGjSVFFB1oxg2xbJNXMM3Q0PNwg7Vfw48M0cXbBaLtrLR948VWxNuXCqKmS60c7Vvl19VfU9MdVoHYw4VoQA+VLGcCXNMP2xH+6RQHPLMNIoJIIELbE17tNalTXuJw7KJPWubXg5X5Pb9oHda8wuELMPKq6MaL5ff2NLjV7Ce/AQFnTsOlZQ/7SayqKgL5M6xkuWixbCjnr71dKVJFBO0edCwsD7xoHUUNx43JqMQdmuOt27pQBZYEGRI8xMEHn12oA96S11IXwltKncQYMTPkTO/nQ+3Zu4m8FUarjnbcAfM8CnG92bFq1M6roBknYb/h0zA8hXm5GrsvydKopU9isyttcjws3Q9VOmG3HiJkyT51Ib7OYYCf4iRIO/A3n4xxUd2w9tl1qQRJUHqfxEnoN+B71ljHsoMdyOsdyhYg9JZG/OuojlGtMu5UNQKMJUwZAmY6knj515mULAtH/FvsD/f5VXy4N3mptYBO+oAAHrxAFMXam1hxa+0KvihUifCWiAWQQZ53P1royqVHXoWruIhNPnU3Z8i1cLETI2obiLgK1Lh7/h9qqTogTcWXe0LloPG9SW87JAVgABspUxoGy+GTttufM0Ku5jqWG6VVt45QwJAYAzBmD7xQyjyLb0Gnw3eObjaiWMtOw3O5G28/KiOHwDTpWWUyN7kAT0CnkzBBEcUBxWZNecsJAJ+PufWm3Lb8WVbYuF2HEtwoY9ZNTzTitlGDEpuilcy57IOhtTqNwpYPM8x1Pt5VRwhUMzfjJ1bzzPBO5nn5U9YRNSjUZ5JjQVBPltIrnna1WXGMwBKtpIMGCQIO/nt9azFuVB9RhjFWggx1zFxFK76TqltpIU6YJ9CRVnAvqpWv3+OlFMuzHSu4qyLd7JWlQZxdwgUs9ox91qNnMEZfFtQzNXS7pQGJ4PSelFJqgaALRp5qzhioHNTZZlq3Adc7kBekQTOo9Afu/Wjz5XhrbXu8tTqLsDbKlEUk6VUgwNII8QNLnlijYQc3SFHFKJkGtMHa1GmizlOB7pJN5rjqRK3AFD8AlSpkE+vSp7eARVRF+8ZE6fvMTtt5c/Kl+vH2NceMqkJ2Iw8NFTE7haMYvAxcZeSpgmNtUbj8/lVTHZY6eM7CqFuNoD3K10FSB0rMUngqxbwD3II3qa+gAIajx7iDPTBNiwx3BipGxBOzGaktOANqrtBNBFuw5JUT3bYGlqma6tzY8CpbaqUOr4VDhlAFHKKczIvtKuKwyj7tbYXDkgxUuN0keGiGUWPBNDCPJg5G4IGrhm8qyjmv0rym1D5E/k+B+s50jIWBGwrnmbY43brMeJ29qHXsS0GJj08qksS0QKlyScj1+jnjxy7vIy9nbpS2zKqGWhtSzKiNlPI61bxeNuXf3VsKS8rwSYJ2lido86B2sYoXSFCMCAWEkkbSNPz6065Xl4CgpsY+8eT51DO09j3k5yYBz3LgFS0zi5cG8nb0/UUCt4QhtLcEGNt+D+LoRW2e5k/2m4g3KtAJPoKju5yWSGjVO8dauxdP2W2edmyXMJWVWyhL+JvCAdxpgkkkfAfI0Kx2ZNfvHVugJ0jeInaR51p9q7xwOgFSfY9yy80HCMX9mRtnt/DAjbaqkRtVq2GiK2OE61qYvqYf7JArEWIqS1lZYTUmY7EVLYv7DejbNxJNbPLGFZFkjamXNrYWzaBaEABO8EkKIHzP0oMhe86Wl3kgAfr8pplzXBl9NuOoApGZ7VFfT200QdmcVa7w92ToKwymdiPusPKfF8ql7W2WVbbme7JIHlPQ/KaAZzbfB4m1pIgcgbBvMHz2/Kul4jD28bhQCdmAII5U8gihSeLIpPwbfODgmcmu2ZM1ZsCBvRDF5b3TFGPiXY/oR6GqGJBANepGWOXcQShNaJL0aDA3oWyNsSIgg+XHrRbJ4fmj2IyhWAMwKnnj+A1IFtcDIFlR4Z221E76mG29R4a7bvOVuTqWGUqYT2ZfLpt9a8zFGgQVCoQBtAWTsYAk7wZqC5h3R9SSySCzqdUxyPDwOsGouNN7OoLnE2y4DppAMLC+EGN1LECYAMHmI2qhgsQzPKtMQwlllfPeRxxtUeJJa14TsXLEnncRH82449ajwaNpKXFBWSIY6NLCI0k+ZMQAdxWUq0FQzhFQOYDAruqgAMeQfPvA3H+9D+0Ng3A4HRj/AFqPC3zakNcXnT94k7R4jp6+sVPiMxtvsrS3GylVj2JkexAo8Fp0zGC+zLeNgelUM2H7xp86ujDC2xcNuaFY1izGKqUktGyi3sr935cVj4dfOt1U+VaOD1rVQDsxHlTHSvLbQlbYIDSanVJFHzVWcoMFL1poym4O6oA9oTNbWsbClQaCMqGTg6TYTfH7msoILte0AHNjDgsCURniQRsKFI1xDqEe1NuRnXhP76UuXSGfTHWK6Wg4qy7hsNvbufxlfqa6fhE02BPMUpLl0fZl8mBPw3/SnZl/d/CpuoKML0cXziwTibpmPG351Qu4RveifaS0Uu3WI++xIoMmKYdasjyUE/ollXJl/LrkXIIo9bTYmeOlLWAuy4miF+5vsaRkVuyjDkcYtI8xGYQTA3O1RrddVmdvKqlww4J33olcYEfCuWjZvl2sq3bocSajtYZyQqglmMADkn0qOxExvM7eftXSOzWT/Z1DsJvMPfu1P4R/N5miyZFFCsOJt6NciyYYRNVwg3iN430T+BT5+ZrMJmSd8xYSeJ8qh7U5l3Sc+I7D+tKf2zw6lO/vScHdLnIfl7Y8Ik/b/FhsQungCj/7O87kG2fwn6Hj9aQGLXbksaYMguraurHB2Px4+tNzrkhGKXGR0Htbkv2i3rtD98o8P8w50H9P965Q+KfgztsQeZHIPrXZcPifCIpK7W5Mty731vZm2uL01Rs49xz6ik4Mi/WQ/NCVXEXMtxRBG0b0wZjmgQL69BS5iXNrZh8qr4fEanLNO3E1apOCI65OhkdyVVjp0M4B5Nz/AMFXc+3vV1OzaDWAl5i876lQRMwVkb1WyBwz2WLEAEgr6wYM/I+tNf2nDrci5ctA+TSD85kVBmyXLRbhxKrYp4zCshKsrKF/C9pCQAuomZ+ooRicUCAUJkf5eu/nNNXajGIxCK07GTq1wp2gN8+dxS4j2lBArsS5bMzY1GvspZfeuGWbSREbos/OJqvaxYF0mKM2lXcHg1vl+DtMrEiTToStsHLhUYqgVmF8mDuBQ93PSm/G5cptLPFVkwVp10jmmuuQrfHQsriGqC9dYmruZYI2mg/CqiETNFSQptvyb3CUAHnV7WABVdCGYE70UMXF7sLBPBpbGxXlh3sdgrZt3WNq3dualCi4oYDboDtz+VMWdYW1ftNY0IjQDKooMiSp2iB+hpc7MYV7SvM7kAH2/wCRV/tDe02mu6itxh3YgxJ38XwBNSzlL1KTKoKPp2zmFy2VJB5BIPuDB3rypirdFJHtWVcebTDmAzVrVvQu9DBdfvNcGZmtcvu7yd4q79pa4fAtBfyejLhVRQ49lsXcuupZYAB3+EU+uPBHpXP+yF0qQHEEzT7du+CldXFRar4F4Zck9Vs532xwgZX23G/9/Kki3YUrPWn7O8WqMyv+IH6f80pYMqqMeTJimYZ/jQnLH8jNbFhdM8N0ol2c7PPiGLPKoODxP+1ALNzU8c710xL923hw3hiOBzTU17gJP2AmP7LqN1fYUFu2NJAHQ7miD5i1yVX41awmHtqkNuDufM+lZxUlaNtqW3tl/JMitWiL7DU5EoOi/wA0edFL2N0g1UfFTvxtsOg8ooJn+PKqAPvMYHp6150m8k6PQjFY4grOScTdmfCuw9T1NVnywoQCRDdSaJ4HDKkeIExxUOKLOwG25gAiRuY/3qrwqXgm5V3PyCLWE0NLMPaRtRSzl6sZS6p2/hcQfKACfjxTInYvDsq6tZbqxJBY+w4FZmvY2wbf7rwOODJ5FLeaN1Zn+PKrL/ZzHk21Dc8T5x1qbNEiTOxFJ2EzoJeCugR5CNoICMTy5XodUHbzPpTRicZCec9KRNOMivBLnGmLlrKjcuamIKjgGsxeXqSVAANb3sTpE8SaiXERvMk1dCetkeTHT0S5aNDLbG7Tt8Nz9BV9XBuXGjn28qqZHD3geqgyfp+tT5tl1xNVx1XRq5UjYMTHrMmpcy7qH42+ILzVd2PFB7tggCDPnRLG3NVswdxQXBux8I3LGAPU07HHjE6clOW0H8BhtQ2MxUlg6CV6mprGDuWrZAUyu7EDYDmSeBt51tlZlmNwb+u1C5cU2A9ukb40sbcUKy0Nq3ozexClHX5UNwF02QGdZFb6tg8aIu1KSqtS8iE8Cm/MMXZv2yBsaBYNQvPtTPV14BxdPznTeiNMPpUR949KJ5NhXa8s7RVixhB94NuOlOOUZSQA7DxN9BQzyVHk/I6eOKlxh4LNjDeDceEcDzPma59mWai7fYfgUwvlA2n410PO302mAMGCB7kc1yfDYG6bnhQkTE9KDpY3c5C+ol4ig0MWo2Cisqq+DcGIrKaZZCuTOknbfpXmBRlmNjRdrw1cmK1tYJYM/eMxWK3oNpLZtg77i/Zk/iA+ddEwuJBWDXPf+nG4hYGCkfSnDJ0LqGNB1mOcGkzsE4ztoUO3WHi5aY/dYP8AmKWMwYQAuwrrnafLFvYYqRuviU9Qw/qNq5NmOCa2N+DxW4GuNCeog+TkaZUIcHkjpRx8ycGHaF6qdqt9lzeW0i2Qhd5MjQGTflnKkgccEc0y4bLMSUPe93d32UhYO8/eFvVPrPwrZ5UmdijNrSFHAMhfSrDf+zRXF5bpEg1Fm7dwsnCIhOxYopBJneRpKwOpkmZivMvx2oDTLAjUVMTbEkbkHxCY39aZDMnoXKLT2XsBhjcH3uOBWZrleoAiJXceuxkV7gLkH4xRDGXvA309+gHxqKacZ6PRjJTgc/fEhn22q/gUcMCq6m3K7TuBPHWpsqw1q499iNlcrtwY2n4kGiOGzNLdxQo3UNHnOk/71XJUiSLtl45riO4Rtu8IJiAdgYnnaoRml1l8awfMbb+0msOcarneadgoBJ9ug/Wos3xcqSPKail5qj0OKSuxO7pruJUgT+8WT5eMV0G7hwQYpUw+JS1b1kjWSfCN2ksCWj0AptwV8XFken1Eg+xEEehFHmtxT9hOGoPztivmmHiTPHTzoRevFefhRrtS6qDPoB7k/wBA1CHwjsoKgmqcCuCbJuol+RpDN2L8aM5HLR8uaPdrsOWwbxsQUPyYUK7IAi0oIggtI+NMmaoGwt0fyN9BNSTf5R8FWNHJgWB08k0w5BlVuzcW7eZZWSBqEAx1PzG/9KE5Yy6nMc+EE+oMwenT515mmPQ+Bdt5JkwduByTz+dUytuiXm1aQ14rOb2IHd2VQW5MREsZ++W335rXE5DfFotcWJ4ZTIk9Cenxrbs9iFCKQNgI9POIpiwOfjX3Zt7MPEXOwXjjn/ip+fdRSsS46ELB5ddUw/NXsfhW01dzJ2FwkqV8gTO3TfqPWqGKx+lTNHnVyXETFvdgd8EQscE15hMMCpk7ip8ViCVUxvV7s/hPtDBIPmY8hzTdpBxdaCHZfLP/ALrj/AD1/mp2sNCmq1rCxsdo4HkBxQrtDnIsoY3PAHrUkm5yHaSK2ZY4Pe0TsNvj1qa/ft2ABA3pHw2P8YYnrM+pohmWL1eLmKuj2xUSR9zbCl68pJPnWUBtXdhtWUVnUaYLCAHW5MDgVbs5iC+1QtdV11HjrVDC3l1HT50KTXcE5K+JticZcLm3bJHnXRuzbkWkB50j5xXPrTL3hPUiKe+zFwG0pHqPkSP0oepyyybZuDGoaQcvHwmua5xgb1xSVQsqEgkDyNdAv4gCZMADrS32U7UKMRcst9x3OkniPWg6X9gupriCOzGcKhY3AZMIoUbCNztM+ppxxOfWrOnUGOr7sRuOnJqjmWDs2r1wwAHIYdIkQTVnFX8OdMw2mIIiU2/Khz16g3p4v0yLOcSMRaJt+JdO4IgxHlXOLFt1J0LCSAziRImRJ9wOK6lcW2FOiIIPAA554oBnAt2MJ3YZdbQANpn8Tke0il4sj8I3LhUtt+CraxgQqHLyw8M/dbffS5+9zwK9zXNQiM68L93+a6fuKPPTu58tIHWlC8WNvTJIU6okwJ6gdKqXLzNGpmaAQJJMDyE8VbDFFtSInNxXFFrKMxNlo5VoDD9ffc0XFotfXupZjuoX8/QUu4e0XcKoLEmABySTAAp2xnZjEWMOxBnwjvNI2E82lbmN1kfiPoKfw5bYnnToJHMx3ZkiPIQdxt05pazDMdUgSS1b5dgmuWbb6TpE2yehZenvBWreIwy2T3aLqxLkKiRLSeNug9a87glOj0ebcLsXsQPCfMDT8ef1FWsmzw2RpJMDg6dRgydMSOCSQfUjyornnZk4TBA3Xm6bq7D7u4MgkiSYBPwpQNXvHSpkCy27iWs3zA3mmIUTpBMnflmPVjt6CABsKO5ViW7m3B42+RIpVNGcvdu6Xfbf86Ca1SGY5d1sdMkuyDvvJ+tF8VeJsXR/I/8ApNJPZ/GxdZZ6Aj4GD+lMeaZiVw14wPukA+p8IH1rzcsWsqXyXRalisTLRC2y4HrB4P4fn4jUOS5S18XLhfSEIkRIExyJ43j4VthJdXC8jSYnY+tV8kxz2L56a5DDoQTPFXSi1deSDG1yXLwNmQk2wQw3B6+R4MU1IqOpaBIHEf31pUfGa7obQEWAIHECjtnEKAd9j0nioJXZ6UaSKmbEi0gdYIJAJI4gEj8vrSqSGvhSfDTF2ssg27ek8uByZjSTv8qBdzpYQNRPz9qpxR/2RNm3Jnmc3NVxUtCTsAB1J2ArpHZXKlw1uNjcaDcYef8ACvoK5hhMyaxiNUQ1todSBsASrjzBG9dctuNIIO0TW9QpRS+zMNSspZ1iQgLcfrXPs2zHWGMc0W7VZvrui2vC/wCr/agCYZ7hYAcUGLH/ALMKc1VA9bJcQBvVrEP3aBTuau3FWzak/epdxeMDkTVX7Mn/AEX2S/8AVCOKyqJ09Kyj7Tf8iY0WcLCFT908Gh2AyK4z7EAT161dF6Bpnj9KiwmO1PUzct0M4xdFvF4ZVOgghvPz+NVsJnr4XVbCmAxOzhed+qN9I5owkXVKtyODSnm6MHIbkbT5xwa7p5KVxYGW4l/Gdp7tzjw/zE6mH+E6QF94J32IoPhnIbV8f6VmFwzXHW2ilnYwAOT/AH+ldl7E9kEWws20Lkks5UHfooJ6AVdCCrWkSzyb+WJWDzFr+lXPQr6g9N/75pgwuBRk06WX+IiVDfWN6u9pOzyLba9pi4XRSeIUEnYD0EfGltcU7gjUSgOmQDEjoT51F1MEnaZd0uXkuNbCXfhfCu/AnzjalbMIbEXSw4MfIf1mmnCYQKNRPHnSnffXeaPDPi9w29Kwx02hmZ00mS4fDoVKgczNLN62VYqeQY+tNOHsbzPHWoc17N3Xa29rxi6dO34WAnxHoIB39Kqwt3RNnpJDJ+yzJENrvyoNxnYKx3hV8MDyk6t6du2MWsKUHLuBPt4j/pA+NbdhMn7jD20me7U7+bMSxP1NDu37MbttJ2MkD30gH5zTeqlxxuKM/wDl41k6lN/P/EE8oym39gsAjSBpuR6zrmTwCOfQmtMltpiLxxJtrFvUqOVBcknxEOfEF6R6+la9qcUwVMJZ3bSoaPIiFT4xJ9Pej2W5eLNtbY4AA+X9SSfjTFBQxq/LJ55HkyyrwmKn7Q8l+091bkjZnBHRkXSJ8x4q4nibDIxR1KsOQwgivpHOLMlW8gR84P6Ut5zk1m8VN22rkDYsNwOon5UfHlFCXk4SaOFUyYHJLl0IlrfbxHoJ3NM1/s/h0cHul2MxvG3pO9HL+Mt4WyFRYYjn3pM415H458vBzoYQ4fEhJl1gx/EDOpR5tEED0PWpe0ObC4BaTfxCRx4uAPeaH58xN0kmSQDVT7dc/jJ6bwSB6MRqHzpXpxk1P4HyyONwXgkICXGCt4RCkjrp2Y+xIY/KpMWltYYAncGeojk+tVLY5FOf7PuzQxaXGdiAIVRpkayJ1esbbetPUFJiHPjFm+XYAuinUpkSjAyrj0PmOCDuOvSvczttZsl54B4G4jk77HrzUTYDEZfimssj3LbEMVQTJG63rYnnkHzBIppzPLL1/B3mWxdAKEKGtHWZEbIN+tefkxVPt2i3Hn5Q7vJzu9eu6Euu+tX1C20eGRyCB91h1H6b0Jv3mnV8xsJ+X505Wf2e4l7dtFuaVOosjBgFvIIKkDg6TsedjS5n+Q3sIwS6B4gSpBJB0mCDt94GPga9BQ4rSIfUUtWS45PtFtsQv/1VA79f4hsq4lfQ7K46GDw2z0c6FvAWXnxNbQD1bTXOstxjWnR18og7qwIhkYdVYEgj1q9meID6VWQiDSin8K9B6n16xSs2J5En8DsU+LZbwNrWwYt1n3pkEI+3WljL12EHiiuKvHwkV3CUY7RjmpM2zKyj3Rq+6dopM7Q5eLV2F+6dxTHicTW97L/tMQrO4HCqWPyFLTo2uQCwqW9A26VlethXUle7cRtBUg/KsrgrNMZcaCQINQ5UTqH1ojZwKkatZmtBhiNhtPJrpOPhGKM005BjBXRPNRdpMv1W+8Ubjn2of9l7qHDT1NNuQYzvFSBMkAe8iKkl+KamvdjZ3JUyh+zHJLhxBvspCIraZBGpmEbTyAJ+ddrymxotqvkN/c0OyrDCXPRdh7mii2yRKxIPWdwRx/z9Oa9fJpcUefjuT5sGdo0tXLNxSfEnjjaTp2MA78E1Dg8sTE4FFHhnYbAkFW5HnsD86uZwgFi87IA3dsOdjttPn0+NedhX/wCzT0Zx7eI/1qJr8v8A4ejHGl07yrypJf8AAL2o7Ig4bTZbu2QyW5LDhlJjrPwMUrYHsibl4uy7aGRBB2JkG43QKgaR/EYA60+dtLw7pbf8ZJMGDotjUd+m+mr/AGasMmFtBpDFQzAmSC3iifSY+FWwXp4van/RDJuc7vwcRzrCXbJa0ylSCeeGWdmHmCKvdgMcVZ7TH724946V0/tlki4iyykeIAtbP8LgfkeDXIuyTqcZZJ8Jkj0JKkAHy3isjBKnEGcpT8+Udvy62FtwPKk/tbeVcarECEFsttzB1H4xA+VO9oQsVzvtdh2uY57a7ligH+Rad00YyyPn8A5ZZIRXp3f0G+x1h7zPirv4mOkR16n2HA9qbXXiostwgtW0trwige8DmpbnIqebTk+KpDIRpEeLw+pT/e9Acws+Ffkfl/tTQ42qnjsIGAPG4n51uOdaYGXHy2jnWb2GhmXorHfidJ2pJzLF3HKi50EbV0z9oIW1h9ttRC/Pc/QVyzF2iwBWSZ60nNktlPTYuMb9wdj8MY1CSOJoYRXV8qwNv7EQwB2+tBcP2NtXkVw1y2TsR4SsiQTBE7xxPWjxxbVAZZpOxNyvBPduJbtqWdyAAPiT7Dfn0rv3YvIhhLS2ZDNuzN01tzHpAA+FC+xnZi1hFOnxXGG9xgJj+EeQpuy5d/YU3jSJ3PlJJEef5c1y3qtmLqbqREmNyk+tTZHjxfsrcGzfddY4YfeEdPP4itcwht9RQggzx9SDsY5G/I2mg+Dv/Z8ebZP7vEAMD07yOR7kEfEVJLtly+dHpYo+rjcK2tr+1/YXw1zTibts8OFuL7xDfp8qEdt+zFvF2WkQw8Sn+F4ifUHYEe1WM5BGMtEEglQJHT7yyPXxfSrWXYe4r3Ec6lIJkkkzIg71Y1SUr9jzY7uPwz5ptrsJ6E1et4Zn3A2rXNsKy37ygHa7dHwFxgPoKu4TEFE08E1qycIuhyg5PZBatmD4oireWZhyrn2qF8QAI61bw4XSCLfzqOeabvkUxxR9jfG4bUJWtuy/au5l913Cq2oaSG9DIgyIr23egtIgdKXcdJvb8UKdguNDVje3DXHZzaWWM1lAPD/DWV3Nhen9lnDLufJdoqxG4JqHIkV3CaoLcmmnFZIiWyA0sepoZQb8BLIq2KmLuAqdv+KN9mLge5atjbxDjyXxH6A1vluUIrkOZUj86YuwfZsW8U76gyKhjzBZhH0BrFiU2r+TMk6tIf8ALrUIxP4jNW7XDewNeL9341ta8/b9RVcnbsmjGlQP7SJrwt8eaEj5T+lD/wBnrn7JB/8AyP8AKYo5fSVdD5ED2Iilzsxe7rBz1DOPiGNZHEpd/v4G/wCS44nhrTd3/BDnv/cYnuw0iRaKjfYfvHYmZXYR8KPZQ1zUQzSoE7779Iaff6UH7L4Wbr3j6gHzZoLH8qZy4G1UZppLgvZE8En3J3ZBm10JbLnYLLH2AJP5V84WMSRcDrsdQYehnUP0rtP7T8y7rA3Bwbn7sexB1fSa4hhNzJ/vrS4+Eal3Nn0ng8QLlq3cHDqrD/yAP60CGXs2aPcK+EKCCepKKu3/AO1WOzd//ssLPPdW/wDQKM9ye919NMfl/SkZFtfyUYp8U/tUWVFRkeKp4gVEnNEKJmG1RsPD8KlfitANvnWHHN/2rYmRZtLzDMR77L/7Uv5Nkmq1DnSTxVntpje9x5Cb92Ftj3ElvkWj4VQbG3138unSgfBvuHx5pdoNzW1dwh7vXIPA86ZuxOIus7WbsHwG4nmCCoKj0M/SlA5qbl7vGE6eAatdnu0NxcdaukSmrQw8leFMe2x+FbGVS0dPDeLlL3OvYLgjqOP6EUcwNvwz1NDsFgjqOqI3I5k7+flRdTB96oyST0iHFCts0a0DyAeokT7ilrtxhNVu3dX71puf4ZI3/wAwWml1qjnGF72zcUclT8xuB7SKCCi5LktD+c4d0HTAGYZn3t7DMhEMLZO24JbcU1n+/jXOckYm9ZB6MI9BqmPnNdGQT8T+X9mqOqxRxtKJN005TTkz527d32tY/FIOl1iPZ4f/ANqF2GUiWMtTX+1jLozG4/S4lt/iB3f/AKfWk6xhGJ6g1HLivBXUpqi3hsOGljwKNYW9b0c7il/HXTaXQDJNZcICrpMyJNL4OSbGRahUQ8uJVgQ3wNL9wPeuhLa6mJhQBJPsKlwdprrJbTd3IUD1Jj5U84jEYfKQLdhQ+JZQbl5xOkHoo/CDzHlEzO2Y8T9hkmi1lXYZxaQPpDRuJJgzwYBFZSxf7QYl2Ld/c38rhA9gBsKyqfRYrnj+wPkWHbvkOkgeZFO95+hofat6iO7fYciOKPWMsN+0bikak2I/iip1K3SC4Uu4EYa5tPvTh2CbUb5/wL/qP9KVrmFIXUPiPKnbsHhdOHLn8bk/BYUfUNTYeBU9uxm/D8f0NeWv6j9a2UeH41HbPPzogTMQdp6j8utc/wANj2dnw9tCxN64dthGrmfKZmnzGGFP97UA7MYAW7t1jBL8HruSTt06UD6h45KK9w1gjkhJyfgLZPY02dJ5BM+9WnO01KBvI6j61BiFOho5gx8qJ22AkkqOLftVz3v8X3Exbw/1uMBJ+AMfOlW2sgAcdf1poxHZfvMTd7xjrJLMZ21MZ29OKuYPsgltpY6h5bx8aGXURg6Y2GCU1yQ6dksxa9hbTMgUqSm06SFiGWekflTp/D7f1oFaWLaDiNqO4fdV/vypj2KJHbatLNe3KxKE4lbitU4PyrZuK1tVxxwXtCxw78SwYySd5ncn41Lg7z3rcgDij/avJUfH4hHcCR3ir1IYTt8dVJ+WM9tmSDAJiannCkVY53IG3kCEjrO9X8lIa9aRfxOin4sBV7NchDItxGlm5XyNVeyOEYZjhUYR+8BP/iC36Vyq6vZs1NQutbO9233j5f0q042qqBx6/mKtrxVLJDdTIrUj5/3zWllqlI+tYcc+wGCZMwKhTpV2gwYAIJXf4in9dhNCb6nUeZmihbYe00jDOUm+Xz7lGeSko0kqVaOT/tkwTNdw7qYOh1/yspH+o0g/adCbneut/tPwJuJhyDEG4D7EKf0ri+bKA5WiluVAxdRsp3W1tJNHezhVmNto8Q2PqOlLNwxV3A3WUqyg+Eg06FIS7Y4/s5y6MwZG/ArkH5KD8noR2lx3e4u634WMAeQXwqP8oFNvYp5zEnztD63LX6EUh55b0XrgH4bjj5MaNJILk+DX2RriNOx6f2KyvInfzrKMXQVt5hiLRMhYbmAPzmm3IM/ZLAVAJkyTWVlec5NK0WKNy4skxl8m8pHDxIGwmuo4PDC1bVBwoA+XP1msrKPC27bF5VSRbsDw1AdjNe1lUCSvmKHSfT/kVUyYa2LHaBsPPzrKykTxxeRSYyMmotBYfkaj4NZWU4Wc0x14DHYkDlW3+S1aS9qBFZWV5/Ufsej067RvtJqt2yPIH6UWwJ2ivKyvQXg8+XkluViVlZXMwmNRW+a9rK445F+2BCmPsXBtNnn1Rm/+QqTC5ZKa7kTpB28yKysrYwUns5zcU6A+GjVBJ55o9lOEH/UMIw5Hef8A8nrKyvPyR49Uq+z0Y5JPpafwdJtncj4ira81lZXoM84jfY1IlyNjWVlYce3tPJAn23qNzt6msrK44Uf2lbWLP+P/ANT/AErjWd4QMZFZWUieplMEnjBaWbaEM8mOlTXs3B+6oAr2sokr2xblx8Db+zDFzi9Z57o/S7aA/KgXamzGLxCNyXYyOurxA/IivayqV5X8AL9GA0xRUafKvKysrr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916" name="AutoShape 4" descr="data:image/jpeg;base64,/9j/4AAQSkZJRgABAQAAAQABAAD/2wCEAAkGBxQTEhQUExQWFhUXGRgYGBgXFBcXFxcXFxcYFxgUFxUcHCggGBwlHBgUITEhJSkrLi4uFx8zODMsNygtLi0BCgoKDg0OGxAQGzAmICQsLCw0LCwsLCwsLCwsLCwsLCwsLCwsLCwsLCwsLCwsLCwsLCwsLCwsLCwsLCwsLCwsLP/AABEIALcBEwMBIgACEQEDEQH/xAAcAAACAgMBAQAAAAAAAAAAAAAFBgMEAAIHAQj/xABBEAACAQIFAQYDBQYFBAEFAAABAhEAAwQFEiExQQYTIlFhcYGRoRQyQrHBByNSYtHwcpKy4fEVJILC0jNDU6Kz/8QAGQEAAwEBAQAAAAAAAAAAAAAAAgMEAQAF/8QAKhEAAgICAQMEAgIDAQEAAAAAAAECEQMhEgQiMRNBUWEjMnHBFEKhgQX/2gAMAwEAAhEDEQA/AOQCwZHlV64Qogc0X7O5Sb1z+Uc0QzvsnpOu1uOorNtWBhla2D+zmSIzMb8odirGYE7aWWNwdjOxG3M0fyPAm3dZmtK0CUYgHaDJU9enwn475OzlQlxCBAVQd1aNlHodzHwqpi8YNLd27AKoIB4/8W5DTx8aiyZZPQ6qBuLy233+prhe4SxbVMMTxA6AbAe3lFe4/Imt2zdEsFfS2x5kjYec7Rv51bwmYarehvG0sVbbwCfukQZE7Qa0xOZ3G7gMdkGuBILFiYny9fRRWOUvky6A2BwQuNMbmY2225+Vb5jlrswVAdvKmjFZz4BcDaZMQpAkjkERJ8/Wans4tSNQietUdPP1dtUbK0qEO7g3tiGFQ4O+uoKdpNMmd4k3GJA2A5pew2F1uAo35pjSs6wlmWRKE1qd+asZHeXu1RrSFlk94AocDmDKkNvtvU2OYgBT5RV7KMlshe9Lu4nSENvQHY7FQdc+e8UGT9TFVk2IziV8AEiJCxvPJJG3SqV9FLBhcK6gWOs7SYHpvzBq9fS3bLKnd2QSwm53b3fCY8JI2XbaaDYka99OvTIBBIBB6HaSRvxzUccaia+52ei8FcyxKjxz5kDafiwo9l2e651HYDYkAkaokSeBsfPmfOldLHhYaWZgIMDbqwgck6gBPtV3AKAwQGJ3gEagYmTOwA8zxvRSgmgUe5zcDWwqrqcnxXGHjbyMgAfTeheJy820DHrTdhL5trBuC5PJiQfXcflUWPsC4sGq8UOw1N2I+LtkANBihl55NdOsYNO70sBSTnWCFu4QOKZVGPZUy+yCJNEMRgQ8EGqtpgEqXD4kk7VjOXgsWMp0jWaix1jUkisuZs0aK1bGjSVFFB1oxg2xbJNXMM3Q0PNwg7Vfw48M0cXbBaLtrLR948VWxNuXCqKmS60c7Vvl19VfU9MdVoHYw4VoQA+VLGcCXNMP2xH+6RQHPLMNIoJIIELbE17tNalTXuJw7KJPWubXg5X5Pb9oHda8wuELMPKq6MaL5ff2NLjV7Ce/AQFnTsOlZQ/7SayqKgL5M6xkuWixbCjnr71dKVJFBO0edCwsD7xoHUUNx43JqMQdmuOt27pQBZYEGRI8xMEHn12oA96S11IXwltKncQYMTPkTO/nQ+3Zu4m8FUarjnbcAfM8CnG92bFq1M6roBknYb/h0zA8hXm5GrsvydKopU9isyttcjws3Q9VOmG3HiJkyT51Ib7OYYCf4iRIO/A3n4xxUd2w9tl1qQRJUHqfxEnoN+B71ljHsoMdyOsdyhYg9JZG/OuojlGtMu5UNQKMJUwZAmY6knj515mULAtH/FvsD/f5VXy4N3mptYBO+oAAHrxAFMXam1hxa+0KvihUifCWiAWQQZ53P1royqVHXoWruIhNPnU3Z8i1cLETI2obiLgK1Lh7/h9qqTogTcWXe0LloPG9SW87JAVgABspUxoGy+GTttufM0Ku5jqWG6VVt45QwJAYAzBmD7xQyjyLb0Gnw3eObjaiWMtOw3O5G28/KiOHwDTpWWUyN7kAT0CnkzBBEcUBxWZNecsJAJ+PufWm3Lb8WVbYuF2HEtwoY9ZNTzTitlGDEpuilcy57IOhtTqNwpYPM8x1Pt5VRwhUMzfjJ1bzzPBO5nn5U9YRNSjUZ5JjQVBPltIrnna1WXGMwBKtpIMGCQIO/nt9azFuVB9RhjFWggx1zFxFK76TqltpIU6YJ9CRVnAvqpWv3+OlFMuzHSu4qyLd7JWlQZxdwgUs9ox91qNnMEZfFtQzNXS7pQGJ4PSelFJqgaALRp5qzhioHNTZZlq3Adc7kBekQTOo9Afu/Wjz5XhrbXu8tTqLsDbKlEUk6VUgwNII8QNLnlijYQc3SFHFKJkGtMHa1GmizlOB7pJN5rjqRK3AFD8AlSpkE+vSp7eARVRF+8ZE6fvMTtt5c/Kl+vH2NceMqkJ2Iw8NFTE7haMYvAxcZeSpgmNtUbj8/lVTHZY6eM7CqFuNoD3K10FSB0rMUngqxbwD3II3qa+gAIajx7iDPTBNiwx3BipGxBOzGaktOANqrtBNBFuw5JUT3bYGlqma6tzY8CpbaqUOr4VDhlAFHKKczIvtKuKwyj7tbYXDkgxUuN0keGiGUWPBNDCPJg5G4IGrhm8qyjmv0rym1D5E/k+B+s50jIWBGwrnmbY43brMeJ29qHXsS0GJj08qksS0QKlyScj1+jnjxy7vIy9nbpS2zKqGWhtSzKiNlPI61bxeNuXf3VsKS8rwSYJ2lido86B2sYoXSFCMCAWEkkbSNPz6065Xl4CgpsY+8eT51DO09j3k5yYBz3LgFS0zi5cG8nb0/UUCt4QhtLcEGNt+D+LoRW2e5k/2m4g3KtAJPoKju5yWSGjVO8dauxdP2W2edmyXMJWVWyhL+JvCAdxpgkkkfAfI0Kx2ZNfvHVugJ0jeInaR51p9q7xwOgFSfY9yy80HCMX9mRtnt/DAjbaqkRtVq2GiK2OE61qYvqYf7JArEWIqS1lZYTUmY7EVLYv7DejbNxJNbPLGFZFkjamXNrYWzaBaEABO8EkKIHzP0oMhe86Wl3kgAfr8pplzXBl9NuOoApGZ7VFfT200QdmcVa7w92ToKwymdiPusPKfF8ql7W2WVbbme7JIHlPQ/KaAZzbfB4m1pIgcgbBvMHz2/Kul4jD28bhQCdmAII5U8gihSeLIpPwbfODgmcmu2ZM1ZsCBvRDF5b3TFGPiXY/oR6GqGJBANepGWOXcQShNaJL0aDA3oWyNsSIgg+XHrRbJ4fmj2IyhWAMwKnnj+A1IFtcDIFlR4Z221E76mG29R4a7bvOVuTqWGUqYT2ZfLpt9a8zFGgQVCoQBtAWTsYAk7wZqC5h3R9SSySCzqdUxyPDwOsGouNN7OoLnE2y4DppAMLC+EGN1LECYAMHmI2qhgsQzPKtMQwlllfPeRxxtUeJJa14TsXLEnncRH82449ajwaNpKXFBWSIY6NLCI0k+ZMQAdxWUq0FQzhFQOYDAruqgAMeQfPvA3H+9D+0Ng3A4HRj/AFqPC3zakNcXnT94k7R4jp6+sVPiMxtvsrS3GylVj2JkexAo8Fp0zGC+zLeNgelUM2H7xp86ujDC2xcNuaFY1izGKqUktGyi3sr935cVj4dfOt1U+VaOD1rVQDsxHlTHSvLbQlbYIDSanVJFHzVWcoMFL1poym4O6oA9oTNbWsbClQaCMqGTg6TYTfH7msoILte0AHNjDgsCURniQRsKFI1xDqEe1NuRnXhP76UuXSGfTHWK6Wg4qy7hsNvbufxlfqa6fhE02BPMUpLl0fZl8mBPw3/SnZl/d/CpuoKML0cXziwTibpmPG351Qu4RveifaS0Uu3WI++xIoMmKYdasjyUE/ollXJl/LrkXIIo9bTYmeOlLWAuy4miF+5vsaRkVuyjDkcYtI8xGYQTA3O1RrddVmdvKqlww4J33olcYEfCuWjZvl2sq3bocSajtYZyQqglmMADkn0qOxExvM7eftXSOzWT/Z1DsJvMPfu1P4R/N5miyZFFCsOJt6NciyYYRNVwg3iN430T+BT5+ZrMJmSd8xYSeJ8qh7U5l3Sc+I7D+tKf2zw6lO/vScHdLnIfl7Y8Ik/b/FhsQungCj/7O87kG2fwn6Hj9aQGLXbksaYMguraurHB2Px4+tNzrkhGKXGR0Htbkv2i3rtD98o8P8w50H9P965Q+KfgztsQeZHIPrXZcPifCIpK7W5Mty731vZm2uL01Rs49xz6ik4Mi/WQ/NCVXEXMtxRBG0b0wZjmgQL69BS5iXNrZh8qr4fEanLNO3E1apOCI65OhkdyVVjp0M4B5Nz/AMFXc+3vV1OzaDWAl5i876lQRMwVkb1WyBwz2WLEAEgr6wYM/I+tNf2nDrci5ctA+TSD85kVBmyXLRbhxKrYp4zCshKsrKF/C9pCQAuomZ+ooRicUCAUJkf5eu/nNNXajGIxCK07GTq1wp2gN8+dxS4j2lBArsS5bMzY1GvspZfeuGWbSREbos/OJqvaxYF0mKM2lXcHg1vl+DtMrEiTToStsHLhUYqgVmF8mDuBQ93PSm/G5cptLPFVkwVp10jmmuuQrfHQsriGqC9dYmruZYI2mg/CqiETNFSQptvyb3CUAHnV7WABVdCGYE70UMXF7sLBPBpbGxXlh3sdgrZt3WNq3dualCi4oYDboDtz+VMWdYW1ftNY0IjQDKooMiSp2iB+hpc7MYV7SvM7kAH2/wCRV/tDe02mu6itxh3YgxJ38XwBNSzlL1KTKoKPp2zmFy2VJB5BIPuDB3rypirdFJHtWVcebTDmAzVrVvQu9DBdfvNcGZmtcvu7yd4q79pa4fAtBfyejLhVRQ49lsXcuupZYAB3+EU+uPBHpXP+yF0qQHEEzT7du+CldXFRar4F4Zck9Vs532xwgZX23G/9/Kki3YUrPWn7O8WqMyv+IH6f80pYMqqMeTJimYZ/jQnLH8jNbFhdM8N0ol2c7PPiGLPKoODxP+1ALNzU8c710xL923hw3hiOBzTU17gJP2AmP7LqN1fYUFu2NJAHQ7miD5i1yVX41awmHtqkNuDufM+lZxUlaNtqW3tl/JMitWiL7DU5EoOi/wA0edFL2N0g1UfFTvxtsOg8ooJn+PKqAPvMYHp6150m8k6PQjFY4grOScTdmfCuw9T1NVnywoQCRDdSaJ4HDKkeIExxUOKLOwG25gAiRuY/3qrwqXgm5V3PyCLWE0NLMPaRtRSzl6sZS6p2/hcQfKACfjxTInYvDsq6tZbqxJBY+w4FZmvY2wbf7rwOODJ5FLeaN1Zn+PKrL/ZzHk21Dc8T5x1qbNEiTOxFJ2EzoJeCugR5CNoICMTy5XodUHbzPpTRicZCec9KRNOMivBLnGmLlrKjcuamIKjgGsxeXqSVAANb3sTpE8SaiXERvMk1dCetkeTHT0S5aNDLbG7Tt8Nz9BV9XBuXGjn28qqZHD3geqgyfp+tT5tl1xNVx1XRq5UjYMTHrMmpcy7qH42+ILzVd2PFB7tggCDPnRLG3NVswdxQXBux8I3LGAPU07HHjE6clOW0H8BhtQ2MxUlg6CV6mprGDuWrZAUyu7EDYDmSeBt51tlZlmNwb+u1C5cU2A9ukb40sbcUKy0Nq3ozexClHX5UNwF02QGdZFb6tg8aIu1KSqtS8iE8Cm/MMXZv2yBsaBYNQvPtTPV14BxdPznTeiNMPpUR949KJ5NhXa8s7RVixhB94NuOlOOUZSQA7DxN9BQzyVHk/I6eOKlxh4LNjDeDceEcDzPma59mWai7fYfgUwvlA2n410PO302mAMGCB7kc1yfDYG6bnhQkTE9KDpY3c5C+ol4ig0MWo2Cisqq+DcGIrKaZZCuTOknbfpXmBRlmNjRdrw1cmK1tYJYM/eMxWK3oNpLZtg77i/Zk/iA+ddEwuJBWDXPf+nG4hYGCkfSnDJ0LqGNB1mOcGkzsE4ztoUO3WHi5aY/dYP8AmKWMwYQAuwrrnafLFvYYqRuviU9Qw/qNq5NmOCa2N+DxW4GuNCeog+TkaZUIcHkjpRx8ycGHaF6qdqt9lzeW0i2Qhd5MjQGTflnKkgccEc0y4bLMSUPe93d32UhYO8/eFvVPrPwrZ5UmdijNrSFHAMhfSrDf+zRXF5bpEg1Fm7dwsnCIhOxYopBJneRpKwOpkmZivMvx2oDTLAjUVMTbEkbkHxCY39aZDMnoXKLT2XsBhjcH3uOBWZrleoAiJXceuxkV7gLkH4xRDGXvA309+gHxqKacZ6PRjJTgc/fEhn22q/gUcMCq6m3K7TuBPHWpsqw1q499iNlcrtwY2n4kGiOGzNLdxQo3UNHnOk/71XJUiSLtl45riO4Rtu8IJiAdgYnnaoRml1l8awfMbb+0msOcarneadgoBJ9ug/Wos3xcqSPKail5qj0OKSuxO7pruJUgT+8WT5eMV0G7hwQYpUw+JS1b1kjWSfCN2ksCWj0AptwV8XFken1Eg+xEEehFHmtxT9hOGoPztivmmHiTPHTzoRevFefhRrtS6qDPoB7k/wBA1CHwjsoKgmqcCuCbJuol+RpDN2L8aM5HLR8uaPdrsOWwbxsQUPyYUK7IAi0oIggtI+NMmaoGwt0fyN9BNSTf5R8FWNHJgWB08k0w5BlVuzcW7eZZWSBqEAx1PzG/9KE5Yy6nMc+EE+oMwenT515mmPQ+Bdt5JkwduByTz+dUytuiXm1aQ14rOb2IHd2VQW5MREsZ++W335rXE5DfFotcWJ4ZTIk9Cenxrbs9iFCKQNgI9POIpiwOfjX3Zt7MPEXOwXjjn/ip+fdRSsS46ELB5ddUw/NXsfhW01dzJ2FwkqV8gTO3TfqPWqGKx+lTNHnVyXETFvdgd8EQscE15hMMCpk7ip8ViCVUxvV7s/hPtDBIPmY8hzTdpBxdaCHZfLP/ALrj/AD1/mp2sNCmq1rCxsdo4HkBxQrtDnIsoY3PAHrUkm5yHaSK2ZY4Pe0TsNvj1qa/ft2ABA3pHw2P8YYnrM+pohmWL1eLmKuj2xUSR9zbCl68pJPnWUBtXdhtWUVnUaYLCAHW5MDgVbs5iC+1QtdV11HjrVDC3l1HT50KTXcE5K+JticZcLm3bJHnXRuzbkWkB50j5xXPrTL3hPUiKe+zFwG0pHqPkSP0oepyyybZuDGoaQcvHwmua5xgb1xSVQsqEgkDyNdAv4gCZMADrS32U7UKMRcst9x3OkniPWg6X9gupriCOzGcKhY3AZMIoUbCNztM+ppxxOfWrOnUGOr7sRuOnJqjmWDs2r1wwAHIYdIkQTVnFX8OdMw2mIIiU2/Khz16g3p4v0yLOcSMRaJt+JdO4IgxHlXOLFt1J0LCSAziRImRJ9wOK6lcW2FOiIIPAA554oBnAt2MJ3YZdbQANpn8Tke0il4sj8I3LhUtt+CraxgQqHLyw8M/dbffS5+9zwK9zXNQiM68L93+a6fuKPPTu58tIHWlC8WNvTJIU6okwJ6gdKqXLzNGpmaAQJJMDyE8VbDFFtSInNxXFFrKMxNlo5VoDD9ffc0XFotfXupZjuoX8/QUu4e0XcKoLEmABySTAAp2xnZjEWMOxBnwjvNI2E82lbmN1kfiPoKfw5bYnnToJHMx3ZkiPIQdxt05pazDMdUgSS1b5dgmuWbb6TpE2yehZenvBWreIwy2T3aLqxLkKiRLSeNug9a87glOj0ebcLsXsQPCfMDT8ef1FWsmzw2RpJMDg6dRgydMSOCSQfUjyornnZk4TBA3Xm6bq7D7u4MgkiSYBPwpQNXvHSpkCy27iWs3zA3mmIUTpBMnflmPVjt6CABsKO5ViW7m3B42+RIpVNGcvdu6Xfbf86Ca1SGY5d1sdMkuyDvvJ+tF8VeJsXR/I/8ApNJPZ/GxdZZ6Aj4GD+lMeaZiVw14wPukA+p8IH1rzcsWsqXyXRalisTLRC2y4HrB4P4fn4jUOS5S18XLhfSEIkRIExyJ43j4VthJdXC8jSYnY+tV8kxz2L56a5DDoQTPFXSi1deSDG1yXLwNmQk2wQw3B6+R4MU1IqOpaBIHEf31pUfGa7obQEWAIHECjtnEKAd9j0nioJXZ6UaSKmbEi0gdYIJAJI4gEj8vrSqSGvhSfDTF2ssg27ek8uByZjSTv8qBdzpYQNRPz9qpxR/2RNm3Jnmc3NVxUtCTsAB1J2ArpHZXKlw1uNjcaDcYef8ACvoK5hhMyaxiNUQ1todSBsASrjzBG9dctuNIIO0TW9QpRS+zMNSspZ1iQgLcfrXPs2zHWGMc0W7VZvrui2vC/wCr/agCYZ7hYAcUGLH/ALMKc1VA9bJcQBvVrEP3aBTuau3FWzak/epdxeMDkTVX7Mn/AEX2S/8AVCOKyqJ09Kyj7Tf8iY0WcLCFT908Gh2AyK4z7EAT161dF6Bpnj9KiwmO1PUzct0M4xdFvF4ZVOgghvPz+NVsJnr4XVbCmAxOzhed+qN9I5owkXVKtyODSnm6MHIbkbT5xwa7p5KVxYGW4l/Gdp7tzjw/zE6mH+E6QF94J32IoPhnIbV8f6VmFwzXHW2ilnYwAOT/AH+ldl7E9kEWws20Lkks5UHfooJ6AVdCCrWkSzyb+WJWDzFr+lXPQr6g9N/75pgwuBRk06WX+IiVDfWN6u9pOzyLba9pi4XRSeIUEnYD0EfGltcU7gjUSgOmQDEjoT51F1MEnaZd0uXkuNbCXfhfCu/AnzjalbMIbEXSw4MfIf1mmnCYQKNRPHnSnffXeaPDPi9w29Kwx02hmZ00mS4fDoVKgczNLN62VYqeQY+tNOHsbzPHWoc17N3Xa29rxi6dO34WAnxHoIB39Kqwt3RNnpJDJ+yzJENrvyoNxnYKx3hV8MDyk6t6du2MWsKUHLuBPt4j/pA+NbdhMn7jD20me7U7+bMSxP1NDu37MbttJ2MkD30gH5zTeqlxxuKM/wDl41k6lN/P/EE8oym39gsAjSBpuR6zrmTwCOfQmtMltpiLxxJtrFvUqOVBcknxEOfEF6R6+la9qcUwVMJZ3bSoaPIiFT4xJ9Pej2W5eLNtbY4AA+X9SSfjTFBQxq/LJ55HkyyrwmKn7Q8l+091bkjZnBHRkXSJ8x4q4nibDIxR1KsOQwgivpHOLMlW8gR84P6Ut5zk1m8VN22rkDYsNwOon5UfHlFCXk4SaOFUyYHJLl0IlrfbxHoJ3NM1/s/h0cHul2MxvG3pO9HL+Mt4WyFRYYjn3pM415H458vBzoYQ4fEhJl1gx/EDOpR5tEED0PWpe0ObC4BaTfxCRx4uAPeaH58xN0kmSQDVT7dc/jJ6bwSB6MRqHzpXpxk1P4HyyONwXgkICXGCt4RCkjrp2Y+xIY/KpMWltYYAncGeojk+tVLY5FOf7PuzQxaXGdiAIVRpkayJ1esbbetPUFJiHPjFm+XYAuinUpkSjAyrj0PmOCDuOvSvczttZsl54B4G4jk77HrzUTYDEZfimssj3LbEMVQTJG63rYnnkHzBIppzPLL1/B3mWxdAKEKGtHWZEbIN+tefkxVPt2i3Hn5Q7vJzu9eu6Euu+tX1C20eGRyCB91h1H6b0Jv3mnV8xsJ+X505Wf2e4l7dtFuaVOosjBgFvIIKkDg6TsedjS5n+Q3sIwS6B4gSpBJB0mCDt94GPga9BQ4rSIfUUtWS45PtFtsQv/1VA79f4hsq4lfQ7K46GDw2z0c6FvAWXnxNbQD1bTXOstxjWnR18og7qwIhkYdVYEgj1q9meID6VWQiDSin8K9B6n16xSs2J5En8DsU+LZbwNrWwYt1n3pkEI+3WljL12EHiiuKvHwkV3CUY7RjmpM2zKyj3Rq+6dopM7Q5eLV2F+6dxTHicTW97L/tMQrO4HCqWPyFLTo2uQCwqW9A26VlethXUle7cRtBUg/KsrgrNMZcaCQINQ5UTqH1ojZwKkatZmtBhiNhtPJrpOPhGKM005BjBXRPNRdpMv1W+8Ubjn2of9l7qHDT1NNuQYzvFSBMkAe8iKkl+KamvdjZ3JUyh+zHJLhxBvspCIraZBGpmEbTyAJ+ddrymxotqvkN/c0OyrDCXPRdh7mii2yRKxIPWdwRx/z9Oa9fJpcUefjuT5sGdo0tXLNxSfEnjjaTp2MA78E1Dg8sTE4FFHhnYbAkFW5HnsD86uZwgFi87IA3dsOdjttPn0+NedhX/wCzT0Zx7eI/1qJr8v8A4ejHGl07yrypJf8AAL2o7Ig4bTZbu2QyW5LDhlJjrPwMUrYHsibl4uy7aGRBB2JkG43QKgaR/EYA60+dtLw7pbf8ZJMGDotjUd+m+mr/AGasMmFtBpDFQzAmSC3iifSY+FWwXp4van/RDJuc7vwcRzrCXbJa0ylSCeeGWdmHmCKvdgMcVZ7TH724946V0/tlki4iyykeIAtbP8LgfkeDXIuyTqcZZJ8Jkj0JKkAHy3isjBKnEGcpT8+Udvy62FtwPKk/tbeVcarECEFsttzB1H4xA+VO9oQsVzvtdh2uY57a7ligH+Rad00YyyPn8A5ZZIRXp3f0G+x1h7zPirv4mOkR16n2HA9qbXXiostwgtW0trwige8DmpbnIqebTk+KpDIRpEeLw+pT/e9Acws+Ffkfl/tTQ42qnjsIGAPG4n51uOdaYGXHy2jnWb2GhmXorHfidJ2pJzLF3HKi50EbV0z9oIW1h9ttRC/Pc/QVyzF2iwBWSZ60nNktlPTYuMb9wdj8MY1CSOJoYRXV8qwNv7EQwB2+tBcP2NtXkVw1y2TsR4SsiQTBE7xxPWjxxbVAZZpOxNyvBPduJbtqWdyAAPiT7Dfn0rv3YvIhhLS2ZDNuzN01tzHpAA+FC+xnZi1hFOnxXGG9xgJj+EeQpuy5d/YU3jSJ3PlJJEef5c1y3qtmLqbqREmNyk+tTZHjxfsrcGzfddY4YfeEdPP4itcwht9RQggzx9SDsY5G/I2mg+Dv/Z8ebZP7vEAMD07yOR7kEfEVJLtly+dHpYo+rjcK2tr+1/YXw1zTibts8OFuL7xDfp8qEdt+zFvF2WkQw8Sn+F4ifUHYEe1WM5BGMtEEglQJHT7yyPXxfSrWXYe4r3Ec6lIJkkkzIg71Y1SUr9jzY7uPwz5ptrsJ6E1et4Zn3A2rXNsKy37ygHa7dHwFxgPoKu4TEFE08E1qycIuhyg5PZBatmD4oireWZhyrn2qF8QAI61bw4XSCLfzqOeabvkUxxR9jfG4bUJWtuy/au5l913Cq2oaSG9DIgyIr23egtIgdKXcdJvb8UKdguNDVje3DXHZzaWWM1lAPD/DWV3Nhen9lnDLufJdoqxG4JqHIkV3CaoLcmmnFZIiWyA0sepoZQb8BLIq2KmLuAqdv+KN9mLge5atjbxDjyXxH6A1vluUIrkOZUj86YuwfZsW8U76gyKhjzBZhH0BrFiU2r+TMk6tIf8ALrUIxP4jNW7XDewNeL9341ta8/b9RVcnbsmjGlQP7SJrwt8eaEj5T+lD/wBnrn7JB/8AyP8AKYo5fSVdD5ED2Iilzsxe7rBz1DOPiGNZHEpd/v4G/wCS44nhrTd3/BDnv/cYnuw0iRaKjfYfvHYmZXYR8KPZQ1zUQzSoE7779Iaff6UH7L4Wbr3j6gHzZoLH8qZy4G1UZppLgvZE8En3J3ZBm10JbLnYLLH2AJP5V84WMSRcDrsdQYehnUP0rtP7T8y7rA3Bwbn7sexB1fSa4hhNzJ/vrS4+Eal3Nn0ng8QLlq3cHDqrD/yAP60CGXs2aPcK+EKCCepKKu3/AO1WOzd//ssLPPdW/wDQKM9ye919NMfl/SkZFtfyUYp8U/tUWVFRkeKp4gVEnNEKJmG1RsPD8KlfitANvnWHHN/2rYmRZtLzDMR77L/7Uv5Nkmq1DnSTxVntpje9x5Cb92Ftj3ElvkWj4VQbG3138unSgfBvuHx5pdoNzW1dwh7vXIPA86ZuxOIus7WbsHwG4nmCCoKj0M/SlA5qbl7vGE6eAatdnu0NxcdaukSmrQw8leFMe2x+FbGVS0dPDeLlL3OvYLgjqOP6EUcwNvwz1NDsFgjqOqI3I5k7+flRdTB96oyST0iHFCts0a0DyAeokT7ilrtxhNVu3dX71puf4ZI3/wAwWml1qjnGF72zcUclT8xuB7SKCCi5LktD+c4d0HTAGYZn3t7DMhEMLZO24JbcU1n+/jXOckYm9ZB6MI9BqmPnNdGQT8T+X9mqOqxRxtKJN005TTkz527d32tY/FIOl1iPZ4f/ANqF2GUiWMtTX+1jLozG4/S4lt/iB3f/AKfWk6xhGJ6g1HLivBXUpqi3hsOGljwKNYW9b0c7il/HXTaXQDJNZcICrpMyJNL4OSbGRahUQ8uJVgQ3wNL9wPeuhLa6mJhQBJPsKlwdprrJbTd3IUD1Jj5U84jEYfKQLdhQ+JZQbl5xOkHoo/CDzHlEzO2Y8T9hkmi1lXYZxaQPpDRuJJgzwYBFZSxf7QYl2Ld/c38rhA9gBsKyqfRYrnj+wPkWHbvkOkgeZFO95+hofat6iO7fYciOKPWMsN+0bikak2I/iip1K3SC4Uu4EYa5tPvTh2CbUb5/wL/qP9KVrmFIXUPiPKnbsHhdOHLn8bk/BYUfUNTYeBU9uxm/D8f0NeWv6j9a2UeH41HbPPzogTMQdp6j8utc/wANj2dnw9tCxN64dthGrmfKZmnzGGFP97UA7MYAW7t1jBL8HruSTt06UD6h45KK9w1gjkhJyfgLZPY02dJ5BM+9WnO01KBvI6j61BiFOho5gx8qJ22AkkqOLftVz3v8X3Exbw/1uMBJ+AMfOlW2sgAcdf1poxHZfvMTd7xjrJLMZ21MZ29OKuYPsgltpY6h5bx8aGXURg6Y2GCU1yQ6dksxa9hbTMgUqSm06SFiGWekflTp/D7f1oFaWLaDiNqO4fdV/vypj2KJHbatLNe3KxKE4lbitU4PyrZuK1tVxxwXtCxw78SwYySd5ncn41Lg7z3rcgDij/avJUfH4hHcCR3ir1IYTt8dVJ+WM9tmSDAJiannCkVY53IG3kCEjrO9X8lIa9aRfxOin4sBV7NchDItxGlm5XyNVeyOEYZjhUYR+8BP/iC36Vyq6vZs1NQutbO9233j5f0q042qqBx6/mKtrxVLJDdTIrUj5/3zWllqlI+tYcc+wGCZMwKhTpV2gwYAIJXf4in9dhNCb6nUeZmihbYe00jDOUm+Xz7lGeSko0kqVaOT/tkwTNdw7qYOh1/yspH+o0g/adCbneut/tPwJuJhyDEG4D7EKf0ri+bKA5WiluVAxdRsp3W1tJNHezhVmNto8Q2PqOlLNwxV3A3WUqyg+Eg06FIS7Y4/s5y6MwZG/ArkH5KD8noR2lx3e4u634WMAeQXwqP8oFNvYp5zEnztD63LX6EUh55b0XrgH4bjj5MaNJILk+DX2RriNOx6f2KyvInfzrKMXQVt5hiLRMhYbmAPzmm3IM/ZLAVAJkyTWVlec5NK0WKNy4skxl8m8pHDxIGwmuo4PDC1bVBwoA+XP1msrKPC27bF5VSRbsDw1AdjNe1lUCSvmKHSfT/kVUyYa2LHaBsPPzrKykTxxeRSYyMmotBYfkaj4NZWU4Wc0x14DHYkDlW3+S1aS9qBFZWV5/Ufsej067RvtJqt2yPIH6UWwJ2ivKyvQXg8+XkluViVlZXMwmNRW+a9rK445F+2BCmPsXBtNnn1Rm/+QqTC5ZKa7kTpB28yKysrYwUns5zcU6A+GjVBJ55o9lOEH/UMIw5Hef8A8nrKyvPyR49Uq+z0Y5JPpafwdJtncj4ira81lZXoM84jfY1IlyNjWVlYce3tPJAn23qNzt6msrK44Uf2lbWLP+P/ANT/AErjWd4QMZFZWUieplMEnjBaWbaEM8mOlTXs3B+6oAr2sokr2xblx8Db+zDFzi9Z57o/S7aA/KgXamzGLxCNyXYyOurxA/IivayqV5X8AL9GA0xRUafKvKysrr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918" name="AutoShape 6" descr="data:image/jpeg;base64,/9j/4AAQSkZJRgABAQAAAQABAAD/2wCEAAkGBxQTEhQUExQWFhUXGRgYGBgXFBcXFxcXFxcYFxgUFxUcHCggGBwlHBgUITEhJSkrLi4uFx8zODMsNygtLi0BCgoKDg0OGxAQGzAmICQsLCw0LCwsLCwsLCwsLCwsLCwsLCwsLCwsLCwsLCwsLCwsLCwsLCwsLCwsLCwsLCwsLP/AABEIALcBEwMBIgACEQEDEQH/xAAcAAACAgMBAQAAAAAAAAAAAAAFBgMEAAIHAQj/xABBEAACAQIFAQYDBQYFBAEFAAABAhEAAwQFEiExQQYTIlFhcYGRoRQyQrHBByNSYtHwcpKy4fEVJILC0jNDU6Kz/8QAGQEAAwEBAQAAAAAAAAAAAAAAAgMEAQAF/8QAKhEAAgICAQMEAgIDAQEAAAAAAAECEQMhEgQiMRNBUWEjMnHBFEKhgQX/2gAMAwEAAhEDEQA/AOQCwZHlV64Qogc0X7O5Sb1z+Uc0QzvsnpOu1uOorNtWBhla2D+zmSIzMb8odirGYE7aWWNwdjOxG3M0fyPAm3dZmtK0CUYgHaDJU9enwn475OzlQlxCBAVQd1aNlHodzHwqpi8YNLd27AKoIB4/8W5DTx8aiyZZPQ6qBuLy233+prhe4SxbVMMTxA6AbAe3lFe4/Imt2zdEsFfS2x5kjYec7Rv51bwmYarehvG0sVbbwCfukQZE7Qa0xOZ3G7gMdkGuBILFiYny9fRRWOUvky6A2BwQuNMbmY2225+Vb5jlrswVAdvKmjFZz4BcDaZMQpAkjkERJ8/Wans4tSNQietUdPP1dtUbK0qEO7g3tiGFQ4O+uoKdpNMmd4k3GJA2A5pew2F1uAo35pjSs6wlmWRKE1qd+asZHeXu1RrSFlk94AocDmDKkNvtvU2OYgBT5RV7KMlshe9Lu4nSENvQHY7FQdc+e8UGT9TFVk2IziV8AEiJCxvPJJG3SqV9FLBhcK6gWOs7SYHpvzBq9fS3bLKnd2QSwm53b3fCY8JI2XbaaDYka99OvTIBBIBB6HaSRvxzUccaia+52ei8FcyxKjxz5kDafiwo9l2e651HYDYkAkaokSeBsfPmfOldLHhYaWZgIMDbqwgck6gBPtV3AKAwQGJ3gEagYmTOwA8zxvRSgmgUe5zcDWwqrqcnxXGHjbyMgAfTeheJy820DHrTdhL5trBuC5PJiQfXcflUWPsC4sGq8UOw1N2I+LtkANBihl55NdOsYNO70sBSTnWCFu4QOKZVGPZUy+yCJNEMRgQ8EGqtpgEqXD4kk7VjOXgsWMp0jWaix1jUkisuZs0aK1bGjSVFFB1oxg2xbJNXMM3Q0PNwg7Vfw48M0cXbBaLtrLR948VWxNuXCqKmS60c7Vvl19VfU9MdVoHYw4VoQA+VLGcCXNMP2xH+6RQHPLMNIoJIIELbE17tNalTXuJw7KJPWubXg5X5Pb9oHda8wuELMPKq6MaL5ff2NLjV7Ce/AQFnTsOlZQ/7SayqKgL5M6xkuWixbCjnr71dKVJFBO0edCwsD7xoHUUNx43JqMQdmuOt27pQBZYEGRI8xMEHn12oA96S11IXwltKncQYMTPkTO/nQ+3Zu4m8FUarjnbcAfM8CnG92bFq1M6roBknYb/h0zA8hXm5GrsvydKopU9isyttcjws3Q9VOmG3HiJkyT51Ib7OYYCf4iRIO/A3n4xxUd2w9tl1qQRJUHqfxEnoN+B71ljHsoMdyOsdyhYg9JZG/OuojlGtMu5UNQKMJUwZAmY6knj515mULAtH/FvsD/f5VXy4N3mptYBO+oAAHrxAFMXam1hxa+0KvihUifCWiAWQQZ53P1royqVHXoWruIhNPnU3Z8i1cLETI2obiLgK1Lh7/h9qqTogTcWXe0LloPG9SW87JAVgABspUxoGy+GTttufM0Ku5jqWG6VVt45QwJAYAzBmD7xQyjyLb0Gnw3eObjaiWMtOw3O5G28/KiOHwDTpWWUyN7kAT0CnkzBBEcUBxWZNecsJAJ+PufWm3Lb8WVbYuF2HEtwoY9ZNTzTitlGDEpuilcy57IOhtTqNwpYPM8x1Pt5VRwhUMzfjJ1bzzPBO5nn5U9YRNSjUZ5JjQVBPltIrnna1WXGMwBKtpIMGCQIO/nt9azFuVB9RhjFWggx1zFxFK76TqltpIU6YJ9CRVnAvqpWv3+OlFMuzHSu4qyLd7JWlQZxdwgUs9ox91qNnMEZfFtQzNXS7pQGJ4PSelFJqgaALRp5qzhioHNTZZlq3Adc7kBekQTOo9Afu/Wjz5XhrbXu8tTqLsDbKlEUk6VUgwNII8QNLnlijYQc3SFHFKJkGtMHa1GmizlOB7pJN5rjqRK3AFD8AlSpkE+vSp7eARVRF+8ZE6fvMTtt5c/Kl+vH2NceMqkJ2Iw8NFTE7haMYvAxcZeSpgmNtUbj8/lVTHZY6eM7CqFuNoD3K10FSB0rMUngqxbwD3II3qa+gAIajx7iDPTBNiwx3BipGxBOzGaktOANqrtBNBFuw5JUT3bYGlqma6tzY8CpbaqUOr4VDhlAFHKKczIvtKuKwyj7tbYXDkgxUuN0keGiGUWPBNDCPJg5G4IGrhm8qyjmv0rym1D5E/k+B+s50jIWBGwrnmbY43brMeJ29qHXsS0GJj08qksS0QKlyScj1+jnjxy7vIy9nbpS2zKqGWhtSzKiNlPI61bxeNuXf3VsKS8rwSYJ2lido86B2sYoXSFCMCAWEkkbSNPz6065Xl4CgpsY+8eT51DO09j3k5yYBz3LgFS0zi5cG8nb0/UUCt4QhtLcEGNt+D+LoRW2e5k/2m4g3KtAJPoKju5yWSGjVO8dauxdP2W2edmyXMJWVWyhL+JvCAdxpgkkkfAfI0Kx2ZNfvHVugJ0jeInaR51p9q7xwOgFSfY9yy80HCMX9mRtnt/DAjbaqkRtVq2GiK2OE61qYvqYf7JArEWIqS1lZYTUmY7EVLYv7DejbNxJNbPLGFZFkjamXNrYWzaBaEABO8EkKIHzP0oMhe86Wl3kgAfr8pplzXBl9NuOoApGZ7VFfT200QdmcVa7w92ToKwymdiPusPKfF8ql7W2WVbbme7JIHlPQ/KaAZzbfB4m1pIgcgbBvMHz2/Kul4jD28bhQCdmAII5U8gihSeLIpPwbfODgmcmu2ZM1ZsCBvRDF5b3TFGPiXY/oR6GqGJBANepGWOXcQShNaJL0aDA3oWyNsSIgg+XHrRbJ4fmj2IyhWAMwKnnj+A1IFtcDIFlR4Z221E76mG29R4a7bvOVuTqWGUqYT2ZfLpt9a8zFGgQVCoQBtAWTsYAk7wZqC5h3R9SSySCzqdUxyPDwOsGouNN7OoLnE2y4DppAMLC+EGN1LECYAMHmI2qhgsQzPKtMQwlllfPeRxxtUeJJa14TsXLEnncRH82449ajwaNpKXFBWSIY6NLCI0k+ZMQAdxWUq0FQzhFQOYDAruqgAMeQfPvA3H+9D+0Ng3A4HRj/AFqPC3zakNcXnT94k7R4jp6+sVPiMxtvsrS3GylVj2JkexAo8Fp0zGC+zLeNgelUM2H7xp86ujDC2xcNuaFY1izGKqUktGyi3sr935cVj4dfOt1U+VaOD1rVQDsxHlTHSvLbQlbYIDSanVJFHzVWcoMFL1poym4O6oA9oTNbWsbClQaCMqGTg6TYTfH7msoILte0AHNjDgsCURniQRsKFI1xDqEe1NuRnXhP76UuXSGfTHWK6Wg4qy7hsNvbufxlfqa6fhE02BPMUpLl0fZl8mBPw3/SnZl/d/CpuoKML0cXziwTibpmPG351Qu4RveifaS0Uu3WI++xIoMmKYdasjyUE/ollXJl/LrkXIIo9bTYmeOlLWAuy4miF+5vsaRkVuyjDkcYtI8xGYQTA3O1RrddVmdvKqlww4J33olcYEfCuWjZvl2sq3bocSajtYZyQqglmMADkn0qOxExvM7eftXSOzWT/Z1DsJvMPfu1P4R/N5miyZFFCsOJt6NciyYYRNVwg3iN430T+BT5+ZrMJmSd8xYSeJ8qh7U5l3Sc+I7D+tKf2zw6lO/vScHdLnIfl7Y8Ik/b/FhsQungCj/7O87kG2fwn6Hj9aQGLXbksaYMguraurHB2Px4+tNzrkhGKXGR0Htbkv2i3rtD98o8P8w50H9P965Q+KfgztsQeZHIPrXZcPifCIpK7W5Mty731vZm2uL01Rs49xz6ik4Mi/WQ/NCVXEXMtxRBG0b0wZjmgQL69BS5iXNrZh8qr4fEanLNO3E1apOCI65OhkdyVVjp0M4B5Nz/AMFXc+3vV1OzaDWAl5i876lQRMwVkb1WyBwz2WLEAEgr6wYM/I+tNf2nDrci5ctA+TSD85kVBmyXLRbhxKrYp4zCshKsrKF/C9pCQAuomZ+ooRicUCAUJkf5eu/nNNXajGIxCK07GTq1wp2gN8+dxS4j2lBArsS5bMzY1GvspZfeuGWbSREbos/OJqvaxYF0mKM2lXcHg1vl+DtMrEiTToStsHLhUYqgVmF8mDuBQ93PSm/G5cptLPFVkwVp10jmmuuQrfHQsriGqC9dYmruZYI2mg/CqiETNFSQptvyb3CUAHnV7WABVdCGYE70UMXF7sLBPBpbGxXlh3sdgrZt3WNq3dualCi4oYDboDtz+VMWdYW1ftNY0IjQDKooMiSp2iB+hpc7MYV7SvM7kAH2/wCRV/tDe02mu6itxh3YgxJ38XwBNSzlL1KTKoKPp2zmFy2VJB5BIPuDB3rypirdFJHtWVcebTDmAzVrVvQu9DBdfvNcGZmtcvu7yd4q79pa4fAtBfyejLhVRQ49lsXcuupZYAB3+EU+uPBHpXP+yF0qQHEEzT7du+CldXFRar4F4Zck9Vs532xwgZX23G/9/Kki3YUrPWn7O8WqMyv+IH6f80pYMqqMeTJimYZ/jQnLH8jNbFhdM8N0ol2c7PPiGLPKoODxP+1ALNzU8c710xL923hw3hiOBzTU17gJP2AmP7LqN1fYUFu2NJAHQ7miD5i1yVX41awmHtqkNuDufM+lZxUlaNtqW3tl/JMitWiL7DU5EoOi/wA0edFL2N0g1UfFTvxtsOg8ooJn+PKqAPvMYHp6150m8k6PQjFY4grOScTdmfCuw9T1NVnywoQCRDdSaJ4HDKkeIExxUOKLOwG25gAiRuY/3qrwqXgm5V3PyCLWE0NLMPaRtRSzl6sZS6p2/hcQfKACfjxTInYvDsq6tZbqxJBY+w4FZmvY2wbf7rwOODJ5FLeaN1Zn+PKrL/ZzHk21Dc8T5x1qbNEiTOxFJ2EzoJeCugR5CNoICMTy5XodUHbzPpTRicZCec9KRNOMivBLnGmLlrKjcuamIKjgGsxeXqSVAANb3sTpE8SaiXERvMk1dCetkeTHT0S5aNDLbG7Tt8Nz9BV9XBuXGjn28qqZHD3geqgyfp+tT5tl1xNVx1XRq5UjYMTHrMmpcy7qH42+ILzVd2PFB7tggCDPnRLG3NVswdxQXBux8I3LGAPU07HHjE6clOW0H8BhtQ2MxUlg6CV6mprGDuWrZAUyu7EDYDmSeBt51tlZlmNwb+u1C5cU2A9ukb40sbcUKy0Nq3ozexClHX5UNwF02QGdZFb6tg8aIu1KSqtS8iE8Cm/MMXZv2yBsaBYNQvPtTPV14BxdPznTeiNMPpUR949KJ5NhXa8s7RVixhB94NuOlOOUZSQA7DxN9BQzyVHk/I6eOKlxh4LNjDeDceEcDzPma59mWai7fYfgUwvlA2n410PO302mAMGCB7kc1yfDYG6bnhQkTE9KDpY3c5C+ol4ig0MWo2Cisqq+DcGIrKaZZCuTOknbfpXmBRlmNjRdrw1cmK1tYJYM/eMxWK3oNpLZtg77i/Zk/iA+ddEwuJBWDXPf+nG4hYGCkfSnDJ0LqGNB1mOcGkzsE4ztoUO3WHi5aY/dYP8AmKWMwYQAuwrrnafLFvYYqRuviU9Qw/qNq5NmOCa2N+DxW4GuNCeog+TkaZUIcHkjpRx8ycGHaF6qdqt9lzeW0i2Qhd5MjQGTflnKkgccEc0y4bLMSUPe93d32UhYO8/eFvVPrPwrZ5UmdijNrSFHAMhfSrDf+zRXF5bpEg1Fm7dwsnCIhOxYopBJneRpKwOpkmZivMvx2oDTLAjUVMTbEkbkHxCY39aZDMnoXKLT2XsBhjcH3uOBWZrleoAiJXceuxkV7gLkH4xRDGXvA309+gHxqKacZ6PRjJTgc/fEhn22q/gUcMCq6m3K7TuBPHWpsqw1q499iNlcrtwY2n4kGiOGzNLdxQo3UNHnOk/71XJUiSLtl45riO4Rtu8IJiAdgYnnaoRml1l8awfMbb+0msOcarneadgoBJ9ug/Wos3xcqSPKail5qj0OKSuxO7pruJUgT+8WT5eMV0G7hwQYpUw+JS1b1kjWSfCN2ksCWj0AptwV8XFken1Eg+xEEehFHmtxT9hOGoPztivmmHiTPHTzoRevFefhRrtS6qDPoB7k/wBA1CHwjsoKgmqcCuCbJuol+RpDN2L8aM5HLR8uaPdrsOWwbxsQUPyYUK7IAi0oIggtI+NMmaoGwt0fyN9BNSTf5R8FWNHJgWB08k0w5BlVuzcW7eZZWSBqEAx1PzG/9KE5Yy6nMc+EE+oMwenT515mmPQ+Bdt5JkwduByTz+dUytuiXm1aQ14rOb2IHd2VQW5MREsZ++W335rXE5DfFotcWJ4ZTIk9Cenxrbs9iFCKQNgI9POIpiwOfjX3Zt7MPEXOwXjjn/ip+fdRSsS46ELB5ddUw/NXsfhW01dzJ2FwkqV8gTO3TfqPWqGKx+lTNHnVyXETFvdgd8EQscE15hMMCpk7ip8ViCVUxvV7s/hPtDBIPmY8hzTdpBxdaCHZfLP/ALrj/AD1/mp2sNCmq1rCxsdo4HkBxQrtDnIsoY3PAHrUkm5yHaSK2ZY4Pe0TsNvj1qa/ft2ABA3pHw2P8YYnrM+pohmWL1eLmKuj2xUSR9zbCl68pJPnWUBtXdhtWUVnUaYLCAHW5MDgVbs5iC+1QtdV11HjrVDC3l1HT50KTXcE5K+JticZcLm3bJHnXRuzbkWkB50j5xXPrTL3hPUiKe+zFwG0pHqPkSP0oepyyybZuDGoaQcvHwmua5xgb1xSVQsqEgkDyNdAv4gCZMADrS32U7UKMRcst9x3OkniPWg6X9gupriCOzGcKhY3AZMIoUbCNztM+ppxxOfWrOnUGOr7sRuOnJqjmWDs2r1wwAHIYdIkQTVnFX8OdMw2mIIiU2/Khz16g3p4v0yLOcSMRaJt+JdO4IgxHlXOLFt1J0LCSAziRImRJ9wOK6lcW2FOiIIPAA554oBnAt2MJ3YZdbQANpn8Tke0il4sj8I3LhUtt+CraxgQqHLyw8M/dbffS5+9zwK9zXNQiM68L93+a6fuKPPTu58tIHWlC8WNvTJIU6okwJ6gdKqXLzNGpmaAQJJMDyE8VbDFFtSInNxXFFrKMxNlo5VoDD9ffc0XFotfXupZjuoX8/QUu4e0XcKoLEmABySTAAp2xnZjEWMOxBnwjvNI2E82lbmN1kfiPoKfw5bYnnToJHMx3ZkiPIQdxt05pazDMdUgSS1b5dgmuWbb6TpE2yehZenvBWreIwy2T3aLqxLkKiRLSeNug9a87glOj0ebcLsXsQPCfMDT8ef1FWsmzw2RpJMDg6dRgydMSOCSQfUjyornnZk4TBA3Xm6bq7D7u4MgkiSYBPwpQNXvHSpkCy27iWs3zA3mmIUTpBMnflmPVjt6CABsKO5ViW7m3B42+RIpVNGcvdu6Xfbf86Ca1SGY5d1sdMkuyDvvJ+tF8VeJsXR/I/8ApNJPZ/GxdZZ6Aj4GD+lMeaZiVw14wPukA+p8IH1rzcsWsqXyXRalisTLRC2y4HrB4P4fn4jUOS5S18XLhfSEIkRIExyJ43j4VthJdXC8jSYnY+tV8kxz2L56a5DDoQTPFXSi1deSDG1yXLwNmQk2wQw3B6+R4MU1IqOpaBIHEf31pUfGa7obQEWAIHECjtnEKAd9j0nioJXZ6UaSKmbEi0gdYIJAJI4gEj8vrSqSGvhSfDTF2ssg27ek8uByZjSTv8qBdzpYQNRPz9qpxR/2RNm3Jnmc3NVxUtCTsAB1J2ArpHZXKlw1uNjcaDcYef8ACvoK5hhMyaxiNUQ1todSBsASrjzBG9dctuNIIO0TW9QpRS+zMNSspZ1iQgLcfrXPs2zHWGMc0W7VZvrui2vC/wCr/agCYZ7hYAcUGLH/ALMKc1VA9bJcQBvVrEP3aBTuau3FWzak/epdxeMDkTVX7Mn/AEX2S/8AVCOKyqJ09Kyj7Tf8iY0WcLCFT908Gh2AyK4z7EAT161dF6Bpnj9KiwmO1PUzct0M4xdFvF4ZVOgghvPz+NVsJnr4XVbCmAxOzhed+qN9I5owkXVKtyODSnm6MHIbkbT5xwa7p5KVxYGW4l/Gdp7tzjw/zE6mH+E6QF94J32IoPhnIbV8f6VmFwzXHW2ilnYwAOT/AH+ldl7E9kEWws20Lkks5UHfooJ6AVdCCrWkSzyb+WJWDzFr+lXPQr6g9N/75pgwuBRk06WX+IiVDfWN6u9pOzyLba9pi4XRSeIUEnYD0EfGltcU7gjUSgOmQDEjoT51F1MEnaZd0uXkuNbCXfhfCu/AnzjalbMIbEXSw4MfIf1mmnCYQKNRPHnSnffXeaPDPi9w29Kwx02hmZ00mS4fDoVKgczNLN62VYqeQY+tNOHsbzPHWoc17N3Xa29rxi6dO34WAnxHoIB39Kqwt3RNnpJDJ+yzJENrvyoNxnYKx3hV8MDyk6t6du2MWsKUHLuBPt4j/pA+NbdhMn7jD20me7U7+bMSxP1NDu37MbttJ2MkD30gH5zTeqlxxuKM/wDl41k6lN/P/EE8oym39gsAjSBpuR6zrmTwCOfQmtMltpiLxxJtrFvUqOVBcknxEOfEF6R6+la9qcUwVMJZ3bSoaPIiFT4xJ9Pej2W5eLNtbY4AA+X9SSfjTFBQxq/LJ55HkyyrwmKn7Q8l+091bkjZnBHRkXSJ8x4q4nibDIxR1KsOQwgivpHOLMlW8gR84P6Ut5zk1m8VN22rkDYsNwOon5UfHlFCXk4SaOFUyYHJLl0IlrfbxHoJ3NM1/s/h0cHul2MxvG3pO9HL+Mt4WyFRYYjn3pM415H458vBzoYQ4fEhJl1gx/EDOpR5tEED0PWpe0ObC4BaTfxCRx4uAPeaH58xN0kmSQDVT7dc/jJ6bwSB6MRqHzpXpxk1P4HyyONwXgkICXGCt4RCkjrp2Y+xIY/KpMWltYYAncGeojk+tVLY5FOf7PuzQxaXGdiAIVRpkayJ1esbbetPUFJiHPjFm+XYAuinUpkSjAyrj0PmOCDuOvSvczttZsl54B4G4jk77HrzUTYDEZfimssj3LbEMVQTJG63rYnnkHzBIppzPLL1/B3mWxdAKEKGtHWZEbIN+tefkxVPt2i3Hn5Q7vJzu9eu6Euu+tX1C20eGRyCB91h1H6b0Jv3mnV8xsJ+X505Wf2e4l7dtFuaVOosjBgFvIIKkDg6TsedjS5n+Q3sIwS6B4gSpBJB0mCDt94GPga9BQ4rSIfUUtWS45PtFtsQv/1VA79f4hsq4lfQ7K46GDw2z0c6FvAWXnxNbQD1bTXOstxjWnR18og7qwIhkYdVYEgj1q9meID6VWQiDSin8K9B6n16xSs2J5En8DsU+LZbwNrWwYt1n3pkEI+3WljL12EHiiuKvHwkV3CUY7RjmpM2zKyj3Rq+6dopM7Q5eLV2F+6dxTHicTW97L/tMQrO4HCqWPyFLTo2uQCwqW9A26VlethXUle7cRtBUg/KsrgrNMZcaCQINQ5UTqH1ojZwKkatZmtBhiNhtPJrpOPhGKM005BjBXRPNRdpMv1W+8Ubjn2of9l7qHDT1NNuQYzvFSBMkAe8iKkl+KamvdjZ3JUyh+zHJLhxBvspCIraZBGpmEbTyAJ+ddrymxotqvkN/c0OyrDCXPRdh7mii2yRKxIPWdwRx/z9Oa9fJpcUefjuT5sGdo0tXLNxSfEnjjaTp2MA78E1Dg8sTE4FFHhnYbAkFW5HnsD86uZwgFi87IA3dsOdjttPn0+NedhX/wCzT0Zx7eI/1qJr8v8A4ejHGl07yrypJf8AAL2o7Ig4bTZbu2QyW5LDhlJjrPwMUrYHsibl4uy7aGRBB2JkG43QKgaR/EYA60+dtLw7pbf8ZJMGDotjUd+m+mr/AGasMmFtBpDFQzAmSC3iifSY+FWwXp4van/RDJuc7vwcRzrCXbJa0ylSCeeGWdmHmCKvdgMcVZ7TH724946V0/tlki4iyykeIAtbP8LgfkeDXIuyTqcZZJ8Jkj0JKkAHy3isjBKnEGcpT8+Udvy62FtwPKk/tbeVcarECEFsttzB1H4xA+VO9oQsVzvtdh2uY57a7ligH+Rad00YyyPn8A5ZZIRXp3f0G+x1h7zPirv4mOkR16n2HA9qbXXiostwgtW0trwige8DmpbnIqebTk+KpDIRpEeLw+pT/e9Acws+Ffkfl/tTQ42qnjsIGAPG4n51uOdaYGXHy2jnWb2GhmXorHfidJ2pJzLF3HKi50EbV0z9oIW1h9ttRC/Pc/QVyzF2iwBWSZ60nNktlPTYuMb9wdj8MY1CSOJoYRXV8qwNv7EQwB2+tBcP2NtXkVw1y2TsR4SsiQTBE7xxPWjxxbVAZZpOxNyvBPduJbtqWdyAAPiT7Dfn0rv3YvIhhLS2ZDNuzN01tzHpAA+FC+xnZi1hFOnxXGG9xgJj+EeQpuy5d/YU3jSJ3PlJJEef5c1y3qtmLqbqREmNyk+tTZHjxfsrcGzfddY4YfeEdPP4itcwht9RQggzx9SDsY5G/I2mg+Dv/Z8ebZP7vEAMD07yOR7kEfEVJLtly+dHpYo+rjcK2tr+1/YXw1zTibts8OFuL7xDfp8qEdt+zFvF2WkQw8Sn+F4ifUHYEe1WM5BGMtEEglQJHT7yyPXxfSrWXYe4r3Ec6lIJkkkzIg71Y1SUr9jzY7uPwz5ptrsJ6E1et4Zn3A2rXNsKy37ygHa7dHwFxgPoKu4TEFE08E1qycIuhyg5PZBatmD4oireWZhyrn2qF8QAI61bw4XSCLfzqOeabvkUxxR9jfG4bUJWtuy/au5l913Cq2oaSG9DIgyIr23egtIgdKXcdJvb8UKdguNDVje3DXHZzaWWM1lAPD/DWV3Nhen9lnDLufJdoqxG4JqHIkV3CaoLcmmnFZIiWyA0sepoZQb8BLIq2KmLuAqdv+KN9mLge5atjbxDjyXxH6A1vluUIrkOZUj86YuwfZsW8U76gyKhjzBZhH0BrFiU2r+TMk6tIf8ALrUIxP4jNW7XDewNeL9341ta8/b9RVcnbsmjGlQP7SJrwt8eaEj5T+lD/wBnrn7JB/8AyP8AKYo5fSVdD5ED2Iilzsxe7rBz1DOPiGNZHEpd/v4G/wCS44nhrTd3/BDnv/cYnuw0iRaKjfYfvHYmZXYR8KPZQ1zUQzSoE7779Iaff6UH7L4Wbr3j6gHzZoLH8qZy4G1UZppLgvZE8En3J3ZBm10JbLnYLLH2AJP5V84WMSRcDrsdQYehnUP0rtP7T8y7rA3Bwbn7sexB1fSa4hhNzJ/vrS4+Eal3Nn0ng8QLlq3cHDqrD/yAP60CGXs2aPcK+EKCCepKKu3/AO1WOzd//ssLPPdW/wDQKM9ye919NMfl/SkZFtfyUYp8U/tUWVFRkeKp4gVEnNEKJmG1RsPD8KlfitANvnWHHN/2rYmRZtLzDMR77L/7Uv5Nkmq1DnSTxVntpje9x5Cb92Ftj3ElvkWj4VQbG3138unSgfBvuHx5pdoNzW1dwh7vXIPA86ZuxOIus7WbsHwG4nmCCoKj0M/SlA5qbl7vGE6eAatdnu0NxcdaukSmrQw8leFMe2x+FbGVS0dPDeLlL3OvYLgjqOP6EUcwNvwz1NDsFgjqOqI3I5k7+flRdTB96oyST0iHFCts0a0DyAeokT7ilrtxhNVu3dX71puf4ZI3/wAwWml1qjnGF72zcUclT8xuB7SKCCi5LktD+c4d0HTAGYZn3t7DMhEMLZO24JbcU1n+/jXOckYm9ZB6MI9BqmPnNdGQT8T+X9mqOqxRxtKJN005TTkz527d32tY/FIOl1iPZ4f/ANqF2GUiWMtTX+1jLozG4/S4lt/iB3f/AKfWk6xhGJ6g1HLivBXUpqi3hsOGljwKNYW9b0c7il/HXTaXQDJNZcICrpMyJNL4OSbGRahUQ8uJVgQ3wNL9wPeuhLa6mJhQBJPsKlwdprrJbTd3IUD1Jj5U84jEYfKQLdhQ+JZQbl5xOkHoo/CDzHlEzO2Y8T9hkmi1lXYZxaQPpDRuJJgzwYBFZSxf7QYl2Ld/c38rhA9gBsKyqfRYrnj+wPkWHbvkOkgeZFO95+hofat6iO7fYciOKPWMsN+0bikak2I/iip1K3SC4Uu4EYa5tPvTh2CbUb5/wL/qP9KVrmFIXUPiPKnbsHhdOHLn8bk/BYUfUNTYeBU9uxm/D8f0NeWv6j9a2UeH41HbPPzogTMQdp6j8utc/wANj2dnw9tCxN64dthGrmfKZmnzGGFP97UA7MYAW7t1jBL8HruSTt06UD6h45KK9w1gjkhJyfgLZPY02dJ5BM+9WnO01KBvI6j61BiFOho5gx8qJ22AkkqOLftVz3v8X3Exbw/1uMBJ+AMfOlW2sgAcdf1poxHZfvMTd7xjrJLMZ21MZ29OKuYPsgltpY6h5bx8aGXURg6Y2GCU1yQ6dksxa9hbTMgUqSm06SFiGWekflTp/D7f1oFaWLaDiNqO4fdV/vypj2KJHbatLNe3KxKE4lbitU4PyrZuK1tVxxwXtCxw78SwYySd5ncn41Lg7z3rcgDij/avJUfH4hHcCR3ir1IYTt8dVJ+WM9tmSDAJiannCkVY53IG3kCEjrO9X8lIa9aRfxOin4sBV7NchDItxGlm5XyNVeyOEYZjhUYR+8BP/iC36Vyq6vZs1NQutbO9233j5f0q042qqBx6/mKtrxVLJDdTIrUj5/3zWllqlI+tYcc+wGCZMwKhTpV2gwYAIJXf4in9dhNCb6nUeZmihbYe00jDOUm+Xz7lGeSko0kqVaOT/tkwTNdw7qYOh1/yspH+o0g/adCbneut/tPwJuJhyDEG4D7EKf0ri+bKA5WiluVAxdRsp3W1tJNHezhVmNto8Q2PqOlLNwxV3A3WUqyg+Eg06FIS7Y4/s5y6MwZG/ArkH5KD8noR2lx3e4u634WMAeQXwqP8oFNvYp5zEnztD63LX6EUh55b0XrgH4bjj5MaNJILk+DX2RriNOx6f2KyvInfzrKMXQVt5hiLRMhYbmAPzmm3IM/ZLAVAJkyTWVlec5NK0WKNy4skxl8m8pHDxIGwmuo4PDC1bVBwoA+XP1msrKPC27bF5VSRbsDw1AdjNe1lUCSvmKHSfT/kVUyYa2LHaBsPPzrKykTxxeRSYyMmotBYfkaj4NZWU4Wc0x14DHYkDlW3+S1aS9qBFZWV5/Ufsej067RvtJqt2yPIH6UWwJ2ivKyvQXg8+XkluViVlZXMwmNRW+a9rK445F+2BCmPsXBtNnn1Rm/+QqTC5ZKa7kTpB28yKysrYwUns5zcU6A+GjVBJ55o9lOEH/UMIw5Hef8A8nrKyvPyR49Uq+z0Y5JPpafwdJtncj4ira81lZXoM84jfY1IlyNjWVlYce3tPJAn23qNzt6msrK44Uf2lbWLP+P/ANT/AErjWd4QMZFZWUieplMEnjBaWbaEM8mOlTXs3B+6oAr2sokr2xblx8Db+zDFzi9Z57o/S7aA/KgXamzGLxCNyXYyOurxA/IivayqV5X8AL9GA0xRUafKvKysrr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1" name="10 Imagen" descr="Foto.basket .bahia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218789" y="3645024"/>
            <a:ext cx="2925211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(3)españ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27640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9007" y="281354"/>
            <a:ext cx="90059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Hospital Regional Español 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Bahía Blanca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3 Imagen" descr="RR.español.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043608" y="3789040"/>
            <a:ext cx="4211027" cy="21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RR.español (1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652120" y="1412776"/>
            <a:ext cx="3238612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i="1" dirty="0" smtClean="0">
                <a:solidFill>
                  <a:srgbClr val="FF0000"/>
                </a:solidFill>
              </a:rPr>
              <a:t>Efectos  del Entrenamiento Muscular(Efecto </a:t>
            </a:r>
            <a:r>
              <a:rPr lang="es-AR" sz="3200" b="1" i="1" dirty="0" smtClean="0">
                <a:solidFill>
                  <a:srgbClr val="FF0000"/>
                </a:solidFill>
              </a:rPr>
              <a:t>Farmacológico)</a:t>
            </a:r>
            <a:endParaRPr lang="es-AR" sz="3200" b="1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Aumenta la masa Muscular</a:t>
            </a:r>
          </a:p>
          <a:p>
            <a:r>
              <a:rPr lang="es-AR" dirty="0" smtClean="0"/>
              <a:t>Aumenta la Fuerza </a:t>
            </a:r>
            <a:r>
              <a:rPr lang="es-AR" dirty="0" err="1" smtClean="0"/>
              <a:t>Muscuar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Disminuye la fatiga Muscular</a:t>
            </a:r>
          </a:p>
          <a:p>
            <a:r>
              <a:rPr lang="es-AR" dirty="0" smtClean="0"/>
              <a:t>Aumenta la capacidad </a:t>
            </a:r>
            <a:r>
              <a:rPr lang="es-AR" dirty="0" smtClean="0"/>
              <a:t>Aeróbica</a:t>
            </a:r>
            <a:endParaRPr lang="es-AR" dirty="0"/>
          </a:p>
        </p:txBody>
      </p:sp>
      <p:sp>
        <p:nvSpPr>
          <p:cNvPr id="12290" name="AutoShape 2" descr="data:image/jpeg;base64,/9j/4AAQSkZJRgABAQAAAQABAAD/2wCEAAkGBxQTEhUUExQUFBQVFBQWFBQUFBUUFRQVFRQWFhQVFBQYHCggGBolGxQVITEhJSkrLi4uFx8zODMsNygtLisBCgoKDg0OGxAQGiwkHyQsLywsLCwsLCwsLCwsLCwrLCwsLCwsLCwsLCwsLCssLCw3Nyw3LCwsLCwsNyw3LDc3LP/AABEIAMkA+wMBIgACEQEDEQH/xAAbAAABBQEBAAAAAAAAAAAAAAAFAAEDBAYCB//EAEIQAAEDAQQHBQQIBQQCAwAAAAEAAhEDBBIhMQUGQVFhcYEikaGxwRMyctEUI0JSYrLh8DOCkqLCByTS8RaTFTRD/8QAGgEAAgMBAQAAAAAAAAAAAAAAAAQCAwUBBv/EACsRAAICAQQABAYCAwAAAAAAAAABAhEDBBIhMRMyQVEiIzNhcYEUQkOhwf/aAAwDAQACEQMRAD8A9xSSSQAkkkkAJJMSsXonXX2vtAAyo91Zgs7GOAvUqt4UzUd9k/VvcdsEYIA2qSzFq07aGVK7TRYBRsbK5IqSQ9xrAtxbBH1WBwUT9cLoLTTLqjBLmggE0zTY5lQYRDn1WMjeTjggDWJIZofSLqvtGvZ7N9Kpce28HCSxrwWugSIcESQA6SSSAEkkkgBJJJIASSSSAEkkh2sFqdSs1eowgOZRqPaSJF5rCRhtxCACKSzD9aS2oWupwxrxSNUvaBf+ittE3YwbBImcDshRWPW19U+zbQPtvaFgY591hAotrGpfcwGLr2j3czuxQBrEllbRrBXabWDTa1tCpQY1weHO+tbRc4lpEGPa710dbMSwUiarahpPZfAuPdVFOiCYyeJfOwDagDUJIfobSPt2Fxbcc176b2yHQ5hgw4ZjbPFEEAJJJJACSSSQAkkkkAJJJMgB0y5qPAEkwAqv05qi5JdklFvontFEPaWuEtcCCN4IgjBUbToGzvi9Sb2WhrSJaWtBBaGlsEQQIOyFZ+mNS+mtXN8Tvhy9it/8FRwJZMUzSxc/tUzMtfj2x2jnOZUlTQ9E3pptN+k2i8xi6ky9dYTuF53eunaSaNqhqaZYNqN8TvhT9ixo7R1Oi0tptgFxcZJcXOMCXOcSSYAGO5W0H/8AIKe9cVNY6YzKN6Dwp+wblOhejdLtrOLW7BJ8kTCknZBpp0x0kkl04JJJJACTFKVHWqhoknBAEiitVnbUa5jwC1zS1wO1pEEdyr/Twn+nhQ8SJZ4UvYjq6FoOm9Ta4OdecCJl3s/ZSf5Bd5Kq3VezAEXDJcHF1+pfvNbcDr968Dd7OeQhXTb2rh2lGjajxIgsU36HLtB0C57iwTUDA/tOh/s7twuEwSLrcc8F3aNEUX+0vMaTVLDUIkFzqcXHSMQRAgjcq9TTbRtUX/kTFzxI+53wJ+wUsNjZRYGU2hrQSYxOLjLiScSSSTJViVnq2s7AutH6xNq1GsGbp8pXd6B4pJWH06YJ1MqGTpJIASSSSAEmTrio8AEnIDFAAjTVpxDBzd6D1VNklOztuLzm4zyGzwhWm00jOTlJmhBKECqWwoqr0RuBBtIaWoU8C4OOUN7WO6Rgq2W43udJFa0E70PtLnQVzW1jpTix4GBnDI8O7vXVn0vRqdkOE/ddgduQOeShY3sa7QJNUzEqK0kxmiNqotJwySdYsMCu2FEv+nttuWoscf4jCBzBB8gV6eF46GOpVG1GYOY4Ob02Hh816doHTDLRTvNwcMHt2tPy4p3BNNUZerxNS3egVSTBOrxMZOkkgBigWlrTL7uxvi4j09UXtVYMaXHYJ58EBoUpxOZxPMqjNKlSGNPFXbGa0lIhW7mCXs0rQ14gOrOwQ6ueKsaT0tRpG7N533W4nqcggx1hoH3rzOJEjMjEjiFBsbxwk1dDWtxjahjahmJWge9jmzgQRgQfJCX0ATwQmSKFolSas2m5bKJJwvx/UCB5q7UsWG/xQ2vZiCCMCCCDuIxBU4ypkMkN0Wj2dqdBNW9ONtDIyqNAvt/yHBGgtBNNWjFlFxdMdJJJdIiSSSQAkN0zU7F3a4x0zPgiKA6VqXqsfdAHV2J8AO9V5ZVEswx3SFQC7ttsZRYXvMAd5O4DaVw1waJOAAknksdbbQbU8u+w33G/h2mN/wA0hdGjjw+LL7DaW0nWruLRLGH3WgkExiC4jPI4eaTtFgNkZG68dY+XirdkAAjCRi0rm01oEbJI5Ndl3OC532aKexqONUVLVYG4EDKRzB/YWU01ZbpkbMem+d+XitS60YuE7AR/MP8ApAtJG82TscR0MejvBQdWNQi2uTvQek/adhx7Q27wPVaGzhebsrGnUDhmDhzGPiPNeh2G0BzWvGRE8p2KTQrkjySWuzFR6v282Wved7jxdfwE4O6fNFqfaCoWyzyiMnF2ijJBTW1npFKoHAEGQRII2hSLH6k6Vzs7tkmmTu2t6TPLkteCtKElJWjDyY3CW1jpJLklTIAzTVT3WbzePIZeMdyrUVFa6t6q7cIaP5c/EnuUlMpHLK5j+ONQLQZKzOtGmC36mkTeOD3t+xOwccUT05pE0aXZ993ZZw3u6D0WY0bQ+9mSXSc54lVSkM6XDfxy6X+zmjo7BpO3HvGXfKHaZsIDXRvkcjmjdorRAyxI5SZ9SOiD22teY3iCDzGHzUGjUw7pPnoE6s24guok7y0bjtA5+hR9gxWFZXNOs1w2GfmO4rd0XzBGULrKsiplmi3YorVZip6LleuyFwqAOjbS6zV21cwDDhvac/3wXqdktDajQ9plrgCDwK87tVnlENT9Leyf7F57DybhP2Xfd5HHqmcGSntYhq8G5b0btJcgrpOmYMnSSQByVnveqPdvcfDs+iP1nw0k7ASeizthJgTnmeZxKX1D4SGdOu2Utaq92k1gJaahiRuGJ9B1QGx9gzliJGwO/wCLgr+t9X62mM4YSRvBOPXsg9EOFaCJg7PjadnP97UlJ8m3pofJ/JZtENJiY95o8288/BUbTVvGPvNMeBVm21OzLTJ95h38D3QhBqxyBDm/CdndI6LgxijwVxaoIxxxHQk3fEQqlereY/mPl6BV7bUhx5kjoZ85Vb6R2eb8eTRe+S5QzvS4KNrPadweI/fRa7VatNGPuuIWKrHLjdJ5zJ8CtXqcfqnfGVZLoSm7Nro0YFSWmmotEvwKt1BKgUPsAkup1BUbgWuBHHh3YL0nR9rbVpte3JwB5bwsJa6KIal6Qu1HUHZGXM4H7Q9e9M6edcCOsx2tyNquXFdKrpF92k8/hIHM4BOMzF2Z+iZJO8k95n1VykJVWg3LkrlnCzm+TTlwjLayVC+0BoxFMAZ7XYkHmI6gKOqcA4bfMD1AUWlX/wC6q7cQPDL1C5dWmmYOP+QMjv8Amq2+TTxw+XGinpCvIcQdjXA+vihVS1T/AFeePnKsV6kgjZjHJwmOhw6IC+vj1nuk/wCS52OxqKB9vd2z1/KttoV80WHh5LA212Pet1oERRZy9VNrgUyOwvTKL2USEDvo3Yj2VEokcV6aEWyhtGHEI89sqpaKSE6Zzs0urOlfbUhJ+sZDXjfud1RlecaNtv0es1/2T2X/AAk59M+9eisdIkZHELRxT3RMbUYtk/sdpJJK0oKOmHRRdxgd5A9UFpmEX0z7g+JqE2lkNlJ6jsd01bTL62VPr2n8AjoTs/eaDutEgjZ+U/JGta7IXU21GiTT3fddE90DxWZpVZxGfmlJHoNI1sS9iw60nDZOI3B8w4HgVxVqAQdhvA8JOLTyPmoGgOJbsOI64Hxuqta6+EE5wHcHYXXdRhzQX8Ip2mr2m8SfyuafFUTU7Mb8P6nf8R4pPry5m8FwPdPzKqWh+AHXlLYH9snqrEheUuxWqr6n9947lsdVmxQHEkrE2agar7oxJMchx44z1XoNJopsa0bAAuyKJug5ousjBKy+jK2K0lB0hQfBSueSC1U8EJfUNN7ajc2uBHTMctiP1Rggttp5rqdOzklao9HsVpFRjXtycAR1VTTr/qwN7h4Y+iD6h229SdTObHYfC79Z70W01jcHEnw/VPylcLMdQ25aBjTAUtGtiua9LsqjRfjxCRfBpJKSMzpupFpqnHMTwwBwQ6raTjsk9ATiOkj+4q3rUy5aL2x7QeBjA+iFOgm6cjgfT1Vb7NfBTxIe2VYG4EeRxHTtBAK78eTnfkaiGkqxiCf+xg7vEHvQSrWkOP4nHvDfmpRQZJFWs+84DfHif+l6FYhdY0bgAsHoijfrNGyf36LfsUpCkmSX+0AchiUfsFoBbwWMdXJdwlaTRNTs4rjVFKlbDihqNXVN8qQ5KJLoC2ylvWn1M0jfpmk49qnlxYcu7JB7VTwVbV+0+ztTNz5YeuXjCvwy2yFtVDdA9GCSYJ0+ZAO0x7rfiHkVUeyWq9pZs0yfukO7jj4SqDH9lK5vMNYX8AKfDaTy73WtdM7hK8uD3NMuyJN12ziCO4fqvSdZH3bJU/FDf6nAHwlY1jGmGOALYxByMZePolZdm5oYtxcgY6tBvDIZ8Jz6Ka22UGTnIkbozHqFJX0VmaJmPsk9MCeM5qHRNqvTSdg9s3Qcy3d0PmuIbk/RgKvZfrIywk8ZETzh3gh9raS+B/0Nvp4LU2hkuaSMbpnm3DHuB6rOVnXbzvtE4d+Hr3BWJi840jU6q6FuNFRwxPuzsB2811pW1y8tbk3CeO1HrLUDqTHDJzWkdQEHq2YGTvJPeiPLFM0nQ+i7XBC1tmr4LDexLckTsGkjkUSiQxy9zXOrYcEFtFsa4locCUq1ovMIBglCaVnuvc8mS7uA3BQSLXVGo1FqxaXN+9Td/aR81rtMe8z+byCxuoNO9anO2Npun+YiPIraaX+xzPkU5H6Rl5PrkDm4ISKcP5yjAOCH2hsObzPkT6JaRfidGV1+YbtENEuLnHiQAJAPWeix3tpEjMbN8ZhbrXQY0Du9p5N+Sy9o0eH408HxMbHc+Krl2a+lvwkypb7NeEtxvQR1/cdFm61KKbjvOA3bMf6QtLYLRLHMIh9IiQc7syPVC9KUuzG95njClEnNXyT6n2EyXnZlzP6LW1WwwncCfBBNT69+m4fdeR3iR6o7bB2SN+Hfh6ofYpJ8GQZWMrU6EtchCLXYNozUdiqFjsVZJWhWEqZu6FVWmuWfsltBRShacFQ1TGe0W6wwQC1vuFrhm1wcOhlFbTa2tbJOCz9e0ioJbjJgcTMKceyuflZ67SdIB3gHvXaiszYY0bmgdwUq0zCZHUaCCDkRB6rM0nloIOYkdxhakrNaRZdrPH3ocOog+IKX1C+GxnSv4mgRrM2bKeDmH+4D1WGq2gNDj+9g/wAgvRa9m9rTfT3g+OXivNrDo51av7MiG0z9Zhm4Ew3+3wSijuZtabOscHYS0M+b2OAw/fcT1CpWeyirXOxwBLSMwdk8MR3qTQ4Db7fukjoJ9ArmqxH0hxdldJJ4+9A7iiCW6mM55vwnJd0BdK2j2bnBwhwDgR+LCfIHuQZ1mwvHp4SfLuWn1uuV67Dg3tBsj7TbzxB7vFCtLNuvujIEADkWBSlSfBDFunC5oO6uV71CPukj1HmpnNQzVF3ZeOXqPRGWuEYoh6iefhlIs4JmUgTkrb2rqx2e85dfBWnZ2LJhge9QVqcIpUsJGRwVG0UY2yVFMsfQY1CN20EfepmehEeq2OnB2Adzh44LF6mO/wB2B+B/otxphs0XcIPcQU1DnGzNzcZkDKdbYo6+YPH0IUdLepH5DmPNKWN1RnNdnC5TO4uA7v0Wb0TXDqhg5emC02v9A/R2Fvve0aBzcCB6LL2WxexrFkn3Gkk54jEoceLNHR5Vt2fk4s9nv1KjgO03ID7TdoPQeCB22p7Qhrdl6eE/pJWt1XqhrqzyMhI4uxw8UBrWdt+0VBgZbgMm3sx3+Sk6UU/UFKUsso+hPqeINQfCfF36I/ajlzQHU736nwt8yj1pzHX0UP7FebhMrvZKpVrMCiMrh7ZVoimVrHQIOBlFKV4ZqWx2XCVcDFWxmKA9up385iIInCFa1Vsd+00gR2WS6PhGHjCktZELvVa0hlpZOTgWdTl5KeLzIrz3sZ6UE6ZqdaBiiQDWERUYd7SO4gjzKPoNrIzssO5/mI+SrzK4Mu07rIgbZT9YOIKo0rCG2q0vjNlN3W6QT4FWaDvrGc/RW6p7VXf7IeboSuHljebjg8toVP4kHNzjPCSfkp7E2Gg5XiT0IujxLkMpvJaWjEufGG2DjHVFxm4DENMDjdwnrdJ6qn3ZvS/rH7AvTdTFjtocw/31MU2mqcPB3lv5vk1RacMt5R4GoVY0mfdO4E9GtDR4uK4TqrRLqjm/i3/IoxdJQbVAYv8AhH5j+iMNfBU12Zmp7OLxGBRXRVPCUPa28Ues1GAAiToqxKzt5wQi2FX7XXgQhtYYKKLWXtTP/uN+F/kF6Laqd5jm7wR3hef6jU5tc/dpv8S1eiFPYV8Jk6l/MMnZ3qWocuY81BUbdqPG5585HgQui/LmEi+HQ+uY2dawWe+xg3VqJ/vA9Vh9YXAWyrGENaOQDV6La/d/mZ+dq8z1sefplo4lgEcQPHPvVsvp/snoPrfpkFjJayR9qfE7e5Us3WkcKbvNEYgEfdw/pwQumfravGmPRVM1YLhMv6njGqeDP8kYtOYQfVI41v5PN6L1/e6IXmENR0zlPRZLgFwSr+jaMmVa2JJchRjYCjcVI4qCo5UjkUUrYEOvFpDhgQQQeIMhE66H1FKLojJWj1XR1pFSmx4ycxru8SrMrNaiWq9QLDnTeWj4T2h5laVaMXasw5x2yaHQ7T1O9Rdwh39JBRFRWhl5rm7wR3hdkrRyLppmRs57bOasWo41eTW9Lpd5qlZT2mDbeg9FatlSPbTsjwZik9OviH9T6M820awe2m7DWCo5o+FpLJ6wrbARTmcbpPhCbQsVDaHOED2b+gJhnkFw2t2IOBgYdRj5qmfCNvFcp/hIFaZ9x3I+dRPaAXUifwUx33nO9FxpPEHjeHi/5qVh/wBs3i2eriGN8AoRGJdlnVQY1PhajJbIQvVtkCsdl66Ogn1ROnuViMrU9lnRlAlyPRAVewUIEqSq/BQk7ZzGqQOe3tKC0KwfVQWzJdRJoOah0/rarvwNHeT8lt1kP9PmYVncWDwn1WwC0MXlRjZ3eRmX0xTu1z+INd6HyCrjZzCJ6zU/4bviHfB9EKDklmVTH8D3YgravdHxs8HA+i81020G3Ex9oOP4nBs+QC9JtboDfjHkV53bXNfbng+6GOn/ANZJPiFYvJ+zmkdZJfgqCfZjljzzQj/943sPgW/NEnVexBzgTzgoU0/7hvJ/5QfRLepvJVFBbVJv8U8W/wCR9UWqHtHoh+qw7FQ/j8mhXX4kqcezNzvge7KN2Khdahuj6UuR5wwXZMXguSu9Vnqy9VXlVjSIqqH1FeqOVGrmpohI1X+n7u1VbwYfMLZrD6hH62p8DfzLcJ7F5TH1K+Yx0xTpoVpQZC00Sy1RGBfeHJ2PnKit7ZdUH3nR4R81o9LWUEB21vlmsxXfD6p+72h/R+qojHbkY05b4p+xidHgtbaQ7M3A7hLjgoq1AwIPaBkcYzHNd6Na40qtd03ahDjIzaKhEjlM8lK4YREiMt42Cd42Hak8nZ6PTSTi2vcz9qq3m7j2pG4y/A96loVb1GnwjuptP+R8EtM2c++zEkQY+0DgHfEDgVUo/wAJgb9oNYOMmXOHM+RUUWSkk2n7Gm0FTu2du9xLu8/oiFCkS4c1Z0TYuyAcmgALR6G0Y0umExDE3GzCz6mKnRTYCBlsVSux27BbgaMZuXLtFMOxH8dkf5sTBtoO3FQW2kYiCvRBopm5M/RFM7FJadnHrEDNRrPds5JHvPce6G+i0ihs1AMaGjABTJqKpUITluk2CtYqV6kYzaWnxg+azrWmFtKtMOBByKqO0e2MlRlxOTtDODUbIuLBGkXyG/EPyuXn9uaW2qqTtoujkQ2T4lba3nBvxDyI81ircHOtNofjdpMFPgey0kc9qq/x/sa09Ry/r/oKt1Mht4SYGI2lu0jl+80L9rFdpzm+P7P0WgdkN2EHPkeWw8CFmrRSLKsAQ0BxbwvDEdCD4JZG7klRp9WnfUk/ee4q60Kpq/QPsmDf6krT07E2QIV+LG5WzF1WZRdEWjaRzhX3rQWDRbQ0YKwdFs3KbwMXjqooxtcHcq9wrbnRLFy7QzNy5/HZNa2Jg6jCq1SkVv36CauW6AYurA0deriwRqBRIdVJGxo8XE+i2aq2CwtpAhozMlWoTUFSoz8s90mx0kklIrOKrZELFabp+zFYnL2Dif5A79Ftygun9HGrTc0faDmnk4QfRQa5TJxlSaMULMBo5t3E3GjDcRn3hZugT7p6fIeY5L0+noT6kUtgbB6ZdUFq6pGZ2g7Erkwt9GzotXCEWmzD2puGOUP5XrhIPXDqqurNidUqtEdmiAMsLwwaPAuXolTVSRl4cZjv81d0Pq97MERm4nvUYYWnyS1Org03FlKjRgABabQtCGyoW6KRazUrohPrgwm75Jkk6SDgydJJACSSSQAkxTpkAZfTVK6TA+0D3ODvms3TpA07aRifauHcGtPkt9brHfB/eyEFsmg4ZUaQPrHucf5v2Eu8b5GoZUmm/Q80oTBbuy4g7PHx4IbpWiXOYBmS5vR4pwT3ea9IOqZvTHOO5O3VTtNcRkRs3H9Sl/BlZtZNbjlHso6KssARk0ADuRqw0pcFeoaHuiFcsuj7rpTmKO2NGDnnum2EqLYCkSanVhSMknSQA0JQnTBFAOkmKUoAdJJJADJQnSQA11NdXS5KAFdShOUggBQnSSQAkkkkAJJJJACSSSQAkkkkANCV1OkgDmErqdJAChJIJ0AJNKdRlAHcp1wE6AHvJryZIIAcuXDXzlvIyOwwfJdJg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292" name="AutoShape 4" descr="data:image/jpeg;base64,/9j/4AAQSkZJRgABAQAAAQABAAD/2wCEAAkGBxQTEhUUExQUFBQVFBQWFBQUFBUUFRQVFRQWFhQVFBQYHCggGBolGxQVITEhJSkrLi4uFx8zODMsNygtLisBCgoKDg0OGxAQGiwkHyQsLywsLCwsLCwsLCwsLCwrLCwsLCwsLCwsLCwsLCssLCw3Nyw3LCwsLCwsNyw3LDc3LP/AABEIAMkA+wMBIgACEQEDEQH/xAAbAAABBQEBAAAAAAAAAAAAAAAFAAEDBAYCB//EAEIQAAEDAQQHBQQIBQQCAwAAAAEAAhEDBBIhMQUGQVFhcYEikaGxwRMyctEUI0JSYrLh8DOCkqLCByTS8RaTFTRD/8QAGgEAAgMBAQAAAAAAAAAAAAAAAAQCAwUBBv/EACsRAAICAQQABAYCAwAAAAAAAAABAhEDBBIhMRMyQVEiIzNhcYEUQkOhwf/aAAwDAQACEQMRAD8A9xSSSQAkkkkAJJMSsXonXX2vtAAyo91Zgs7GOAvUqt4UzUd9k/VvcdsEYIA2qSzFq07aGVK7TRYBRsbK5IqSQ9xrAtxbBH1WBwUT9cLoLTTLqjBLmggE0zTY5lQYRDn1WMjeTjggDWJIZofSLqvtGvZ7N9Kpce28HCSxrwWugSIcESQA6SSSAEkkkgBJJJIASSSSAEkkh2sFqdSs1eowgOZRqPaSJF5rCRhtxCACKSzD9aS2oWupwxrxSNUvaBf+ittE3YwbBImcDshRWPW19U+zbQPtvaFgY591hAotrGpfcwGLr2j3czuxQBrEllbRrBXabWDTa1tCpQY1weHO+tbRc4lpEGPa710dbMSwUiarahpPZfAuPdVFOiCYyeJfOwDagDUJIfobSPt2Fxbcc176b2yHQ5hgw4ZjbPFEEAJJJJACSSSQAkkkkAJJJMgB0y5qPAEkwAqv05qi5JdklFvontFEPaWuEtcCCN4IgjBUbToGzvi9Sb2WhrSJaWtBBaGlsEQQIOyFZ+mNS+mtXN8Tvhy9it/8FRwJZMUzSxc/tUzMtfj2x2jnOZUlTQ9E3pptN+k2i8xi6ky9dYTuF53eunaSaNqhqaZYNqN8TvhT9ixo7R1Oi0tptgFxcZJcXOMCXOcSSYAGO5W0H/8AIKe9cVNY6YzKN6Dwp+wblOhejdLtrOLW7BJ8kTCknZBpp0x0kkl04JJJJACTFKVHWqhoknBAEiitVnbUa5jwC1zS1wO1pEEdyr/Twn+nhQ8SJZ4UvYjq6FoOm9Ta4OdecCJl3s/ZSf5Bd5Kq3VezAEXDJcHF1+pfvNbcDr968Dd7OeQhXTb2rh2lGjajxIgsU36HLtB0C57iwTUDA/tOh/s7twuEwSLrcc8F3aNEUX+0vMaTVLDUIkFzqcXHSMQRAgjcq9TTbRtUX/kTFzxI+53wJ+wUsNjZRYGU2hrQSYxOLjLiScSSSTJViVnq2s7AutH6xNq1GsGbp8pXd6B4pJWH06YJ1MqGTpJIASSSSAEmTrio8AEnIDFAAjTVpxDBzd6D1VNklOztuLzm4zyGzwhWm00jOTlJmhBKECqWwoqr0RuBBtIaWoU8C4OOUN7WO6Rgq2W43udJFa0E70PtLnQVzW1jpTix4GBnDI8O7vXVn0vRqdkOE/ddgduQOeShY3sa7QJNUzEqK0kxmiNqotJwySdYsMCu2FEv+nttuWoscf4jCBzBB8gV6eF46GOpVG1GYOY4Ob02Hh816doHTDLRTvNwcMHt2tPy4p3BNNUZerxNS3egVSTBOrxMZOkkgBigWlrTL7uxvi4j09UXtVYMaXHYJ58EBoUpxOZxPMqjNKlSGNPFXbGa0lIhW7mCXs0rQ14gOrOwQ6ueKsaT0tRpG7N533W4nqcggx1hoH3rzOJEjMjEjiFBsbxwk1dDWtxjahjahmJWge9jmzgQRgQfJCX0ATwQmSKFolSas2m5bKJJwvx/UCB5q7UsWG/xQ2vZiCCMCCCDuIxBU4ypkMkN0Wj2dqdBNW9ONtDIyqNAvt/yHBGgtBNNWjFlFxdMdJJJdIiSSSQAkN0zU7F3a4x0zPgiKA6VqXqsfdAHV2J8AO9V5ZVEswx3SFQC7ttsZRYXvMAd5O4DaVw1waJOAAknksdbbQbU8u+w33G/h2mN/wA0hdGjjw+LL7DaW0nWruLRLGH3WgkExiC4jPI4eaTtFgNkZG68dY+XirdkAAjCRi0rm01oEbJI5Ndl3OC532aKexqONUVLVYG4EDKRzB/YWU01ZbpkbMem+d+XitS60YuE7AR/MP8ApAtJG82TscR0MejvBQdWNQi2uTvQek/adhx7Q27wPVaGzhebsrGnUDhmDhzGPiPNeh2G0BzWvGRE8p2KTQrkjySWuzFR6v282Wved7jxdfwE4O6fNFqfaCoWyzyiMnF2ijJBTW1npFKoHAEGQRII2hSLH6k6Vzs7tkmmTu2t6TPLkteCtKElJWjDyY3CW1jpJLklTIAzTVT3WbzePIZeMdyrUVFa6t6q7cIaP5c/EnuUlMpHLK5j+ONQLQZKzOtGmC36mkTeOD3t+xOwccUT05pE0aXZ993ZZw3u6D0WY0bQ+9mSXSc54lVSkM6XDfxy6X+zmjo7BpO3HvGXfKHaZsIDXRvkcjmjdorRAyxI5SZ9SOiD22teY3iCDzGHzUGjUw7pPnoE6s24guok7y0bjtA5+hR9gxWFZXNOs1w2GfmO4rd0XzBGULrKsiplmi3YorVZip6LleuyFwqAOjbS6zV21cwDDhvac/3wXqdktDajQ9plrgCDwK87tVnlENT9Leyf7F57DybhP2Xfd5HHqmcGSntYhq8G5b0btJcgrpOmYMnSSQByVnveqPdvcfDs+iP1nw0k7ASeizthJgTnmeZxKX1D4SGdOu2Utaq92k1gJaahiRuGJ9B1QGx9gzliJGwO/wCLgr+t9X62mM4YSRvBOPXsg9EOFaCJg7PjadnP97UlJ8m3pofJ/JZtENJiY95o8288/BUbTVvGPvNMeBVm21OzLTJ95h38D3QhBqxyBDm/CdndI6LgxijwVxaoIxxxHQk3fEQqlereY/mPl6BV7bUhx5kjoZ85Vb6R2eb8eTRe+S5QzvS4KNrPadweI/fRa7VatNGPuuIWKrHLjdJ5zJ8CtXqcfqnfGVZLoSm7Nro0YFSWmmotEvwKt1BKgUPsAkup1BUbgWuBHHh3YL0nR9rbVpte3JwB5bwsJa6KIal6Qu1HUHZGXM4H7Q9e9M6edcCOsx2tyNquXFdKrpF92k8/hIHM4BOMzF2Z+iZJO8k95n1VykJVWg3LkrlnCzm+TTlwjLayVC+0BoxFMAZ7XYkHmI6gKOqcA4bfMD1AUWlX/wC6q7cQPDL1C5dWmmYOP+QMjv8Amq2+TTxw+XGinpCvIcQdjXA+vihVS1T/AFeePnKsV6kgjZjHJwmOhw6IC+vj1nuk/wCS52OxqKB9vd2z1/KttoV80WHh5LA212Pet1oERRZy9VNrgUyOwvTKL2USEDvo3Yj2VEokcV6aEWyhtGHEI89sqpaKSE6Zzs0urOlfbUhJ+sZDXjfud1RlecaNtv0es1/2T2X/AAk59M+9eisdIkZHELRxT3RMbUYtk/sdpJJK0oKOmHRRdxgd5A9UFpmEX0z7g+JqE2lkNlJ6jsd01bTL62VPr2n8AjoTs/eaDutEgjZ+U/JGta7IXU21GiTT3fddE90DxWZpVZxGfmlJHoNI1sS9iw60nDZOI3B8w4HgVxVqAQdhvA8JOLTyPmoGgOJbsOI64Hxuqta6+EE5wHcHYXXdRhzQX8Ip2mr2m8SfyuafFUTU7Mb8P6nf8R4pPry5m8FwPdPzKqWh+AHXlLYH9snqrEheUuxWqr6n9947lsdVmxQHEkrE2agar7oxJMchx44z1XoNJopsa0bAAuyKJug5ousjBKy+jK2K0lB0hQfBSueSC1U8EJfUNN7ajc2uBHTMctiP1Rggttp5rqdOzklao9HsVpFRjXtycAR1VTTr/qwN7h4Y+iD6h229SdTObHYfC79Z70W01jcHEnw/VPylcLMdQ25aBjTAUtGtiua9LsqjRfjxCRfBpJKSMzpupFpqnHMTwwBwQ6raTjsk9ATiOkj+4q3rUy5aL2x7QeBjA+iFOgm6cjgfT1Vb7NfBTxIe2VYG4EeRxHTtBAK78eTnfkaiGkqxiCf+xg7vEHvQSrWkOP4nHvDfmpRQZJFWs+84DfHif+l6FYhdY0bgAsHoijfrNGyf36LfsUpCkmSX+0AchiUfsFoBbwWMdXJdwlaTRNTs4rjVFKlbDihqNXVN8qQ5KJLoC2ylvWn1M0jfpmk49qnlxYcu7JB7VTwVbV+0+ztTNz5YeuXjCvwy2yFtVDdA9GCSYJ0+ZAO0x7rfiHkVUeyWq9pZs0yfukO7jj4SqDH9lK5vMNYX8AKfDaTy73WtdM7hK8uD3NMuyJN12ziCO4fqvSdZH3bJU/FDf6nAHwlY1jGmGOALYxByMZePolZdm5oYtxcgY6tBvDIZ8Jz6Ka22UGTnIkbozHqFJX0VmaJmPsk9MCeM5qHRNqvTSdg9s3Qcy3d0PmuIbk/RgKvZfrIywk8ZETzh3gh9raS+B/0Nvp4LU2hkuaSMbpnm3DHuB6rOVnXbzvtE4d+Hr3BWJi840jU6q6FuNFRwxPuzsB2811pW1y8tbk3CeO1HrLUDqTHDJzWkdQEHq2YGTvJPeiPLFM0nQ+i7XBC1tmr4LDexLckTsGkjkUSiQxy9zXOrYcEFtFsa4locCUq1ovMIBglCaVnuvc8mS7uA3BQSLXVGo1FqxaXN+9Td/aR81rtMe8z+byCxuoNO9anO2Npun+YiPIraaX+xzPkU5H6Rl5PrkDm4ISKcP5yjAOCH2hsObzPkT6JaRfidGV1+YbtENEuLnHiQAJAPWeix3tpEjMbN8ZhbrXQY0Du9p5N+Sy9o0eH408HxMbHc+Krl2a+lvwkypb7NeEtxvQR1/cdFm61KKbjvOA3bMf6QtLYLRLHMIh9IiQc7syPVC9KUuzG95njClEnNXyT6n2EyXnZlzP6LW1WwwncCfBBNT69+m4fdeR3iR6o7bB2SN+Hfh6ofYpJ8GQZWMrU6EtchCLXYNozUdiqFjsVZJWhWEqZu6FVWmuWfsltBRShacFQ1TGe0W6wwQC1vuFrhm1wcOhlFbTa2tbJOCz9e0ioJbjJgcTMKceyuflZ67SdIB3gHvXaiszYY0bmgdwUq0zCZHUaCCDkRB6rM0nloIOYkdxhakrNaRZdrPH3ocOog+IKX1C+GxnSv4mgRrM2bKeDmH+4D1WGq2gNDj+9g/wAgvRa9m9rTfT3g+OXivNrDo51av7MiG0z9Zhm4Ew3+3wSijuZtabOscHYS0M+b2OAw/fcT1CpWeyirXOxwBLSMwdk8MR3qTQ4Db7fukjoJ9ArmqxH0hxdldJJ4+9A7iiCW6mM55vwnJd0BdK2j2bnBwhwDgR+LCfIHuQZ1mwvHp4SfLuWn1uuV67Dg3tBsj7TbzxB7vFCtLNuvujIEADkWBSlSfBDFunC5oO6uV71CPukj1HmpnNQzVF3ZeOXqPRGWuEYoh6iefhlIs4JmUgTkrb2rqx2e85dfBWnZ2LJhge9QVqcIpUsJGRwVG0UY2yVFMsfQY1CN20EfepmehEeq2OnB2Adzh44LF6mO/wB2B+B/otxphs0XcIPcQU1DnGzNzcZkDKdbYo6+YPH0IUdLepH5DmPNKWN1RnNdnC5TO4uA7v0Wb0TXDqhg5emC02v9A/R2Fvve0aBzcCB6LL2WxexrFkn3Gkk54jEoceLNHR5Vt2fk4s9nv1KjgO03ID7TdoPQeCB22p7Qhrdl6eE/pJWt1XqhrqzyMhI4uxw8UBrWdt+0VBgZbgMm3sx3+Sk6UU/UFKUsso+hPqeINQfCfF36I/ajlzQHU736nwt8yj1pzHX0UP7FebhMrvZKpVrMCiMrh7ZVoimVrHQIOBlFKV4ZqWx2XCVcDFWxmKA9up385iIInCFa1Vsd+00gR2WS6PhGHjCktZELvVa0hlpZOTgWdTl5KeLzIrz3sZ6UE6ZqdaBiiQDWERUYd7SO4gjzKPoNrIzssO5/mI+SrzK4Mu07rIgbZT9YOIKo0rCG2q0vjNlN3W6QT4FWaDvrGc/RW6p7VXf7IeboSuHljebjg8toVP4kHNzjPCSfkp7E2Gg5XiT0IujxLkMpvJaWjEufGG2DjHVFxm4DENMDjdwnrdJ6qn3ZvS/rH7AvTdTFjtocw/31MU2mqcPB3lv5vk1RacMt5R4GoVY0mfdO4E9GtDR4uK4TqrRLqjm/i3/IoxdJQbVAYv8AhH5j+iMNfBU12Zmp7OLxGBRXRVPCUPa28Ues1GAAiToqxKzt5wQi2FX7XXgQhtYYKKLWXtTP/uN+F/kF6Laqd5jm7wR3hef6jU5tc/dpv8S1eiFPYV8Jk6l/MMnZ3qWocuY81BUbdqPG5585HgQui/LmEi+HQ+uY2dawWe+xg3VqJ/vA9Vh9YXAWyrGENaOQDV6La/d/mZ+dq8z1sefplo4lgEcQPHPvVsvp/snoPrfpkFjJayR9qfE7e5Us3WkcKbvNEYgEfdw/pwQumfravGmPRVM1YLhMv6njGqeDP8kYtOYQfVI41v5PN6L1/e6IXmENR0zlPRZLgFwSr+jaMmVa2JJchRjYCjcVI4qCo5UjkUUrYEOvFpDhgQQQeIMhE66H1FKLojJWj1XR1pFSmx4ycxru8SrMrNaiWq9QLDnTeWj4T2h5laVaMXasw5x2yaHQ7T1O9Rdwh39JBRFRWhl5rm7wR3hdkrRyLppmRs57bOasWo41eTW9Lpd5qlZT2mDbeg9FatlSPbTsjwZik9OviH9T6M820awe2m7DWCo5o+FpLJ6wrbARTmcbpPhCbQsVDaHOED2b+gJhnkFw2t2IOBgYdRj5qmfCNvFcp/hIFaZ9x3I+dRPaAXUifwUx33nO9FxpPEHjeHi/5qVh/wBs3i2eriGN8AoRGJdlnVQY1PhajJbIQvVtkCsdl66Ogn1ROnuViMrU9lnRlAlyPRAVewUIEqSq/BQk7ZzGqQOe3tKC0KwfVQWzJdRJoOah0/rarvwNHeT8lt1kP9PmYVncWDwn1WwC0MXlRjZ3eRmX0xTu1z+INd6HyCrjZzCJ6zU/4bviHfB9EKDklmVTH8D3YgravdHxs8HA+i81020G3Ex9oOP4nBs+QC9JtboDfjHkV53bXNfbng+6GOn/ANZJPiFYvJ+zmkdZJfgqCfZjljzzQj/943sPgW/NEnVexBzgTzgoU0/7hvJ/5QfRLepvJVFBbVJv8U8W/wCR9UWqHtHoh+qw7FQ/j8mhXX4kqcezNzvge7KN2Khdahuj6UuR5wwXZMXguSu9Vnqy9VXlVjSIqqH1FeqOVGrmpohI1X+n7u1VbwYfMLZrD6hH62p8DfzLcJ7F5TH1K+Yx0xTpoVpQZC00Sy1RGBfeHJ2PnKit7ZdUH3nR4R81o9LWUEB21vlmsxXfD6p+72h/R+qojHbkY05b4p+xidHgtbaQ7M3A7hLjgoq1AwIPaBkcYzHNd6Na40qtd03ahDjIzaKhEjlM8lK4YREiMt42Cd42Hak8nZ6PTSTi2vcz9qq3m7j2pG4y/A96loVb1GnwjuptP+R8EtM2c++zEkQY+0DgHfEDgVUo/wAJgb9oNYOMmXOHM+RUUWSkk2n7Gm0FTu2du9xLu8/oiFCkS4c1Z0TYuyAcmgALR6G0Y0umExDE3GzCz6mKnRTYCBlsVSux27BbgaMZuXLtFMOxH8dkf5sTBtoO3FQW2kYiCvRBopm5M/RFM7FJadnHrEDNRrPds5JHvPce6G+i0ihs1AMaGjABTJqKpUITluk2CtYqV6kYzaWnxg+azrWmFtKtMOBByKqO0e2MlRlxOTtDODUbIuLBGkXyG/EPyuXn9uaW2qqTtoujkQ2T4lba3nBvxDyI81ircHOtNofjdpMFPgey0kc9qq/x/sa09Ry/r/oKt1Mht4SYGI2lu0jl+80L9rFdpzm+P7P0WgdkN2EHPkeWw8CFmrRSLKsAQ0BxbwvDEdCD4JZG7klRp9WnfUk/ee4q60Kpq/QPsmDf6krT07E2QIV+LG5WzF1WZRdEWjaRzhX3rQWDRbQ0YKwdFs3KbwMXjqooxtcHcq9wrbnRLFy7QzNy5/HZNa2Jg6jCq1SkVv36CauW6AYurA0deriwRqBRIdVJGxo8XE+i2aq2CwtpAhozMlWoTUFSoz8s90mx0kklIrOKrZELFabp+zFYnL2Dif5A79Ftygun9HGrTc0faDmnk4QfRQa5TJxlSaMULMBo5t3E3GjDcRn3hZugT7p6fIeY5L0+noT6kUtgbB6ZdUFq6pGZ2g7Erkwt9GzotXCEWmzD2puGOUP5XrhIPXDqqurNidUqtEdmiAMsLwwaPAuXolTVSRl4cZjv81d0Pq97MERm4nvUYYWnyS1Org03FlKjRgABabQtCGyoW6KRazUrohPrgwm75Jkk6SDgydJJACSSSQAkxTpkAZfTVK6TA+0D3ODvms3TpA07aRifauHcGtPkt9brHfB/eyEFsmg4ZUaQPrHucf5v2Eu8b5GoZUmm/Q80oTBbuy4g7PHx4IbpWiXOYBmS5vR4pwT3ea9IOqZvTHOO5O3VTtNcRkRs3H9Sl/BlZtZNbjlHso6KssARk0ADuRqw0pcFeoaHuiFcsuj7rpTmKO2NGDnnum2EqLYCkSanVhSMknSQA0JQnTBFAOkmKUoAdJJJADJQnSQA11NdXS5KAFdShOUggBQnSSQAkkkkAJJJJACSSSQAkkkkANCV1OkgDmErqdJAChJIJ0AJNKdRlAHcp1wE6AHvJryZIIAcuXDXzlvIyOwwfJdJg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294" name="AutoShape 6" descr="data:image/jpeg;base64,/9j/4AAQSkZJRgABAQAAAQABAAD/2wCEAAkGBxQSEhUQEhQWFBUXFhUYFRQXGBUXGBkYFBYWGRcWFxUYHCggGBomGxcWITEiJSktLi8uFyAzODMsNygtLisBCgoKDg0OGhAQGiwkICU3LyssLCwsLCwsLSwsLiwsMC80LCwsLCwsLCwvLCwsLCwsLCwsLCwsLCwsLCwsLCwsLP/AABEIAMkA+wMBIgACEQEDEQH/xAAbAAEAAgMBAQAAAAAAAAAAAAAABQYBAwQCB//EAD8QAAIBAgQCCAIIBAUFAQAAAAECAAMRBBIhMQVBBhMiUWFxgaGRsRQjMkJygsHwUmLR4RWSorLxJDNDU8IW/8QAGgEBAAMBAQEAAAAAAAAAAAAAAAIDBAEFBv/EACcRAQACAwABBAEDBQAAAAAAAAABAgMRIRIEIjFBUROx8AUjQnGB/9oADAMBAAIRAxEAPwD7jERAREQEREBERAREQE58VilQFm5C5nqvUsNNz+7yAx3EGDmkgB1CsSCdcpZvgvhqTIXtpOlPJP4auHGYTdK5wTiYy3+yLgZSbkEltCRodBfTkRqZYlM7Wdxty0anTMREkiREQEREBERAREQEREBERAREQEREBERAREQEREBERAREwYHNWPa8gPeVfHUwK9ZxuUQ38Xsht3bCWHFVLMfSVjjVU52AtdurVR3nNTI9L/rM9+y1Yq8eGoP1SOgJ+taq9t8tmVbDmNFPkJcsBVzIG5EXEg8NilD5FOi5FHw0+UncJSCjTbe3nLK84ryd66IiJYpIiICIiAiIgIiICIiAkbxDii07aE3ubC2y7n3A9Z24hrD2+Mr/ABel9fQsbA3Vh35ShHpqZXe0x8J0rE/KVwPEFe4G4+0O42vud/MaTvBlIwdZzSqVl1Yoqr33e7H/AE5dvGWvheID01IN9N4pbcddvXU8dsREsVkrOI6TtTxOJoMgyU6QaiRfM9RVps9M8rnrqOXYm7d0s0iMR0eovU65gS3XpiN9Osp0lpLt93Kqm3eAYHFwfitXErTSqBTZqC1KnVkizrVKsgY65eyR367icvBuk9Sr9HesadBauHoVQDTqEVWq0jUqLSq5goZbHsatYX2MlG6PIAvV1KtIqKi5kK3KVXzshzKRvsQARyM2f4Gn1a5nFKl1fV0Bk6sGkAEN8ufSwNs1rjaBwnimJGFbHN1QU0esSjlYstwCoernsxsdbKPA6XOzjnHXoVRTVVIvghre/wD1WLFBtjyU3HjN1Ho6i0mw/WVDh2ptTFAlcqowtZXC9YLDQdrTlynir0aRw3WVazuzUD1pZM6/RqnW0goChQA+p7Ot9bwNmJxld61Slh+rXqlQs1RWbO7hiEAVhkAABLa/a0GhnZwbH/SKFKvlK9ZTR8psSpYAlbjQ2Ol5yPwEE5xXrK7KEqODTDVEBYqG7FgRnYBlAax3klhMMtJEpU1CoiqqKNgqiygeAAEDdMETMQIviNM51PIggny2+ftKHxXEdbXLKdLgg+CjKp9dTLZ0vx+RCgPabsj1+0f8un5hKXh1+01+/wCAuPmD8Zmyz3j1/Q4/b5SkuE1cxrsdwaRHn2z+/OXvhdTNTVu8X9OU+e9GtVrnvZPk+nwtPouAH1dP8C/7RJ42T1uoyTp0RES5jIiICIiAiIgIiICIiBz4xrAeYlf4zVs9Jv4SxPkGp39ryf4gOwfCx95R+llc/VINzcnyOn78pRknrX6annyHdwurlo4YbX7R8lpkAn0ymWXBUgCSuzakePfKfwmsalSx2SkR6uwHyUiWfo/UZk15aX7yP37yVZ3PHM2OabiUvERLWUnzvpBxCvRfilUVaho26mwZvqKhwVJqVWmQb0wXcq1ubI2lmM+iTW1FTe6g5vtaDXS2vfpaBTMbXJo4rEGtUXEUqpWkgqOApFuop9UGyv1oKk3BJ6y3IW48TjKtPEVKheoq9fi1DGvUZG6vCM60BQJy07ZS4cf+oj70vjYOmXFQohdRZXKrmA7g1riemw6nQqpF7kEDcixPnaB8+wnEK4GGw71qhbC1sOtdyzBqv0ioiUBUP3waVR2YEntKp3nteL1b4qsTWWniaGJNBmf6tThlYUjQAa6dZSvUNgNV75fzRX+EcuQ+7t8Jj6OtguVbDYWFhpbQctCRA8YCsGpqQwbsrcg31I5zomnD4VKd8iKl98qhb+dpugJ5Jnozmx9bKjMe4/39pyZ07EbnT5/0mxufEN3Uxa3ibM3/AMr+WcGIGSke/b2sfce884Vs5LnXMcx8SzFm9rT3xI5QL8tT+vy95invX0mOsUrFfwkujVH6hjzZ2/0hVHuDPoVJbADuAHwEqfAMLZaNMjYKW8/tN7y3CacUceH6q27sxES1mIiICIiAiIgIiICImLwNGOayH0+c+fccbPirfwoo9SWY/MS9cUfYeZnzzrM9SrV73YjyBsPZZmyz16n9Pp3aU6PJYVqn8wUeSAm/xf2l14dSy00H8o99ZVeC0bYdAd2BY/nJI9iJcUFhbuk8Xwzestu8vUREuZCIiAiIgIiICIiAMg+ldS1CoB/6qnutv1MmzK10nqXpV9fuZR7aedyZC88W4Y3eFR4cthf1+At+vtNVSn1ldKW4JAPkBdvZT8ZnD1rDX9jnO3o5hs2aueZKp46jMR62HoZlr17ua8UrMrpwWjvUPkP1PxksJrwtLIoXuAE2zZWNQ+ftbynZEROokREDUuJQu1MOpdQrMlxmVWvlZl3AOVrE72PdOf8AxSmyB6TCtmUMgpMjl1JC5l1sVuR2r28ZWeL8KrtiqtakhHWlcO7XA+oqUkLVR3lHDWH87TPB8O2ENEmhU6tKeJpBaa5iv/UBqS5RspQaHYWF7QLKnF6BKKtakTUVWpgOpzq32WWx1BsbEb2mDxnDhnQ16WZAxcZ17IUXbNr2bDU32lW4Tw2thkwtOn1grCjhaWIXLmoFKa5WcVSOy6Atax7RAFjuOmjRduHvgOpdK4w9SnYqcjOFIzCt9g5213v2tQDAs9fG00NnqIp7OjMo+2wRNzzchR3kgTXj+KUaABrVadIG5Gd1XRdz2jsOZ5SqcdpVcReqlCqAn0HRlyuxp42lVqhUOpyIm+xvpeSIxBXE1MQ1CqyVaNNEIQlgabVc1Jk+6GzqwY6G5uRYXCyKb6iJG9GcG9HCUKNQAOlNFZQcwUgfZDfeA2vztJCo1gT3QIDj2JyrUbuGUeZ0+ZlMegeryLoWso82sPnLD0hq6Kn8TEnyFl+bj4Ti4fSL10vsoLn0so99fSZLdl7Xp/7eOZWHB0hnRBsLfBf+JPiRPCKd2Z+Q7I9r/KS80Y41Dyss7sRESaoiIgIiICIiAiIgasTWCKWPIX/oJTeJ0ndWXMBmsoHMtV0J87kiWTiDZ2CchqfPkJDcQKrWDMP+0A+h5KosMttTnYWlOTvGjF7Y39q3xvgrUstNWDF7jMTawX7RPpaTnRan/wBqnvkJPmurK3xJH5Zp6UM3XZB9k0gPEkutyPG4TSSXRTAhHc3zFQFva2l9ABc9x+M5Ee/ULMmW16bstEREvYyIiAiIgRXEuNrRr0cOUdmq5rMuXKmUdnOSRbMeyLX17pxDpRpWJw1YdTVSi3aoG9Sp1OVRap3V0NzYbzHF+jHXvWrGoy1G6jqSC4VPo7dZTzoGAqWqlm15ECesT0b6xMSjMpGIxNGuQVuAtMYYGmRftX6g6/z7aahtp9Ig5FNKTmsWqg0SaYKijkDuz5iuUGpTGhOrgW3t5pdJA7U0ShVZ3FfMn1ammcM9NKivmcC96i2K3BGoNiL6cN0degyvh2QBDXVKTBggpYhkqMnZ+yVqJcEC1iRbmMUeiimrSrV+rrFRiWcNTFjUxNSi4ZAb5QgpZRubW13uG/iHSelRpNWZXIWs1HKApYlL52AvqqqruedlOk3YvjZSs1BKFWsUpU6rGmaVstVqqrYO4LH6pjYeE4qvRQVHvVqMaYfEuEQvTObEEC5ZTc2TOtueczzhOA4mkwanXpk/RqGHLvTZm+oasRUsHALEVRe+l1vsbQOr/wDSI6mph6b4imqI7uhUAK6B1ChiCzZCrZRyI5kCd2IxStTVkN1cAqe9SLg/C0icL0dfDK9HCui06iU1OcFmRqdJKPWKQQGvTRNDbUX52mvGsaeShRHZpoEUk2stMKN7b7CQyTqFmOu7ITjdf6/L/Cqj43J+GhnR0ee4q1OQIQfkW5939pHcZwDqDiN1NivO+ZQAJI9Fxl+pbQhlLA73OjX8b5fjM8RO3p5ctf04rVc8BRyIq87a+Z1M6ZgTM1vIIiICIiAiIgIiICeKr2BJ5Ame5x8Tbshf4jb0Gp+XvOTOodiNzpxU3spdvP1PKVqszNXNzdeyzflJPwv8hJziVWwy8h8yP6fOQfVkX5s5t8TYelgJktLbSOpBiHRKzauBp4EizHzP6SY6OULUs/NyW9Nh8veQLUdForvovrzPzMuNGmFUKNgAB6S/H3rPl5x7iIlqkiIgIiICIiAiIgIiIGrEPZSfDTzlZ4vQ7KqCQWLWYC/aNgAddiW38JYMY2y+sqnSDGsHUqNiQp8cpsf81z+USjLLRiifpu6Qsoo0bDOM6gC2lqatv6rOTo5gWNVCTpq+9yQNLtppoB62nY1AVaXVnQUyvn2cp0PebkHzMluj+FAzVLW+6oGwVbbfvlOx7piXJ9kTCYEzES5QREQEREBERAREQMSMx9Xt+Cr8z/YSTMr+LrdonlcsfJdh8QPhK8k6hbijcuHFOSx/lF/DOWsPfX8s0UGGYsBoosPMj+k8OxFMd7kuT3AdlR/uM2YDDl8tMbt2mPcD/QWlHj2IaInVZlLcBwuZjVPLRfPmf0k8J4oUgihRsBYTZNURqGS1tzsiInUSIiAiIgIiICIiAgxNGKq5V89BOTOiI3xH42tue+4HgBuf33yt1Ll8x+yu3dfcn0sB8ZK4+oSQg3YhQfC+p+Nz+WRhUNlUbE3/AC/8CZLd62441Om7h9I28ajXA8DoD8LmW/D0gqhRsBaQ/BqOZzUOw0Hmf7ScmjHXUM+a27aIiJYqIiICIiAiIgIieKlQAXJtA0cQxGRCeew9ZWMdU0ybF7X8BsB+s3cZ4nerlOigCw8+ZHpI3GHO4N+Zv630+AmXJfdtfTbixTFN/l4rtmso2Y7b2Qcvh/ulu4NgerXMftNv4DkJD9HOH9Yxrttey+Nv0vr8JaZbjiZ90/anNb/GPpmIiWqCIiAiIgIiICIiAiIgYMjOK1tbDkNPxNtJJ2sLmVzF4nVqnde34v7D5yvLbVVuGu7bcTv2na+ijq1/EwtceQDGc+EBJJG+igeJ1P6CeXfKn+o/ia//AMkD80mejWC/8jctvxH7R/SVRXdoj8L5t41mfynMHQyIF7hr585vmBMzSxkREBERAREQEwTMyuccrV2fqkQ5e+17/vzkbTpKlfKdOri/G1pLcEefcO+QVTiVR0NW1v4bk330tpz/AFmcZwPqqYqVWDOWGlr+57gJGVKTVmy5rIurHz5eZ5eBlF9/bVjrXXHIMYWdiTrr2QeZNgAR+9Z2GgGAVsoJH3RY3IJvfv7JEzh8Eqr2VADN2EGxINrt3i9h6Ezuw+DtWCA3tlUta1yWBPpYe8riNyttfULjg6ARFQaAAD2m+YmZtecREQEREBERAREQEREBMXnPi8WtNczSAq8dNQlUDG2+W3MX3kLXiqyuO1ndx7iAVQgO57R7gOXntIDiVS6ADb9k6yPxuONR1W22liOetyBtbSZptmUnW1zre2gtewtuL+RsZlvaZttspjitdO7CYVqtRUHLtMfHl6b/AAEu1CkEAUbASH6KYA06WZjmdiczd9jYDwGknJpx11G5ZM1/KdR8QRESxUREQEREBERATy7AC52E9SE4/wASCDINSTbTe52Fpy06jaVa+U6RnHMeajqqdoagLrrzLG3p7eMi0JzZL3LaX0Fm+85HcBt5SWTCjDIaj3NSpcfgXU6dxkfQRMhrsbGpfILm4ppobfiP6zNaJmetlJjWo+Ph00KnbB0C01sBbmeynnpc+s7ejqdZUNS+YKW5aZibD/SPeRlXBpToBnYhnzvudhaw+Ms/R/AijQRANbXPmZLHX3K8to8UjMxE0MpERAREQEREBERAGRPG+KGiLKpLHbuElp4emDuAfMAzk71x2sxE7mFM+iV6yvUc5UAJBLWvbUnbWRrOUTq6Q1bQAd58e/5by2dI8cFQoPzeAHL5af1lXWpZg5FhYgG2qrzYjvJAF/WZ76rOobcflaNy56fC+0bnMwXtMdVW+gCrtvYDyJnX9GsEv9k2yi/3VvqR4gDTxm9FuBTsAzsC3eAdhbwT3JnYydZWCAACygfhJNz8FHxkI7KU21CycLS1JAd8ov66zqmAJmbHnkREBERAREQEREDEjk4QgqmsSWNyQDay31JEkp5cXBE5MOxMwrPEG+k1upt2d2blkW19fEmaa2HXFVhSUFUQdrl2Aeyo87Xk3h+EqiuASS4tmIGgGwsJu4ZgBSUi+ZmJLN3n+gEr8J+136kRHP8AiH4vTz16WHW2XsgjmFXtGx/yiWQCaxh1zdZlGa1s3O02ycRrcqrW3EQRESSJERAREQEREBERATlx+KFNCx9J0mRPFuFNWYdqyWAYc9Dew89PhOW3riVdb6hcPh+tZq7n6lbt+Ju7y1nM1AV6rEGyIMzWsLsb5E8rya49XSmi0QPBVHfsokZjMMtKmtAG9VmVm72dhYfATPMa5/NtVZme/n9muhhnc1KufRbKp5FmOvPa/wCkkuieBsalYnNdiqnwHdNePw/0fCrTIzm5ZvFtx72EneEYXqqKU+YUX8zqfeTpXUq8l91/27IiJczkTBmYCIiAiIgIiICIiAiIgIiICIiAiIgIiICIiAiIgIiIEV/hhNbrWIKgkqNb3O1/Ka8HwxuuNapYkXCc992kvMCR8YS85058XgEqlS+uU3A5aG4v6zqmJkTqLM8ottLk77+JnqYnRmIiAiIgIi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296" name="AutoShape 8" descr="data:image/jpeg;base64,/9j/4AAQSkZJRgABAQAAAQABAAD/2wCEAAkGBxQSEhUQEhQWFBUXFhUYFRQXGBUXGBkYFBYWGRcWFxUYHCggGBomGxcWITEiJSktLi8uFyAzODMsNygtLisBCgoKDg0OGhAQGiwkICU3LyssLCwsLCwsLSwsLiwsMC80LCwsLCwsLCwvLCwsLCwsLCwsLCwsLCwsLCwsLCwsLP/AABEIAMkA+wMBIgACEQEDEQH/xAAbAAEAAgMBAQAAAAAAAAAAAAAABQYBAwQCB//EAD8QAAIBAgQCCAIIBAUFAQAAAAECAAMRBBIhMQVBBhMiUWFxgaGRsRQjMkJygsHwUmLR4RWSorLxJDNDU8IW/8QAGgEBAAMBAQEAAAAAAAAAAAAAAAIDBAEFBv/EACcRAQACAwABBAEDBQAAAAAAAAABAgMRIRIEIjFBUROx8AUjQnGB/9oADAMBAAIRAxEAPwD7jERAREQEREBERAREQE58VilQFm5C5nqvUsNNz+7yAx3EGDmkgB1CsSCdcpZvgvhqTIXtpOlPJP4auHGYTdK5wTiYy3+yLgZSbkEltCRodBfTkRqZYlM7Wdxty0anTMREkiREQEREBERAREQEREBERAREQEREBERAREQEREBERAREwYHNWPa8gPeVfHUwK9ZxuUQ38Xsht3bCWHFVLMfSVjjVU52AtdurVR3nNTI9L/rM9+y1Yq8eGoP1SOgJ+taq9t8tmVbDmNFPkJcsBVzIG5EXEg8NilD5FOi5FHw0+UncJSCjTbe3nLK84ryd66IiJYpIiICIiAiIgIiICIiAkbxDii07aE3ubC2y7n3A9Z24hrD2+Mr/ABel9fQsbA3Vh35ShHpqZXe0x8J0rE/KVwPEFe4G4+0O42vud/MaTvBlIwdZzSqVl1Yoqr33e7H/AE5dvGWvheID01IN9N4pbcddvXU8dsREsVkrOI6TtTxOJoMgyU6QaiRfM9RVps9M8rnrqOXYm7d0s0iMR0eovU65gS3XpiN9Osp0lpLt93Kqm3eAYHFwfitXErTSqBTZqC1KnVkizrVKsgY65eyR367icvBuk9Sr9HesadBauHoVQDTqEVWq0jUqLSq5goZbHsatYX2MlG6PIAvV1KtIqKi5kK3KVXzshzKRvsQARyM2f4Gn1a5nFKl1fV0Bk6sGkAEN8ufSwNs1rjaBwnimJGFbHN1QU0esSjlYstwCoernsxsdbKPA6XOzjnHXoVRTVVIvghre/wD1WLFBtjyU3HjN1Ho6i0mw/WVDh2ptTFAlcqowtZXC9YLDQdrTlynir0aRw3WVazuzUD1pZM6/RqnW0goChQA+p7Ot9bwNmJxld61Slh+rXqlQs1RWbO7hiEAVhkAABLa/a0GhnZwbH/SKFKvlK9ZTR8psSpYAlbjQ2Ol5yPwEE5xXrK7KEqODTDVEBYqG7FgRnYBlAax3klhMMtJEpU1CoiqqKNgqiygeAAEDdMETMQIviNM51PIggny2+ftKHxXEdbXLKdLgg+CjKp9dTLZ0vx+RCgPabsj1+0f8un5hKXh1+01+/wCAuPmD8Zmyz3j1/Q4/b5SkuE1cxrsdwaRHn2z+/OXvhdTNTVu8X9OU+e9GtVrnvZPk+nwtPouAH1dP8C/7RJ42T1uoyTp0RES5jIiICIiAiIgIiICIiBz4xrAeYlf4zVs9Jv4SxPkGp39ryf4gOwfCx95R+llc/VINzcnyOn78pRknrX6annyHdwurlo4YbX7R8lpkAn0ymWXBUgCSuzakePfKfwmsalSx2SkR6uwHyUiWfo/UZk15aX7yP37yVZ3PHM2OabiUvERLWUnzvpBxCvRfilUVaho26mwZvqKhwVJqVWmQb0wXcq1ubI2lmM+iTW1FTe6g5vtaDXS2vfpaBTMbXJo4rEGtUXEUqpWkgqOApFuop9UGyv1oKk3BJ6y3IW48TjKtPEVKheoq9fi1DGvUZG6vCM60BQJy07ZS4cf+oj70vjYOmXFQohdRZXKrmA7g1riemw6nQqpF7kEDcixPnaB8+wnEK4GGw71qhbC1sOtdyzBqv0ioiUBUP3waVR2YEntKp3nteL1b4qsTWWniaGJNBmf6tThlYUjQAa6dZSvUNgNV75fzRX+EcuQ+7t8Jj6OtguVbDYWFhpbQctCRA8YCsGpqQwbsrcg31I5zomnD4VKd8iKl98qhb+dpugJ5Jnozmx9bKjMe4/39pyZ07EbnT5/0mxufEN3Uxa3ibM3/AMr+WcGIGSke/b2sfce884Vs5LnXMcx8SzFm9rT3xI5QL8tT+vy95invX0mOsUrFfwkujVH6hjzZ2/0hVHuDPoVJbADuAHwEqfAMLZaNMjYKW8/tN7y3CacUceH6q27sxES1mIiICIiAiIgIiICImLwNGOayH0+c+fccbPirfwoo9SWY/MS9cUfYeZnzzrM9SrV73YjyBsPZZmyz16n9Pp3aU6PJYVqn8wUeSAm/xf2l14dSy00H8o99ZVeC0bYdAd2BY/nJI9iJcUFhbuk8Xwzestu8vUREuZCIiAiIgIiICIiAMg+ldS1CoB/6qnutv1MmzK10nqXpV9fuZR7aedyZC88W4Y3eFR4cthf1+At+vtNVSn1ldKW4JAPkBdvZT8ZnD1rDX9jnO3o5hs2aueZKp46jMR62HoZlr17ua8UrMrpwWjvUPkP1PxksJrwtLIoXuAE2zZWNQ+ftbynZEROokREDUuJQu1MOpdQrMlxmVWvlZl3AOVrE72PdOf8AxSmyB6TCtmUMgpMjl1JC5l1sVuR2r28ZWeL8KrtiqtakhHWlcO7XA+oqUkLVR3lHDWH87TPB8O2ENEmhU6tKeJpBaa5iv/UBqS5RspQaHYWF7QLKnF6BKKtakTUVWpgOpzq32WWx1BsbEb2mDxnDhnQ16WZAxcZ17IUXbNr2bDU32lW4Tw2thkwtOn1grCjhaWIXLmoFKa5WcVSOy6Atax7RAFjuOmjRduHvgOpdK4w9SnYqcjOFIzCt9g5213v2tQDAs9fG00NnqIp7OjMo+2wRNzzchR3kgTXj+KUaABrVadIG5Gd1XRdz2jsOZ5SqcdpVcReqlCqAn0HRlyuxp42lVqhUOpyIm+xvpeSIxBXE1MQ1CqyVaNNEIQlgabVc1Jk+6GzqwY6G5uRYXCyKb6iJG9GcG9HCUKNQAOlNFZQcwUgfZDfeA2vztJCo1gT3QIDj2JyrUbuGUeZ0+ZlMegeryLoWso82sPnLD0hq6Kn8TEnyFl+bj4Ti4fSL10vsoLn0so99fSZLdl7Xp/7eOZWHB0hnRBsLfBf+JPiRPCKd2Z+Q7I9r/KS80Y41Dyss7sRESaoiIgIiICIiAiIgasTWCKWPIX/oJTeJ0ndWXMBmsoHMtV0J87kiWTiDZ2CchqfPkJDcQKrWDMP+0A+h5KosMttTnYWlOTvGjF7Y39q3xvgrUstNWDF7jMTawX7RPpaTnRan/wBqnvkJPmurK3xJH5Zp6UM3XZB9k0gPEkutyPG4TSSXRTAhHc3zFQFva2l9ABc9x+M5Ee/ULMmW16bstEREvYyIiAiIgRXEuNrRr0cOUdmq5rMuXKmUdnOSRbMeyLX17pxDpRpWJw1YdTVSi3aoG9Sp1OVRap3V0NzYbzHF+jHXvWrGoy1G6jqSC4VPo7dZTzoGAqWqlm15ECesT0b6xMSjMpGIxNGuQVuAtMYYGmRftX6g6/z7aahtp9Ig5FNKTmsWqg0SaYKijkDuz5iuUGpTGhOrgW3t5pdJA7U0ShVZ3FfMn1ammcM9NKivmcC96i2K3BGoNiL6cN0degyvh2QBDXVKTBggpYhkqMnZ+yVqJcEC1iRbmMUeiimrSrV+rrFRiWcNTFjUxNSi4ZAb5QgpZRubW13uG/iHSelRpNWZXIWs1HKApYlL52AvqqqruedlOk3YvjZSs1BKFWsUpU6rGmaVstVqqrYO4LH6pjYeE4qvRQVHvVqMaYfEuEQvTObEEC5ZTc2TOtueczzhOA4mkwanXpk/RqGHLvTZm+oasRUsHALEVRe+l1vsbQOr/wDSI6mph6b4imqI7uhUAK6B1ChiCzZCrZRyI5kCd2IxStTVkN1cAqe9SLg/C0icL0dfDK9HCui06iU1OcFmRqdJKPWKQQGvTRNDbUX52mvGsaeShRHZpoEUk2stMKN7b7CQyTqFmOu7ITjdf6/L/Cqj43J+GhnR0ee4q1OQIQfkW5939pHcZwDqDiN1NivO+ZQAJI9Fxl+pbQhlLA73OjX8b5fjM8RO3p5ctf04rVc8BRyIq87a+Z1M6ZgTM1vIIiICIiAiIgIiICeKr2BJ5Ame5x8Tbshf4jb0Gp+XvOTOodiNzpxU3spdvP1PKVqszNXNzdeyzflJPwv8hJziVWwy8h8yP6fOQfVkX5s5t8TYelgJktLbSOpBiHRKzauBp4EizHzP6SY6OULUs/NyW9Nh8veQLUdForvovrzPzMuNGmFUKNgAB6S/H3rPl5x7iIlqkiIgIiICIiAiIgIiIGrEPZSfDTzlZ4vQ7KqCQWLWYC/aNgAddiW38JYMY2y+sqnSDGsHUqNiQp8cpsf81z+USjLLRiifpu6Qsoo0bDOM6gC2lqatv6rOTo5gWNVCTpq+9yQNLtppoB62nY1AVaXVnQUyvn2cp0PebkHzMluj+FAzVLW+6oGwVbbfvlOx7piXJ9kTCYEzES5QREQEREBERAREQMSMx9Xt+Cr8z/YSTMr+LrdonlcsfJdh8QPhK8k6hbijcuHFOSx/lF/DOWsPfX8s0UGGYsBoosPMj+k8OxFMd7kuT3AdlR/uM2YDDl8tMbt2mPcD/QWlHj2IaInVZlLcBwuZjVPLRfPmf0k8J4oUgihRsBYTZNURqGS1tzsiInUSIiAiIgIiICIiAgxNGKq5V89BOTOiI3xH42tue+4HgBuf33yt1Ll8x+yu3dfcn0sB8ZK4+oSQg3YhQfC+p+Nz+WRhUNlUbE3/AC/8CZLd62441Om7h9I28ajXA8DoD8LmW/D0gqhRsBaQ/BqOZzUOw0Hmf7ScmjHXUM+a27aIiJYqIiICIiAiIgIieKlQAXJtA0cQxGRCeew9ZWMdU0ybF7X8BsB+s3cZ4nerlOigCw8+ZHpI3GHO4N+Zv630+AmXJfdtfTbixTFN/l4rtmso2Y7b2Qcvh/ulu4NgerXMftNv4DkJD9HOH9Yxrttey+Nv0vr8JaZbjiZ90/anNb/GPpmIiWqCIiAiIgIiICIiAiIgYMjOK1tbDkNPxNtJJ2sLmVzF4nVqnde34v7D5yvLbVVuGu7bcTv2na+ijq1/EwtceQDGc+EBJJG+igeJ1P6CeXfKn+o/ia//AMkD80mejWC/8jctvxH7R/SVRXdoj8L5t41mfynMHQyIF7hr585vmBMzSxkREBERAREQEwTMyuccrV2fqkQ5e+17/vzkbTpKlfKdOri/G1pLcEefcO+QVTiVR0NW1v4bk330tpz/AFmcZwPqqYqVWDOWGlr+57gJGVKTVmy5rIurHz5eZ5eBlF9/bVjrXXHIMYWdiTrr2QeZNgAR+9Z2GgGAVsoJH3RY3IJvfv7JEzh8Eqr2VADN2EGxINrt3i9h6Ezuw+DtWCA3tlUta1yWBPpYe8riNyttfULjg6ARFQaAAD2m+YmZtecREQEREBERAREQEREBMXnPi8WtNczSAq8dNQlUDG2+W3MX3kLXiqyuO1ndx7iAVQgO57R7gOXntIDiVS6ADb9k6yPxuONR1W22liOetyBtbSZptmUnW1zre2gtewtuL+RsZlvaZttspjitdO7CYVqtRUHLtMfHl6b/AAEu1CkEAUbASH6KYA06WZjmdiczd9jYDwGknJpx11G5ZM1/KdR8QRESxUREQEREBERATy7AC52E9SE4/wASCDINSTbTe52Fpy06jaVa+U6RnHMeajqqdoagLrrzLG3p7eMi0JzZL3LaX0Fm+85HcBt5SWTCjDIaj3NSpcfgXU6dxkfQRMhrsbGpfILm4ppobfiP6zNaJmetlJjWo+Ph00KnbB0C01sBbmeynnpc+s7ejqdZUNS+YKW5aZibD/SPeRlXBpToBnYhnzvudhaw+Ms/R/AijQRANbXPmZLHX3K8to8UjMxE0MpERAREQEREBERAGRPG+KGiLKpLHbuElp4emDuAfMAzk71x2sxE7mFM+iV6yvUc5UAJBLWvbUnbWRrOUTq6Q1bQAd58e/5by2dI8cFQoPzeAHL5af1lXWpZg5FhYgG2qrzYjvJAF/WZ76rOobcflaNy56fC+0bnMwXtMdVW+gCrtvYDyJnX9GsEv9k2yi/3VvqR4gDTxm9FuBTsAzsC3eAdhbwT3JnYydZWCAACygfhJNz8FHxkI7KU21CycLS1JAd8ov66zqmAJmbHnkREBERAREQEREDEjk4QgqmsSWNyQDay31JEkp5cXBE5MOxMwrPEG+k1upt2d2blkW19fEmaa2HXFVhSUFUQdrl2Aeyo87Xk3h+EqiuASS4tmIGgGwsJu4ZgBSUi+ZmJLN3n+gEr8J+136kRHP8AiH4vTz16WHW2XsgjmFXtGx/yiWQCaxh1zdZlGa1s3O02ycRrcqrW3EQRESSJERAREQEREBERATlx+KFNCx9J0mRPFuFNWYdqyWAYc9Dew89PhOW3riVdb6hcPh+tZq7n6lbt+Ju7y1nM1AV6rEGyIMzWsLsb5E8rya49XSmi0QPBVHfsokZjMMtKmtAG9VmVm72dhYfATPMa5/NtVZme/n9muhhnc1KufRbKp5FmOvPa/wCkkuieBsalYnNdiqnwHdNePw/0fCrTIzm5ZvFtx72EneEYXqqKU+YUX8zqfeTpXUq8l91/27IiJczkTBmYCIiAiIgIiICIiAiIgIiICIiAiIgIiICIiAiIgIiIEV/hhNbrWIKgkqNb3O1/Ka8HwxuuNapYkXCc992kvMCR8YS85058XgEqlS+uU3A5aG4v6zqmJkTqLM8ottLk77+JnqYnRmIiAiIgIi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Variables </a:t>
            </a:r>
            <a:r>
              <a:rPr lang="es-AR" dirty="0" err="1" smtClean="0"/>
              <a:t>Fisiopatologicas</a:t>
            </a:r>
            <a:r>
              <a:rPr lang="es-AR" dirty="0" smtClean="0"/>
              <a:t> del EPOC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Hiperreactividad</a:t>
            </a:r>
            <a:r>
              <a:rPr lang="es-AR" dirty="0" smtClean="0"/>
              <a:t> Bronquial</a:t>
            </a:r>
          </a:p>
          <a:p>
            <a:r>
              <a:rPr lang="es-AR" dirty="0" err="1" smtClean="0"/>
              <a:t>Hipoxemia</a:t>
            </a:r>
            <a:endParaRPr lang="es-AR" dirty="0" smtClean="0"/>
          </a:p>
          <a:p>
            <a:r>
              <a:rPr lang="es-AR" dirty="0" smtClean="0"/>
              <a:t>Hipercapnia</a:t>
            </a:r>
          </a:p>
          <a:p>
            <a:r>
              <a:rPr lang="es-AR" dirty="0" smtClean="0"/>
              <a:t>Bajo Peso</a:t>
            </a:r>
          </a:p>
          <a:p>
            <a:r>
              <a:rPr lang="es-AR" dirty="0" smtClean="0"/>
              <a:t>Obesidad</a:t>
            </a:r>
          </a:p>
          <a:p>
            <a:r>
              <a:rPr lang="es-AR" dirty="0" smtClean="0"/>
              <a:t>Otros.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Fisiopatologia</a:t>
            </a:r>
            <a:r>
              <a:rPr lang="es-AR" dirty="0" smtClean="0"/>
              <a:t>  </a:t>
            </a:r>
            <a:r>
              <a:rPr lang="es-AR" dirty="0" err="1" smtClean="0"/>
              <a:t>Funcion</a:t>
            </a:r>
            <a:r>
              <a:rPr lang="es-AR" dirty="0" smtClean="0"/>
              <a:t> </a:t>
            </a:r>
            <a:r>
              <a:rPr lang="es-AR" dirty="0" err="1" smtClean="0"/>
              <a:t>Contractil</a:t>
            </a:r>
            <a:r>
              <a:rPr lang="es-AR" dirty="0" smtClean="0"/>
              <a:t> Muscular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Alteración </a:t>
            </a:r>
            <a:r>
              <a:rPr lang="es-AR" dirty="0" smtClean="0"/>
              <a:t>de la fuerza y masa </a:t>
            </a:r>
            <a:r>
              <a:rPr lang="es-AR" dirty="0" smtClean="0"/>
              <a:t>muscular</a:t>
            </a:r>
          </a:p>
          <a:p>
            <a:endParaRPr lang="es-AR" dirty="0" smtClean="0"/>
          </a:p>
          <a:p>
            <a:r>
              <a:rPr lang="es-AR" dirty="0" smtClean="0"/>
              <a:t>Disminución </a:t>
            </a:r>
            <a:r>
              <a:rPr lang="es-AR" dirty="0" smtClean="0"/>
              <a:t>Enzimas </a:t>
            </a:r>
            <a:r>
              <a:rPr lang="es-AR" dirty="0" err="1" smtClean="0"/>
              <a:t>oxidativas,densidad</a:t>
            </a:r>
            <a:r>
              <a:rPr lang="es-AR" dirty="0" smtClean="0"/>
              <a:t> capilar favorece que se establezca deuda </a:t>
            </a:r>
            <a:r>
              <a:rPr lang="es-AR" dirty="0" smtClean="0"/>
              <a:t>O2.Alt.Metab.anaerobico:</a:t>
            </a:r>
          </a:p>
          <a:p>
            <a:endParaRPr lang="es-AR" dirty="0" smtClean="0"/>
          </a:p>
          <a:p>
            <a:r>
              <a:rPr lang="es-AR" dirty="0" smtClean="0"/>
              <a:t>Menor </a:t>
            </a:r>
            <a:r>
              <a:rPr lang="es-AR" dirty="0" err="1" smtClean="0"/>
              <a:t>Ph</a:t>
            </a:r>
            <a:r>
              <a:rPr lang="es-AR" dirty="0" smtClean="0"/>
              <a:t> </a:t>
            </a:r>
            <a:r>
              <a:rPr lang="es-AR" dirty="0" smtClean="0"/>
              <a:t>muscular </a:t>
            </a:r>
            <a:endParaRPr lang="es-AR" dirty="0" smtClean="0"/>
          </a:p>
          <a:p>
            <a:r>
              <a:rPr lang="es-AR" dirty="0" err="1" smtClean="0"/>
              <a:t>Acumulacion</a:t>
            </a:r>
            <a:r>
              <a:rPr lang="es-AR" dirty="0" smtClean="0"/>
              <a:t> </a:t>
            </a:r>
            <a:r>
              <a:rPr lang="es-AR" dirty="0" err="1" smtClean="0"/>
              <a:t>Ac.Láctico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Disfuncion</a:t>
            </a:r>
            <a:r>
              <a:rPr lang="es-AR" dirty="0" smtClean="0"/>
              <a:t> Muscular </a:t>
            </a:r>
            <a:r>
              <a:rPr lang="es-AR" dirty="0" err="1" smtClean="0"/>
              <a:t>Periferica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Alteracion</a:t>
            </a:r>
            <a:r>
              <a:rPr lang="es-AR" dirty="0" smtClean="0"/>
              <a:t> del Intercambio Gaseoso</a:t>
            </a:r>
          </a:p>
          <a:p>
            <a:r>
              <a:rPr lang="es-AR" dirty="0" err="1" smtClean="0"/>
              <a:t>Hipoxemia</a:t>
            </a:r>
            <a:r>
              <a:rPr lang="es-AR" dirty="0" smtClean="0"/>
              <a:t> Hipercapnia</a:t>
            </a:r>
          </a:p>
          <a:p>
            <a:r>
              <a:rPr lang="es-AR" dirty="0" smtClean="0"/>
              <a:t>Hipo </a:t>
            </a:r>
            <a:r>
              <a:rPr lang="es-AR" dirty="0" err="1" smtClean="0"/>
              <a:t>potasemia</a:t>
            </a:r>
            <a:endParaRPr lang="es-AR" dirty="0" smtClean="0"/>
          </a:p>
          <a:p>
            <a:r>
              <a:rPr lang="es-AR" dirty="0" err="1" smtClean="0"/>
              <a:t>Hipofosfatemia</a:t>
            </a:r>
            <a:endParaRPr lang="es-AR" dirty="0" smtClean="0"/>
          </a:p>
          <a:p>
            <a:r>
              <a:rPr lang="es-AR" dirty="0" err="1" smtClean="0"/>
              <a:t>Hipomagnesemia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Oxigenoterapia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Corrige </a:t>
            </a:r>
            <a:r>
              <a:rPr lang="es-AR" dirty="0" err="1" smtClean="0"/>
              <a:t>Hipoxemia</a:t>
            </a:r>
            <a:r>
              <a:rPr lang="es-AR" dirty="0" smtClean="0"/>
              <a:t> Grave</a:t>
            </a:r>
          </a:p>
          <a:p>
            <a:r>
              <a:rPr lang="es-AR" dirty="0" smtClean="0"/>
              <a:t>Mejora la </a:t>
            </a:r>
            <a:r>
              <a:rPr lang="es-AR" dirty="0" err="1" smtClean="0"/>
              <a:t>hipoxemia</a:t>
            </a:r>
            <a:r>
              <a:rPr lang="es-AR" dirty="0" smtClean="0"/>
              <a:t> Tisular</a:t>
            </a:r>
          </a:p>
          <a:p>
            <a:r>
              <a:rPr lang="es-AR" dirty="0" smtClean="0"/>
              <a:t>Mejora la capacidad de esfuerzo a corto plazo en los que tienen </a:t>
            </a:r>
            <a:r>
              <a:rPr lang="es-AR" dirty="0" err="1" smtClean="0"/>
              <a:t>hipoxemia</a:t>
            </a:r>
            <a:r>
              <a:rPr lang="es-AR" dirty="0" smtClean="0"/>
              <a:t> en ejercicio</a:t>
            </a:r>
          </a:p>
          <a:p>
            <a:r>
              <a:rPr lang="es-AR" dirty="0" err="1" smtClean="0"/>
              <a:t>Aumenot</a:t>
            </a:r>
            <a:r>
              <a:rPr lang="es-AR" dirty="0" smtClean="0"/>
              <a:t> tolerancia ejercicio</a:t>
            </a:r>
          </a:p>
          <a:p>
            <a:r>
              <a:rPr lang="es-AR" dirty="0" smtClean="0"/>
              <a:t> Disminuye frecuencia respiratoria</a:t>
            </a:r>
          </a:p>
          <a:p>
            <a:r>
              <a:rPr lang="es-AR" dirty="0" smtClean="0"/>
              <a:t>Impacto calidad de vida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323529" y="260649"/>
          <a:ext cx="8496942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677868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FF0000"/>
                          </a:solidFill>
                        </a:rPr>
                        <a:t>Enunciado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Fuerza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Recomendacion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Calidad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de la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Evidencia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49413">
                <a:tc>
                  <a:txBody>
                    <a:bodyPr/>
                    <a:lstStyle/>
                    <a:p>
                      <a:r>
                        <a:rPr lang="en-US" dirty="0" smtClean="0"/>
                        <a:t>O2 </a:t>
                      </a:r>
                      <a:r>
                        <a:rPr lang="en-US" dirty="0" err="1" smtClean="0"/>
                        <a:t>durante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ejercicio.Puede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mejorar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calidad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vida</a:t>
                      </a:r>
                      <a:r>
                        <a:rPr lang="en-US" dirty="0" smtClean="0"/>
                        <a:t> en </a:t>
                      </a:r>
                      <a:r>
                        <a:rPr lang="en-US" dirty="0" err="1" smtClean="0"/>
                        <a:t>ptes,con</a:t>
                      </a:r>
                      <a:r>
                        <a:rPr lang="en-US" dirty="0" smtClean="0"/>
                        <a:t> dest.≤88%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debil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baja</a:t>
                      </a:r>
                      <a:endParaRPr lang="es-AR" dirty="0"/>
                    </a:p>
                  </a:txBody>
                  <a:tcPr/>
                </a:tc>
              </a:tr>
              <a:tr h="1839929">
                <a:tc>
                  <a:txBody>
                    <a:bodyPr/>
                    <a:lstStyle/>
                    <a:p>
                      <a:r>
                        <a:rPr lang="en-US" dirty="0" smtClean="0"/>
                        <a:t>Para Indic.O2 se </a:t>
                      </a:r>
                      <a:r>
                        <a:rPr lang="en-US" dirty="0" err="1" smtClean="0"/>
                        <a:t>requiere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correcion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hipoxemia</a:t>
                      </a:r>
                      <a:r>
                        <a:rPr lang="en-US" dirty="0" smtClean="0"/>
                        <a:t> ≥90% </a:t>
                      </a:r>
                      <a:r>
                        <a:rPr lang="en-US" dirty="0" err="1" smtClean="0"/>
                        <a:t>que</a:t>
                      </a:r>
                      <a:r>
                        <a:rPr lang="en-US" dirty="0" smtClean="0"/>
                        <a:t> se </a:t>
                      </a:r>
                      <a:r>
                        <a:rPr lang="en-US" dirty="0" err="1" smtClean="0"/>
                        <a:t>acompa;a</a:t>
                      </a:r>
                      <a:r>
                        <a:rPr lang="en-US" dirty="0" smtClean="0"/>
                        <a:t> con ↓ </a:t>
                      </a:r>
                      <a:r>
                        <a:rPr lang="en-US" dirty="0" err="1" smtClean="0"/>
                        <a:t>Disnea</a:t>
                      </a:r>
                      <a:r>
                        <a:rPr lang="en-US" dirty="0" smtClean="0"/>
                        <a:t> y ↑ </a:t>
                      </a:r>
                      <a:r>
                        <a:rPr lang="en-US" dirty="0" err="1" smtClean="0"/>
                        <a:t>Tolerancia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ejercicio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debil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baja</a:t>
                      </a:r>
                      <a:endParaRPr lang="es-AR" dirty="0"/>
                    </a:p>
                  </a:txBody>
                  <a:tcPr/>
                </a:tc>
              </a:tr>
              <a:tr h="154941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Util</a:t>
                      </a:r>
                      <a:r>
                        <a:rPr lang="en-US" dirty="0" smtClean="0"/>
                        <a:t> en PRR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aumentar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duracion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aumento</a:t>
                      </a:r>
                      <a:r>
                        <a:rPr lang="en-US" dirty="0" smtClean="0"/>
                        <a:t> de la </a:t>
                      </a:r>
                      <a:r>
                        <a:rPr lang="en-US" dirty="0" err="1" smtClean="0"/>
                        <a:t>intensidad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entrenamiento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debil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moderada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227</TotalTime>
  <Words>301</Words>
  <Application>Microsoft Office PowerPoint</Application>
  <PresentationFormat>Presentación en pantalla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Tema1</vt:lpstr>
      <vt:lpstr>El Uso de Fármacos en la Rehabilitación Respiratoria</vt:lpstr>
      <vt:lpstr>Diapositiva 2</vt:lpstr>
      <vt:lpstr>Diapositiva 3</vt:lpstr>
      <vt:lpstr>Efectos  del Entrenamiento Muscular(Efecto Farmacológico)</vt:lpstr>
      <vt:lpstr>Variables Fisiopatologicas del EPOC</vt:lpstr>
      <vt:lpstr>Fisiopatologia  Funcion Contractil Muscular</vt:lpstr>
      <vt:lpstr>Disfuncion Muscular Periferica </vt:lpstr>
      <vt:lpstr>Oxigenoterapia</vt:lpstr>
      <vt:lpstr>Diapositiva 9</vt:lpstr>
      <vt:lpstr>Corticoides</vt:lpstr>
      <vt:lpstr>Sindenafil</vt:lpstr>
      <vt:lpstr>Sindenafil</vt:lpstr>
      <vt:lpstr>Todos?</vt:lpstr>
      <vt:lpstr>Diapositiva 14</vt:lpstr>
      <vt:lpstr>La estrategia? Farmacoterapia    Entrenamiento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 draghi</dc:creator>
  <cp:lastModifiedBy>jorge draghi</cp:lastModifiedBy>
  <cp:revision>31</cp:revision>
  <dcterms:created xsi:type="dcterms:W3CDTF">2014-10-08T23:07:38Z</dcterms:created>
  <dcterms:modified xsi:type="dcterms:W3CDTF">2014-10-10T00:37:29Z</dcterms:modified>
</cp:coreProperties>
</file>