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8"/>
  </p:notesMasterIdLst>
  <p:sldIdLst>
    <p:sldId id="260" r:id="rId2"/>
    <p:sldId id="257" r:id="rId3"/>
    <p:sldId id="258" r:id="rId4"/>
    <p:sldId id="262" r:id="rId5"/>
    <p:sldId id="275" r:id="rId6"/>
    <p:sldId id="278" r:id="rId7"/>
    <p:sldId id="263" r:id="rId8"/>
    <p:sldId id="283" r:id="rId9"/>
    <p:sldId id="265" r:id="rId10"/>
    <p:sldId id="266" r:id="rId11"/>
    <p:sldId id="268" r:id="rId12"/>
    <p:sldId id="284" r:id="rId13"/>
    <p:sldId id="269" r:id="rId14"/>
    <p:sldId id="285" r:id="rId15"/>
    <p:sldId id="271" r:id="rId16"/>
    <p:sldId id="272" r:id="rId1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F785"/>
    <a:srgbClr val="95F66E"/>
    <a:srgbClr val="86F559"/>
    <a:srgbClr val="5DC780"/>
    <a:srgbClr val="3333CC"/>
    <a:srgbClr val="003366"/>
    <a:srgbClr val="FF8BDB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>
      <p:cViewPr>
        <p:scale>
          <a:sx n="50" d="100"/>
          <a:sy n="50" d="100"/>
        </p:scale>
        <p:origin x="-2472" y="-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39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8F86F3BE-DD1A-4DF0-9DD4-F26E07DC9FE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388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379E7-BF11-4F2D-9B88-7A076253D4E7}" type="slidenum">
              <a:rPr lang="es-ES"/>
              <a:pPr/>
              <a:t>6</a:t>
            </a:fld>
            <a:endParaRPr lang="es-ES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8D003B71-AC22-4C39-B77E-C676FAB64FC4}" type="slidenum">
              <a:rPr lang="es-AR" sz="1200">
                <a:latin typeface="+mn-lt"/>
              </a:rPr>
              <a:pPr algn="r" eaLnBrk="1" hangingPunct="1">
                <a:defRPr/>
              </a:pPr>
              <a:t>6</a:t>
            </a:fld>
            <a:endParaRPr lang="es-AR" sz="1200">
              <a:latin typeface="+mn-lt"/>
            </a:endParaRPr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194300"/>
            <a:ext cx="7467600" cy="9144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32500"/>
            <a:ext cx="6400800" cy="7493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fld id="{05FBD783-5B87-4667-9A18-67E244C0D05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8854F-8BAE-45E7-A742-C64C75FF33C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94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912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EF5D0-3964-4FBF-8639-5BCE5C20C2C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0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3886200" cy="2209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24400" y="3810000"/>
            <a:ext cx="3886200" cy="2209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5494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38400" y="6172200"/>
            <a:ext cx="40894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5143FB-DFC5-4B25-BAD4-E8A2160193D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48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4C90E-E0E1-42DE-9701-23FA3A7A498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83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3DBD6-80A9-4A20-A4C4-2399DC55226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86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1DDA5-E5A8-4D19-AC44-5A6E167C89E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E67EE-39CA-438E-8592-F1A5C0EC150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2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595D7-C9D6-44DB-9E08-055D8129776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82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4F44F-80AA-4233-9146-D5E6D710A3F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11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E1B70-597B-40B9-98F8-706FA18EF7D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7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A4AF-A29F-45B2-9C25-2C318233CCF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93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172200"/>
            <a:ext cx="408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  <a:cs typeface="Arial" pitchFamily="34" charset="0"/>
              </a:defRPr>
            </a:lvl1pPr>
          </a:lstStyle>
          <a:p>
            <a:fld id="{8AE0C378-1439-4927-A218-E4FDCDE6AB10}" type="slidenum">
              <a:rPr lang="es-ES"/>
              <a:pPr/>
              <a:t>‹Nº›</a:t>
            </a:fld>
            <a:endParaRPr lang="es-E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39750" y="4987925"/>
            <a:ext cx="1800225" cy="1465263"/>
          </a:xfrm>
          <a:prstGeom prst="rect">
            <a:avLst/>
          </a:prstGeom>
          <a:solidFill>
            <a:srgbClr val="BDDEFF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sz="1800" b="1">
                <a:solidFill>
                  <a:srgbClr val="3333CC"/>
                </a:solidFill>
                <a:latin typeface="Arial" pitchFamily="34" charset="0"/>
              </a:rPr>
              <a:t>Simposio Regional</a:t>
            </a:r>
          </a:p>
          <a:p>
            <a:pPr algn="ctr" eaLnBrk="1" hangingPunct="1"/>
            <a:r>
              <a:rPr lang="es-ES" sz="1800" b="1">
                <a:solidFill>
                  <a:srgbClr val="3333CC"/>
                </a:solidFill>
                <a:latin typeface="Arial" pitchFamily="34" charset="0"/>
              </a:rPr>
              <a:t>Nº 2</a:t>
            </a:r>
          </a:p>
          <a:p>
            <a:pPr algn="ctr" eaLnBrk="1" hangingPunct="1"/>
            <a:r>
              <a:rPr lang="es-ES" sz="1800" b="1">
                <a:solidFill>
                  <a:srgbClr val="3333CC"/>
                </a:solidFill>
                <a:latin typeface="Arial" pitchFamily="34" charset="0"/>
              </a:rPr>
              <a:t>Lunes 11</a:t>
            </a:r>
          </a:p>
          <a:p>
            <a:pPr algn="ctr" eaLnBrk="1" hangingPunct="1"/>
            <a:r>
              <a:rPr lang="es-ES" sz="1800" b="1">
                <a:solidFill>
                  <a:srgbClr val="3333CC"/>
                </a:solidFill>
                <a:latin typeface="Arial" pitchFamily="34" charset="0"/>
              </a:rPr>
              <a:t>Octubre 2010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308850" y="1196975"/>
            <a:ext cx="15986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ES" sz="1800" b="1">
                <a:solidFill>
                  <a:srgbClr val="95F66E"/>
                </a:solidFill>
                <a:latin typeface="Arial" pitchFamily="34" charset="0"/>
              </a:rPr>
              <a:t>Presidente</a:t>
            </a:r>
          </a:p>
          <a:p>
            <a:pPr eaLnBrk="1" hangingPunct="1"/>
            <a:r>
              <a:rPr lang="es-ES" sz="1800" b="1">
                <a:latin typeface="Arial" pitchFamily="34" charset="0"/>
              </a:rPr>
              <a:t>Dr Rogelio Pendino</a:t>
            </a:r>
          </a:p>
          <a:p>
            <a:pPr eaLnBrk="1" hangingPunct="1"/>
            <a:endParaRPr lang="es-ES" sz="1800" b="1">
              <a:latin typeface="Arial" pitchFamily="34" charset="0"/>
            </a:endParaRPr>
          </a:p>
          <a:p>
            <a:pPr eaLnBrk="1" hangingPunct="1"/>
            <a:r>
              <a:rPr lang="es-ES" sz="1800" b="1">
                <a:solidFill>
                  <a:srgbClr val="95F66E"/>
                </a:solidFill>
                <a:latin typeface="Arial" pitchFamily="34" charset="0"/>
              </a:rPr>
              <a:t>Secretario</a:t>
            </a:r>
          </a:p>
          <a:p>
            <a:pPr eaLnBrk="1" hangingPunct="1"/>
            <a:r>
              <a:rPr lang="es-ES" sz="1800" b="1">
                <a:latin typeface="Arial" pitchFamily="34" charset="0"/>
              </a:rPr>
              <a:t>Dra Rita </a:t>
            </a:r>
          </a:p>
          <a:p>
            <a:pPr eaLnBrk="1" hangingPunct="1"/>
            <a:r>
              <a:rPr lang="es-ES" sz="1800" b="1">
                <a:latin typeface="Arial" pitchFamily="34" charset="0"/>
              </a:rPr>
              <a:t>Zurbriggen</a:t>
            </a:r>
          </a:p>
          <a:p>
            <a:pPr eaLnBrk="1" hangingPunct="1"/>
            <a:endParaRPr lang="es-ES" sz="1800" b="1">
              <a:latin typeface="Arial" pitchFamily="34" charset="0"/>
            </a:endParaRPr>
          </a:p>
          <a:p>
            <a:pPr eaLnBrk="1" hangingPunct="1"/>
            <a:endParaRPr lang="es-ES" sz="1800" b="1">
              <a:latin typeface="Arial" pitchFamily="34" charset="0"/>
            </a:endParaRPr>
          </a:p>
          <a:p>
            <a:pPr eaLnBrk="1" hangingPunct="1"/>
            <a:r>
              <a:rPr lang="es-ES" sz="1800" b="1">
                <a:solidFill>
                  <a:srgbClr val="95F66E"/>
                </a:solidFill>
                <a:latin typeface="Arial" pitchFamily="34" charset="0"/>
              </a:rPr>
              <a:t>Disertante</a:t>
            </a:r>
          </a:p>
          <a:p>
            <a:pPr eaLnBrk="1" hangingPunct="1"/>
            <a:r>
              <a:rPr lang="es-AR" sz="1800" b="1">
                <a:latin typeface="Arial" pitchFamily="34" charset="0"/>
              </a:rPr>
              <a:t>Rita Zurbriggen</a:t>
            </a:r>
          </a:p>
          <a:p>
            <a:pPr eaLnBrk="1" hangingPunct="1"/>
            <a:endParaRPr lang="es-ES" sz="1800" b="1">
              <a:latin typeface="Arial" pitchFamily="34" charset="0"/>
            </a:endParaRPr>
          </a:p>
          <a:p>
            <a:pPr eaLnBrk="1" hangingPunct="1"/>
            <a:r>
              <a:rPr lang="es-ES" sz="1800" b="1">
                <a:latin typeface="Arial" pitchFamily="34" charset="0"/>
              </a:rPr>
              <a:t>Hospital</a:t>
            </a:r>
          </a:p>
          <a:p>
            <a:pPr eaLnBrk="1" hangingPunct="1"/>
            <a:r>
              <a:rPr lang="es-ES" sz="1800" b="1">
                <a:latin typeface="Arial" pitchFamily="34" charset="0"/>
              </a:rPr>
              <a:t>Pcial. del Centenario, Rosario</a:t>
            </a:r>
          </a:p>
        </p:txBody>
      </p:sp>
      <p:grpSp>
        <p:nvGrpSpPr>
          <p:cNvPr id="6168" name="Group 24"/>
          <p:cNvGrpSpPr>
            <a:grpSpLocks/>
          </p:cNvGrpSpPr>
          <p:nvPr/>
        </p:nvGrpSpPr>
        <p:grpSpPr bwMode="auto">
          <a:xfrm>
            <a:off x="2700338" y="273050"/>
            <a:ext cx="4445000" cy="6324600"/>
            <a:chOff x="1338" y="172"/>
            <a:chExt cx="2800" cy="3984"/>
          </a:xfrm>
        </p:grpSpPr>
        <p:graphicFrame>
          <p:nvGraphicFramePr>
            <p:cNvPr id="6161" name="Object 17"/>
            <p:cNvGraphicFramePr>
              <a:graphicFrameLocks noChangeAspect="1"/>
            </p:cNvGraphicFramePr>
            <p:nvPr/>
          </p:nvGraphicFramePr>
          <p:xfrm>
            <a:off x="1338" y="172"/>
            <a:ext cx="2800" cy="3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0" name="Photo Editor Photo" r:id="rId3" imgW="8411749" imgH="11971429" progId="MSPhotoEd.3">
                    <p:embed/>
                  </p:oleObj>
                </mc:Choice>
                <mc:Fallback>
                  <p:oleObj name="Photo Editor Photo" r:id="rId3" imgW="8411749" imgH="11971429" progId="MSPhotoEd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172"/>
                          <a:ext cx="2800" cy="3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chemeClr val="tx1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925" y="2390"/>
              <a:ext cx="1149" cy="1659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Región</a:t>
              </a:r>
              <a:r>
                <a:rPr lang="es-A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Litoral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s-ES" sz="1800">
                  <a:solidFill>
                    <a:schemeClr val="bg1"/>
                  </a:solidFill>
                  <a:latin typeface="Arial" pitchFamily="34" charset="0"/>
                </a:rPr>
                <a:t>“</a:t>
              </a:r>
              <a:r>
                <a:rPr lang="es-ES" sz="1800" b="1">
                  <a:solidFill>
                    <a:schemeClr val="bg1"/>
                  </a:solidFill>
                  <a:latin typeface="Arial" pitchFamily="34" charset="0"/>
                </a:rPr>
                <a:t>Vigilancia de la salud en poblaciones expuesta al amianto</a:t>
              </a:r>
              <a:r>
                <a:rPr lang="es-ES" sz="1800">
                  <a:solidFill>
                    <a:schemeClr val="bg1"/>
                  </a:solidFill>
                  <a:latin typeface="Arial" pitchFamily="34" charset="0"/>
                </a:rPr>
                <a:t>”</a:t>
              </a:r>
              <a:endParaRPr lang="es-A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AR" sz="10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s-ES" sz="1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grpSp>
          <p:nvGrpSpPr>
            <p:cNvPr id="6163" name="Group 19"/>
            <p:cNvGrpSpPr>
              <a:grpSpLocks/>
            </p:cNvGrpSpPr>
            <p:nvPr/>
          </p:nvGrpSpPr>
          <p:grpSpPr bwMode="auto">
            <a:xfrm>
              <a:off x="3162" y="244"/>
              <a:ext cx="864" cy="432"/>
              <a:chOff x="2880" y="240"/>
              <a:chExt cx="864" cy="432"/>
            </a:xfrm>
          </p:grpSpPr>
          <p:sp>
            <p:nvSpPr>
              <p:cNvPr id="6164" name="Rectangle 20"/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816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6165" name="Picture 21" descr="ISOLOGOS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2643"/>
              <a:stretch>
                <a:fillRect/>
              </a:stretch>
            </p:blipFill>
            <p:spPr bwMode="auto">
              <a:xfrm>
                <a:off x="2880" y="240"/>
                <a:ext cx="864" cy="288"/>
              </a:xfrm>
              <a:prstGeom prst="rect">
                <a:avLst/>
              </a:prstGeom>
              <a:noFill/>
              <a:ln w="381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6166" name="Line 22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7" name="Line 23"/>
              <p:cNvSpPr>
                <a:spLocks noChangeShapeType="1"/>
              </p:cNvSpPr>
              <p:nvPr/>
            </p:nvSpPr>
            <p:spPr bwMode="auto">
              <a:xfrm flipV="1">
                <a:off x="3744" y="5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6169" name="Group 25"/>
          <p:cNvGrpSpPr>
            <a:grpSpLocks/>
          </p:cNvGrpSpPr>
          <p:nvPr/>
        </p:nvGrpSpPr>
        <p:grpSpPr bwMode="auto">
          <a:xfrm>
            <a:off x="34925" y="349250"/>
            <a:ext cx="2595563" cy="3871913"/>
            <a:chOff x="68" y="39"/>
            <a:chExt cx="1635" cy="2439"/>
          </a:xfrm>
        </p:grpSpPr>
        <p:sp>
          <p:nvSpPr>
            <p:cNvPr id="6170" name="Text Box 26"/>
            <p:cNvSpPr txBox="1">
              <a:spLocks noChangeArrowheads="1"/>
            </p:cNvSpPr>
            <p:nvPr/>
          </p:nvSpPr>
          <p:spPr bwMode="auto">
            <a:xfrm>
              <a:off x="120" y="572"/>
              <a:ext cx="1490" cy="750"/>
            </a:xfrm>
            <a:prstGeom prst="rect">
              <a:avLst/>
            </a:prstGeom>
            <a:solidFill>
              <a:srgbClr val="BDDE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800" b="1">
                  <a:solidFill>
                    <a:srgbClr val="3333CC"/>
                  </a:solidFill>
                  <a:latin typeface="Arial Rounded MT Bold" pitchFamily="34" charset="0"/>
                </a:rPr>
                <a:t>38º Congreso Argentino de</a:t>
              </a:r>
            </a:p>
            <a:p>
              <a:pPr algn="ctr" eaLnBrk="1" hangingPunct="1"/>
              <a:r>
                <a:rPr lang="en-US" sz="1800" b="1">
                  <a:solidFill>
                    <a:srgbClr val="3333CC"/>
                  </a:solidFill>
                  <a:latin typeface="Arial Rounded MT Bold" pitchFamily="34" charset="0"/>
                </a:rPr>
                <a:t>Medicina Respiratoria</a:t>
              </a:r>
              <a:endParaRPr lang="es-ES" sz="1800">
                <a:solidFill>
                  <a:srgbClr val="3333CC"/>
                </a:solidFill>
                <a:latin typeface="Arial" pitchFamily="34" charset="0"/>
              </a:endParaRPr>
            </a:p>
          </p:txBody>
        </p:sp>
        <p:grpSp>
          <p:nvGrpSpPr>
            <p:cNvPr id="6171" name="Group 27"/>
            <p:cNvGrpSpPr>
              <a:grpSpLocks/>
            </p:cNvGrpSpPr>
            <p:nvPr/>
          </p:nvGrpSpPr>
          <p:grpSpPr bwMode="auto">
            <a:xfrm>
              <a:off x="69" y="39"/>
              <a:ext cx="1517" cy="1937"/>
              <a:chOff x="66" y="164"/>
              <a:chExt cx="1610" cy="1825"/>
            </a:xfrm>
          </p:grpSpPr>
          <p:pic>
            <p:nvPicPr>
              <p:cNvPr id="6172" name="Picture 28" descr="Logo Muy Buenos Aire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156"/>
              <a:stretch>
                <a:fillRect/>
              </a:stretch>
            </p:blipFill>
            <p:spPr bwMode="auto">
              <a:xfrm>
                <a:off x="445" y="164"/>
                <a:ext cx="1049" cy="462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66" y="1399"/>
                <a:ext cx="1610" cy="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 b="1" i="1">
                    <a:latin typeface="Arial" pitchFamily="34" charset="0"/>
                  </a:rPr>
                  <a:t>9 al 12 de Octubre de 2010</a:t>
                </a:r>
              </a:p>
              <a:p>
                <a:pPr algn="ctr" eaLnBrk="1" hangingPunct="1"/>
                <a:r>
                  <a:rPr lang="en-US" sz="1200" b="1" i="1">
                    <a:latin typeface="Arial" pitchFamily="34" charset="0"/>
                  </a:rPr>
                  <a:t>Buenos Aires, Argentina</a:t>
                </a:r>
                <a:endParaRPr lang="es-ES" sz="1800">
                  <a:latin typeface="Arial" pitchFamily="34" charset="0"/>
                </a:endParaRPr>
              </a:p>
            </p:txBody>
          </p:sp>
          <p:pic>
            <p:nvPicPr>
              <p:cNvPr id="6174" name="Picture 30" descr="logo aam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" y="1661"/>
                <a:ext cx="1265" cy="328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6175" name="Line 31"/>
              <p:cNvSpPr>
                <a:spLocks noChangeShapeType="1"/>
              </p:cNvSpPr>
              <p:nvPr/>
            </p:nvSpPr>
            <p:spPr bwMode="auto">
              <a:xfrm>
                <a:off x="113" y="663"/>
                <a:ext cx="154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auto">
              <a:xfrm>
                <a:off x="113" y="1389"/>
                <a:ext cx="154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6177" name="Picture 33" descr="al_vista_ri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17476" b="37956"/>
            <a:stretch>
              <a:fillRect/>
            </a:stretch>
          </p:blipFill>
          <p:spPr bwMode="auto">
            <a:xfrm>
              <a:off x="68" y="1935"/>
              <a:ext cx="1635" cy="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b="1">
                <a:solidFill>
                  <a:srgbClr val="95F66E"/>
                </a:solidFill>
                <a:effectLst/>
                <a:latin typeface="Arial" pitchFamily="34" charset="0"/>
              </a:rPr>
              <a:t>Material y Métodos</a:t>
            </a:r>
            <a:br>
              <a:rPr lang="es-AR" sz="3200" b="1">
                <a:solidFill>
                  <a:srgbClr val="95F66E"/>
                </a:solidFill>
                <a:effectLst/>
                <a:latin typeface="Arial" pitchFamily="34" charset="0"/>
              </a:rPr>
            </a:br>
            <a:endParaRPr lang="es-ES" sz="3200" b="1">
              <a:solidFill>
                <a:srgbClr val="95F66E"/>
              </a:solidFill>
              <a:effectLst/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80548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None/>
            </a:pPr>
            <a:r>
              <a:rPr lang="es-AR" sz="2400" b="1">
                <a:solidFill>
                  <a:srgbClr val="95F66E"/>
                </a:solidFill>
                <a:effectLst/>
                <a:latin typeface="Arial" pitchFamily="34" charset="0"/>
              </a:rPr>
              <a:t>     Población en estudio</a:t>
            </a: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ES" sz="2400" b="1">
                <a:effectLst/>
                <a:latin typeface="Arial" pitchFamily="34" charset="0"/>
              </a:rPr>
              <a:t>Registro de 153 trabajadores con exposición ocupacional al asbesto en una industria de acería, que asisten a consultorio de neumonología</a:t>
            </a: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ES" sz="2400" b="1">
                <a:effectLst/>
                <a:latin typeface="Arial" pitchFamily="34" charset="0"/>
              </a:rPr>
              <a:t>(Villa Constitución sep. del 2006 y dic. del 2009)</a:t>
            </a: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ES" sz="2400" b="1">
                <a:effectLst/>
                <a:latin typeface="Arial" pitchFamily="34" charset="0"/>
              </a:rPr>
              <a:t>Se realizan estudios clínicos: espirometrías, Rx de tórax, y TACAR sin contraste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None/>
            </a:pPr>
            <a:endParaRPr lang="es-ES" sz="2400" b="1" u="sng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solidFill>
                  <a:srgbClr val="95F66E"/>
                </a:solidFill>
                <a:effectLst/>
                <a:latin typeface="Arial" pitchFamily="34" charset="0"/>
              </a:rPr>
              <a:t>                                  </a:t>
            </a:r>
            <a:endParaRPr lang="es-ES" b="1">
              <a:solidFill>
                <a:srgbClr val="95F66E"/>
              </a:solidFill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 u="sng">
                <a:effectLst/>
                <a:latin typeface="Arial" pitchFamily="34" charset="0"/>
              </a:rPr>
              <a:t>Edad promedio</a:t>
            </a:r>
            <a:r>
              <a:rPr lang="es-ES" sz="2400" b="1">
                <a:effectLst/>
                <a:latin typeface="Arial" pitchFamily="34" charset="0"/>
              </a:rPr>
              <a:t>: 57 años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 u="sng">
                <a:effectLst/>
                <a:latin typeface="Arial" pitchFamily="34" charset="0"/>
              </a:rPr>
              <a:t>Sexo</a:t>
            </a:r>
            <a:r>
              <a:rPr lang="es-ES" sz="2400" b="1">
                <a:effectLst/>
                <a:latin typeface="Arial" pitchFamily="34" charset="0"/>
              </a:rPr>
              <a:t>: masculino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 u="sng">
                <a:effectLst/>
                <a:latin typeface="Arial" pitchFamily="34" charset="0"/>
              </a:rPr>
              <a:t>Puestos de trabajo</a:t>
            </a:r>
            <a:r>
              <a:rPr lang="es-ES" sz="2400" b="1">
                <a:effectLst/>
                <a:latin typeface="Arial" pitchFamily="34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effectLst/>
                <a:latin typeface="Arial" pitchFamily="34" charset="0"/>
              </a:rPr>
              <a:t>		25% Fumista (reparación)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effectLst/>
                <a:latin typeface="Arial" pitchFamily="34" charset="0"/>
              </a:rPr>
              <a:t>		50% Hornos de acería (limpieza)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effectLst/>
                <a:latin typeface="Arial" pitchFamily="34" charset="0"/>
              </a:rPr>
              <a:t>		15% Transportador de planchas de amianto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400" b="1">
                <a:effectLst/>
                <a:latin typeface="Arial" pitchFamily="34" charset="0"/>
              </a:rPr>
              <a:t>		10% Otra ocupación</a:t>
            </a:r>
            <a:endParaRPr lang="es-ES" sz="2400" b="1"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es-AR" sz="3200" b="1">
                <a:solidFill>
                  <a:srgbClr val="95F66E"/>
                </a:solidFill>
                <a:effectLst/>
                <a:latin typeface="Arial" pitchFamily="34" charset="0"/>
              </a:rPr>
              <a:t>Resultados</a:t>
            </a:r>
            <a:endParaRPr lang="es-ES" sz="3200" b="1">
              <a:solidFill>
                <a:srgbClr val="95F66E"/>
              </a:solidFill>
              <a:effectLst/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/>
              <a:t>  </a:t>
            </a:r>
            <a:r>
              <a:rPr lang="es-AR" sz="2400"/>
              <a:t> </a:t>
            </a:r>
            <a:r>
              <a:rPr lang="es-AR" sz="2400" b="1">
                <a:solidFill>
                  <a:srgbClr val="A6F785"/>
                </a:solidFill>
                <a:effectLst/>
                <a:latin typeface="Arial" pitchFamily="34" charset="0"/>
              </a:rPr>
              <a:t>Análisis del grupo </a:t>
            </a:r>
            <a:r>
              <a:rPr lang="es-AR" sz="2400" b="1">
                <a:effectLst/>
                <a:latin typeface="Arial" pitchFamily="34" charset="0"/>
              </a:rPr>
              <a:t>Asbestosis</a:t>
            </a:r>
            <a:r>
              <a:rPr lang="es-AR" sz="2400">
                <a:solidFill>
                  <a:srgbClr val="A6F785"/>
                </a:solidFill>
                <a:effectLst/>
                <a:latin typeface="Arial" pitchFamily="34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>
              <a:solidFill>
                <a:srgbClr val="A6F785"/>
              </a:solidFill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ES" sz="2400" b="1">
                <a:effectLst/>
                <a:latin typeface="Arial" pitchFamily="34" charset="0"/>
              </a:rPr>
              <a:t>El 100% utilizaban </a:t>
            </a:r>
            <a:r>
              <a:rPr lang="es-ES" sz="2400" b="1">
                <a:solidFill>
                  <a:srgbClr val="95F66E"/>
                </a:solidFill>
                <a:effectLst/>
                <a:latin typeface="Arial" pitchFamily="34" charset="0"/>
              </a:rPr>
              <a:t>ropa de trabajo con amianto</a:t>
            </a:r>
            <a:r>
              <a:rPr lang="es-ES" sz="2400" b="1">
                <a:effectLst/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None/>
            </a:pPr>
            <a:r>
              <a:rPr lang="es-ES" sz="2400" b="1">
                <a:effectLst/>
                <a:latin typeface="Arial" pitchFamily="34" charset="0"/>
              </a:rPr>
              <a:t>   (guante, delantal o manta)</a:t>
            </a: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endParaRPr lang="es-ES" sz="2400" b="1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ES" sz="2400" b="1">
                <a:effectLst/>
                <a:latin typeface="Arial" pitchFamily="34" charset="0"/>
              </a:rPr>
              <a:t>El 73 % presenta exposición ocupacional </a:t>
            </a: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None/>
            </a:pPr>
            <a:r>
              <a:rPr lang="es-ES" sz="2400" b="1">
                <a:effectLst/>
                <a:latin typeface="Arial" pitchFamily="34" charset="0"/>
              </a:rPr>
              <a:t>    mayor a 20 años</a:t>
            </a: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endParaRPr lang="es-ES" sz="2400" b="1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ES" sz="2400" b="1">
                <a:effectLst/>
                <a:latin typeface="Arial" pitchFamily="34" charset="0"/>
              </a:rPr>
              <a:t>Período de latencia entre 10 y 40 años</a:t>
            </a: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endParaRPr lang="es-ES" sz="2400" b="1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ES" sz="2400" b="1">
                <a:effectLst/>
                <a:latin typeface="Arial" pitchFamily="34" charset="0"/>
              </a:rPr>
              <a:t>Las horas diarias de exposición fueron entre 8 y 14</a:t>
            </a: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endParaRPr lang="es-ES" sz="2400" b="1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ES" sz="2400" b="1">
                <a:solidFill>
                  <a:srgbClr val="95F66E"/>
                </a:solidFill>
                <a:effectLst/>
                <a:latin typeface="Arial" pitchFamily="34" charset="0"/>
              </a:rPr>
              <a:t>Todos expuestos al Crisotilo</a:t>
            </a: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endParaRPr lang="es-ES" sz="2400" b="1">
              <a:solidFill>
                <a:srgbClr val="95F66E"/>
              </a:solidFill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ES" sz="2400" b="1">
                <a:effectLst/>
                <a:latin typeface="Arial" pitchFamily="34" charset="0"/>
              </a:rPr>
              <a:t>El 70,6% fueron tabaquistas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924800" cy="1066800"/>
          </a:xfrm>
        </p:spPr>
        <p:txBody>
          <a:bodyPr/>
          <a:lstStyle/>
          <a:p>
            <a:r>
              <a:rPr lang="es-AR" sz="2800" b="1">
                <a:solidFill>
                  <a:srgbClr val="95F66E"/>
                </a:solidFill>
                <a:effectLst/>
                <a:latin typeface="Arial" pitchFamily="34" charset="0"/>
              </a:rPr>
              <a:t>Relación entre Patología en TACAR y</a:t>
            </a:r>
            <a:br>
              <a:rPr lang="es-AR" sz="2800" b="1">
                <a:solidFill>
                  <a:srgbClr val="95F66E"/>
                </a:solidFill>
                <a:effectLst/>
                <a:latin typeface="Arial" pitchFamily="34" charset="0"/>
              </a:rPr>
            </a:br>
            <a:r>
              <a:rPr lang="es-AR" sz="2800" b="1">
                <a:solidFill>
                  <a:srgbClr val="95F66E"/>
                </a:solidFill>
                <a:effectLst/>
                <a:latin typeface="Arial" pitchFamily="34" charset="0"/>
              </a:rPr>
              <a:t>años de exposición</a:t>
            </a:r>
            <a:endParaRPr lang="es-ES" sz="2800" b="1">
              <a:solidFill>
                <a:srgbClr val="95F66E"/>
              </a:solidFill>
              <a:effectLst/>
              <a:latin typeface="Arial" pitchFamily="34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5589588"/>
            <a:ext cx="5616575" cy="115252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AR" sz="1800">
                <a:effectLst/>
                <a:latin typeface="Arial" pitchFamily="34" charset="0"/>
              </a:rPr>
              <a:t>Lesiones benignas por amianto: 10,45%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AR" sz="1800">
                <a:effectLst/>
                <a:latin typeface="Arial" pitchFamily="34" charset="0"/>
              </a:rPr>
              <a:t>Cáncer de pulmón: 0,65%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AR" sz="1800">
                <a:effectLst/>
                <a:latin typeface="Arial" pitchFamily="34" charset="0"/>
              </a:rPr>
              <a:t>Mesotelioma: 1,96%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AR" sz="1800">
                <a:effectLst/>
                <a:latin typeface="Arial" pitchFamily="34" charset="0"/>
              </a:rPr>
              <a:t>Asbestosis: 3,2%</a:t>
            </a:r>
            <a:endParaRPr lang="es-ES" sz="1800">
              <a:effectLst/>
              <a:latin typeface="Arial" pitchFamily="34" charset="0"/>
            </a:endParaRPr>
          </a:p>
        </p:txBody>
      </p:sp>
      <p:graphicFrame>
        <p:nvGraphicFramePr>
          <p:cNvPr id="158724" name="Group 4"/>
          <p:cNvGraphicFramePr>
            <a:graphicFrameLocks noGrp="1"/>
          </p:cNvGraphicFramePr>
          <p:nvPr>
            <p:ph sz="quarter" idx="2"/>
          </p:nvPr>
        </p:nvGraphicFramePr>
        <p:xfrm>
          <a:off x="250825" y="1196975"/>
          <a:ext cx="4175125" cy="4176713"/>
        </p:xfrm>
        <a:graphic>
          <a:graphicData uri="http://schemas.openxmlformats.org/drawingml/2006/table">
            <a:tbl>
              <a:tblPr/>
              <a:tblGrid>
                <a:gridCol w="1441450"/>
                <a:gridCol w="828675"/>
                <a:gridCol w="860425"/>
                <a:gridCol w="1044575"/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Patología en TACAR</a:t>
                      </a:r>
                      <a:endParaRPr kumimoji="1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 ptes</a:t>
                      </a:r>
                      <a:endParaRPr kumimoji="1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10-20 años (N=6)</a:t>
                      </a:r>
                      <a:endParaRPr kumimoji="1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≥20 años (N=19)</a:t>
                      </a:r>
                      <a:endParaRPr kumimoji="1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Patologías en relación al amianto</a:t>
                      </a:r>
                      <a:endParaRPr kumimoji="1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 </a:t>
                      </a:r>
                      <a:r>
                        <a:rPr kumimoji="1" 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(16,33%)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Lesiones benignas por amianto</a:t>
                      </a:r>
                      <a:endParaRPr kumimoji="1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 </a:t>
                      </a:r>
                      <a:r>
                        <a:rPr kumimoji="1" 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(10,45%)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Cáncer de pulmón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1" 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(0,65%)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Mesotelioma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1" 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(1,96%)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Asbestosis</a:t>
                      </a:r>
                      <a:endParaRPr kumimoji="1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  <a:r>
                        <a:rPr kumimoji="1" 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(3,2%)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761" name="Object 41"/>
          <p:cNvGraphicFramePr>
            <a:graphicFrameLocks noChangeAspect="1"/>
          </p:cNvGraphicFramePr>
          <p:nvPr>
            <p:ph sz="quarter" idx="3"/>
          </p:nvPr>
        </p:nvGraphicFramePr>
        <p:xfrm>
          <a:off x="4140200" y="1625600"/>
          <a:ext cx="5256213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2" name="Gráfico" r:id="rId3" imgW="6019664" imgH="3771753" progId="MSGraph.Chart.8">
                  <p:embed followColorScheme="full"/>
                </p:oleObj>
              </mc:Choice>
              <mc:Fallback>
                <p:oleObj name="Gráfico" r:id="rId3" imgW="6019664" imgH="3771753" progId="MSGraph.Chart.8">
                  <p:embed followColorScheme="full"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625600"/>
                        <a:ext cx="5256213" cy="338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s-AR" sz="3200" b="1">
                <a:solidFill>
                  <a:srgbClr val="95F66E"/>
                </a:solidFill>
                <a:effectLst/>
                <a:latin typeface="Arial" pitchFamily="34" charset="0"/>
              </a:rPr>
              <a:t>Resultados</a:t>
            </a:r>
            <a:endParaRPr lang="es-ES" sz="3200" b="1">
              <a:solidFill>
                <a:srgbClr val="95F66E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569325" cy="2879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AR" sz="2000" b="1">
                <a:effectLst/>
                <a:latin typeface="Arial" pitchFamily="34" charset="0"/>
              </a:rPr>
              <a:t>Análisis del grupo Asbestosis</a:t>
            </a:r>
            <a:endParaRPr lang="es-ES" sz="2000" u="sng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95F66E"/>
              </a:buClr>
              <a:buSzPct val="120000"/>
              <a:buFont typeface="Wingdings" pitchFamily="2" charset="2"/>
              <a:buChar char="ü"/>
            </a:pPr>
            <a:r>
              <a:rPr lang="es-ES" sz="2000" b="1" u="sng">
                <a:solidFill>
                  <a:srgbClr val="95F66E"/>
                </a:solidFill>
                <a:effectLst/>
                <a:latin typeface="Arial" pitchFamily="34" charset="0"/>
              </a:rPr>
              <a:t>Espirometría</a:t>
            </a:r>
            <a:r>
              <a:rPr lang="es-ES" sz="2000" b="1">
                <a:solidFill>
                  <a:srgbClr val="95F66E"/>
                </a:solidFill>
                <a:effectLst/>
                <a:latin typeface="Arial" pitchFamily="34" charset="0"/>
              </a:rPr>
              <a:t>: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es-ES" sz="2000">
                <a:effectLst/>
                <a:latin typeface="Arial" pitchFamily="34" charset="0"/>
              </a:rPr>
              <a:t>	44,12%  restricción moderada                                                                                14,12%  obstrucción moderada</a:t>
            </a:r>
          </a:p>
          <a:p>
            <a:pPr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endParaRPr lang="es-ES" sz="2000" u="sng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95F66E"/>
              </a:buClr>
              <a:buSzPct val="120000"/>
              <a:buFont typeface="Wingdings" pitchFamily="2" charset="2"/>
              <a:buChar char="ü"/>
            </a:pPr>
            <a:r>
              <a:rPr lang="es-ES" sz="2000" b="1" u="sng">
                <a:solidFill>
                  <a:srgbClr val="95F66E"/>
                </a:solidFill>
                <a:effectLst/>
                <a:latin typeface="Arial" pitchFamily="34" charset="0"/>
              </a:rPr>
              <a:t>TACAR  sin contraste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000">
                <a:effectLst/>
                <a:latin typeface="Arial" pitchFamily="34" charset="0"/>
              </a:rPr>
              <a:t>	1) patrón intersticial con engrosamiento septal en el 80%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000">
                <a:effectLst/>
                <a:latin typeface="Arial" pitchFamily="34" charset="0"/>
              </a:rPr>
              <a:t>	2) densidades subpleurales en el 60%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000">
                <a:effectLst/>
                <a:latin typeface="Arial" pitchFamily="34" charset="0"/>
              </a:rPr>
              <a:t>	3) bandas parenquimatosas en el  50%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000">
                <a:effectLst/>
                <a:latin typeface="Arial" pitchFamily="34" charset="0"/>
              </a:rPr>
              <a:t>	4) acompañados de placas pleurales en el 68%, calcificadas en el 30%</a:t>
            </a:r>
          </a:p>
        </p:txBody>
      </p:sp>
      <p:pic>
        <p:nvPicPr>
          <p:cNvPr id="15364" name="Picture 6" descr="G:\Conferencias Rita\amianto rita\Tomografias\tac de torax 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7749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G:\Conferencias Rita\amianto rita\Tomografias\lesiones 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21163"/>
            <a:ext cx="2736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ortes 3, 2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736850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25" y="163513"/>
            <a:ext cx="7002463" cy="673100"/>
          </a:xfrm>
        </p:spPr>
        <p:txBody>
          <a:bodyPr/>
          <a:lstStyle/>
          <a:p>
            <a:r>
              <a:rPr lang="es-AR" sz="3200" b="1">
                <a:solidFill>
                  <a:srgbClr val="95F66E"/>
                </a:solidFill>
                <a:effectLst/>
                <a:latin typeface="Arial" pitchFamily="34" charset="0"/>
              </a:rPr>
              <a:t>Lesiones benignas por amianto</a:t>
            </a:r>
            <a:endParaRPr lang="es-ES" sz="3200" b="1">
              <a:solidFill>
                <a:srgbClr val="95F66E"/>
              </a:solidFill>
              <a:effectLst/>
              <a:latin typeface="Arial" pitchFamily="34" charset="0"/>
            </a:endParaRPr>
          </a:p>
        </p:txBody>
      </p:sp>
      <p:pic>
        <p:nvPicPr>
          <p:cNvPr id="160771" name="Picture 2" descr="G:\Conferencias Rita\amianto rita\Tomografias\lesiones 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G:\Conferencias Rita\amianto rita\Tomografias\lesiones 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2" descr="G:\Conferencias Rita\amianto rita\Tomografias\calcific y engros -0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302418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5 Imagen" descr="calcif.y engros.pleural.1.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30226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437063"/>
            <a:ext cx="2903537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27088" y="3213100"/>
            <a:ext cx="7777162" cy="2520950"/>
          </a:xfrm>
          <a:prstGeom prst="rect">
            <a:avLst/>
          </a:prstGeom>
          <a:solidFill>
            <a:srgbClr val="3333CC"/>
          </a:solidFill>
          <a:ln w="57150" cap="sq">
            <a:solidFill>
              <a:srgbClr val="95F66E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b="1">
                <a:solidFill>
                  <a:srgbClr val="95F66E"/>
                </a:solidFill>
                <a:effectLst/>
                <a:latin typeface="Arial" pitchFamily="34" charset="0"/>
              </a:rPr>
              <a:t>Conclusiones</a:t>
            </a:r>
            <a:endParaRPr lang="es-ES" b="1">
              <a:solidFill>
                <a:srgbClr val="95F66E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924800" cy="51117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A6F785"/>
              </a:buClr>
              <a:buFontTx/>
              <a:buNone/>
            </a:pPr>
            <a:r>
              <a:rPr lang="es-ES" sz="2800">
                <a:solidFill>
                  <a:schemeClr val="bg1"/>
                </a:solidFill>
                <a:effectLst/>
                <a:latin typeface="Arial" pitchFamily="34" charset="0"/>
              </a:rPr>
              <a:t>    </a:t>
            </a:r>
            <a:r>
              <a:rPr lang="es-ES" sz="2800">
                <a:effectLst/>
                <a:latin typeface="Arial" pitchFamily="34" charset="0"/>
              </a:rPr>
              <a:t>La industria metalúrgica, en especial la de acería, debería ser un sector donde se debe  realizar</a:t>
            </a:r>
            <a:r>
              <a:rPr lang="es-ES" sz="2800">
                <a:solidFill>
                  <a:schemeClr val="accent2"/>
                </a:solidFill>
                <a:effectLst/>
                <a:latin typeface="Arial" pitchFamily="34" charset="0"/>
              </a:rPr>
              <a:t> </a:t>
            </a:r>
            <a:r>
              <a:rPr lang="es-ES" sz="2800">
                <a:solidFill>
                  <a:srgbClr val="95F66E"/>
                </a:solidFill>
                <a:effectLst/>
                <a:latin typeface="Arial" pitchFamily="34" charset="0"/>
              </a:rPr>
              <a:t>vigilancia sanitaria sistematizada</a:t>
            </a:r>
            <a:r>
              <a:rPr lang="es-ES" sz="2800">
                <a:solidFill>
                  <a:schemeClr val="accent2"/>
                </a:solidFill>
                <a:effectLst/>
                <a:latin typeface="Arial" pitchFamily="34" charset="0"/>
              </a:rPr>
              <a:t> </a:t>
            </a:r>
            <a:r>
              <a:rPr lang="es-ES" sz="2800">
                <a:effectLst/>
                <a:latin typeface="Arial" pitchFamily="34" charset="0"/>
              </a:rPr>
              <a:t>por</a:t>
            </a:r>
            <a:r>
              <a:rPr lang="es-ES" sz="2800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es-ES" sz="2800">
                <a:effectLst/>
                <a:latin typeface="Arial" pitchFamily="34" charset="0"/>
              </a:rPr>
              <a:t>exposición a este mineral (amianto).</a:t>
            </a:r>
          </a:p>
          <a:p>
            <a:pPr>
              <a:buClr>
                <a:srgbClr val="A6F785"/>
              </a:buClr>
              <a:buFontTx/>
              <a:buNone/>
            </a:pPr>
            <a:endParaRPr lang="es-ES" sz="2800"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algn="ctr">
              <a:buClr>
                <a:srgbClr val="A6F785"/>
              </a:buClr>
              <a:buFontTx/>
              <a:buNone/>
            </a:pPr>
            <a:r>
              <a:rPr lang="es-ES" sz="2800">
                <a:solidFill>
                  <a:schemeClr val="bg1"/>
                </a:solidFill>
                <a:effectLst/>
                <a:latin typeface="Arial" pitchFamily="34" charset="0"/>
              </a:rPr>
              <a:t>    </a:t>
            </a:r>
            <a:r>
              <a:rPr lang="es-ES" sz="2400" b="1">
                <a:effectLst/>
                <a:latin typeface="Arial" pitchFamily="34" charset="0"/>
              </a:rPr>
              <a:t>En la Argentina, donde se prohíbe el asbesto desde el 2003, siguen existiendo industrias </a:t>
            </a:r>
            <a:r>
              <a:rPr lang="es-ES" sz="2400" b="1">
                <a:solidFill>
                  <a:srgbClr val="95F66E"/>
                </a:solidFill>
                <a:effectLst/>
                <a:latin typeface="Arial" pitchFamily="34" charset="0"/>
              </a:rPr>
              <a:t>con amianto instalado pero no reconocido</a:t>
            </a:r>
            <a:r>
              <a:rPr lang="es-ES" sz="2400" b="1">
                <a:effectLst/>
                <a:latin typeface="Arial" pitchFamily="34" charset="0"/>
              </a:rPr>
              <a:t>, por lo cual la asbestosis es una patología emergente en la patología ocupacional respiratoria.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24800" cy="1066800"/>
          </a:xfrm>
        </p:spPr>
        <p:txBody>
          <a:bodyPr/>
          <a:lstStyle/>
          <a:p>
            <a:r>
              <a:rPr lang="es-AR">
                <a:solidFill>
                  <a:srgbClr val="95F66E"/>
                </a:solidFill>
                <a:effectLst/>
                <a:latin typeface="Arial" pitchFamily="34" charset="0"/>
              </a:rPr>
              <a:t>¿Cómo continuar?...</a:t>
            </a:r>
            <a:endParaRPr lang="es-ES">
              <a:solidFill>
                <a:srgbClr val="95F66E"/>
              </a:solidFill>
              <a:effectLst/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924800" cy="4572000"/>
          </a:xfrm>
        </p:spPr>
        <p:txBody>
          <a:bodyPr/>
          <a:lstStyle/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AR">
                <a:effectLst/>
                <a:latin typeface="Arial" pitchFamily="34" charset="0"/>
              </a:rPr>
              <a:t>Identificar poblaciones de alto riesgo</a:t>
            </a:r>
          </a:p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AR">
                <a:effectLst/>
                <a:latin typeface="Arial" pitchFamily="34" charset="0"/>
              </a:rPr>
              <a:t>Identificar situaciones sobre las que actuar preventivamente </a:t>
            </a:r>
            <a:r>
              <a:rPr lang="es-AR" sz="1800" b="1">
                <a:solidFill>
                  <a:srgbClr val="95F66E"/>
                </a:solidFill>
                <a:effectLst/>
                <a:latin typeface="Arial" pitchFamily="34" charset="0"/>
              </a:rPr>
              <a:t>(Tareas de Desamiantado)</a:t>
            </a:r>
          </a:p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AR">
                <a:effectLst/>
                <a:latin typeface="Arial" pitchFamily="34" charset="0"/>
              </a:rPr>
              <a:t>Descubrir daño para la salud producido por el trabajo </a:t>
            </a:r>
            <a:r>
              <a:rPr lang="es-AR" sz="1800" b="1">
                <a:solidFill>
                  <a:srgbClr val="95F66E"/>
                </a:solidFill>
                <a:effectLst/>
                <a:latin typeface="Arial" pitchFamily="34" charset="0"/>
              </a:rPr>
              <a:t>(PRA)</a:t>
            </a:r>
          </a:p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AR">
                <a:effectLst/>
                <a:latin typeface="Arial" pitchFamily="34" charset="0"/>
              </a:rPr>
              <a:t>Desarrollar métodos de tratamiento, rehabilitación o prevención</a:t>
            </a:r>
            <a:endParaRPr lang="es-ES"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b="1">
                <a:solidFill>
                  <a:srgbClr val="A6F785"/>
                </a:solidFill>
                <a:effectLst/>
                <a:latin typeface="Arial" pitchFamily="34" charset="0"/>
                <a:sym typeface="Wingdings" pitchFamily="2" charset="2"/>
              </a:rPr>
              <a:t>Vigilancia de la salud en poblaciones expuestas al amianto</a:t>
            </a:r>
            <a:endParaRPr lang="es-ES" sz="3200" b="1">
              <a:solidFill>
                <a:srgbClr val="A6F785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2525"/>
            <a:ext cx="7924800" cy="3597275"/>
          </a:xfrm>
        </p:spPr>
        <p:txBody>
          <a:bodyPr/>
          <a:lstStyle/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AR">
                <a:effectLst/>
                <a:latin typeface="Arial" pitchFamily="34" charset="0"/>
              </a:rPr>
              <a:t>Si está prohibido en la Argentina desde el 2003</a:t>
            </a:r>
          </a:p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endParaRPr lang="es-AR">
              <a:effectLst/>
              <a:latin typeface="Arial" pitchFamily="34" charset="0"/>
            </a:endParaRPr>
          </a:p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AR">
                <a:effectLst/>
                <a:latin typeface="Arial" pitchFamily="34" charset="0"/>
              </a:rPr>
              <a:t>Si No se explota, </a:t>
            </a:r>
          </a:p>
          <a:p>
            <a:pPr>
              <a:buClr>
                <a:srgbClr val="A6F785"/>
              </a:buClr>
              <a:buFontTx/>
              <a:buNone/>
            </a:pPr>
            <a:r>
              <a:rPr lang="es-AR">
                <a:effectLst/>
                <a:latin typeface="Arial" pitchFamily="34" charset="0"/>
              </a:rPr>
              <a:t>       no se importa, </a:t>
            </a:r>
          </a:p>
          <a:p>
            <a:pPr>
              <a:buClr>
                <a:srgbClr val="A6F785"/>
              </a:buClr>
              <a:buFontTx/>
              <a:buNone/>
            </a:pPr>
            <a:r>
              <a:rPr lang="es-AR">
                <a:effectLst/>
                <a:latin typeface="Arial" pitchFamily="34" charset="0"/>
              </a:rPr>
              <a:t>       ni se exporta</a:t>
            </a:r>
            <a:endParaRPr lang="es-ES">
              <a:effectLst/>
              <a:latin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7088" y="1700213"/>
            <a:ext cx="568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AR" sz="3200" b="1">
                <a:solidFill>
                  <a:srgbClr val="A6F785"/>
                </a:solidFill>
                <a:latin typeface="Arial" pitchFamily="34" charset="0"/>
              </a:rPr>
              <a:t>¿Por qué es necesaria ?</a:t>
            </a:r>
            <a:endParaRPr lang="es-ES" sz="3200" b="1">
              <a:solidFill>
                <a:srgbClr val="A6F785"/>
              </a:solidFill>
              <a:latin typeface="Arial" pitchFamily="34" charset="0"/>
            </a:endParaRPr>
          </a:p>
        </p:txBody>
      </p:sp>
      <p:pic>
        <p:nvPicPr>
          <p:cNvPr id="3078" name="Picture 6" descr="crocidolito asbe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57563"/>
            <a:ext cx="3121025" cy="2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651500" y="5876925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000" b="1">
                <a:latin typeface="Arial" pitchFamily="34" charset="0"/>
              </a:rPr>
              <a:t>Crocidolito</a:t>
            </a:r>
            <a:r>
              <a:rPr lang="es-AR" sz="1600">
                <a:latin typeface="Arial" pitchFamily="34" charset="0"/>
              </a:rPr>
              <a:t> Asbestos</a:t>
            </a:r>
            <a:endParaRPr lang="es-ES" sz="1600">
              <a:latin typeface="Shrut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b="1">
                <a:solidFill>
                  <a:srgbClr val="A6F785"/>
                </a:solidFill>
                <a:effectLst/>
                <a:latin typeface="Arial" pitchFamily="34" charset="0"/>
                <a:sym typeface="Wingdings" pitchFamily="2" charset="2"/>
              </a:rPr>
              <a:t>Vigilancia de la salud en poblaciones expuestas al amianto</a:t>
            </a:r>
            <a:endParaRPr lang="es-ES" sz="3200" b="1">
              <a:solidFill>
                <a:srgbClr val="A6F785"/>
              </a:solidFill>
              <a:effectLst/>
              <a:latin typeface="Arial" pitchFamily="34" charset="0"/>
              <a:sym typeface="Wingdings" pitchFamily="2" charset="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9500"/>
            <a:ext cx="7924800" cy="3670300"/>
          </a:xfrm>
        </p:spPr>
        <p:txBody>
          <a:bodyPr/>
          <a:lstStyle/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AR">
                <a:effectLst/>
                <a:latin typeface="Arial" pitchFamily="34" charset="0"/>
              </a:rPr>
              <a:t>Hay exposición ocupacional al asbesto en trabajadores de la construcción, industria textil, naval, ferrocarril, siderurgia, aislamiento acústico y térmico</a:t>
            </a:r>
          </a:p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AR">
                <a:effectLst/>
                <a:latin typeface="Arial" pitchFamily="34" charset="0"/>
              </a:rPr>
              <a:t>Hay amianto instalado</a:t>
            </a:r>
          </a:p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r>
              <a:rPr lang="es-AR">
                <a:effectLst/>
                <a:latin typeface="Arial" pitchFamily="34" charset="0"/>
              </a:rPr>
              <a:t>NO hay protocolos de vigilancia médica</a:t>
            </a:r>
          </a:p>
          <a:p>
            <a:pPr>
              <a:buClr>
                <a:srgbClr val="A6F785"/>
              </a:buClr>
              <a:buSzPct val="120000"/>
              <a:buFont typeface="Wingdings" pitchFamily="2" charset="2"/>
              <a:buChar char="ü"/>
            </a:pPr>
            <a:endParaRPr lang="es-ES">
              <a:latin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7088" y="1700213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AR" sz="3600" b="1">
                <a:solidFill>
                  <a:srgbClr val="A6F785"/>
                </a:solidFill>
                <a:latin typeface="Arial" pitchFamily="34" charset="0"/>
              </a:rPr>
              <a:t>  </a:t>
            </a:r>
            <a:r>
              <a:rPr lang="es-AR" sz="3200" b="1">
                <a:solidFill>
                  <a:srgbClr val="A6F785"/>
                </a:solidFill>
                <a:latin typeface="Arial" pitchFamily="34" charset="0"/>
              </a:rPr>
              <a:t>Es necesaria porque…</a:t>
            </a:r>
            <a:endParaRPr lang="es-ES" sz="3200" b="1">
              <a:solidFill>
                <a:srgbClr val="A6F785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b="1">
                <a:solidFill>
                  <a:srgbClr val="A6F785"/>
                </a:solidFill>
                <a:effectLst/>
                <a:latin typeface="Arial" pitchFamily="34" charset="0"/>
                <a:sym typeface="Wingdings" pitchFamily="2" charset="2"/>
              </a:rPr>
              <a:t>Vigilancia de la salud en poblaciones expuestas al amianto</a:t>
            </a:r>
            <a:endParaRPr lang="es-ES" sz="3200" b="1">
              <a:solidFill>
                <a:srgbClr val="A6F785"/>
              </a:solidFill>
              <a:effectLst/>
              <a:latin typeface="Arial" pitchFamily="34" charset="0"/>
              <a:sym typeface="Wingdings" pitchFamily="2" charset="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sz="3600" b="1">
              <a:effectLst/>
            </a:endParaRPr>
          </a:p>
          <a:p>
            <a:pPr>
              <a:lnSpc>
                <a:spcPct val="80000"/>
              </a:lnSpc>
              <a:buClr>
                <a:srgbClr val="A6F785"/>
              </a:buClr>
              <a:buFontTx/>
              <a:buChar char="•"/>
            </a:pPr>
            <a:r>
              <a:rPr lang="es-ES" sz="2400" i="1">
                <a:solidFill>
                  <a:srgbClr val="6B6BCF"/>
                </a:solidFill>
                <a:effectLst/>
              </a:rPr>
              <a:t> </a:t>
            </a:r>
            <a:r>
              <a:rPr lang="es-ES" i="1">
                <a:effectLst/>
                <a:latin typeface="Arial" pitchFamily="34" charset="0"/>
              </a:rPr>
              <a:t>No es una actividad asistencial</a:t>
            </a:r>
          </a:p>
          <a:p>
            <a:pPr>
              <a:lnSpc>
                <a:spcPct val="80000"/>
              </a:lnSpc>
              <a:buClr>
                <a:srgbClr val="A6F785"/>
              </a:buClr>
              <a:buFontTx/>
              <a:buChar char="•"/>
            </a:pPr>
            <a:endParaRPr lang="es-ES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A6F785"/>
              </a:buClr>
              <a:buFontTx/>
              <a:buChar char="•"/>
            </a:pPr>
            <a:r>
              <a:rPr lang="es-ES" i="1">
                <a:effectLst/>
                <a:latin typeface="Arial" pitchFamily="34" charset="0"/>
              </a:rPr>
              <a:t> Es individual y colectiva</a:t>
            </a:r>
          </a:p>
          <a:p>
            <a:pPr>
              <a:lnSpc>
                <a:spcPct val="80000"/>
              </a:lnSpc>
              <a:buClr>
                <a:srgbClr val="A6F785"/>
              </a:buClr>
              <a:buFontTx/>
              <a:buChar char="•"/>
            </a:pPr>
            <a:endParaRPr lang="es-ES" i="1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A6F785"/>
              </a:buClr>
              <a:buFontTx/>
              <a:buChar char="•"/>
            </a:pPr>
            <a:r>
              <a:rPr lang="es-ES" i="1">
                <a:effectLst/>
                <a:latin typeface="Arial" pitchFamily="34" charset="0"/>
              </a:rPr>
              <a:t> No es control de ausentismo</a:t>
            </a:r>
          </a:p>
          <a:p>
            <a:pPr>
              <a:lnSpc>
                <a:spcPct val="80000"/>
              </a:lnSpc>
              <a:buClr>
                <a:srgbClr val="A6F785"/>
              </a:buClr>
              <a:buFontTx/>
              <a:buChar char="•"/>
            </a:pPr>
            <a:endParaRPr lang="es-ES" i="1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A6F785"/>
              </a:buClr>
              <a:buFontTx/>
              <a:buChar char="•"/>
            </a:pPr>
            <a:r>
              <a:rPr lang="es-ES" i="1">
                <a:effectLst/>
                <a:latin typeface="Arial" pitchFamily="34" charset="0"/>
              </a:rPr>
              <a:t>Componente esencial en la Prevención de Riesgos Laborales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AR" b="1" i="1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6B6BCF"/>
              </a:buClr>
            </a:pPr>
            <a:endParaRPr lang="es-AR" sz="2800">
              <a:solidFill>
                <a:schemeClr val="accent2"/>
              </a:solidFill>
              <a:effectLst/>
            </a:endParaRPr>
          </a:p>
          <a:p>
            <a:pPr>
              <a:lnSpc>
                <a:spcPct val="80000"/>
              </a:lnSpc>
              <a:buClr>
                <a:srgbClr val="6B6BCF"/>
              </a:buClr>
            </a:pPr>
            <a:endParaRPr lang="es-AR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Clr>
                <a:srgbClr val="6B6BCF"/>
              </a:buClr>
            </a:pPr>
            <a:endParaRPr lang="es-AR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es-E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b="1">
                <a:solidFill>
                  <a:srgbClr val="A6F785"/>
                </a:solidFill>
                <a:effectLst/>
                <a:latin typeface="Arial" pitchFamily="34" charset="0"/>
              </a:rPr>
              <a:t>Manifestaciones pulmonares asociadas a exposición al asbesto</a:t>
            </a:r>
            <a:endParaRPr lang="es-ES" sz="3200" b="1">
              <a:solidFill>
                <a:srgbClr val="A6F785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73238"/>
            <a:ext cx="3886200" cy="4572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b="1" u="sng">
                <a:solidFill>
                  <a:srgbClr val="A6F785"/>
                </a:solidFill>
                <a:effectLst/>
                <a:latin typeface="Arial" pitchFamily="34" charset="0"/>
              </a:rPr>
              <a:t>PRA Benignas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u="sng">
              <a:solidFill>
                <a:srgbClr val="A6F785"/>
              </a:solidFill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solidFill>
                  <a:srgbClr val="A6F785"/>
                </a:solidFill>
                <a:effectLst/>
                <a:latin typeface="Arial" pitchFamily="34" charset="0"/>
              </a:rPr>
              <a:t>Parénquima: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>
                <a:effectLst/>
                <a:latin typeface="Arial" pitchFamily="34" charset="0"/>
              </a:rPr>
              <a:t>           Asbestosis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solidFill>
                  <a:srgbClr val="A6F785"/>
                </a:solidFill>
                <a:effectLst/>
                <a:latin typeface="Arial" pitchFamily="34" charset="0"/>
              </a:rPr>
              <a:t>Pleura: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>
                <a:effectLst/>
                <a:latin typeface="Arial" pitchFamily="34" charset="0"/>
              </a:rPr>
              <a:t>	      Placa pleural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>
                <a:effectLst/>
                <a:latin typeface="Arial" pitchFamily="34" charset="0"/>
              </a:rPr>
              <a:t>	      Engrosamiento pleural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>
                <a:effectLst/>
                <a:latin typeface="Arial" pitchFamily="34" charset="0"/>
              </a:rPr>
              <a:t>	      Derrame Benigno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>
                <a:effectLst/>
                <a:latin typeface="Arial" pitchFamily="34" charset="0"/>
              </a:rPr>
              <a:t>	      Atelectasia redonda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000" b="1"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solidFill>
                  <a:srgbClr val="A6F785"/>
                </a:solidFill>
                <a:effectLst/>
                <a:latin typeface="Arial" pitchFamily="34" charset="0"/>
              </a:rPr>
              <a:t>Árbol bronquial: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>
                <a:effectLst/>
                <a:latin typeface="Arial" pitchFamily="34" charset="0"/>
              </a:rPr>
              <a:t>           Obstrucción crónica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>
                <a:effectLst/>
                <a:latin typeface="Arial" pitchFamily="34" charset="0"/>
              </a:rPr>
              <a:t>           vía aérea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000" b="1" u="sng">
              <a:effectLst/>
              <a:latin typeface="Aria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844675"/>
            <a:ext cx="3886200" cy="4572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b="1" u="sng">
                <a:solidFill>
                  <a:srgbClr val="A6F785"/>
                </a:solidFill>
                <a:effectLst/>
                <a:latin typeface="Arial" pitchFamily="34" charset="0"/>
              </a:rPr>
              <a:t>PRA Malignas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u="sng">
              <a:solidFill>
                <a:srgbClr val="A6F785"/>
              </a:solidFill>
              <a:effectLst/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effectLst/>
                <a:latin typeface="Arial" pitchFamily="34" charset="0"/>
              </a:rPr>
              <a:t>Mesotelioma pleural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effectLst/>
                <a:latin typeface="Arial" pitchFamily="34" charset="0"/>
              </a:rPr>
              <a:t>Mesotelioma peritoneal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effectLst/>
                <a:latin typeface="Arial" pitchFamily="34" charset="0"/>
              </a:rPr>
              <a:t>Ca. broncopulmonar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effectLst/>
                <a:latin typeface="Arial" pitchFamily="34" charset="0"/>
              </a:rPr>
              <a:t>Neoplasia en relación al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>
                <a:effectLst/>
                <a:latin typeface="Arial" pitchFamily="34" charset="0"/>
              </a:rPr>
              <a:t>amianto</a:t>
            </a:r>
          </a:p>
          <a:p>
            <a:pPr>
              <a:lnSpc>
                <a:spcPct val="80000"/>
              </a:lnSpc>
            </a:pPr>
            <a:endParaRPr lang="es-ES" sz="2400" b="1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932363" y="5588000"/>
            <a:ext cx="3605212" cy="850900"/>
          </a:xfrm>
          <a:prstGeom prst="rect">
            <a:avLst/>
          </a:prstGeom>
          <a:noFill/>
          <a:ln w="28575" cap="sq">
            <a:solidFill>
              <a:srgbClr val="95F66E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s-AR">
                <a:latin typeface="Arial" pitchFamily="34" charset="0"/>
              </a:rPr>
              <a:t>PRA(daño para la salud</a:t>
            </a:r>
          </a:p>
          <a:p>
            <a:r>
              <a:rPr kumimoji="1" lang="es-AR">
                <a:latin typeface="Arial" pitchFamily="34" charset="0"/>
              </a:rPr>
              <a:t> producido por el trabajo)</a:t>
            </a:r>
            <a:endParaRPr kumimoji="1" lang="es-E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12138" cy="1143000"/>
          </a:xfrm>
        </p:spPr>
        <p:txBody>
          <a:bodyPr>
            <a:normAutofit/>
          </a:bodyPr>
          <a:lstStyle/>
          <a:p>
            <a:r>
              <a:rPr lang="es-ES" sz="3200">
                <a:solidFill>
                  <a:schemeClr val="tx1"/>
                </a:solidFill>
                <a:effectLst/>
                <a:latin typeface="Arial" pitchFamily="34" charset="0"/>
              </a:rPr>
              <a:t>Patología en relación dosis y tiempo de exposición</a:t>
            </a:r>
            <a:endParaRPr lang="es-AR" sz="32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1066800" y="1828800"/>
            <a:ext cx="0" cy="3886200"/>
          </a:xfrm>
          <a:prstGeom prst="line">
            <a:avLst/>
          </a:prstGeom>
          <a:noFill/>
          <a:ln w="9525">
            <a:solidFill>
              <a:srgbClr val="A6F7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066800" y="5715000"/>
            <a:ext cx="5943600" cy="0"/>
          </a:xfrm>
          <a:prstGeom prst="line">
            <a:avLst/>
          </a:prstGeom>
          <a:noFill/>
          <a:ln w="9525">
            <a:solidFill>
              <a:srgbClr val="A6F7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077075" y="55260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 b="1"/>
              <a:t>Latencia (Años)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90600" y="3597275"/>
            <a:ext cx="601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>
                <a:solidFill>
                  <a:srgbClr val="A6F785"/>
                </a:solidFill>
                <a:latin typeface="Georgia" pitchFamily="18" charset="0"/>
              </a:rPr>
              <a:t>--------------------------------------------------------------------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28650" y="359727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 b="1">
                <a:latin typeface="Georgia" pitchFamily="18" charset="0"/>
              </a:rPr>
              <a:t>25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33400" y="5259388"/>
            <a:ext cx="70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 b="1">
                <a:latin typeface="Georgia" pitchFamily="18" charset="0"/>
              </a:rPr>
              <a:t>0,5 -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381250" y="5791200"/>
            <a:ext cx="94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 b="1">
                <a:latin typeface="Georgia" pitchFamily="18" charset="0"/>
              </a:rPr>
              <a:t>15 - 20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876800" y="5791200"/>
            <a:ext cx="1001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 b="1">
                <a:latin typeface="Georgia" pitchFamily="18" charset="0"/>
              </a:rPr>
              <a:t>30 - 40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905000" y="4344988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 b="1">
                <a:latin typeface="Georgia" pitchFamily="18" charset="0"/>
              </a:rPr>
              <a:t>Placas Pleurales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139950" y="2835275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 b="1">
                <a:latin typeface="Georgia" pitchFamily="18" charset="0"/>
              </a:rPr>
              <a:t>Asbestosis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343400" y="2835275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 b="1">
                <a:latin typeface="Georgia" pitchFamily="18" charset="0"/>
              </a:rPr>
              <a:t>Cáncer de Pulmón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572000" y="4344988"/>
            <a:ext cx="170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 b="1">
                <a:latin typeface="Georgia" pitchFamily="18" charset="0"/>
              </a:rPr>
              <a:t>Mesotelioma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066800" y="1570038"/>
            <a:ext cx="210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AR" sz="1800" b="1"/>
              <a:t>Dosis Acumulada</a:t>
            </a:r>
          </a:p>
          <a:p>
            <a:pPr eaLnBrk="1" hangingPunct="1"/>
            <a:r>
              <a:rPr lang="es-AR" sz="1800" b="1"/>
              <a:t>(F/ml x Años)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916363" y="1844675"/>
            <a:ext cx="427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800" b="1" u="sng">
                <a:solidFill>
                  <a:srgbClr val="A6F785"/>
                </a:solidFill>
              </a:rPr>
              <a:t>Relación entre la cantidad de asbesto</a:t>
            </a:r>
          </a:p>
          <a:p>
            <a:pPr algn="ctr" eaLnBrk="1" hangingPunct="1"/>
            <a:r>
              <a:rPr lang="es-ES" sz="1800" b="1" u="sng">
                <a:solidFill>
                  <a:srgbClr val="A6F785"/>
                </a:solidFill>
              </a:rPr>
              <a:t>inhalado y tiempo de latencia</a:t>
            </a:r>
            <a:r>
              <a:rPr lang="es-ES" sz="1800" b="1" u="sng">
                <a:solidFill>
                  <a:srgbClr val="A6F78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endParaRPr lang="es-AR" sz="1800" b="1" u="sng">
              <a:solidFill>
                <a:srgbClr val="A6F78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1031875" y="6237288"/>
            <a:ext cx="6935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600"/>
              <a:t>Tarrés J. et al Patología por exposición ocupacional y ambiental al amianto</a:t>
            </a:r>
          </a:p>
          <a:p>
            <a:pPr algn="ctr" eaLnBrk="1" hangingPunct="1"/>
            <a:r>
              <a:rPr lang="es-ES" sz="1600"/>
              <a:t> Arch Bronchoneumologia 2009 </a:t>
            </a:r>
            <a:endParaRPr lang="es-AR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animBg="1"/>
      <p:bldP spid="27652" grpId="0" animBg="1"/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  <p:bldP spid="27664" grpId="0"/>
      <p:bldP spid="276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A6F785"/>
                </a:solidFill>
                <a:effectLst/>
                <a:latin typeface="Arial" pitchFamily="34" charset="0"/>
              </a:rPr>
              <a:t>Asbestosis en trabajadores de acería</a:t>
            </a:r>
            <a:r>
              <a:rPr lang="es-ES" sz="3200">
                <a:solidFill>
                  <a:srgbClr val="A6F785"/>
                </a:solidFill>
                <a:effectLst/>
                <a:latin typeface="Arial" pitchFamily="34" charset="0"/>
              </a:rPr>
              <a:t/>
            </a:r>
            <a:br>
              <a:rPr lang="es-ES" sz="3200">
                <a:solidFill>
                  <a:srgbClr val="A6F785"/>
                </a:solidFill>
                <a:effectLst/>
                <a:latin typeface="Arial" pitchFamily="34" charset="0"/>
              </a:rPr>
            </a:br>
            <a:r>
              <a:rPr lang="es-ES" sz="3200">
                <a:solidFill>
                  <a:srgbClr val="A6F785"/>
                </a:solidFill>
                <a:effectLst/>
                <a:latin typeface="Arial" pitchFamily="34" charset="0"/>
              </a:rPr>
              <a:t> </a:t>
            </a:r>
            <a:r>
              <a:rPr lang="es-ES" sz="2800">
                <a:solidFill>
                  <a:srgbClr val="A6F785"/>
                </a:solidFill>
                <a:effectLst/>
                <a:latin typeface="Arial" pitchFamily="34" charset="0"/>
              </a:rPr>
              <a:t>(Exposición ocupacional al amianto</a:t>
            </a:r>
            <a:r>
              <a:rPr lang="es-ES" sz="3200">
                <a:solidFill>
                  <a:srgbClr val="A6F785"/>
                </a:solidFill>
                <a:effectLst/>
                <a:latin typeface="Arial" pitchFamily="34" charset="0"/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  <a:tabLst>
                <a:tab pos="1433513" algn="l"/>
                <a:tab pos="2598738" algn="l"/>
              </a:tabLst>
            </a:pPr>
            <a:r>
              <a:rPr lang="es-ES" sz="2800" b="1">
                <a:solidFill>
                  <a:srgbClr val="A6F785"/>
                </a:solidFill>
                <a:effectLst/>
                <a:latin typeface="Arial" pitchFamily="34" charset="0"/>
              </a:rPr>
              <a:t>Introducción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tabLst>
                <a:tab pos="1433513" algn="l"/>
                <a:tab pos="2598738" algn="l"/>
              </a:tabLst>
            </a:pPr>
            <a:endParaRPr lang="es-ES" sz="2800" b="1">
              <a:solidFill>
                <a:srgbClr val="A6F785"/>
              </a:solidFill>
              <a:effectLst/>
              <a:latin typeface="Arial" pitchFamily="34" charset="0"/>
            </a:endParaRPr>
          </a:p>
          <a:p>
            <a:pPr marL="533400" indent="-533400">
              <a:lnSpc>
                <a:spcPct val="80000"/>
              </a:lnSpc>
              <a:buClr>
                <a:srgbClr val="95F66E"/>
              </a:buClr>
              <a:buSzPct val="120000"/>
              <a:buFont typeface="Wingdings" pitchFamily="2" charset="2"/>
              <a:buChar char="ü"/>
              <a:tabLst>
                <a:tab pos="1433513" algn="l"/>
                <a:tab pos="2598738" algn="l"/>
              </a:tabLst>
            </a:pPr>
            <a:r>
              <a:rPr lang="es-ES" sz="2800">
                <a:effectLst/>
                <a:latin typeface="Arial" pitchFamily="34" charset="0"/>
              </a:rPr>
              <a:t>Presencia de material con amianto en una gran acería (últimas décadas)</a:t>
            </a:r>
          </a:p>
          <a:p>
            <a:pPr marL="533400" indent="-533400">
              <a:lnSpc>
                <a:spcPct val="80000"/>
              </a:lnSpc>
              <a:buClr>
                <a:srgbClr val="95F66E"/>
              </a:buClr>
              <a:buSzPct val="120000"/>
              <a:buFont typeface="Wingdings" pitchFamily="2" charset="2"/>
              <a:buChar char="ü"/>
              <a:tabLst>
                <a:tab pos="1433513" algn="l"/>
                <a:tab pos="2598738" algn="l"/>
              </a:tabLst>
            </a:pPr>
            <a:r>
              <a:rPr lang="es-ES" sz="2800">
                <a:effectLst/>
                <a:latin typeface="Arial" pitchFamily="34" charset="0"/>
              </a:rPr>
              <a:t>Los trabajadores expuestos no fueron estudiados en coherencia con esta exposición.</a:t>
            </a:r>
          </a:p>
          <a:p>
            <a:pPr marL="533400" indent="-533400">
              <a:lnSpc>
                <a:spcPct val="80000"/>
              </a:lnSpc>
              <a:buClr>
                <a:srgbClr val="95F66E"/>
              </a:buClr>
              <a:buSzPct val="120000"/>
              <a:buFont typeface="Wingdings" pitchFamily="2" charset="2"/>
              <a:buChar char="ü"/>
              <a:tabLst>
                <a:tab pos="1433513" algn="l"/>
                <a:tab pos="2598738" algn="l"/>
              </a:tabLst>
            </a:pPr>
            <a:r>
              <a:rPr lang="es-ES" sz="2800">
                <a:effectLst/>
                <a:latin typeface="Arial" pitchFamily="34" charset="0"/>
              </a:rPr>
              <a:t>No se han diagnosticado patologías relacionadas con el amianto:</a:t>
            </a:r>
          </a:p>
          <a:p>
            <a:pPr marL="533400" indent="-533400">
              <a:lnSpc>
                <a:spcPct val="80000"/>
              </a:lnSpc>
              <a:buClr>
                <a:srgbClr val="95F66E"/>
              </a:buClr>
              <a:buSzPct val="120000"/>
              <a:buFont typeface="Wingdings" pitchFamily="2" charset="2"/>
              <a:buNone/>
              <a:tabLst>
                <a:tab pos="1433513" algn="l"/>
                <a:tab pos="2598738" algn="l"/>
              </a:tabLst>
            </a:pPr>
            <a:r>
              <a:rPr lang="es-ES" sz="2000"/>
              <a:t>			</a:t>
            </a:r>
            <a:r>
              <a:rPr lang="es-ES" sz="2000">
                <a:effectLst/>
                <a:latin typeface="Arial" pitchFamily="34" charset="0"/>
              </a:rPr>
              <a:t>a)</a:t>
            </a:r>
            <a:r>
              <a:rPr lang="es-ES" sz="2000"/>
              <a:t> </a:t>
            </a:r>
            <a:r>
              <a:rPr lang="es-ES" sz="2000">
                <a:effectLst/>
                <a:latin typeface="Arial" pitchFamily="34" charset="0"/>
              </a:rPr>
              <a:t>Por período de latencia prolongado</a:t>
            </a:r>
          </a:p>
          <a:p>
            <a:pPr marL="533400" indent="-533400">
              <a:lnSpc>
                <a:spcPct val="80000"/>
              </a:lnSpc>
              <a:buClr>
                <a:srgbClr val="95F66E"/>
              </a:buClr>
              <a:buSzPct val="120000"/>
              <a:buFont typeface="Wingdings" pitchFamily="2" charset="2"/>
              <a:buNone/>
              <a:tabLst>
                <a:tab pos="1433513" algn="l"/>
                <a:tab pos="2598738" algn="l"/>
              </a:tabLst>
            </a:pPr>
            <a:r>
              <a:rPr lang="es-ES" sz="2000"/>
              <a:t>			</a:t>
            </a:r>
            <a:r>
              <a:rPr lang="es-ES" sz="2000">
                <a:effectLst/>
                <a:latin typeface="Arial" pitchFamily="34" charset="0"/>
              </a:rPr>
              <a:t>b)</a:t>
            </a:r>
            <a:r>
              <a:rPr lang="es-ES" sz="2000"/>
              <a:t> </a:t>
            </a:r>
            <a:r>
              <a:rPr lang="es-ES" sz="2000">
                <a:effectLst/>
                <a:latin typeface="Arial" pitchFamily="34" charset="0"/>
              </a:rPr>
              <a:t>no se ha realizado vigilancia de la salud </a:t>
            </a:r>
          </a:p>
          <a:p>
            <a:pPr marL="533400" indent="-533400">
              <a:lnSpc>
                <a:spcPct val="80000"/>
              </a:lnSpc>
              <a:buClr>
                <a:srgbClr val="95F66E"/>
              </a:buClr>
              <a:buSzPct val="120000"/>
              <a:buFont typeface="Wingdings" pitchFamily="2" charset="2"/>
              <a:buNone/>
              <a:tabLst>
                <a:tab pos="1433513" algn="l"/>
                <a:tab pos="2598738" algn="l"/>
              </a:tabLst>
            </a:pPr>
            <a:r>
              <a:rPr lang="es-ES" sz="2000">
                <a:effectLst/>
                <a:latin typeface="Arial" pitchFamily="34" charset="0"/>
              </a:rPr>
              <a:t>                                         de los trabajadores expuestos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es-AR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s-AR" sz="2000" u="sng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s-ES" sz="2000">
              <a:latin typeface="+mn-lt"/>
              <a:ea typeface="+mn-ea"/>
              <a:cs typeface="+mn-cs"/>
            </a:endParaRPr>
          </a:p>
        </p:txBody>
      </p:sp>
      <p:pic>
        <p:nvPicPr>
          <p:cNvPr id="157699" name="Picture 4" descr="mapa santa fe constitu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33718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0" name="Picture 5" descr="ac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2476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1" name="Text Box 6"/>
          <p:cNvSpPr txBox="1">
            <a:spLocks noChangeArrowheads="1"/>
          </p:cNvSpPr>
          <p:nvPr/>
        </p:nvSpPr>
        <p:spPr bwMode="auto">
          <a:xfrm>
            <a:off x="2627313" y="4581525"/>
            <a:ext cx="1944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AR" sz="1400">
                <a:solidFill>
                  <a:srgbClr val="000000"/>
                </a:solidFill>
              </a:rPr>
              <a:t>Rosario</a:t>
            </a: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57702" name="Text Box 7"/>
          <p:cNvSpPr txBox="1">
            <a:spLocks noChangeArrowheads="1"/>
          </p:cNvSpPr>
          <p:nvPr/>
        </p:nvSpPr>
        <p:spPr bwMode="auto">
          <a:xfrm>
            <a:off x="2843213" y="5373688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AR" sz="1400">
                <a:solidFill>
                  <a:srgbClr val="000000"/>
                </a:solidFill>
              </a:rPr>
              <a:t>San Nicolás</a:t>
            </a: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57703" name="Text Box 8"/>
          <p:cNvSpPr txBox="1">
            <a:spLocks noChangeArrowheads="1"/>
          </p:cNvSpPr>
          <p:nvPr/>
        </p:nvSpPr>
        <p:spPr bwMode="auto">
          <a:xfrm>
            <a:off x="3059113" y="5661025"/>
            <a:ext cx="215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AR" sz="1400">
                <a:solidFill>
                  <a:srgbClr val="000000"/>
                </a:solidFill>
              </a:rPr>
              <a:t>Ramallo</a:t>
            </a: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57704" name="Text Box 9"/>
          <p:cNvSpPr txBox="1">
            <a:spLocks noChangeArrowheads="1"/>
          </p:cNvSpPr>
          <p:nvPr/>
        </p:nvSpPr>
        <p:spPr bwMode="auto">
          <a:xfrm>
            <a:off x="4572000" y="2852738"/>
            <a:ext cx="482441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AR"/>
              <a:t>  </a:t>
            </a:r>
            <a:r>
              <a:rPr lang="es-AR" b="1"/>
              <a:t>Acindar (3150)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AR" b="1"/>
              <a:t>  Paraná Metal (717 + 483)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AR" b="1"/>
              <a:t>  Siderar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AR" b="1"/>
              <a:t>  Tenaris (184)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AR" b="1"/>
              <a:t>  Cooperar 7 de Mayo (235)</a:t>
            </a:r>
          </a:p>
          <a:p>
            <a:pPr>
              <a:spcBef>
                <a:spcPct val="50000"/>
              </a:spcBef>
            </a:pPr>
            <a:r>
              <a:rPr lang="es-AR" b="1" u="sng"/>
              <a:t>Total</a:t>
            </a:r>
            <a:r>
              <a:rPr lang="es-AR" b="1"/>
              <a:t>: 4769</a:t>
            </a:r>
            <a:endParaRPr lang="es-ES" b="1"/>
          </a:p>
        </p:txBody>
      </p:sp>
      <p:sp>
        <p:nvSpPr>
          <p:cNvPr id="157705" name="Text Box 10"/>
          <p:cNvSpPr txBox="1">
            <a:spLocks noChangeArrowheads="1"/>
          </p:cNvSpPr>
          <p:nvPr/>
        </p:nvSpPr>
        <p:spPr bwMode="auto">
          <a:xfrm>
            <a:off x="395288" y="6237288"/>
            <a:ext cx="835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AR" b="1"/>
              <a:t>Habitantes Villa Constitución: 44.174 según Indec 2001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95F66E"/>
                </a:solidFill>
                <a:effectLst/>
                <a:latin typeface="Arial" pitchFamily="34" charset="0"/>
              </a:rPr>
              <a:t>Asbestosis en trabajadores de acería</a:t>
            </a:r>
            <a:br>
              <a:rPr lang="es-ES" sz="3200" b="1">
                <a:solidFill>
                  <a:srgbClr val="95F66E"/>
                </a:solidFill>
                <a:effectLst/>
                <a:latin typeface="Arial" pitchFamily="34" charset="0"/>
              </a:rPr>
            </a:br>
            <a:r>
              <a:rPr lang="es-ES" sz="3200" b="1">
                <a:solidFill>
                  <a:srgbClr val="95F66E"/>
                </a:solidFill>
                <a:effectLst/>
                <a:latin typeface="Arial" pitchFamily="34" charset="0"/>
              </a:rPr>
              <a:t> (Exposición ocupacional al amianto)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AR" b="1">
              <a:solidFill>
                <a:srgbClr val="A6F785"/>
              </a:solidFill>
              <a:effectLst/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AR" b="1">
                <a:solidFill>
                  <a:srgbClr val="A6F785"/>
                </a:solidFill>
                <a:effectLst/>
                <a:latin typeface="Arial" pitchFamily="34" charset="0"/>
              </a:rPr>
              <a:t>Objetivos</a:t>
            </a:r>
            <a:r>
              <a:rPr lang="es-ES" b="1">
                <a:solidFill>
                  <a:srgbClr val="A6F785"/>
                </a:solidFill>
                <a:effectLst/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s-ES" b="1">
              <a:solidFill>
                <a:srgbClr val="A6F785"/>
              </a:solidFill>
              <a:effectLst/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ES" sz="2800">
                <a:solidFill>
                  <a:schemeClr val="bg1"/>
                </a:solidFill>
                <a:effectLst/>
                <a:latin typeface="Arial" pitchFamily="34" charset="0"/>
              </a:rPr>
              <a:t>    </a:t>
            </a:r>
            <a:r>
              <a:rPr lang="es-ES" sz="2800">
                <a:effectLst/>
                <a:latin typeface="Arial" pitchFamily="34" charset="0"/>
              </a:rPr>
              <a:t>Analizar las características de los pacientes con exposición ocupacional al asbesto en la industria de acería</a:t>
            </a:r>
            <a:r>
              <a:rPr lang="es-ES" sz="2800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1268" name="Picture 4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52963"/>
            <a:ext cx="23241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40804">
  <a:themeElements>
    <a:clrScheme name="01140804 1">
      <a:dk1>
        <a:srgbClr val="000066"/>
      </a:dk1>
      <a:lt1>
        <a:srgbClr val="FFFFFF"/>
      </a:lt1>
      <a:dk2>
        <a:srgbClr val="003366"/>
      </a:dk2>
      <a:lt2>
        <a:srgbClr val="FFFFFF"/>
      </a:lt2>
      <a:accent1>
        <a:srgbClr val="8EB3C8"/>
      </a:accent1>
      <a:accent2>
        <a:srgbClr val="6F97B3"/>
      </a:accent2>
      <a:accent3>
        <a:srgbClr val="AAADB8"/>
      </a:accent3>
      <a:accent4>
        <a:srgbClr val="DADADA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0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04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1115</TotalTime>
  <Words>729</Words>
  <Application>Microsoft Office PowerPoint</Application>
  <PresentationFormat>Presentación en pantalla (4:3)</PresentationFormat>
  <Paragraphs>212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Tahoma</vt:lpstr>
      <vt:lpstr>Wingdings</vt:lpstr>
      <vt:lpstr>Times New Roman</vt:lpstr>
      <vt:lpstr>Arial Rounded MT Bold</vt:lpstr>
      <vt:lpstr>Shruti</vt:lpstr>
      <vt:lpstr>Georgia</vt:lpstr>
      <vt:lpstr>Calibri</vt:lpstr>
      <vt:lpstr>01140804</vt:lpstr>
      <vt:lpstr>Microsoft Photo Editor 3.0 Photo</vt:lpstr>
      <vt:lpstr>Gráfico de Microsoft Graph</vt:lpstr>
      <vt:lpstr>Presentación de PowerPoint</vt:lpstr>
      <vt:lpstr>Vigilancia de la salud en poblaciones expuestas al amianto</vt:lpstr>
      <vt:lpstr>Vigilancia de la salud en poblaciones expuestas al amianto</vt:lpstr>
      <vt:lpstr>Vigilancia de la salud en poblaciones expuestas al amianto</vt:lpstr>
      <vt:lpstr>Manifestaciones pulmonares asociadas a exposición al asbesto</vt:lpstr>
      <vt:lpstr>Patología en relación dosis y tiempo de exposición</vt:lpstr>
      <vt:lpstr>Asbestosis en trabajadores de acería  (Exposición ocupacional al amianto)</vt:lpstr>
      <vt:lpstr>Presentación de PowerPoint</vt:lpstr>
      <vt:lpstr>Asbestosis en trabajadores de acería  (Exposición ocupacional al amianto)</vt:lpstr>
      <vt:lpstr>Material y Métodos </vt:lpstr>
      <vt:lpstr>Resultados</vt:lpstr>
      <vt:lpstr>Relación entre Patología en TACAR y años de exposición</vt:lpstr>
      <vt:lpstr>Resultados</vt:lpstr>
      <vt:lpstr>Lesiones benignas por amianto</vt:lpstr>
      <vt:lpstr>Conclusiones</vt:lpstr>
      <vt:lpstr>¿Cómo continuar?...</vt:lpstr>
    </vt:vector>
  </TitlesOfParts>
  <Company>Dark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User</cp:lastModifiedBy>
  <cp:revision>55</cp:revision>
  <dcterms:created xsi:type="dcterms:W3CDTF">2009-08-30T21:02:57Z</dcterms:created>
  <dcterms:modified xsi:type="dcterms:W3CDTF">2013-05-12T22:19:08Z</dcterms:modified>
</cp:coreProperties>
</file>