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2" r:id="rId17"/>
    <p:sldId id="263" r:id="rId18"/>
    <p:sldId id="278" r:id="rId19"/>
    <p:sldId id="264" r:id="rId20"/>
    <p:sldId id="265" r:id="rId21"/>
    <p:sldId id="266" r:id="rId22"/>
    <p:sldId id="279" r:id="rId23"/>
    <p:sldId id="280" r:id="rId24"/>
    <p:sldId id="267" r:id="rId25"/>
  </p:sldIdLst>
  <p:sldSz cx="9144000" cy="6858000" type="screen4x3"/>
  <p:notesSz cx="7099300" cy="102346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E35B-D709-4F03-BA5D-6276B7A94BA9}" type="datetimeFigureOut">
              <a:rPr lang="es-AR" smtClean="0"/>
              <a:pPr/>
              <a:t>15/04/2015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8197-5EA6-4295-9C39-273FFEC73E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33323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E35B-D709-4F03-BA5D-6276B7A94BA9}" type="datetimeFigureOut">
              <a:rPr lang="es-AR" smtClean="0"/>
              <a:pPr/>
              <a:t>15/04/2015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8197-5EA6-4295-9C39-273FFEC73E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34898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E35B-D709-4F03-BA5D-6276B7A94BA9}" type="datetimeFigureOut">
              <a:rPr lang="es-AR" smtClean="0"/>
              <a:pPr/>
              <a:t>15/04/2015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8197-5EA6-4295-9C39-273FFEC73E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15057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E35B-D709-4F03-BA5D-6276B7A94BA9}" type="datetimeFigureOut">
              <a:rPr lang="es-AR" smtClean="0"/>
              <a:pPr/>
              <a:t>15/04/2015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8197-5EA6-4295-9C39-273FFEC73E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4648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E35B-D709-4F03-BA5D-6276B7A94BA9}" type="datetimeFigureOut">
              <a:rPr lang="es-AR" smtClean="0"/>
              <a:pPr/>
              <a:t>15/04/2015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8197-5EA6-4295-9C39-273FFEC73E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92771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E35B-D709-4F03-BA5D-6276B7A94BA9}" type="datetimeFigureOut">
              <a:rPr lang="es-AR" smtClean="0"/>
              <a:pPr/>
              <a:t>15/04/2015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8197-5EA6-4295-9C39-273FFEC73E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37450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E35B-D709-4F03-BA5D-6276B7A94BA9}" type="datetimeFigureOut">
              <a:rPr lang="es-AR" smtClean="0"/>
              <a:pPr/>
              <a:t>15/04/2015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8197-5EA6-4295-9C39-273FFEC73E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40532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E35B-D709-4F03-BA5D-6276B7A94BA9}" type="datetimeFigureOut">
              <a:rPr lang="es-AR" smtClean="0"/>
              <a:pPr/>
              <a:t>15/04/2015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8197-5EA6-4295-9C39-273FFEC73E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75029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E35B-D709-4F03-BA5D-6276B7A94BA9}" type="datetimeFigureOut">
              <a:rPr lang="es-AR" smtClean="0"/>
              <a:pPr/>
              <a:t>15/04/2015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8197-5EA6-4295-9C39-273FFEC73E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03124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E35B-D709-4F03-BA5D-6276B7A94BA9}" type="datetimeFigureOut">
              <a:rPr lang="es-AR" smtClean="0"/>
              <a:pPr/>
              <a:t>15/04/2015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8197-5EA6-4295-9C39-273FFEC73E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16624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E35B-D709-4F03-BA5D-6276B7A94BA9}" type="datetimeFigureOut">
              <a:rPr lang="es-AR" smtClean="0"/>
              <a:pPr/>
              <a:t>15/04/2015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8197-5EA6-4295-9C39-273FFEC73E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52602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E35B-D709-4F03-BA5D-6276B7A94BA9}" type="datetimeFigureOut">
              <a:rPr lang="es-AR" smtClean="0"/>
              <a:pPr/>
              <a:t>15/04/2015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E8197-5EA6-4295-9C39-273FFEC73E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77033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Neumonías recurrentes, bajo peso e hipoxemia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err="1" smtClean="0"/>
              <a:t>Pallavicini</a:t>
            </a:r>
            <a:r>
              <a:rPr lang="es-AR" dirty="0" smtClean="0"/>
              <a:t>, Marina </a:t>
            </a:r>
            <a:r>
              <a:rPr lang="es-AR" baseline="50000" dirty="0" smtClean="0"/>
              <a:t>(1)</a:t>
            </a:r>
          </a:p>
          <a:p>
            <a:r>
              <a:rPr lang="es-AR" dirty="0" err="1" smtClean="0"/>
              <a:t>Druetta</a:t>
            </a:r>
            <a:r>
              <a:rPr lang="es-AR" dirty="0" smtClean="0"/>
              <a:t>, Gladys </a:t>
            </a:r>
            <a:r>
              <a:rPr lang="es-AR" baseline="50000" dirty="0" smtClean="0"/>
              <a:t>(1)</a:t>
            </a:r>
          </a:p>
          <a:p>
            <a:r>
              <a:rPr lang="es-AR" dirty="0" smtClean="0"/>
              <a:t>Dagnino, Diego </a:t>
            </a:r>
            <a:r>
              <a:rPr lang="es-AR" baseline="50000" dirty="0" smtClean="0"/>
              <a:t>(2)</a:t>
            </a:r>
            <a:endParaRPr lang="es-AR" baseline="50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86393" y="6132633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s-AR" sz="1400" dirty="0" smtClean="0"/>
              <a:t>Sala 4 de </a:t>
            </a:r>
            <a:r>
              <a:rPr lang="es-AR" sz="1400" dirty="0" err="1" smtClean="0"/>
              <a:t>Enf</a:t>
            </a:r>
            <a:r>
              <a:rPr lang="es-AR" sz="1400" dirty="0" smtClean="0"/>
              <a:t>. Infecciosas – HMI San Roque</a:t>
            </a:r>
          </a:p>
          <a:p>
            <a:pPr marL="342900" indent="-342900">
              <a:buAutoNum type="arabicParenBoth"/>
            </a:pPr>
            <a:r>
              <a:rPr lang="es-AR" sz="1400" dirty="0" smtClean="0"/>
              <a:t>Servicio de Medicina Respiratoria Infantil – HMI San Roque</a:t>
            </a:r>
            <a:endParaRPr lang="es-AR" sz="1400" dirty="0"/>
          </a:p>
        </p:txBody>
      </p:sp>
    </p:spTree>
    <p:extLst>
      <p:ext uri="{BB962C8B-B14F-4D97-AF65-F5344CB8AC3E}">
        <p14:creationId xmlns="" xmlns:p14="http://schemas.microsoft.com/office/powerpoint/2010/main" val="25419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262864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Imágenes</a:t>
            </a:r>
            <a:endParaRPr lang="es-AR" dirty="0"/>
          </a:p>
        </p:txBody>
      </p:sp>
      <p:pic>
        <p:nvPicPr>
          <p:cNvPr id="1026" name="Picture 2" descr="D:\Diego\Documents\PACIENTE CON IDC\20150408_083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1700" y="-10461625"/>
            <a:ext cx="16865600" cy="948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17" r="20805"/>
          <a:stretch/>
        </p:blipFill>
        <p:spPr>
          <a:xfrm>
            <a:off x="4644008" y="2420888"/>
            <a:ext cx="4482763" cy="367688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88" r="15298"/>
          <a:stretch/>
        </p:blipFill>
        <p:spPr>
          <a:xfrm>
            <a:off x="107504" y="2420888"/>
            <a:ext cx="4635062" cy="374526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07504" y="1412776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dirty="0" err="1"/>
              <a:t>Rx</a:t>
            </a:r>
            <a:r>
              <a:rPr lang="es-AR" sz="4000" dirty="0"/>
              <a:t> ingreso</a:t>
            </a:r>
          </a:p>
        </p:txBody>
      </p:sp>
    </p:spTree>
    <p:extLst>
      <p:ext uri="{BB962C8B-B14F-4D97-AF65-F5344CB8AC3E}">
        <p14:creationId xmlns="" xmlns:p14="http://schemas.microsoft.com/office/powerpoint/2010/main" val="3604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Imágenes</a:t>
            </a:r>
            <a:endParaRPr lang="es-AR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7" r="12207"/>
          <a:stretch/>
        </p:blipFill>
        <p:spPr>
          <a:xfrm>
            <a:off x="1331640" y="1988840"/>
            <a:ext cx="6624736" cy="468753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5496" y="134076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7° día de internación</a:t>
            </a:r>
            <a:endParaRPr lang="es-AR" sz="3200" dirty="0"/>
          </a:p>
        </p:txBody>
      </p:sp>
    </p:spTree>
    <p:extLst>
      <p:ext uri="{BB962C8B-B14F-4D97-AF65-F5344CB8AC3E}">
        <p14:creationId xmlns="" xmlns:p14="http://schemas.microsoft.com/office/powerpoint/2010/main" val="38098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0953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Imágenes</a:t>
            </a:r>
            <a:endParaRPr lang="es-A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02"/>
          <a:stretch/>
        </p:blipFill>
        <p:spPr bwMode="auto">
          <a:xfrm>
            <a:off x="467544" y="731163"/>
            <a:ext cx="340845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68"/>
          <a:stretch/>
        </p:blipFill>
        <p:spPr bwMode="auto">
          <a:xfrm>
            <a:off x="4788025" y="731163"/>
            <a:ext cx="343669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65" t="23791" r="30588" b="15032"/>
          <a:stretch/>
        </p:blipFill>
        <p:spPr bwMode="auto">
          <a:xfrm>
            <a:off x="515999" y="3821408"/>
            <a:ext cx="336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06" t="24314" r="30441" b="15033"/>
          <a:stretch/>
        </p:blipFill>
        <p:spPr bwMode="auto">
          <a:xfrm>
            <a:off x="4860581" y="3818583"/>
            <a:ext cx="336413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764704"/>
            <a:ext cx="1368152" cy="10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4764064" y="752326"/>
            <a:ext cx="1368152" cy="10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0096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solidFill>
                  <a:schemeClr val="bg1"/>
                </a:solidFill>
              </a:rPr>
              <a:t>Imágenes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65" t="24313" r="30441" b="14772"/>
          <a:stretch/>
        </p:blipFill>
        <p:spPr bwMode="auto">
          <a:xfrm>
            <a:off x="539552" y="796174"/>
            <a:ext cx="338678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64" t="24053" r="30589" b="14771"/>
          <a:stretch/>
        </p:blipFill>
        <p:spPr bwMode="auto">
          <a:xfrm>
            <a:off x="4749314" y="796174"/>
            <a:ext cx="336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64" t="24314" r="30589" b="15033"/>
          <a:stretch/>
        </p:blipFill>
        <p:spPr bwMode="auto">
          <a:xfrm>
            <a:off x="521239" y="3720463"/>
            <a:ext cx="338896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70" t="26144" r="31594" b="15295"/>
          <a:stretch/>
        </p:blipFill>
        <p:spPr bwMode="auto">
          <a:xfrm>
            <a:off x="4705386" y="3720463"/>
            <a:ext cx="344785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705386" y="3732875"/>
            <a:ext cx="1368152" cy="10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8379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12" t="26667" r="30294" b="14509"/>
          <a:stretch/>
        </p:blipFill>
        <p:spPr bwMode="auto">
          <a:xfrm>
            <a:off x="4927781" y="724521"/>
            <a:ext cx="350719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solidFill>
                  <a:schemeClr val="bg1"/>
                </a:solidFill>
              </a:rPr>
              <a:t>Imágenes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64" t="26144" r="30736" b="15033"/>
          <a:stretch/>
        </p:blipFill>
        <p:spPr bwMode="auto">
          <a:xfrm>
            <a:off x="592423" y="3685487"/>
            <a:ext cx="348159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12" t="26144" r="30588" b="14510"/>
          <a:stretch/>
        </p:blipFill>
        <p:spPr bwMode="auto">
          <a:xfrm>
            <a:off x="4955919" y="3684788"/>
            <a:ext cx="345092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64" t="26405" r="30736" b="14771"/>
          <a:stretch/>
        </p:blipFill>
        <p:spPr bwMode="auto">
          <a:xfrm>
            <a:off x="592421" y="724521"/>
            <a:ext cx="348160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35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59" t="26667" r="21177" b="20523"/>
          <a:stretch/>
        </p:blipFill>
        <p:spPr bwMode="auto">
          <a:xfrm>
            <a:off x="1606834" y="908720"/>
            <a:ext cx="5989502" cy="300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06" t="29018" r="21177" b="20262"/>
          <a:stretch/>
        </p:blipFill>
        <p:spPr bwMode="auto">
          <a:xfrm>
            <a:off x="1678842" y="3908201"/>
            <a:ext cx="5904656" cy="284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mtClean="0">
                <a:solidFill>
                  <a:schemeClr val="bg1"/>
                </a:solidFill>
              </a:rPr>
              <a:t>Imágenes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78842" y="980728"/>
            <a:ext cx="1368152" cy="10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4631170" y="980727"/>
            <a:ext cx="1368152" cy="10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1619672" y="3901563"/>
            <a:ext cx="1368152" cy="10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4541565" y="3855426"/>
            <a:ext cx="1368152" cy="10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2591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Impresión Diagnóstica </a:t>
            </a:r>
            <a:r>
              <a:rPr lang="es-AR" baseline="30000" dirty="0" smtClean="0"/>
              <a:t>(1,2)</a:t>
            </a:r>
            <a:endParaRPr lang="es-AR" baseline="30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12776"/>
            <a:ext cx="8085584" cy="5030019"/>
          </a:xfrm>
        </p:spPr>
        <p:txBody>
          <a:bodyPr>
            <a:normAutofit lnSpcReduction="10000"/>
          </a:bodyPr>
          <a:lstStyle/>
          <a:p>
            <a:r>
              <a:rPr lang="es-AR" dirty="0" smtClean="0"/>
              <a:t>FQ</a:t>
            </a:r>
          </a:p>
          <a:p>
            <a:r>
              <a:rPr lang="es-AR" dirty="0" smtClean="0"/>
              <a:t>Disquinesia Ciliar</a:t>
            </a:r>
          </a:p>
          <a:p>
            <a:r>
              <a:rPr lang="es-AR" dirty="0" smtClean="0"/>
              <a:t>Bronquiolitis obliterante  post viral</a:t>
            </a:r>
          </a:p>
          <a:p>
            <a:r>
              <a:rPr lang="es-AR" dirty="0" smtClean="0"/>
              <a:t>Secuela post infecciosa.</a:t>
            </a:r>
          </a:p>
          <a:p>
            <a:r>
              <a:rPr lang="es-AR" dirty="0" smtClean="0"/>
              <a:t>Inmunodeficiencias </a:t>
            </a:r>
          </a:p>
          <a:p>
            <a:pPr lvl="1"/>
            <a:r>
              <a:rPr lang="es-AR" dirty="0" smtClean="0"/>
              <a:t>Primarias</a:t>
            </a:r>
          </a:p>
          <a:p>
            <a:pPr lvl="1"/>
            <a:r>
              <a:rPr lang="es-AR" dirty="0" smtClean="0"/>
              <a:t>Secundarias</a:t>
            </a:r>
          </a:p>
          <a:p>
            <a:r>
              <a:rPr lang="es-AR" dirty="0" smtClean="0"/>
              <a:t>Déficit </a:t>
            </a:r>
            <a:r>
              <a:rPr lang="el-GR" dirty="0" smtClean="0"/>
              <a:t>α</a:t>
            </a:r>
            <a:r>
              <a:rPr lang="es-AR" dirty="0" smtClean="0"/>
              <a:t>1-antitripsina</a:t>
            </a:r>
          </a:p>
          <a:p>
            <a:r>
              <a:rPr lang="es-AR" dirty="0" err="1" smtClean="0"/>
              <a:t>Colagenopatías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1293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7780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Diagnóstico definitivo</a:t>
            </a:r>
            <a:endParaRPr lang="es-AR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35313362"/>
              </p:ext>
            </p:extLst>
          </p:nvPr>
        </p:nvGraphicFramePr>
        <p:xfrm>
          <a:off x="446856" y="620688"/>
          <a:ext cx="8229600" cy="2379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896"/>
                <a:gridCol w="936104"/>
                <a:gridCol w="4443808"/>
                <a:gridCol w="956792"/>
              </a:tblGrid>
              <a:tr h="339979">
                <a:tc gridSpan="2"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Determinación</a:t>
                      </a:r>
                      <a:endParaRPr lang="es-A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Valor</a:t>
                      </a:r>
                      <a:endParaRPr lang="es-AR" sz="160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HMI</a:t>
                      </a:r>
                      <a:r>
                        <a:rPr lang="es-AR" sz="1600" baseline="0" dirty="0" smtClean="0"/>
                        <a:t> </a:t>
                      </a:r>
                    </a:p>
                    <a:p>
                      <a:pPr algn="ctr"/>
                      <a:r>
                        <a:rPr lang="es-AR" sz="1600" baseline="0" dirty="0" smtClean="0"/>
                        <a:t>San Roque </a:t>
                      </a:r>
                    </a:p>
                    <a:p>
                      <a:pPr algn="ctr"/>
                      <a:r>
                        <a:rPr lang="es-AR" sz="1600" baseline="0" dirty="0" smtClean="0"/>
                        <a:t>15/1/15</a:t>
                      </a:r>
                      <a:endParaRPr lang="es-AR" sz="1600" dirty="0"/>
                    </a:p>
                  </a:txBody>
                  <a:tcPr anchor="ctr" anchorCtr="1"/>
                </a:tc>
              </a:tr>
              <a:tr h="339979">
                <a:tc rowSpan="4"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Inmunoglobulinas</a:t>
                      </a:r>
                      <a:endParaRPr lang="es-A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err="1" smtClean="0"/>
                        <a:t>IgA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&lt; 0,3  (VN: 12-208)</a:t>
                      </a:r>
                      <a:endParaRPr lang="es-A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sz="1600" dirty="0"/>
                    </a:p>
                  </a:txBody>
                  <a:tcPr/>
                </a:tc>
              </a:tr>
              <a:tr h="339979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err="1" smtClean="0"/>
                        <a:t>IgG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&lt; 0,1 (VN: 779-1456)</a:t>
                      </a:r>
                      <a:endParaRPr lang="es-A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sz="1600" dirty="0"/>
                    </a:p>
                  </a:txBody>
                  <a:tcPr/>
                </a:tc>
              </a:tr>
              <a:tr h="339979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err="1" smtClean="0"/>
                        <a:t>IgM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13 (VN: 35-132)</a:t>
                      </a:r>
                      <a:endParaRPr lang="es-A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sz="1600" dirty="0"/>
                    </a:p>
                  </a:txBody>
                  <a:tcPr/>
                </a:tc>
              </a:tr>
              <a:tr h="339979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err="1" smtClean="0"/>
                        <a:t>IgE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&lt; 0,1</a:t>
                      </a:r>
                      <a:endParaRPr lang="es-A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sz="1600" dirty="0"/>
                    </a:p>
                  </a:txBody>
                  <a:tcPr/>
                </a:tc>
              </a:tr>
              <a:tr h="339979">
                <a:tc rowSpan="2">
                  <a:txBody>
                    <a:bodyPr/>
                    <a:lstStyle/>
                    <a:p>
                      <a:r>
                        <a:rPr lang="es-AR" sz="1600" dirty="0" smtClean="0"/>
                        <a:t>Complemento</a:t>
                      </a:r>
                      <a:endParaRPr lang="es-AR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C3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124 (60-80)</a:t>
                      </a:r>
                      <a:endParaRPr lang="es-A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sz="1600" dirty="0"/>
                    </a:p>
                  </a:txBody>
                  <a:tcPr/>
                </a:tc>
              </a:tr>
              <a:tr h="339979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C4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60 (10-40)</a:t>
                      </a:r>
                      <a:endParaRPr lang="es-A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1261639"/>
              </p:ext>
            </p:extLst>
          </p:nvPr>
        </p:nvGraphicFramePr>
        <p:xfrm>
          <a:off x="323528" y="3068960"/>
          <a:ext cx="842493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936104"/>
                <a:gridCol w="4345671"/>
                <a:gridCol w="112693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Determinación</a:t>
                      </a:r>
                      <a:endParaRPr lang="es-A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Valor</a:t>
                      </a:r>
                      <a:endParaRPr lang="es-AR" dirty="0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Hospital de</a:t>
                      </a:r>
                    </a:p>
                    <a:p>
                      <a:pPr algn="ctr"/>
                      <a:r>
                        <a:rPr lang="es-AR" dirty="0" err="1" smtClean="0"/>
                        <a:t>PediatríaSAMIC</a:t>
                      </a:r>
                      <a:endParaRPr lang="es-AR" dirty="0" smtClean="0"/>
                    </a:p>
                    <a:p>
                      <a:pPr algn="ctr"/>
                      <a:r>
                        <a:rPr lang="es-AR" dirty="0" err="1" smtClean="0"/>
                        <a:t>Garrahan</a:t>
                      </a:r>
                      <a:endParaRPr lang="es-AR" dirty="0" smtClean="0"/>
                    </a:p>
                    <a:p>
                      <a:pPr algn="ctr"/>
                      <a:r>
                        <a:rPr lang="es-AR" dirty="0" smtClean="0"/>
                        <a:t>4</a:t>
                      </a:r>
                      <a:r>
                        <a:rPr lang="es-AR" baseline="0" dirty="0" smtClean="0"/>
                        <a:t> /2/15</a:t>
                      </a:r>
                      <a:endParaRPr lang="es-AR" dirty="0"/>
                    </a:p>
                  </a:txBody>
                  <a:tcPr anchor="ctr" anchorCtr="1"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Inmunoglobulinas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IgA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&lt;</a:t>
                      </a:r>
                      <a:r>
                        <a:rPr lang="es-AR" baseline="0" dirty="0" smtClean="0"/>
                        <a:t> 6,67 (VN: 131 </a:t>
                      </a:r>
                      <a:r>
                        <a:rPr lang="es-AR" sz="1400" baseline="0" dirty="0" smtClean="0"/>
                        <a:t>+/-</a:t>
                      </a:r>
                      <a:r>
                        <a:rPr lang="es-AR" baseline="0" dirty="0" smtClean="0"/>
                        <a:t> 60)</a:t>
                      </a:r>
                      <a:endParaRPr lang="es-A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IgG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&lt;</a:t>
                      </a:r>
                      <a:r>
                        <a:rPr lang="es-AR" baseline="0" dirty="0" smtClean="0"/>
                        <a:t> 33,3 mg/dl (VN: 1124 </a:t>
                      </a:r>
                      <a:r>
                        <a:rPr lang="es-AR" sz="1400" baseline="0" dirty="0" smtClean="0"/>
                        <a:t>+/-</a:t>
                      </a:r>
                      <a:r>
                        <a:rPr lang="es-AR" baseline="0" dirty="0" smtClean="0"/>
                        <a:t> 235)</a:t>
                      </a:r>
                      <a:endParaRPr lang="es-A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IgM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&lt;</a:t>
                      </a:r>
                      <a:r>
                        <a:rPr lang="es-AR" baseline="0" dirty="0" smtClean="0"/>
                        <a:t> 4,17 (VN: 79 +/- 3) </a:t>
                      </a:r>
                      <a:endParaRPr lang="es-A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IgE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&lt; 5 UI</a:t>
                      </a:r>
                      <a:endParaRPr lang="es-A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Poblaciones</a:t>
                      </a:r>
                    </a:p>
                    <a:p>
                      <a:pPr algn="ctr"/>
                      <a:endParaRPr lang="es-AR" dirty="0" smtClean="0"/>
                    </a:p>
                    <a:p>
                      <a:pPr algn="ctr"/>
                      <a:r>
                        <a:rPr lang="es-AR" dirty="0" smtClean="0"/>
                        <a:t>Linfocitarias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CD3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88% (VN: 66-76%)</a:t>
                      </a:r>
                      <a:endParaRPr lang="es-A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CD4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21% (33-41%)</a:t>
                      </a:r>
                      <a:endParaRPr lang="es-A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CD8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65% (27-35%)</a:t>
                      </a:r>
                      <a:endParaRPr lang="es-A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LB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3,6% (VN: 12-22%)</a:t>
                      </a:r>
                      <a:endParaRPr lang="es-A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NK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7,6%</a:t>
                      </a:r>
                      <a:endParaRPr lang="es-A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61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0362" y="58614"/>
            <a:ext cx="9144000" cy="7780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Diagnóstico definitivo </a:t>
            </a:r>
            <a:r>
              <a:rPr lang="es-AR" baseline="30000" dirty="0" smtClean="0"/>
              <a:t>(3,4)</a:t>
            </a:r>
            <a:endParaRPr lang="es-AR" baseline="30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525963"/>
          </a:xfrm>
        </p:spPr>
        <p:txBody>
          <a:bodyPr/>
          <a:lstStyle/>
          <a:p>
            <a:r>
              <a:rPr lang="es-ES" b="1" dirty="0"/>
              <a:t>Franca </a:t>
            </a:r>
            <a:r>
              <a:rPr lang="es-ES" b="1" dirty="0" err="1"/>
              <a:t>hipogamaglobulinemia</a:t>
            </a:r>
            <a:r>
              <a:rPr lang="es-ES" b="1" dirty="0"/>
              <a:t> de los 4 </a:t>
            </a:r>
            <a:r>
              <a:rPr lang="es-ES" b="1" dirty="0" err="1"/>
              <a:t>isotipos</a:t>
            </a:r>
            <a:r>
              <a:rPr lang="es-ES" b="1" dirty="0"/>
              <a:t>, poblaciones linfocitarias con linfocitos B presentes disminuidos e inversión CD4/CD8. </a:t>
            </a:r>
          </a:p>
          <a:p>
            <a:pPr marL="0" indent="0">
              <a:buNone/>
            </a:pPr>
            <a:endParaRPr lang="es-ES" b="1" dirty="0" smtClean="0"/>
          </a:p>
          <a:p>
            <a:pPr marL="0" indent="0" algn="ctr">
              <a:buNone/>
            </a:pPr>
            <a:r>
              <a:rPr lang="es-E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E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nmunodeficiencia </a:t>
            </a:r>
            <a:r>
              <a:rPr lang="es-ES" sz="4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común variable</a:t>
            </a:r>
            <a:endParaRPr lang="es-AR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95536" y="3789040"/>
            <a:ext cx="8496944" cy="1368152"/>
          </a:xfrm>
          <a:prstGeom prst="roundRect">
            <a:avLst/>
          </a:prstGeom>
          <a:noFill/>
          <a:ln w="508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6167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Conducta terapéutica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s-ES" sz="43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s-ES" sz="43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amaglobulina</a:t>
            </a:r>
            <a:r>
              <a:rPr lang="es-ES" sz="4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800mg/k/día </a:t>
            </a:r>
            <a:endParaRPr lang="es-ES" sz="43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s-ES" sz="3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1° </a:t>
            </a:r>
            <a:r>
              <a:rPr lang="es-ES" sz="3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dosis </a:t>
            </a:r>
            <a:r>
              <a:rPr lang="es-ES" sz="3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urgente</a:t>
            </a:r>
          </a:p>
          <a:p>
            <a:pPr lvl="1"/>
            <a:r>
              <a:rPr lang="es-ES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2° dosis </a:t>
            </a:r>
            <a:r>
              <a:rPr lang="es-ES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los 10 días de la primera </a:t>
            </a:r>
            <a:endParaRPr lang="es-ES" sz="35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s-ES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Continuar </a:t>
            </a:r>
            <a:r>
              <a:rPr lang="es-ES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cada 21 </a:t>
            </a:r>
            <a:r>
              <a:rPr lang="es-ES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días</a:t>
            </a:r>
            <a:r>
              <a:rPr lang="es-ES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Profilaxis antibiótica con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zitromicina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Suspender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esquemas 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vacunación</a:t>
            </a:r>
          </a:p>
          <a:p>
            <a:r>
              <a:rPr lang="es-ES" b="1" dirty="0"/>
              <a:t>En caso de cuadro infeccioso antibióticos según clínica de la paciente.</a:t>
            </a:r>
            <a:endParaRPr lang="es-AR" dirty="0"/>
          </a:p>
          <a:p>
            <a:r>
              <a:rPr lang="es-ES" sz="2600" b="1" dirty="0" smtClean="0"/>
              <a:t>Medidas </a:t>
            </a:r>
            <a:r>
              <a:rPr lang="es-ES" sz="2600" b="1" dirty="0"/>
              <a:t>higiénico </a:t>
            </a:r>
            <a:r>
              <a:rPr lang="es-ES" sz="2600" b="1" dirty="0" smtClean="0"/>
              <a:t>dietéticas</a:t>
            </a:r>
          </a:p>
          <a:p>
            <a:r>
              <a:rPr lang="es-ES" sz="2600" b="1" dirty="0" smtClean="0"/>
              <a:t>condiciones </a:t>
            </a:r>
            <a:r>
              <a:rPr lang="es-ES" sz="2600" b="1" dirty="0"/>
              <a:t>de vivienda </a:t>
            </a:r>
            <a:r>
              <a:rPr lang="es-ES" sz="2600" b="1" dirty="0" smtClean="0"/>
              <a:t>adecuadas</a:t>
            </a:r>
          </a:p>
        </p:txBody>
      </p:sp>
    </p:spTree>
    <p:extLst>
      <p:ext uri="{BB962C8B-B14F-4D97-AF65-F5344CB8AC3E}">
        <p14:creationId xmlns="" xmlns:p14="http://schemas.microsoft.com/office/powerpoint/2010/main" val="6107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Introducción /Presentación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5060"/>
          </a:xfrm>
        </p:spPr>
        <p:txBody>
          <a:bodyPr>
            <a:normAutofit/>
          </a:bodyPr>
          <a:lstStyle/>
          <a:p>
            <a:r>
              <a:rPr lang="es-AR" sz="2000" b="1" dirty="0"/>
              <a:t>Nombre y apellido:</a:t>
            </a:r>
            <a:r>
              <a:rPr lang="es-AR" sz="2000" dirty="0"/>
              <a:t> Georgina </a:t>
            </a:r>
            <a:r>
              <a:rPr lang="es-AR" sz="2000" dirty="0" smtClean="0"/>
              <a:t>A.</a:t>
            </a:r>
          </a:p>
          <a:p>
            <a:r>
              <a:rPr lang="es-AR" sz="2000" b="1" dirty="0" smtClean="0"/>
              <a:t>Edad</a:t>
            </a:r>
            <a:r>
              <a:rPr lang="es-AR" sz="2000" b="1" dirty="0"/>
              <a:t>:</a:t>
            </a:r>
            <a:r>
              <a:rPr lang="es-AR" sz="2000" dirty="0"/>
              <a:t> 10 años 10 meses.</a:t>
            </a:r>
          </a:p>
          <a:p>
            <a:r>
              <a:rPr lang="es-AR" sz="2000" b="1" dirty="0"/>
              <a:t>Fecha de nacimiento: </a:t>
            </a:r>
            <a:r>
              <a:rPr lang="es-AR" sz="2000" dirty="0"/>
              <a:t>23/04/04</a:t>
            </a:r>
          </a:p>
          <a:p>
            <a:r>
              <a:rPr lang="es-AR" sz="2000" b="1" dirty="0"/>
              <a:t>Domicilio: </a:t>
            </a:r>
            <a:r>
              <a:rPr lang="es-AR" sz="2000" dirty="0"/>
              <a:t>Mojones norte, </a:t>
            </a:r>
            <a:r>
              <a:rPr lang="es-AR" sz="2000" dirty="0" err="1"/>
              <a:t>Villaguay</a:t>
            </a:r>
            <a:r>
              <a:rPr lang="es-AR" sz="2000" dirty="0"/>
              <a:t>, Entre Ríos (zona rural)</a:t>
            </a:r>
          </a:p>
          <a:p>
            <a:endParaRPr lang="es-A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11"/>
          <a:stretch/>
        </p:blipFill>
        <p:spPr bwMode="auto">
          <a:xfrm>
            <a:off x="1187624" y="3501008"/>
            <a:ext cx="6840760" cy="291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74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1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Evolución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82047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los días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sucesivos:</a:t>
            </a:r>
          </a:p>
          <a:p>
            <a:r>
              <a:rPr lang="es-AR" sz="3600" dirty="0" smtClean="0"/>
              <a:t>Se </a:t>
            </a:r>
            <a:r>
              <a:rPr lang="es-AR" sz="3600" dirty="0"/>
              <a:t>mantiene </a:t>
            </a:r>
            <a:r>
              <a:rPr lang="es-AR" sz="36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afebril</a:t>
            </a:r>
            <a:r>
              <a:rPr lang="es-AR" sz="3600" dirty="0"/>
              <a:t>, mejora aspecto </a:t>
            </a:r>
            <a:r>
              <a:rPr lang="es-AR" sz="3600" dirty="0" smtClean="0"/>
              <a:t>general</a:t>
            </a:r>
            <a:endParaRPr lang="es-AR" sz="3600" dirty="0"/>
          </a:p>
          <a:p>
            <a:r>
              <a:rPr lang="es-AR" sz="3600" dirty="0" smtClean="0"/>
              <a:t>Mejora auscultación pulmonar</a:t>
            </a:r>
          </a:p>
          <a:p>
            <a:r>
              <a:rPr lang="es-AR" sz="3600" dirty="0"/>
              <a:t>Actualmente </a:t>
            </a:r>
            <a:r>
              <a:rPr lang="es-AR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requerimiento de oxigeno </a:t>
            </a:r>
            <a:r>
              <a:rPr lang="es-AR" sz="3600" dirty="0"/>
              <a:t>permanente saturando 92-93% </a:t>
            </a:r>
            <a:r>
              <a:rPr lang="es-AR" sz="3600" dirty="0" smtClean="0"/>
              <a:t>aire ambiente</a:t>
            </a:r>
            <a:r>
              <a:rPr lang="es-AR" sz="3600" dirty="0"/>
              <a:t>. </a:t>
            </a:r>
            <a:endParaRPr lang="es-AR" sz="3600" dirty="0" smtClean="0"/>
          </a:p>
          <a:p>
            <a:r>
              <a:rPr lang="es-AR" dirty="0" smtClean="0"/>
              <a:t>Aumento </a:t>
            </a:r>
            <a:r>
              <a:rPr lang="es-AR" dirty="0"/>
              <a:t>de peso, buena tolerancia oral. </a:t>
            </a:r>
            <a:endParaRPr lang="es-AR" dirty="0" smtClean="0"/>
          </a:p>
          <a:p>
            <a:r>
              <a:rPr lang="es-AR" dirty="0" smtClean="0"/>
              <a:t>Mejora </a:t>
            </a:r>
            <a:r>
              <a:rPr lang="es-AR" dirty="0"/>
              <a:t>deposiciones en </a:t>
            </a:r>
            <a:r>
              <a:rPr lang="es-AR" dirty="0" smtClean="0"/>
              <a:t>número </a:t>
            </a:r>
            <a:r>
              <a:rPr lang="es-AR" dirty="0"/>
              <a:t>y </a:t>
            </a:r>
            <a:r>
              <a:rPr lang="es-AR" dirty="0" smtClean="0"/>
              <a:t>consistencia.</a:t>
            </a:r>
          </a:p>
        </p:txBody>
      </p:sp>
    </p:spTree>
    <p:extLst>
      <p:ext uri="{BB962C8B-B14F-4D97-AF65-F5344CB8AC3E}">
        <p14:creationId xmlns="" xmlns:p14="http://schemas.microsoft.com/office/powerpoint/2010/main" val="227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1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Discusión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3"/>
            <a:ext cx="8496944" cy="20162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AR" dirty="0"/>
              <a:t>La inmunodeficiencia común variable es una inmunodeficiencia primaria, se caracteriza por una falla en la producción de anticuerpos asociada a múltiples fenotipos clínicos. </a:t>
            </a:r>
            <a:endParaRPr lang="es-AR" dirty="0" smtClean="0"/>
          </a:p>
          <a:p>
            <a:r>
              <a:rPr lang="es-AR" sz="2800" dirty="0" smtClean="0"/>
              <a:t>Su </a:t>
            </a:r>
            <a:r>
              <a:rPr lang="es-AR" sz="2800" dirty="0"/>
              <a:t>incidencia se calcula que es de uno en 1:50,000 nacidos vivos. Presenta dos picos de inicio de la enfermedad, entre 1 a 5 y 16 a 20 años de edad</a:t>
            </a:r>
            <a:r>
              <a:rPr lang="es-AR" sz="2800" dirty="0" smtClean="0"/>
              <a:t>.</a:t>
            </a:r>
          </a:p>
          <a:p>
            <a:r>
              <a:rPr lang="es-AR" sz="2400" dirty="0" smtClean="0"/>
              <a:t>Sólo </a:t>
            </a:r>
            <a:r>
              <a:rPr lang="es-AR" sz="2400" dirty="0"/>
              <a:t>en 10% de los casos se ha detectado alguna mutación, el resto de los casos se han descrito como </a:t>
            </a:r>
            <a:r>
              <a:rPr lang="es-AR" sz="2400" dirty="0" smtClean="0"/>
              <a:t>esporádicos</a:t>
            </a:r>
          </a:p>
        </p:txBody>
      </p:sp>
    </p:spTree>
    <p:extLst>
      <p:ext uri="{BB962C8B-B14F-4D97-AF65-F5344CB8AC3E}">
        <p14:creationId xmlns="" xmlns:p14="http://schemas.microsoft.com/office/powerpoint/2010/main" val="30227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Discusión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Autofit/>
          </a:bodyPr>
          <a:lstStyle/>
          <a:p>
            <a:r>
              <a:rPr lang="es-AR" sz="2400" dirty="0"/>
              <a:t>El defecto está localizado en la fase terminal de la maduración del linfocito B, afectando la producción de anticuerpos producidos por las células plasmáticas o el cambio de </a:t>
            </a:r>
            <a:r>
              <a:rPr lang="es-AR" sz="2400" dirty="0" err="1"/>
              <a:t>isotipo</a:t>
            </a:r>
            <a:r>
              <a:rPr lang="es-AR" sz="2400" dirty="0"/>
              <a:t> de Inmunoglobulina </a:t>
            </a:r>
            <a:r>
              <a:rPr lang="es-AR" sz="2400" dirty="0" err="1"/>
              <a:t>IgM</a:t>
            </a:r>
            <a:r>
              <a:rPr lang="es-AR" sz="2400" dirty="0"/>
              <a:t> a </a:t>
            </a:r>
            <a:r>
              <a:rPr lang="es-AR" sz="2400" dirty="0" err="1"/>
              <a:t>IgG</a:t>
            </a:r>
            <a:endParaRPr lang="es-AR" sz="2400" dirty="0" smtClean="0"/>
          </a:p>
          <a:p>
            <a:r>
              <a:rPr lang="es-AR" sz="2800" dirty="0" smtClean="0"/>
              <a:t>Dentro </a:t>
            </a:r>
            <a:r>
              <a:rPr lang="es-AR" sz="2800" dirty="0"/>
              <a:t>de las manifestaciones clínicas están las infecciones recurrentes y severas, autoinmunidad, manifestaciones gastrointestinales, síndrome </a:t>
            </a:r>
            <a:r>
              <a:rPr lang="es-AR" sz="2800" dirty="0" err="1"/>
              <a:t>linfoproliferativo</a:t>
            </a:r>
            <a:r>
              <a:rPr lang="es-AR" sz="2800" dirty="0"/>
              <a:t> y un mayor riesgo para desarrollar neoplasias.</a:t>
            </a:r>
            <a:endParaRPr lang="es-AR" sz="2800" dirty="0" smtClean="0"/>
          </a:p>
          <a:p>
            <a:r>
              <a:rPr lang="es-AR" sz="2800" dirty="0" smtClean="0"/>
              <a:t>Las </a:t>
            </a:r>
            <a:r>
              <a:rPr lang="es-AR" sz="2800" dirty="0"/>
              <a:t>infecciones son más frecuentes a nivel respiratorio. La purpura </a:t>
            </a:r>
            <a:r>
              <a:rPr lang="es-AR" sz="2800" dirty="0" err="1"/>
              <a:t>trombocitopénica</a:t>
            </a:r>
            <a:r>
              <a:rPr lang="es-AR" sz="2800" dirty="0"/>
              <a:t> y la anemia hemolítica son los síndromes autoinmunes más frecuentes</a:t>
            </a:r>
            <a:r>
              <a:rPr lang="es-AR" sz="2400" dirty="0" smtClean="0"/>
              <a:t>. (5)</a:t>
            </a:r>
            <a:endParaRPr lang="es-AR" sz="2400" dirty="0"/>
          </a:p>
        </p:txBody>
      </p:sp>
    </p:spTree>
    <p:extLst>
      <p:ext uri="{BB962C8B-B14F-4D97-AF65-F5344CB8AC3E}">
        <p14:creationId xmlns="" xmlns:p14="http://schemas.microsoft.com/office/powerpoint/2010/main" val="10736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Discusión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51309"/>
            <a:ext cx="8229600" cy="4525963"/>
          </a:xfrm>
        </p:spPr>
        <p:txBody>
          <a:bodyPr>
            <a:noAutofit/>
          </a:bodyPr>
          <a:lstStyle/>
          <a:p>
            <a:r>
              <a:rPr lang="es-AR" sz="2800" dirty="0" smtClean="0"/>
              <a:t>El </a:t>
            </a:r>
            <a:r>
              <a:rPr lang="es-AR" sz="2800" dirty="0"/>
              <a:t>diagnóstico debe sospecharse en un paciente con 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susceptibilidad a infecciones respiratorias </a:t>
            </a:r>
            <a:r>
              <a:rPr lang="es-AR" sz="2800" dirty="0"/>
              <a:t>asociado a los síndromes clínicos descritos previamente, que presente disminución importante de </a:t>
            </a:r>
            <a:r>
              <a:rPr lang="es-AR" sz="2800" dirty="0" err="1"/>
              <a:t>IgG</a:t>
            </a:r>
            <a:r>
              <a:rPr lang="es-AR" sz="2800" dirty="0"/>
              <a:t> y disminución importante de al menos </a:t>
            </a:r>
            <a:r>
              <a:rPr lang="es-AR" sz="2800" dirty="0" err="1"/>
              <a:t>IgM</a:t>
            </a:r>
            <a:r>
              <a:rPr lang="es-AR" sz="2800" dirty="0"/>
              <a:t> o </a:t>
            </a:r>
            <a:r>
              <a:rPr lang="es-AR" sz="2800" dirty="0" err="1" smtClean="0"/>
              <a:t>IgA</a:t>
            </a:r>
            <a:r>
              <a:rPr lang="es-AR" sz="2800" dirty="0" smtClean="0"/>
              <a:t>.</a:t>
            </a:r>
          </a:p>
          <a:p>
            <a:r>
              <a:rPr lang="es-AR" sz="2400" dirty="0" smtClean="0"/>
              <a:t> </a:t>
            </a:r>
            <a:r>
              <a:rPr lang="es-AR" sz="2400" b="1" dirty="0"/>
              <a:t>El diagnóstico diferencial debe hacerse con alguna inmunodeficiencia que curse con </a:t>
            </a:r>
            <a:r>
              <a:rPr lang="es-AR" sz="2400" b="1" dirty="0" err="1"/>
              <a:t>hipogammaglobulinemia</a:t>
            </a:r>
            <a:r>
              <a:rPr lang="es-AR" sz="2400" dirty="0"/>
              <a:t>. </a:t>
            </a:r>
            <a:endParaRPr lang="es-AR" sz="2400" dirty="0" smtClean="0"/>
          </a:p>
          <a:p>
            <a:r>
              <a:rPr lang="es-AR" sz="2200" dirty="0" smtClean="0"/>
              <a:t>El </a:t>
            </a:r>
            <a:r>
              <a:rPr lang="es-AR" sz="2200" dirty="0"/>
              <a:t>diagnóstico molecular debe realizarse a través de descartar mutaciones en los genes de TACI, ICOS, CD19, BAFF-R, MSH5. </a:t>
            </a:r>
            <a:endParaRPr lang="es-AR" sz="2200" dirty="0" smtClean="0"/>
          </a:p>
          <a:p>
            <a:r>
              <a:rPr lang="es-AR" sz="2200" dirty="0" smtClean="0"/>
              <a:t>El </a:t>
            </a:r>
            <a:r>
              <a:rPr lang="es-AR" sz="2200" dirty="0"/>
              <a:t>tratamiento oportuno de reemplazo con gammaglobulina y antibióticos evita las complicaciones respiratorias con las que pueden cursar estos pacientes</a:t>
            </a:r>
          </a:p>
        </p:txBody>
      </p:sp>
    </p:spTree>
    <p:extLst>
      <p:ext uri="{BB962C8B-B14F-4D97-AF65-F5344CB8AC3E}">
        <p14:creationId xmlns="" xmlns:p14="http://schemas.microsoft.com/office/powerpoint/2010/main" val="19558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Bibliografía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arenR"/>
            </a:pPr>
            <a:r>
              <a:rPr lang="en-US" sz="1800" dirty="0" smtClean="0"/>
              <a:t>Journal </a:t>
            </a:r>
            <a:r>
              <a:rPr lang="en-US" sz="1800" dirty="0"/>
              <a:t>of </a:t>
            </a:r>
            <a:r>
              <a:rPr lang="en-US" sz="1800" dirty="0" err="1"/>
              <a:t>Paediatric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Respirology</a:t>
            </a:r>
            <a:r>
              <a:rPr lang="en-US" sz="1800" dirty="0" smtClean="0"/>
              <a:t> </a:t>
            </a:r>
            <a:r>
              <a:rPr lang="en-US" sz="1800" dirty="0"/>
              <a:t>and Critical Care. A </a:t>
            </a:r>
            <a:r>
              <a:rPr lang="en-US" sz="1800" b="1" dirty="0"/>
              <a:t>review</a:t>
            </a:r>
            <a:r>
              <a:rPr lang="en-US" sz="1800" dirty="0"/>
              <a:t> on non-cystic </a:t>
            </a:r>
            <a:r>
              <a:rPr lang="en-US" sz="1800" dirty="0" smtClean="0"/>
              <a:t>fibrosis </a:t>
            </a:r>
            <a:r>
              <a:rPr lang="en-US" sz="1800" b="1" dirty="0" smtClean="0"/>
              <a:t>bronchiectasis</a:t>
            </a:r>
            <a:r>
              <a:rPr lang="en-US" sz="1800" dirty="0"/>
              <a:t> in </a:t>
            </a:r>
            <a:r>
              <a:rPr lang="en-US" sz="1800" b="1" dirty="0"/>
              <a:t>children</a:t>
            </a:r>
            <a:r>
              <a:rPr lang="en-US" sz="1800" dirty="0"/>
              <a:t>. Ping LAM</a:t>
            </a:r>
            <a:r>
              <a:rPr lang="en-US" sz="1800" dirty="0" smtClean="0"/>
              <a:t>.</a:t>
            </a:r>
            <a:r>
              <a:rPr lang="es-AR" sz="1800" dirty="0"/>
              <a:t> </a:t>
            </a:r>
            <a:r>
              <a:rPr lang="es-AR" sz="1800" dirty="0" err="1"/>
              <a:t>Volume</a:t>
            </a:r>
            <a:r>
              <a:rPr lang="es-AR" sz="1800" dirty="0"/>
              <a:t> 6 No. 1, </a:t>
            </a:r>
            <a:r>
              <a:rPr lang="es-AR" sz="1800" dirty="0" err="1"/>
              <a:t>March</a:t>
            </a:r>
            <a:r>
              <a:rPr lang="es-AR" sz="1800" dirty="0"/>
              <a:t> </a:t>
            </a:r>
            <a:r>
              <a:rPr lang="es-AR" sz="1800" dirty="0" smtClean="0"/>
              <a:t>2010</a:t>
            </a:r>
          </a:p>
          <a:p>
            <a:pPr>
              <a:buAutoNum type="arabicParenR"/>
            </a:pPr>
            <a:r>
              <a:rPr lang="es-AR" sz="1800" dirty="0" err="1" smtClean="0"/>
              <a:t>Rev</a:t>
            </a:r>
            <a:r>
              <a:rPr lang="es-AR" sz="1800" dirty="0" smtClean="0"/>
              <a:t> </a:t>
            </a:r>
            <a:r>
              <a:rPr lang="es-AR" sz="1800" dirty="0" err="1"/>
              <a:t>Hosp</a:t>
            </a:r>
            <a:r>
              <a:rPr lang="es-AR" sz="1800" dirty="0"/>
              <a:t> Niños </a:t>
            </a:r>
            <a:r>
              <a:rPr lang="es-AR" sz="1800" dirty="0" err="1"/>
              <a:t>BAires</a:t>
            </a:r>
            <a:r>
              <a:rPr lang="es-AR" sz="1800" dirty="0"/>
              <a:t> </a:t>
            </a:r>
            <a:r>
              <a:rPr lang="es-AR" sz="1800" dirty="0" smtClean="0"/>
              <a:t>. </a:t>
            </a:r>
            <a:r>
              <a:rPr lang="es-AR" sz="1800" b="1" dirty="0" smtClean="0"/>
              <a:t>Bronquiectasias </a:t>
            </a:r>
            <a:r>
              <a:rPr lang="es-AR" sz="1800" b="1" dirty="0"/>
              <a:t>en </a:t>
            </a:r>
            <a:r>
              <a:rPr lang="es-AR" sz="1800" b="1" dirty="0" smtClean="0"/>
              <a:t>niños. </a:t>
            </a:r>
            <a:r>
              <a:rPr lang="es-AR" sz="1800" i="1" dirty="0" smtClean="0"/>
              <a:t>E.Y</a:t>
            </a:r>
            <a:r>
              <a:rPr lang="es-AR" sz="1800" i="1" dirty="0"/>
              <a:t>. </a:t>
            </a:r>
            <a:r>
              <a:rPr lang="es-AR" sz="1800" i="1" dirty="0" err="1" smtClean="0"/>
              <a:t>Sapia</a:t>
            </a:r>
            <a:r>
              <a:rPr lang="es-AR" sz="1800" i="1" dirty="0" smtClean="0"/>
              <a:t>.</a:t>
            </a:r>
            <a:r>
              <a:rPr lang="es-AR" sz="1800" dirty="0" smtClean="0"/>
              <a:t> Junio </a:t>
            </a:r>
            <a:r>
              <a:rPr lang="es-AR" sz="1800" dirty="0"/>
              <a:t>2011; </a:t>
            </a:r>
            <a:r>
              <a:rPr lang="es-AR" sz="1800" dirty="0" err="1"/>
              <a:t>vol</a:t>
            </a:r>
            <a:r>
              <a:rPr lang="es-AR" sz="1800" dirty="0"/>
              <a:t> 53, número </a:t>
            </a:r>
            <a:r>
              <a:rPr lang="es-AR" sz="1800" dirty="0" smtClean="0"/>
              <a:t>241.</a:t>
            </a:r>
          </a:p>
          <a:p>
            <a:pPr>
              <a:buAutoNum type="arabicParenR"/>
            </a:pPr>
            <a:r>
              <a:rPr lang="es-AR" sz="1800" b="1" dirty="0"/>
              <a:t>Revista de </a:t>
            </a:r>
            <a:r>
              <a:rPr lang="es-AR" sz="1800" b="1" dirty="0" smtClean="0"/>
              <a:t>Investigación </a:t>
            </a:r>
            <a:r>
              <a:rPr lang="es-AR" sz="1800" b="1" dirty="0"/>
              <a:t>Clínica </a:t>
            </a:r>
            <a:r>
              <a:rPr lang="es-AR" sz="1800" dirty="0" smtClean="0"/>
              <a:t>. </a:t>
            </a:r>
            <a:r>
              <a:rPr lang="es-AR" sz="1800" dirty="0"/>
              <a:t>Inmunodeficiencia común variable. Un enfoque </a:t>
            </a:r>
            <a:r>
              <a:rPr lang="es-AR" sz="1800" dirty="0" smtClean="0"/>
              <a:t>clínico. Vol</a:t>
            </a:r>
            <a:r>
              <a:rPr lang="es-AR" sz="1800" dirty="0"/>
              <a:t>. 62, </a:t>
            </a:r>
            <a:r>
              <a:rPr lang="es-AR" sz="1800" dirty="0" err="1"/>
              <a:t>Núm</a:t>
            </a:r>
            <a:r>
              <a:rPr lang="es-AR" sz="1800" dirty="0"/>
              <a:t> . 6 / </a:t>
            </a:r>
            <a:r>
              <a:rPr lang="es-AR" sz="1800" dirty="0" smtClean="0"/>
              <a:t>Noviembre-Dic </a:t>
            </a:r>
            <a:r>
              <a:rPr lang="es-AR" sz="1800" dirty="0" err="1"/>
              <a:t>i</a:t>
            </a:r>
            <a:r>
              <a:rPr lang="es-AR" sz="1800" dirty="0" err="1" smtClean="0"/>
              <a:t>emb</a:t>
            </a:r>
            <a:r>
              <a:rPr lang="es-AR" sz="1800" dirty="0" smtClean="0"/>
              <a:t> </a:t>
            </a:r>
            <a:r>
              <a:rPr lang="es-AR" sz="1800" dirty="0"/>
              <a:t>re, 201 0 / </a:t>
            </a:r>
            <a:r>
              <a:rPr lang="es-AR" sz="1800" dirty="0" err="1" smtClean="0"/>
              <a:t>pp</a:t>
            </a:r>
            <a:r>
              <a:rPr lang="es-AR" sz="1800" dirty="0" smtClean="0"/>
              <a:t> 577-582</a:t>
            </a:r>
          </a:p>
          <a:p>
            <a:pPr>
              <a:buAutoNum type="arabicParenR"/>
            </a:pPr>
            <a:r>
              <a:rPr lang="es-AR" sz="1800" dirty="0" err="1"/>
              <a:t>Expert</a:t>
            </a:r>
            <a:r>
              <a:rPr lang="es-AR" sz="1800" dirty="0"/>
              <a:t> Rev. </a:t>
            </a:r>
            <a:r>
              <a:rPr lang="es-AR" sz="1800" dirty="0" err="1"/>
              <a:t>Clin</a:t>
            </a:r>
            <a:r>
              <a:rPr lang="es-AR" sz="1800" dirty="0"/>
              <a:t>. </a:t>
            </a:r>
            <a:r>
              <a:rPr lang="es-AR" sz="1800" dirty="0" err="1"/>
              <a:t>Immunol</a:t>
            </a:r>
            <a:r>
              <a:rPr lang="es-AR" sz="1800" dirty="0"/>
              <a:t>. </a:t>
            </a:r>
            <a:r>
              <a:rPr lang="en-US" sz="1800" dirty="0"/>
              <a:t>A review on guidelines for management and treatment of common variable immunodeficiency </a:t>
            </a:r>
            <a:r>
              <a:rPr lang="en-US" sz="1800" dirty="0" smtClean="0"/>
              <a:t>.9 (6)</a:t>
            </a:r>
            <a:r>
              <a:rPr lang="es-AR" sz="1800" dirty="0" smtClean="0"/>
              <a:t> </a:t>
            </a:r>
            <a:r>
              <a:rPr lang="es-AR" sz="1800" dirty="0"/>
              <a:t>561–575 (</a:t>
            </a:r>
            <a:r>
              <a:rPr lang="es-AR" sz="1800" dirty="0" smtClean="0"/>
              <a:t>2013)</a:t>
            </a:r>
          </a:p>
          <a:p>
            <a:pPr>
              <a:buAutoNum type="arabicParenR"/>
            </a:pPr>
            <a:r>
              <a:rPr lang="es-AR" sz="1800" dirty="0" err="1"/>
              <a:t>Clinical</a:t>
            </a:r>
            <a:r>
              <a:rPr lang="es-AR" sz="1800" dirty="0"/>
              <a:t> </a:t>
            </a:r>
            <a:r>
              <a:rPr lang="es-AR" sz="1800" dirty="0" err="1" smtClean="0"/>
              <a:t>Radiology</a:t>
            </a:r>
            <a:r>
              <a:rPr lang="es-AR" sz="1800" dirty="0" smtClean="0"/>
              <a:t>. </a:t>
            </a:r>
            <a:r>
              <a:rPr lang="en-US" sz="1800" dirty="0"/>
              <a:t>Respiratory disease in common variable immunodeficiency and other primary immunodeficiency disorders </a:t>
            </a:r>
            <a:r>
              <a:rPr lang="es-AR" sz="1800" dirty="0" smtClean="0"/>
              <a:t>F.A</a:t>
            </a:r>
            <a:r>
              <a:rPr lang="es-AR" sz="1800" dirty="0"/>
              <a:t>. </a:t>
            </a:r>
            <a:r>
              <a:rPr lang="es-AR" sz="1800" dirty="0" err="1"/>
              <a:t>Hampson</a:t>
            </a:r>
            <a:r>
              <a:rPr lang="es-AR" sz="1800" dirty="0"/>
              <a:t>, et </a:t>
            </a:r>
            <a:r>
              <a:rPr lang="es-AR" sz="1800" dirty="0" smtClean="0"/>
              <a:t>Al. </a:t>
            </a:r>
            <a:r>
              <a:rPr lang="es-AR" sz="1800" dirty="0"/>
              <a:t>67 (2012) 587e595 </a:t>
            </a:r>
            <a:endParaRPr lang="es-AR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32478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1176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Antecedentes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313075" y="1412776"/>
            <a:ext cx="8496944" cy="489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u="sng" dirty="0"/>
              <a:t>Antecedentes personales:</a:t>
            </a:r>
            <a:endParaRPr lang="es-AR" sz="2000" dirty="0"/>
          </a:p>
          <a:p>
            <a:r>
              <a:rPr lang="es-AR" sz="2000" b="1" dirty="0"/>
              <a:t>Perinatales: </a:t>
            </a:r>
            <a:r>
              <a:rPr lang="es-AR" sz="2000" dirty="0"/>
              <a:t>Embarazo controlado, RNT/ PAEG (3,000 </a:t>
            </a:r>
            <a:r>
              <a:rPr lang="es-AR" sz="2000" dirty="0" err="1"/>
              <a:t>grs</a:t>
            </a:r>
            <a:r>
              <a:rPr lang="es-AR" sz="2000" dirty="0"/>
              <a:t>) parto vaginal, serologías negativas, no realiza </a:t>
            </a:r>
            <a:r>
              <a:rPr lang="es-AR" sz="2000" dirty="0" err="1"/>
              <a:t>screening</a:t>
            </a:r>
            <a:r>
              <a:rPr lang="es-AR" sz="2000" dirty="0"/>
              <a:t> neonatal.</a:t>
            </a:r>
          </a:p>
          <a:p>
            <a:r>
              <a:rPr lang="es-AR" sz="2000" b="1" dirty="0"/>
              <a:t>Antecedentes patológicos personales</a:t>
            </a:r>
            <a:r>
              <a:rPr lang="es-AR" sz="2000" dirty="0"/>
              <a:t>: Tos crónica y </a:t>
            </a:r>
            <a:r>
              <a:rPr lang="es-AR" sz="2000" dirty="0" smtClean="0"/>
              <a:t>cuadros </a:t>
            </a:r>
            <a:r>
              <a:rPr lang="es-AR" sz="2000" dirty="0"/>
              <a:t>respiratorios recurrentes desde los 3 años, recibió tratamiento en varias oportunidades con amoxicilina, broncodilatadores y corticoides vía oral.</a:t>
            </a:r>
          </a:p>
          <a:p>
            <a:r>
              <a:rPr lang="es-AR" sz="2000" dirty="0"/>
              <a:t>Curso internación durante un día en 2013 por otitis media supurada.</a:t>
            </a:r>
          </a:p>
          <a:p>
            <a:r>
              <a:rPr lang="es-AR" sz="2000" dirty="0"/>
              <a:t>Refiere diarrea crónica, no recuerda inicio de la misma, recibió tratamiento para parasitosis intestinales en septiembre de 2014</a:t>
            </a:r>
          </a:p>
          <a:p>
            <a:r>
              <a:rPr lang="es-AR" sz="2000" b="1" dirty="0"/>
              <a:t> </a:t>
            </a:r>
            <a:endParaRPr lang="es-AR" sz="2000" dirty="0"/>
          </a:p>
          <a:p>
            <a:r>
              <a:rPr lang="es-AR" sz="2000" b="1" u="sng" dirty="0"/>
              <a:t>Antecedentes familiares:</a:t>
            </a:r>
            <a:endParaRPr lang="es-AR" sz="2000" dirty="0"/>
          </a:p>
          <a:p>
            <a:r>
              <a:rPr lang="es-AR" sz="2000" dirty="0"/>
              <a:t>Hermano fallecido al día de vida, no sabe referir causa.</a:t>
            </a:r>
          </a:p>
          <a:p>
            <a:r>
              <a:rPr lang="es-AR" sz="2000" dirty="0"/>
              <a:t>Hermana de  20 años con tos crónica y  fisura palatina </a:t>
            </a:r>
            <a:r>
              <a:rPr lang="es-AR" sz="2000" dirty="0" smtClean="0"/>
              <a:t>corregida.</a:t>
            </a:r>
          </a:p>
          <a:p>
            <a:r>
              <a:rPr lang="es-AR" sz="2000" dirty="0" smtClean="0"/>
              <a:t>H</a:t>
            </a:r>
            <a:r>
              <a:rPr lang="es-AR" sz="2000" dirty="0" smtClean="0"/>
              <a:t>ermano </a:t>
            </a:r>
            <a:r>
              <a:rPr lang="es-AR" sz="2000" dirty="0"/>
              <a:t>de 18 años también con tos crónica, ambos de bajo peso según peso de referencia de la madre.</a:t>
            </a:r>
          </a:p>
        </p:txBody>
      </p:sp>
    </p:spTree>
    <p:extLst>
      <p:ext uri="{BB962C8B-B14F-4D97-AF65-F5344CB8AC3E}">
        <p14:creationId xmlns="" xmlns:p14="http://schemas.microsoft.com/office/powerpoint/2010/main" val="2482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AR" dirty="0" smtClean="0"/>
              <a:t>Antecedente de Enfermedad Actual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dirty="0"/>
              <a:t>Paciente con antecedente de tos crónica y desnutrición que comienza el día 6/1/15 con </a:t>
            </a:r>
            <a:r>
              <a:rPr lang="es-A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agitación y astenia </a:t>
            </a:r>
            <a:r>
              <a:rPr lang="es-AR" dirty="0"/>
              <a:t>por lo que consulta en lugar de origen donde se constata registro febril y se decide su internación. Se solicitan laboratorio, orina completa, hemocultivo x 2, </a:t>
            </a:r>
            <a:r>
              <a:rPr lang="es-AR" dirty="0" err="1"/>
              <a:t>urocultivo</a:t>
            </a:r>
            <a:r>
              <a:rPr lang="es-AR" dirty="0"/>
              <a:t> y comienzan tratamiento con </a:t>
            </a:r>
            <a:r>
              <a:rPr lang="es-AR" dirty="0" err="1"/>
              <a:t>Ceftriaxona</a:t>
            </a:r>
            <a:r>
              <a:rPr lang="es-AR" dirty="0"/>
              <a:t>, al día siguiente se decide su derivación a nuestro hospital para su seguimiento. Al interrogatorio refiere que presenta sudoración nocturna y fiebre no constatada de 4 meses de evolución y diarrea crónica. Niega foco epidemiológico para Tuberculosis.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29490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Examen Físico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r>
              <a:rPr lang="es-AR" sz="2000" dirty="0"/>
              <a:t>P</a:t>
            </a:r>
            <a:r>
              <a:rPr lang="es-AR" sz="2000" dirty="0" smtClean="0"/>
              <a:t>aciente </a:t>
            </a:r>
            <a:r>
              <a:rPr lang="es-AR" sz="2000" dirty="0"/>
              <a:t>de regular aspecto general, </a:t>
            </a:r>
            <a:r>
              <a:rPr lang="es-AR" sz="2000" dirty="0" smtClean="0"/>
              <a:t>subfebril,.</a:t>
            </a:r>
          </a:p>
          <a:p>
            <a:r>
              <a:rPr lang="es-A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Desnutrida</a:t>
            </a:r>
            <a: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000" dirty="0" smtClean="0"/>
              <a:t>(peso </a:t>
            </a:r>
            <a:r>
              <a:rPr lang="es-AR" sz="2000" dirty="0"/>
              <a:t>17,400, talla 113.5, IMC: 11, 52. PZ: -3,3) </a:t>
            </a:r>
            <a:endParaRPr lang="es-AR" sz="2000" dirty="0" smtClean="0"/>
          </a:p>
          <a:p>
            <a:r>
              <a:rPr lang="es-A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Hipocratismo </a:t>
            </a:r>
            <a:r>
              <a:rPr lang="es-AR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digital con uñas en vidrio de reloj</a:t>
            </a:r>
            <a:r>
              <a:rPr lang="es-AR" sz="2000" dirty="0" smtClean="0"/>
              <a:t>.</a:t>
            </a:r>
          </a:p>
          <a:p>
            <a:r>
              <a:rPr lang="es-AR" sz="2000" dirty="0" smtClean="0"/>
              <a:t>Estable </a:t>
            </a:r>
            <a:r>
              <a:rPr lang="es-AR" sz="2000" dirty="0" err="1"/>
              <a:t>hemodinamicamente</a:t>
            </a:r>
            <a:r>
              <a:rPr lang="es-AR" sz="2000" dirty="0" smtClean="0"/>
              <a:t>.</a:t>
            </a:r>
          </a:p>
          <a:p>
            <a:r>
              <a:rPr lang="es-AR" sz="2000" dirty="0" smtClean="0"/>
              <a:t>SV</a:t>
            </a:r>
            <a:r>
              <a:rPr lang="es-AR" sz="2000" dirty="0"/>
              <a:t>: FR 38, FC 116,Sat o2 89-90 Aire </a:t>
            </a:r>
            <a:r>
              <a:rPr lang="es-AR" sz="2000" dirty="0" smtClean="0"/>
              <a:t>ambiente</a:t>
            </a:r>
          </a:p>
          <a:p>
            <a:r>
              <a:rPr lang="es-AR" sz="2000" dirty="0" smtClean="0"/>
              <a:t>Presentaba </a:t>
            </a:r>
            <a:r>
              <a:rPr lang="es-AR" sz="2000" dirty="0"/>
              <a:t>adenopatías de cadena cervical anterior y posterior </a:t>
            </a:r>
            <a:endParaRPr lang="es-AR" sz="2000" dirty="0" smtClean="0"/>
          </a:p>
          <a:p>
            <a:r>
              <a:rPr lang="es-AR" sz="2000" dirty="0" smtClean="0"/>
              <a:t>Otoscopia: </a:t>
            </a:r>
            <a:r>
              <a:rPr lang="es-AR" sz="2000" dirty="0"/>
              <a:t>abundante </a:t>
            </a:r>
            <a:r>
              <a:rPr lang="es-AR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secreción purulenta </a:t>
            </a:r>
            <a:r>
              <a:rPr lang="es-AR" sz="2000" dirty="0"/>
              <a:t>en </a:t>
            </a:r>
            <a:r>
              <a:rPr lang="es-AR" sz="2000" dirty="0" smtClean="0"/>
              <a:t>CAE de </a:t>
            </a:r>
            <a:r>
              <a:rPr lang="es-AR" sz="2000" dirty="0"/>
              <a:t>ambos </a:t>
            </a:r>
            <a:r>
              <a:rPr lang="es-AR" sz="2000" dirty="0" smtClean="0"/>
              <a:t>oídos.</a:t>
            </a:r>
          </a:p>
          <a:p>
            <a:r>
              <a:rPr lang="es-AR" sz="2000" dirty="0" smtClean="0"/>
              <a:t>Faringe </a:t>
            </a:r>
            <a:r>
              <a:rPr lang="es-AR" sz="2000" dirty="0"/>
              <a:t>congestiva sin exudados. </a:t>
            </a:r>
            <a:endParaRPr lang="es-AR" sz="2000" dirty="0" smtClean="0"/>
          </a:p>
          <a:p>
            <a:r>
              <a:rPr lang="es-AR" sz="2000" dirty="0" smtClean="0"/>
              <a:t>Aparato </a:t>
            </a:r>
            <a:r>
              <a:rPr lang="es-AR" sz="2000" dirty="0"/>
              <a:t>respiratorio: regular entrada bilateral de aire con</a:t>
            </a:r>
            <a:r>
              <a:rPr lang="es-AR" sz="2000" b="1" i="1" dirty="0"/>
              <a:t> </a:t>
            </a:r>
            <a:r>
              <a:rPr lang="es-AR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rales</a:t>
            </a:r>
            <a:r>
              <a:rPr lang="es-AR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subcrepitantes</a:t>
            </a:r>
            <a:r>
              <a:rPr lang="es-AR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medianos a finos</a:t>
            </a:r>
            <a:r>
              <a:rPr lang="es-AR" sz="2000" dirty="0"/>
              <a:t> que predominan en campo pulmonar derecho </a:t>
            </a:r>
            <a:r>
              <a:rPr lang="es-AR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 </a:t>
            </a:r>
            <a:r>
              <a:rPr lang="es-A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disminución del murmullo vesicular</a:t>
            </a:r>
            <a:r>
              <a:rPr lang="es-AR" sz="2000" b="1" i="1" dirty="0" smtClean="0"/>
              <a:t> </a:t>
            </a:r>
            <a:r>
              <a:rPr lang="es-AR" sz="2000" dirty="0"/>
              <a:t>en base pulmonar derecha. </a:t>
            </a:r>
            <a:r>
              <a:rPr lang="es-AR" sz="2000" dirty="0" smtClean="0"/>
              <a:t>No presenta </a:t>
            </a:r>
            <a:r>
              <a:rPr lang="es-AR" sz="2000" dirty="0"/>
              <a:t>tiraje. </a:t>
            </a:r>
            <a:endParaRPr lang="es-AR" sz="2000" dirty="0" smtClean="0"/>
          </a:p>
          <a:p>
            <a:r>
              <a:rPr lang="es-AR" sz="2000" dirty="0" smtClean="0"/>
              <a:t>Examen </a:t>
            </a:r>
            <a:r>
              <a:rPr lang="es-AR" sz="2000" dirty="0"/>
              <a:t>cardiovascular ruidos netos silencios libres, pulsos periféricos positivos simétricos. </a:t>
            </a:r>
            <a:endParaRPr lang="es-AR" sz="2000" dirty="0" smtClean="0"/>
          </a:p>
          <a:p>
            <a:r>
              <a:rPr lang="es-AR" sz="2000" dirty="0" smtClean="0"/>
              <a:t>Abdomen </a:t>
            </a:r>
            <a:r>
              <a:rPr lang="es-AR" sz="2000" dirty="0"/>
              <a:t>excavado, blando </a:t>
            </a:r>
            <a:r>
              <a:rPr lang="es-AR" sz="2000" dirty="0" err="1"/>
              <a:t>depresible</a:t>
            </a:r>
            <a:r>
              <a:rPr lang="es-AR" sz="2000" dirty="0"/>
              <a:t> indoloro, </a:t>
            </a:r>
            <a:r>
              <a:rPr lang="es-AR" sz="2000" dirty="0" smtClean="0"/>
              <a:t>RHA positivos</a:t>
            </a:r>
            <a:r>
              <a:rPr lang="es-AR" sz="2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882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Exámenes complementarios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17110501"/>
              </p:ext>
            </p:extLst>
          </p:nvPr>
        </p:nvGraphicFramePr>
        <p:xfrm>
          <a:off x="251520" y="1577182"/>
          <a:ext cx="8568953" cy="466012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02969"/>
                <a:gridCol w="1939076"/>
                <a:gridCol w="2135808"/>
                <a:gridCol w="2191100"/>
              </a:tblGrid>
              <a:tr h="621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 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6/1/15 (lugar de origen)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7/1/15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8/1/15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</a:tr>
              <a:tr h="310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Glóbulos blancos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rgbClr val="FF0000"/>
                          </a:solidFill>
                          <a:effectLst/>
                        </a:rPr>
                        <a:t>21.700</a:t>
                      </a:r>
                      <a:endParaRPr lang="es-AR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11.000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11.800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</a:tr>
              <a:tr h="310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i="1">
                          <a:solidFill>
                            <a:srgbClr val="FF0000"/>
                          </a:solidFill>
                          <a:effectLst/>
                        </a:rPr>
                        <a:t>Neutrófilos</a:t>
                      </a:r>
                      <a:endParaRPr lang="es-AR" sz="2000" i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i="1" dirty="0">
                          <a:solidFill>
                            <a:srgbClr val="FF0000"/>
                          </a:solidFill>
                          <a:effectLst/>
                        </a:rPr>
                        <a:t>73%</a:t>
                      </a:r>
                      <a:endParaRPr lang="es-AR" sz="20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66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65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</a:tr>
              <a:tr h="310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err="1">
                          <a:effectLst/>
                        </a:rPr>
                        <a:t>Eosinofilos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1%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4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-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</a:tr>
              <a:tr h="310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Linfocitos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24%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28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35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</a:tr>
              <a:tr h="310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Monocitos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2%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2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-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</a:tr>
              <a:tr h="310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PCR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++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rgbClr val="FF0000"/>
                          </a:solidFill>
                          <a:effectLst/>
                        </a:rPr>
                        <a:t>46mg/l</a:t>
                      </a:r>
                      <a:endParaRPr lang="es-AR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</a:tr>
              <a:tr h="310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VES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10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</a:tr>
              <a:tr h="310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Hemoglobina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10,5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10.3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10.20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</a:tr>
              <a:tr h="310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Hematocrito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35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35.2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35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</a:tr>
              <a:tr h="310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Plaquetas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-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374000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427000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</a:tr>
              <a:tr h="310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Glicemia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92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144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</a:tr>
              <a:tr h="310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Urea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22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8,40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</a:tr>
              <a:tr h="310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Creatinina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 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0,3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 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87" marR="246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363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Exámenes complementarios</a:t>
            </a:r>
            <a:endParaRPr lang="es-AR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81441574"/>
              </p:ext>
            </p:extLst>
          </p:nvPr>
        </p:nvGraphicFramePr>
        <p:xfrm>
          <a:off x="251520" y="1484778"/>
          <a:ext cx="8568952" cy="511257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02970"/>
                <a:gridCol w="1939073"/>
                <a:gridCol w="2135808"/>
                <a:gridCol w="2191101"/>
              </a:tblGrid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Determinación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6/1/15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7/1/15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8/1/15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NA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138.5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 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K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3.65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CA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9.09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P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4.56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Mg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1,96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FAL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127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TGO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14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10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TGP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10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14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Bilirrubina T/D/I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0,15/0,12/0,3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0,40/0,20/0,20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Amilasa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64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Colesterol total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112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HDL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28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LDL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73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Triglicéridos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86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778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Exámenes complementarios</a:t>
            </a:r>
            <a:endParaRPr lang="es-AR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00388383"/>
              </p:ext>
            </p:extLst>
          </p:nvPr>
        </p:nvGraphicFramePr>
        <p:xfrm>
          <a:off x="611560" y="1268760"/>
          <a:ext cx="7848872" cy="551212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09443"/>
                <a:gridCol w="1776126"/>
                <a:gridCol w="1956329"/>
                <a:gridCol w="2006974"/>
              </a:tblGrid>
              <a:tr h="248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Determinación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6/1/15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7/1/15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8/1/15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VDRL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rgbClr val="FF0000"/>
                          </a:solidFill>
                          <a:effectLst/>
                        </a:rPr>
                        <a:t>No reactivo</a:t>
                      </a:r>
                      <a:endParaRPr lang="es-A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HIV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rgbClr val="FF0000"/>
                          </a:solidFill>
                          <a:effectLst/>
                        </a:rPr>
                        <a:t>Negativo</a:t>
                      </a:r>
                      <a:endParaRPr lang="es-A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16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ORINA </a:t>
                      </a:r>
                      <a:r>
                        <a:rPr lang="es-AR" sz="1800" dirty="0" smtClean="0">
                          <a:effectLst/>
                        </a:rPr>
                        <a:t>COMPLETA</a:t>
                      </a:r>
                      <a:r>
                        <a:rPr lang="es-AR" sz="1800" dirty="0">
                          <a:effectLst/>
                        </a:rPr>
                        <a:t> 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Color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Ámbar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Amarillo claro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Aspecto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Lig. Turbio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Límpido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Densidad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1025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1020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PH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5,5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5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Proteínas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-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-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Hemoglobina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10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-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Cuerpos cetonicos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++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-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Urobilinogeno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-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Normal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Leucocitos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rgbClr val="FF0000"/>
                          </a:solidFill>
                          <a:effectLst/>
                        </a:rPr>
                        <a:t>Abundantes</a:t>
                      </a:r>
                      <a:endParaRPr lang="es-A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0-1 por campo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5-10 por campo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Hematíes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rgbClr val="FF0000"/>
                          </a:solidFill>
                          <a:effectLst/>
                        </a:rPr>
                        <a:t>1-2 por campo</a:t>
                      </a:r>
                      <a:endParaRPr lang="es-A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-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Células epiteliales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rgbClr val="FF0000"/>
                          </a:solidFill>
                          <a:effectLst/>
                        </a:rPr>
                        <a:t>Escasas</a:t>
                      </a:r>
                      <a:endParaRPr lang="es-A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Escasa cantidad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Escasa cantidad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Piocitos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rgbClr val="FF0000"/>
                          </a:solidFill>
                          <a:effectLst/>
                        </a:rPr>
                        <a:t>2-3 por campo</a:t>
                      </a:r>
                      <a:endParaRPr lang="es-A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-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Mucus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rgbClr val="FF0000"/>
                          </a:solidFill>
                          <a:effectLst/>
                        </a:rPr>
                        <a:t>Regular cantidad</a:t>
                      </a:r>
                      <a:endParaRPr lang="es-A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 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-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517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Exámenes complementarios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7232537"/>
              </p:ext>
            </p:extLst>
          </p:nvPr>
        </p:nvGraphicFramePr>
        <p:xfrm>
          <a:off x="467544" y="1196747"/>
          <a:ext cx="8208913" cy="54006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50882"/>
                <a:gridCol w="1719963"/>
                <a:gridCol w="5238068"/>
              </a:tblGrid>
              <a:tr h="3229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ANF (8/1)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Negativo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510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u="sng" dirty="0" smtClean="0">
                          <a:effectLst/>
                        </a:rPr>
                        <a:t>ESPUTO (8/1):</a:t>
                      </a:r>
                      <a:endParaRPr lang="es-AR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dirty="0" smtClean="0">
                          <a:effectLst/>
                        </a:rPr>
                        <a:t>Examen directo</a:t>
                      </a:r>
                      <a:endParaRPr lang="es-AR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 </a:t>
                      </a:r>
                      <a:r>
                        <a:rPr lang="es-AR" sz="2000" dirty="0" smtClean="0">
                          <a:effectLst/>
                        </a:rPr>
                        <a:t>Gérmenes </a:t>
                      </a:r>
                      <a:r>
                        <a:rPr lang="es-AR" sz="2000" dirty="0">
                          <a:effectLst/>
                        </a:rPr>
                        <a:t>comunes, regular leucocitos, bacilos </a:t>
                      </a:r>
                      <a:r>
                        <a:rPr lang="es-AR" sz="2000" dirty="0" err="1">
                          <a:effectLst/>
                        </a:rPr>
                        <a:t>gram</a:t>
                      </a:r>
                      <a:r>
                        <a:rPr lang="es-AR" sz="2000" dirty="0">
                          <a:effectLst/>
                        </a:rPr>
                        <a:t> -, </a:t>
                      </a:r>
                      <a:r>
                        <a:rPr lang="es-AR" sz="2000" dirty="0" smtClean="0">
                          <a:effectLst/>
                        </a:rPr>
                        <a:t>diplococos 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581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dirty="0" err="1" smtClean="0">
                          <a:effectLst/>
                        </a:rPr>
                        <a:t>Baciloscopía</a:t>
                      </a:r>
                      <a:r>
                        <a:rPr lang="es-AR" sz="2000" dirty="0" smtClean="0">
                          <a:effectLst/>
                        </a:rPr>
                        <a:t> BAAR</a:t>
                      </a:r>
                      <a:endParaRPr lang="es-AR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Negativa</a:t>
                      </a:r>
                      <a:r>
                        <a:rPr lang="es-AR" sz="2000" dirty="0" smtClean="0">
                          <a:effectLst/>
                        </a:rPr>
                        <a:t> </a:t>
                      </a:r>
                      <a:r>
                        <a:rPr lang="es-AR" sz="2000" dirty="0">
                          <a:effectLst/>
                        </a:rPr>
                        <a:t>en tres muestras seriadas.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71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Cultivo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Flora </a:t>
                      </a:r>
                      <a:r>
                        <a:rPr lang="es-AR" sz="2000" dirty="0" err="1">
                          <a:effectLst/>
                        </a:rPr>
                        <a:t>polimicrobiana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9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Hemocultivo (7/1)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Negativo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90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dirty="0" err="1" smtClean="0">
                          <a:effectLst/>
                        </a:rPr>
                        <a:t>Uroculivo</a:t>
                      </a:r>
                      <a:r>
                        <a:rPr lang="es-AR" sz="2000" dirty="0" smtClean="0">
                          <a:effectLst/>
                        </a:rPr>
                        <a:t> (7/1)</a:t>
                      </a:r>
                      <a:endParaRPr lang="es-AR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No </a:t>
                      </a:r>
                      <a:r>
                        <a:rPr lang="es-AR" sz="2000" dirty="0" smtClean="0">
                          <a:effectLst/>
                        </a:rPr>
                        <a:t>realizado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9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TSH (8/1)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1.43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9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T4 (8/1)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11.02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9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CHAGAS (8/1)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No </a:t>
                      </a:r>
                      <a:r>
                        <a:rPr lang="es-AR" sz="2000" dirty="0">
                          <a:effectLst/>
                        </a:rPr>
                        <a:t>reactivo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9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HIV (8/1)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negativo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9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Parasitológico directo</a:t>
                      </a:r>
                      <a:r>
                        <a:rPr lang="es-AR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(8/1)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negativo</a:t>
                      </a:r>
                      <a:endParaRPr lang="es-A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9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PPD 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Negativa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9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Test del Sudor (14/1)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es-AR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mEq</a:t>
                      </a:r>
                      <a:r>
                        <a:rPr lang="es-A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/L </a:t>
                      </a:r>
                      <a:r>
                        <a:rPr lang="es-A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AR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</a:t>
                      </a:r>
                      <a:r>
                        <a:rPr lang="es-A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118µl,  tasa sudor 8,1g/m</a:t>
                      </a:r>
                      <a:r>
                        <a:rPr lang="es-AR" sz="16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A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/min)</a:t>
                      </a:r>
                      <a:endParaRPr lang="es-A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9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PCR HIV (23/1)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Negativo</a:t>
                      </a:r>
                      <a:endParaRPr lang="es-AR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171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1210</Words>
  <Application>Microsoft Office PowerPoint</Application>
  <PresentationFormat>Presentación en pantalla (4:3)</PresentationFormat>
  <Paragraphs>356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Neumonías recurrentes, bajo peso e hipoxemia</vt:lpstr>
      <vt:lpstr>Introducción /Presentación</vt:lpstr>
      <vt:lpstr>Antecedentes</vt:lpstr>
      <vt:lpstr>Antecedente de Enfermedad Actual</vt:lpstr>
      <vt:lpstr>Examen Físico</vt:lpstr>
      <vt:lpstr>Exámenes complementarios</vt:lpstr>
      <vt:lpstr>Exámenes complementarios</vt:lpstr>
      <vt:lpstr>Exámenes complementarios</vt:lpstr>
      <vt:lpstr>Exámenes complementarios</vt:lpstr>
      <vt:lpstr>Imágenes</vt:lpstr>
      <vt:lpstr>Imágenes</vt:lpstr>
      <vt:lpstr>Imágenes</vt:lpstr>
      <vt:lpstr>Diapositiva 13</vt:lpstr>
      <vt:lpstr>Imágenes</vt:lpstr>
      <vt:lpstr>Diapositiva 15</vt:lpstr>
      <vt:lpstr>Impresión Diagnóstica (1,2)</vt:lpstr>
      <vt:lpstr>Diagnóstico definitivo</vt:lpstr>
      <vt:lpstr>Diagnóstico definitivo (3,4)</vt:lpstr>
      <vt:lpstr>Conducta terapéutica</vt:lpstr>
      <vt:lpstr>Evolución</vt:lpstr>
      <vt:lpstr>Discusión</vt:lpstr>
      <vt:lpstr>Discusión</vt:lpstr>
      <vt:lpstr>Discusión</vt:lpstr>
      <vt:lpstr>Bibliografía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</dc:creator>
  <cp:lastModifiedBy>Propietario</cp:lastModifiedBy>
  <cp:revision>31</cp:revision>
  <cp:lastPrinted>2015-04-11T23:03:57Z</cp:lastPrinted>
  <dcterms:created xsi:type="dcterms:W3CDTF">2015-03-31T13:16:47Z</dcterms:created>
  <dcterms:modified xsi:type="dcterms:W3CDTF">2015-04-16T01:41:26Z</dcterms:modified>
</cp:coreProperties>
</file>